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ATESTEO </c:v>
                </c:pt>
              </c:strCache>
            </c:strRef>
          </c:tx>
          <c:spPr>
            <a:ln w="28575" cap="rnd">
              <a:solidFill>
                <a:schemeClr val="accent1"/>
              </a:solidFill>
              <a:round/>
            </a:ln>
            <a:effectLst/>
          </c:spPr>
          <c:marker>
            <c:symbol val="none"/>
          </c:marker>
          <c:cat>
            <c:numRef>
              <c:f>Sheet1!$A$2:$A$79</c:f>
              <c:numCache>
                <c:formatCode>m/d/yyyy</c:formatCode>
                <c:ptCount val="78"/>
                <c:pt idx="0">
                  <c:v>43388</c:v>
                </c:pt>
                <c:pt idx="1">
                  <c:v>43389</c:v>
                </c:pt>
                <c:pt idx="2">
                  <c:v>43390</c:v>
                </c:pt>
                <c:pt idx="3">
                  <c:v>43391</c:v>
                </c:pt>
                <c:pt idx="4">
                  <c:v>43392</c:v>
                </c:pt>
                <c:pt idx="5">
                  <c:v>43393</c:v>
                </c:pt>
                <c:pt idx="6">
                  <c:v>43394</c:v>
                </c:pt>
                <c:pt idx="7">
                  <c:v>43395</c:v>
                </c:pt>
                <c:pt idx="8">
                  <c:v>43396</c:v>
                </c:pt>
                <c:pt idx="9">
                  <c:v>43397</c:v>
                </c:pt>
                <c:pt idx="10">
                  <c:v>43398</c:v>
                </c:pt>
                <c:pt idx="11">
                  <c:v>43399</c:v>
                </c:pt>
                <c:pt idx="12">
                  <c:v>43400</c:v>
                </c:pt>
                <c:pt idx="13">
                  <c:v>43401</c:v>
                </c:pt>
                <c:pt idx="14">
                  <c:v>43402</c:v>
                </c:pt>
                <c:pt idx="15">
                  <c:v>43403</c:v>
                </c:pt>
                <c:pt idx="16">
                  <c:v>43404</c:v>
                </c:pt>
                <c:pt idx="17">
                  <c:v>43405</c:v>
                </c:pt>
                <c:pt idx="18">
                  <c:v>43406</c:v>
                </c:pt>
                <c:pt idx="19">
                  <c:v>43407</c:v>
                </c:pt>
                <c:pt idx="20">
                  <c:v>43408</c:v>
                </c:pt>
                <c:pt idx="21">
                  <c:v>43409</c:v>
                </c:pt>
                <c:pt idx="22">
                  <c:v>43410</c:v>
                </c:pt>
                <c:pt idx="23">
                  <c:v>43411</c:v>
                </c:pt>
                <c:pt idx="24">
                  <c:v>43412</c:v>
                </c:pt>
                <c:pt idx="25">
                  <c:v>43413</c:v>
                </c:pt>
                <c:pt idx="26">
                  <c:v>43414</c:v>
                </c:pt>
                <c:pt idx="27">
                  <c:v>43415</c:v>
                </c:pt>
                <c:pt idx="28">
                  <c:v>43416</c:v>
                </c:pt>
                <c:pt idx="29">
                  <c:v>43417</c:v>
                </c:pt>
                <c:pt idx="30">
                  <c:v>43418</c:v>
                </c:pt>
                <c:pt idx="31">
                  <c:v>43419</c:v>
                </c:pt>
                <c:pt idx="32">
                  <c:v>43420</c:v>
                </c:pt>
                <c:pt idx="33">
                  <c:v>43421</c:v>
                </c:pt>
                <c:pt idx="34">
                  <c:v>43422</c:v>
                </c:pt>
                <c:pt idx="35">
                  <c:v>43423</c:v>
                </c:pt>
                <c:pt idx="36">
                  <c:v>43424</c:v>
                </c:pt>
                <c:pt idx="37">
                  <c:v>43425</c:v>
                </c:pt>
                <c:pt idx="38">
                  <c:v>43426</c:v>
                </c:pt>
                <c:pt idx="39">
                  <c:v>43427</c:v>
                </c:pt>
                <c:pt idx="40">
                  <c:v>43428</c:v>
                </c:pt>
                <c:pt idx="41">
                  <c:v>43429</c:v>
                </c:pt>
                <c:pt idx="42">
                  <c:v>43430</c:v>
                </c:pt>
                <c:pt idx="43">
                  <c:v>43431</c:v>
                </c:pt>
                <c:pt idx="44">
                  <c:v>43432</c:v>
                </c:pt>
                <c:pt idx="45">
                  <c:v>43433</c:v>
                </c:pt>
                <c:pt idx="46">
                  <c:v>43434</c:v>
                </c:pt>
                <c:pt idx="47">
                  <c:v>43435</c:v>
                </c:pt>
                <c:pt idx="48">
                  <c:v>43436</c:v>
                </c:pt>
                <c:pt idx="49">
                  <c:v>43437</c:v>
                </c:pt>
                <c:pt idx="50">
                  <c:v>43438</c:v>
                </c:pt>
                <c:pt idx="51">
                  <c:v>43439</c:v>
                </c:pt>
                <c:pt idx="52">
                  <c:v>43440</c:v>
                </c:pt>
                <c:pt idx="53">
                  <c:v>43441</c:v>
                </c:pt>
                <c:pt idx="54">
                  <c:v>43442</c:v>
                </c:pt>
                <c:pt idx="55">
                  <c:v>43443</c:v>
                </c:pt>
                <c:pt idx="56">
                  <c:v>43444</c:v>
                </c:pt>
                <c:pt idx="57">
                  <c:v>43445</c:v>
                </c:pt>
                <c:pt idx="58">
                  <c:v>43446</c:v>
                </c:pt>
                <c:pt idx="59">
                  <c:v>43447</c:v>
                </c:pt>
                <c:pt idx="60">
                  <c:v>43448</c:v>
                </c:pt>
                <c:pt idx="61">
                  <c:v>43449</c:v>
                </c:pt>
                <c:pt idx="62">
                  <c:v>43450</c:v>
                </c:pt>
                <c:pt idx="63">
                  <c:v>43451</c:v>
                </c:pt>
                <c:pt idx="64">
                  <c:v>43452</c:v>
                </c:pt>
                <c:pt idx="65">
                  <c:v>43453</c:v>
                </c:pt>
                <c:pt idx="66">
                  <c:v>43454</c:v>
                </c:pt>
                <c:pt idx="67">
                  <c:v>43455</c:v>
                </c:pt>
                <c:pt idx="68">
                  <c:v>43456</c:v>
                </c:pt>
                <c:pt idx="69">
                  <c:v>43457</c:v>
                </c:pt>
                <c:pt idx="70">
                  <c:v>43458</c:v>
                </c:pt>
                <c:pt idx="71">
                  <c:v>43459</c:v>
                </c:pt>
                <c:pt idx="72">
                  <c:v>43460</c:v>
                </c:pt>
                <c:pt idx="73">
                  <c:v>43461</c:v>
                </c:pt>
                <c:pt idx="74">
                  <c:v>43462</c:v>
                </c:pt>
                <c:pt idx="75">
                  <c:v>43463</c:v>
                </c:pt>
                <c:pt idx="76">
                  <c:v>43464</c:v>
                </c:pt>
                <c:pt idx="77">
                  <c:v>43465</c:v>
                </c:pt>
              </c:numCache>
            </c:numRef>
          </c:cat>
          <c:val>
            <c:numRef>
              <c:f>Sheet1!$B$2:$B$79</c:f>
              <c:numCache>
                <c:formatCode>General</c:formatCode>
                <c:ptCount val="78"/>
                <c:pt idx="0">
                  <c:v>116</c:v>
                </c:pt>
                <c:pt idx="1">
                  <c:v>116</c:v>
                </c:pt>
                <c:pt idx="2">
                  <c:v>116</c:v>
                </c:pt>
                <c:pt idx="3">
                  <c:v>117</c:v>
                </c:pt>
                <c:pt idx="4">
                  <c:v>117</c:v>
                </c:pt>
                <c:pt idx="5">
                  <c:v>117</c:v>
                </c:pt>
                <c:pt idx="6">
                  <c:v>118</c:v>
                </c:pt>
                <c:pt idx="7">
                  <c:v>118</c:v>
                </c:pt>
                <c:pt idx="8">
                  <c:v>118</c:v>
                </c:pt>
                <c:pt idx="9">
                  <c:v>118</c:v>
                </c:pt>
                <c:pt idx="10">
                  <c:v>118</c:v>
                </c:pt>
                <c:pt idx="11">
                  <c:v>119</c:v>
                </c:pt>
                <c:pt idx="12">
                  <c:v>119</c:v>
                </c:pt>
                <c:pt idx="13">
                  <c:v>119</c:v>
                </c:pt>
                <c:pt idx="14">
                  <c:v>119</c:v>
                </c:pt>
                <c:pt idx="15">
                  <c:v>119</c:v>
                </c:pt>
                <c:pt idx="16">
                  <c:v>120</c:v>
                </c:pt>
                <c:pt idx="17">
                  <c:v>120</c:v>
                </c:pt>
                <c:pt idx="18">
                  <c:v>120</c:v>
                </c:pt>
                <c:pt idx="19">
                  <c:v>120</c:v>
                </c:pt>
                <c:pt idx="20">
                  <c:v>120</c:v>
                </c:pt>
                <c:pt idx="21">
                  <c:v>120</c:v>
                </c:pt>
                <c:pt idx="22">
                  <c:v>121</c:v>
                </c:pt>
                <c:pt idx="23">
                  <c:v>122</c:v>
                </c:pt>
                <c:pt idx="24">
                  <c:v>123</c:v>
                </c:pt>
                <c:pt idx="25">
                  <c:v>123</c:v>
                </c:pt>
                <c:pt idx="26">
                  <c:v>123</c:v>
                </c:pt>
                <c:pt idx="27">
                  <c:v>123</c:v>
                </c:pt>
                <c:pt idx="28">
                  <c:v>123</c:v>
                </c:pt>
                <c:pt idx="29">
                  <c:v>123</c:v>
                </c:pt>
                <c:pt idx="30">
                  <c:v>123</c:v>
                </c:pt>
                <c:pt idx="31">
                  <c:v>123</c:v>
                </c:pt>
                <c:pt idx="32">
                  <c:v>123</c:v>
                </c:pt>
                <c:pt idx="33">
                  <c:v>123</c:v>
                </c:pt>
                <c:pt idx="34">
                  <c:v>123</c:v>
                </c:pt>
                <c:pt idx="35">
                  <c:v>123</c:v>
                </c:pt>
                <c:pt idx="36">
                  <c:v>123</c:v>
                </c:pt>
                <c:pt idx="37">
                  <c:v>123</c:v>
                </c:pt>
                <c:pt idx="38">
                  <c:v>123</c:v>
                </c:pt>
                <c:pt idx="39">
                  <c:v>123</c:v>
                </c:pt>
                <c:pt idx="40">
                  <c:v>123</c:v>
                </c:pt>
                <c:pt idx="41">
                  <c:v>123</c:v>
                </c:pt>
                <c:pt idx="42">
                  <c:v>123</c:v>
                </c:pt>
                <c:pt idx="43">
                  <c:v>123</c:v>
                </c:pt>
                <c:pt idx="44">
                  <c:v>123</c:v>
                </c:pt>
                <c:pt idx="45">
                  <c:v>123</c:v>
                </c:pt>
                <c:pt idx="46">
                  <c:v>123</c:v>
                </c:pt>
                <c:pt idx="47">
                  <c:v>123</c:v>
                </c:pt>
                <c:pt idx="48">
                  <c:v>123</c:v>
                </c:pt>
                <c:pt idx="49">
                  <c:v>124</c:v>
                </c:pt>
                <c:pt idx="50">
                  <c:v>126</c:v>
                </c:pt>
                <c:pt idx="51">
                  <c:v>128</c:v>
                </c:pt>
                <c:pt idx="52">
                  <c:v>128</c:v>
                </c:pt>
                <c:pt idx="53">
                  <c:v>128</c:v>
                </c:pt>
                <c:pt idx="54">
                  <c:v>128</c:v>
                </c:pt>
                <c:pt idx="55">
                  <c:v>128</c:v>
                </c:pt>
                <c:pt idx="56">
                  <c:v>128</c:v>
                </c:pt>
                <c:pt idx="57">
                  <c:v>128</c:v>
                </c:pt>
                <c:pt idx="58">
                  <c:v>128</c:v>
                </c:pt>
                <c:pt idx="59">
                  <c:v>128</c:v>
                </c:pt>
                <c:pt idx="60">
                  <c:v>128</c:v>
                </c:pt>
                <c:pt idx="61">
                  <c:v>129</c:v>
                </c:pt>
                <c:pt idx="62">
                  <c:v>129</c:v>
                </c:pt>
                <c:pt idx="63">
                  <c:v>129</c:v>
                </c:pt>
                <c:pt idx="64">
                  <c:v>131</c:v>
                </c:pt>
                <c:pt idx="65">
                  <c:v>131</c:v>
                </c:pt>
                <c:pt idx="66">
                  <c:v>131</c:v>
                </c:pt>
                <c:pt idx="67">
                  <c:v>131</c:v>
                </c:pt>
                <c:pt idx="68">
                  <c:v>131</c:v>
                </c:pt>
                <c:pt idx="69">
                  <c:v>131</c:v>
                </c:pt>
                <c:pt idx="70">
                  <c:v>131</c:v>
                </c:pt>
                <c:pt idx="71">
                  <c:v>132</c:v>
                </c:pt>
                <c:pt idx="72">
                  <c:v>133</c:v>
                </c:pt>
                <c:pt idx="73">
                  <c:v>134</c:v>
                </c:pt>
                <c:pt idx="74">
                  <c:v>134</c:v>
                </c:pt>
                <c:pt idx="75">
                  <c:v>134</c:v>
                </c:pt>
                <c:pt idx="76">
                  <c:v>134</c:v>
                </c:pt>
                <c:pt idx="77">
                  <c:v>134</c:v>
                </c:pt>
              </c:numCache>
            </c:numRef>
          </c:val>
          <c:smooth val="0"/>
          <c:extLst>
            <c:ext xmlns:c16="http://schemas.microsoft.com/office/drawing/2014/chart" uri="{C3380CC4-5D6E-409C-BE32-E72D297353CC}">
              <c16:uniqueId val="{00000000-C6D9-45A4-95DF-3EBAB67B60A9}"/>
            </c:ext>
          </c:extLst>
        </c:ser>
        <c:dLbls>
          <c:showLegendKey val="0"/>
          <c:showVal val="0"/>
          <c:showCatName val="0"/>
          <c:showSerName val="0"/>
          <c:showPercent val="0"/>
          <c:showBubbleSize val="0"/>
        </c:dLbls>
        <c:smooth val="0"/>
        <c:axId val="355352152"/>
        <c:axId val="355347888"/>
      </c:lineChart>
      <c:dateAx>
        <c:axId val="355352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47888"/>
        <c:crosses val="autoZero"/>
        <c:auto val="1"/>
        <c:lblOffset val="100"/>
        <c:baseTimeUnit val="days"/>
      </c:dateAx>
      <c:valAx>
        <c:axId val="35534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5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ATESTEO </c:v>
                </c:pt>
              </c:strCache>
            </c:strRef>
          </c:tx>
          <c:spPr>
            <a:ln w="28575" cap="rnd">
              <a:solidFill>
                <a:schemeClr val="accent1"/>
              </a:solidFill>
              <a:round/>
            </a:ln>
            <a:effectLst/>
          </c:spPr>
          <c:marker>
            <c:symbol val="none"/>
          </c:marker>
          <c:cat>
            <c:numRef>
              <c:f>Sheet1!$A$2:$A$79</c:f>
              <c:numCache>
                <c:formatCode>m/d/yyyy</c:formatCode>
                <c:ptCount val="78"/>
                <c:pt idx="0">
                  <c:v>43388</c:v>
                </c:pt>
                <c:pt idx="1">
                  <c:v>43389</c:v>
                </c:pt>
                <c:pt idx="2">
                  <c:v>43390</c:v>
                </c:pt>
                <c:pt idx="3">
                  <c:v>43391</c:v>
                </c:pt>
                <c:pt idx="4">
                  <c:v>43392</c:v>
                </c:pt>
                <c:pt idx="5">
                  <c:v>43393</c:v>
                </c:pt>
                <c:pt idx="6">
                  <c:v>43394</c:v>
                </c:pt>
                <c:pt idx="7">
                  <c:v>43395</c:v>
                </c:pt>
                <c:pt idx="8">
                  <c:v>43396</c:v>
                </c:pt>
                <c:pt idx="9">
                  <c:v>43397</c:v>
                </c:pt>
                <c:pt idx="10">
                  <c:v>43398</c:v>
                </c:pt>
                <c:pt idx="11">
                  <c:v>43399</c:v>
                </c:pt>
                <c:pt idx="12">
                  <c:v>43400</c:v>
                </c:pt>
                <c:pt idx="13">
                  <c:v>43401</c:v>
                </c:pt>
                <c:pt idx="14">
                  <c:v>43402</c:v>
                </c:pt>
                <c:pt idx="15">
                  <c:v>43403</c:v>
                </c:pt>
                <c:pt idx="16">
                  <c:v>43404</c:v>
                </c:pt>
                <c:pt idx="17">
                  <c:v>43405</c:v>
                </c:pt>
                <c:pt idx="18">
                  <c:v>43406</c:v>
                </c:pt>
                <c:pt idx="19">
                  <c:v>43407</c:v>
                </c:pt>
                <c:pt idx="20">
                  <c:v>43408</c:v>
                </c:pt>
                <c:pt idx="21">
                  <c:v>43409</c:v>
                </c:pt>
                <c:pt idx="22">
                  <c:v>43410</c:v>
                </c:pt>
                <c:pt idx="23">
                  <c:v>43411</c:v>
                </c:pt>
                <c:pt idx="24">
                  <c:v>43412</c:v>
                </c:pt>
                <c:pt idx="25">
                  <c:v>43413</c:v>
                </c:pt>
                <c:pt idx="26">
                  <c:v>43414</c:v>
                </c:pt>
                <c:pt idx="27">
                  <c:v>43415</c:v>
                </c:pt>
                <c:pt idx="28">
                  <c:v>43416</c:v>
                </c:pt>
                <c:pt idx="29">
                  <c:v>43417</c:v>
                </c:pt>
                <c:pt idx="30">
                  <c:v>43418</c:v>
                </c:pt>
                <c:pt idx="31">
                  <c:v>43419</c:v>
                </c:pt>
                <c:pt idx="32">
                  <c:v>43420</c:v>
                </c:pt>
                <c:pt idx="33">
                  <c:v>43421</c:v>
                </c:pt>
                <c:pt idx="34">
                  <c:v>43422</c:v>
                </c:pt>
                <c:pt idx="35">
                  <c:v>43423</c:v>
                </c:pt>
                <c:pt idx="36">
                  <c:v>43424</c:v>
                </c:pt>
                <c:pt idx="37">
                  <c:v>43425</c:v>
                </c:pt>
                <c:pt idx="38">
                  <c:v>43426</c:v>
                </c:pt>
                <c:pt idx="39">
                  <c:v>43427</c:v>
                </c:pt>
                <c:pt idx="40">
                  <c:v>43428</c:v>
                </c:pt>
                <c:pt idx="41">
                  <c:v>43429</c:v>
                </c:pt>
                <c:pt idx="42">
                  <c:v>43430</c:v>
                </c:pt>
                <c:pt idx="43">
                  <c:v>43431</c:v>
                </c:pt>
                <c:pt idx="44">
                  <c:v>43432</c:v>
                </c:pt>
                <c:pt idx="45">
                  <c:v>43433</c:v>
                </c:pt>
                <c:pt idx="46">
                  <c:v>43434</c:v>
                </c:pt>
                <c:pt idx="47">
                  <c:v>43435</c:v>
                </c:pt>
                <c:pt idx="48">
                  <c:v>43436</c:v>
                </c:pt>
                <c:pt idx="49">
                  <c:v>43437</c:v>
                </c:pt>
                <c:pt idx="50">
                  <c:v>43438</c:v>
                </c:pt>
                <c:pt idx="51">
                  <c:v>43439</c:v>
                </c:pt>
                <c:pt idx="52">
                  <c:v>43440</c:v>
                </c:pt>
                <c:pt idx="53">
                  <c:v>43441</c:v>
                </c:pt>
                <c:pt idx="54">
                  <c:v>43442</c:v>
                </c:pt>
                <c:pt idx="55">
                  <c:v>43443</c:v>
                </c:pt>
                <c:pt idx="56">
                  <c:v>43444</c:v>
                </c:pt>
                <c:pt idx="57">
                  <c:v>43445</c:v>
                </c:pt>
                <c:pt idx="58">
                  <c:v>43446</c:v>
                </c:pt>
                <c:pt idx="59">
                  <c:v>43447</c:v>
                </c:pt>
                <c:pt idx="60">
                  <c:v>43448</c:v>
                </c:pt>
                <c:pt idx="61">
                  <c:v>43449</c:v>
                </c:pt>
                <c:pt idx="62">
                  <c:v>43450</c:v>
                </c:pt>
                <c:pt idx="63">
                  <c:v>43451</c:v>
                </c:pt>
                <c:pt idx="64">
                  <c:v>43452</c:v>
                </c:pt>
                <c:pt idx="65">
                  <c:v>43453</c:v>
                </c:pt>
                <c:pt idx="66">
                  <c:v>43454</c:v>
                </c:pt>
                <c:pt idx="67">
                  <c:v>43455</c:v>
                </c:pt>
                <c:pt idx="68">
                  <c:v>43456</c:v>
                </c:pt>
                <c:pt idx="69">
                  <c:v>43457</c:v>
                </c:pt>
                <c:pt idx="70">
                  <c:v>43458</c:v>
                </c:pt>
                <c:pt idx="71">
                  <c:v>43459</c:v>
                </c:pt>
                <c:pt idx="72">
                  <c:v>43460</c:v>
                </c:pt>
                <c:pt idx="73">
                  <c:v>43461</c:v>
                </c:pt>
                <c:pt idx="74">
                  <c:v>43462</c:v>
                </c:pt>
                <c:pt idx="75">
                  <c:v>43463</c:v>
                </c:pt>
                <c:pt idx="76">
                  <c:v>43464</c:v>
                </c:pt>
                <c:pt idx="77">
                  <c:v>43465</c:v>
                </c:pt>
              </c:numCache>
            </c:numRef>
          </c:cat>
          <c:val>
            <c:numRef>
              <c:f>Sheet1!$B$2:$B$79</c:f>
              <c:numCache>
                <c:formatCode>General</c:formatCode>
                <c:ptCount val="7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5.8333333333333304</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4.0650406504065</c:v>
                </c:pt>
                <c:pt idx="47">
                  <c:v>0</c:v>
                </c:pt>
                <c:pt idx="48">
                  <c:v>0</c:v>
                </c:pt>
                <c:pt idx="49">
                  <c:v>0</c:v>
                </c:pt>
                <c:pt idx="50">
                  <c:v>4</c:v>
                </c:pt>
                <c:pt idx="51">
                  <c:v>0</c:v>
                </c:pt>
                <c:pt idx="52">
                  <c:v>0</c:v>
                </c:pt>
                <c:pt idx="53">
                  <c:v>0</c:v>
                </c:pt>
                <c:pt idx="54">
                  <c:v>0</c:v>
                </c:pt>
                <c:pt idx="55">
                  <c:v>0</c:v>
                </c:pt>
                <c:pt idx="56">
                  <c:v>0</c:v>
                </c:pt>
                <c:pt idx="57">
                  <c:v>0</c:v>
                </c:pt>
                <c:pt idx="58">
                  <c:v>0</c:v>
                </c:pt>
                <c:pt idx="59">
                  <c:v>0</c:v>
                </c:pt>
                <c:pt idx="60">
                  <c:v>0</c:v>
                </c:pt>
                <c:pt idx="61">
                  <c:v>0</c:v>
                </c:pt>
                <c:pt idx="62">
                  <c:v>0</c:v>
                </c:pt>
                <c:pt idx="63">
                  <c:v>4.6511627906976702</c:v>
                </c:pt>
                <c:pt idx="64">
                  <c:v>0</c:v>
                </c:pt>
                <c:pt idx="65">
                  <c:v>0</c:v>
                </c:pt>
                <c:pt idx="66">
                  <c:v>0</c:v>
                </c:pt>
                <c:pt idx="67">
                  <c:v>3.4351145038167901</c:v>
                </c:pt>
                <c:pt idx="68">
                  <c:v>0</c:v>
                </c:pt>
                <c:pt idx="69">
                  <c:v>0</c:v>
                </c:pt>
                <c:pt idx="70">
                  <c:v>0</c:v>
                </c:pt>
                <c:pt idx="71">
                  <c:v>0</c:v>
                </c:pt>
                <c:pt idx="72">
                  <c:v>0</c:v>
                </c:pt>
                <c:pt idx="73">
                  <c:v>0</c:v>
                </c:pt>
                <c:pt idx="74">
                  <c:v>0</c:v>
                </c:pt>
                <c:pt idx="75">
                  <c:v>0</c:v>
                </c:pt>
                <c:pt idx="76">
                  <c:v>0</c:v>
                </c:pt>
                <c:pt idx="77">
                  <c:v>0</c:v>
                </c:pt>
              </c:numCache>
            </c:numRef>
          </c:val>
          <c:smooth val="0"/>
          <c:extLst>
            <c:ext xmlns:c16="http://schemas.microsoft.com/office/drawing/2014/chart" uri="{C3380CC4-5D6E-409C-BE32-E72D297353CC}">
              <c16:uniqueId val="{00000000-7739-4BB3-AAEC-EAE7A14E77DF}"/>
            </c:ext>
          </c:extLst>
        </c:ser>
        <c:dLbls>
          <c:showLegendKey val="0"/>
          <c:showVal val="0"/>
          <c:showCatName val="0"/>
          <c:showSerName val="0"/>
          <c:showPercent val="0"/>
          <c:showBubbleSize val="0"/>
        </c:dLbls>
        <c:smooth val="0"/>
        <c:axId val="401389576"/>
        <c:axId val="401386952"/>
      </c:lineChart>
      <c:dateAx>
        <c:axId val="401389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86952"/>
        <c:crosses val="autoZero"/>
        <c:auto val="1"/>
        <c:lblOffset val="100"/>
        <c:baseTimeUnit val="days"/>
      </c:dateAx>
      <c:valAx>
        <c:axId val="40138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89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ATESTEO </c:v>
                </c:pt>
              </c:strCache>
            </c:strRef>
          </c:cat>
          <c:val>
            <c:numRef>
              <c:f>Sheet1!$B$2</c:f>
              <c:numCache>
                <c:formatCode>General</c:formatCode>
                <c:ptCount val="1"/>
                <c:pt idx="0">
                  <c:v>41</c:v>
                </c:pt>
              </c:numCache>
            </c:numRef>
          </c:val>
          <c:extLst>
            <c:ext xmlns:c16="http://schemas.microsoft.com/office/drawing/2014/chart" uri="{C3380CC4-5D6E-409C-BE32-E72D297353CC}">
              <c16:uniqueId val="{00000000-0774-4FFE-B1C7-CA7325585A29}"/>
            </c:ext>
          </c:extLst>
        </c:ser>
        <c:dLbls>
          <c:showLegendKey val="0"/>
          <c:showVal val="0"/>
          <c:showCatName val="0"/>
          <c:showSerName val="0"/>
          <c:showPercent val="0"/>
          <c:showBubbleSize val="0"/>
        </c:dLbls>
        <c:gapWidth val="219"/>
        <c:overlap val="-27"/>
        <c:axId val="402983872"/>
        <c:axId val="402975672"/>
      </c:barChart>
      <c:catAx>
        <c:axId val="40298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975672"/>
        <c:crosses val="autoZero"/>
        <c:auto val="1"/>
        <c:lblAlgn val="ctr"/>
        <c:lblOffset val="100"/>
        <c:noMultiLvlLbl val="0"/>
      </c:catAx>
      <c:valAx>
        <c:axId val="40297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98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164A9-1349-4ED4-9536-7493A4A758BD}"/>
              </a:ext>
            </a:extLst>
          </p:cNvPr>
          <p:cNvSpPr>
            <a:spLocks noGrp="1"/>
          </p:cNvSpPr>
          <p:nvPr>
            <p:ph type="ctrTitle"/>
          </p:nvPr>
        </p:nvSpPr>
        <p:spPr/>
        <p:txBody>
          <a:bodyPr/>
          <a:lstStyle/>
          <a:p>
            <a:r>
              <a:rPr lang="en-US"/>
              <a:t>LinkedIn Quartal</a:t>
            </a:r>
          </a:p>
        </p:txBody>
      </p:sp>
      <p:sp>
        <p:nvSpPr>
          <p:cNvPr id="3" name="Subtitle 2">
            <a:extLst>
              <a:ext uri="{FF2B5EF4-FFF2-40B4-BE49-F238E27FC236}">
                <a16:creationId xmlns:a16="http://schemas.microsoft.com/office/drawing/2014/main" id="{5299A127-A05C-483A-A2E6-6EFCCEADF0F6}"/>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225424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0531B-B45E-474D-B681-802571F9950F}"/>
              </a:ext>
            </a:extLst>
          </p:cNvPr>
          <p:cNvSpPr>
            <a:spLocks noGrp="1"/>
          </p:cNvSpPr>
          <p:nvPr>
            <p:ph type="title"/>
          </p:nvPr>
        </p:nvSpPr>
        <p:spPr/>
        <p:txBody>
          <a:bodyPr/>
          <a:lstStyle/>
          <a:p>
            <a:r>
              <a:rPr lang="en-US"/>
              <a:t>LinkedIn Key Metrics Table | Atesteo</a:t>
            </a:r>
          </a:p>
        </p:txBody>
      </p:sp>
      <p:graphicFrame>
        <p:nvGraphicFramePr>
          <p:cNvPr id="5" name="Table Placeholder 4">
            <a:extLst>
              <a:ext uri="{FF2B5EF4-FFF2-40B4-BE49-F238E27FC236}">
                <a16:creationId xmlns:a16="http://schemas.microsoft.com/office/drawing/2014/main" id="{8C607C0C-EC9D-4E48-A874-D002DE137A22}"/>
              </a:ext>
            </a:extLst>
          </p:cNvPr>
          <p:cNvGraphicFramePr>
            <a:graphicFrameLocks noGrp="1"/>
          </p:cNvGraphicFramePr>
          <p:nvPr>
            <p:ph type="tbl" sz="quarter" idx="13"/>
            <p:extLst>
              <p:ext uri="{D42A27DB-BD31-4B8C-83A1-F6EECF244321}">
                <p14:modId xmlns:p14="http://schemas.microsoft.com/office/powerpoint/2010/main" val="383812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10330405"/>
                    </a:ext>
                  </a:extLst>
                </a:gridCol>
                <a:gridCol w="1069848">
                  <a:extLst>
                    <a:ext uri="{9D8B030D-6E8A-4147-A177-3AD203B41FA5}">
                      <a16:colId xmlns:a16="http://schemas.microsoft.com/office/drawing/2014/main" val="742694113"/>
                    </a:ext>
                  </a:extLst>
                </a:gridCol>
                <a:gridCol w="1069848">
                  <a:extLst>
                    <a:ext uri="{9D8B030D-6E8A-4147-A177-3AD203B41FA5}">
                      <a16:colId xmlns:a16="http://schemas.microsoft.com/office/drawing/2014/main" val="1629129645"/>
                    </a:ext>
                  </a:extLst>
                </a:gridCol>
                <a:gridCol w="1069848">
                  <a:extLst>
                    <a:ext uri="{9D8B030D-6E8A-4147-A177-3AD203B41FA5}">
                      <a16:colId xmlns:a16="http://schemas.microsoft.com/office/drawing/2014/main" val="256797754"/>
                    </a:ext>
                  </a:extLst>
                </a:gridCol>
                <a:gridCol w="1069848">
                  <a:extLst>
                    <a:ext uri="{9D8B030D-6E8A-4147-A177-3AD203B41FA5}">
                      <a16:colId xmlns:a16="http://schemas.microsoft.com/office/drawing/2014/main" val="2632966328"/>
                    </a:ext>
                  </a:extLst>
                </a:gridCol>
                <a:gridCol w="1069848">
                  <a:extLst>
                    <a:ext uri="{9D8B030D-6E8A-4147-A177-3AD203B41FA5}">
                      <a16:colId xmlns:a16="http://schemas.microsoft.com/office/drawing/2014/main" val="2397750469"/>
                    </a:ext>
                  </a:extLst>
                </a:gridCol>
                <a:gridCol w="1069848">
                  <a:extLst>
                    <a:ext uri="{9D8B030D-6E8A-4147-A177-3AD203B41FA5}">
                      <a16:colId xmlns:a16="http://schemas.microsoft.com/office/drawing/2014/main" val="15129903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08262257"/>
                  </a:ext>
                </a:extLst>
              </a:tr>
              <a:tr h="370840">
                <a:tc>
                  <a:txBody>
                    <a:bodyPr/>
                    <a:lstStyle/>
                    <a:p>
                      <a:r>
                        <a:rPr lang="en-US" sz="1000"/>
                        <a:t>ATESTEO </a:t>
                      </a:r>
                    </a:p>
                  </a:txBody>
                  <a:tcPr/>
                </a:tc>
                <a:tc>
                  <a:txBody>
                    <a:bodyPr/>
                    <a:lstStyle/>
                    <a:p>
                      <a:r>
                        <a:rPr lang="en-US" sz="1000"/>
                        <a:t>134</a:t>
                      </a:r>
                    </a:p>
                  </a:txBody>
                  <a:tcPr/>
                </a:tc>
                <a:tc>
                  <a:txBody>
                    <a:bodyPr/>
                    <a:lstStyle/>
                    <a:p>
                      <a:r>
                        <a:rPr lang="en-US" sz="1000"/>
                        <a:t>n/a</a:t>
                      </a:r>
                    </a:p>
                  </a:txBody>
                  <a:tcPr/>
                </a:tc>
                <a:tc>
                  <a:txBody>
                    <a:bodyPr/>
                    <a:lstStyle/>
                    <a:p>
                      <a:r>
                        <a:rPr lang="en-US" sz="1000"/>
                        <a:t>7</a:t>
                      </a:r>
                    </a:p>
                  </a:txBody>
                  <a:tcPr/>
                </a:tc>
                <a:tc>
                  <a:txBody>
                    <a:bodyPr/>
                    <a:lstStyle/>
                    <a:p>
                      <a:r>
                        <a:rPr lang="en-US" sz="1000"/>
                        <a:t>41</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884315642"/>
                  </a:ext>
                </a:extLst>
              </a:tr>
            </a:tbl>
          </a:graphicData>
        </a:graphic>
      </p:graphicFrame>
      <p:sp>
        <p:nvSpPr>
          <p:cNvPr id="4" name="Text Placeholder 3">
            <a:extLst>
              <a:ext uri="{FF2B5EF4-FFF2-40B4-BE49-F238E27FC236}">
                <a16:creationId xmlns:a16="http://schemas.microsoft.com/office/drawing/2014/main" id="{04BE97F5-3B42-4F5B-9E6B-A9C3D42E400A}"/>
              </a:ext>
            </a:extLst>
          </p:cNvPr>
          <p:cNvSpPr>
            <a:spLocks noGrp="1"/>
          </p:cNvSpPr>
          <p:nvPr>
            <p:ph type="body" sz="quarter" idx="14"/>
          </p:nvPr>
        </p:nvSpPr>
        <p:spPr/>
        <p:txBody>
          <a:bodyPr/>
          <a:lstStyle/>
          <a:p>
            <a:r>
              <a:rPr lang="en-US"/>
              <a:t>10/15/2018 - 12/31/2018</a:t>
            </a:r>
          </a:p>
        </p:txBody>
      </p:sp>
    </p:spTree>
    <p:extLst>
      <p:ext uri="{BB962C8B-B14F-4D97-AF65-F5344CB8AC3E}">
        <p14:creationId xmlns:p14="http://schemas.microsoft.com/office/powerpoint/2010/main" val="610419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77507-3FE8-489B-96C0-656F390C62D3}"/>
              </a:ext>
            </a:extLst>
          </p:cNvPr>
          <p:cNvSpPr>
            <a:spLocks noGrp="1"/>
          </p:cNvSpPr>
          <p:nvPr>
            <p:ph type="title"/>
          </p:nvPr>
        </p:nvSpPr>
        <p:spPr/>
        <p:txBody>
          <a:bodyPr/>
          <a:lstStyle/>
          <a:p>
            <a:r>
              <a:rPr lang="en-US"/>
              <a:t>LinkedIn Followers Total | Atesteo</a:t>
            </a:r>
          </a:p>
        </p:txBody>
      </p:sp>
      <p:graphicFrame>
        <p:nvGraphicFramePr>
          <p:cNvPr id="6" name="Chart Placeholder 5">
            <a:extLst>
              <a:ext uri="{FF2B5EF4-FFF2-40B4-BE49-F238E27FC236}">
                <a16:creationId xmlns:a16="http://schemas.microsoft.com/office/drawing/2014/main" id="{164D2495-8185-496D-B719-3BA6D430FBA8}"/>
              </a:ext>
            </a:extLst>
          </p:cNvPr>
          <p:cNvGraphicFramePr>
            <a:graphicFrameLocks noGrp="1"/>
          </p:cNvGraphicFramePr>
          <p:nvPr>
            <p:ph type="chart" sz="quarter" idx="13"/>
            <p:extLst>
              <p:ext uri="{D42A27DB-BD31-4B8C-83A1-F6EECF244321}">
                <p14:modId xmlns:p14="http://schemas.microsoft.com/office/powerpoint/2010/main" val="1146629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477616-F78A-49C7-80DC-69699A1C60BE}"/>
              </a:ext>
            </a:extLst>
          </p:cNvPr>
          <p:cNvSpPr>
            <a:spLocks noGrp="1"/>
          </p:cNvSpPr>
          <p:nvPr>
            <p:ph type="body" sz="quarter" idx="14"/>
          </p:nvPr>
        </p:nvSpPr>
        <p:spPr/>
        <p:txBody>
          <a:bodyPr/>
          <a:lstStyle/>
          <a:p>
            <a:r>
              <a:rPr lang="en-US"/>
              <a:t>10/15/2018 - 12/31/2018</a:t>
            </a:r>
          </a:p>
        </p:txBody>
      </p:sp>
      <p:sp>
        <p:nvSpPr>
          <p:cNvPr id="5" name="Footer Placeholder 4">
            <a:extLst>
              <a:ext uri="{FF2B5EF4-FFF2-40B4-BE49-F238E27FC236}">
                <a16:creationId xmlns:a16="http://schemas.microsoft.com/office/drawing/2014/main" id="{B2B5362B-4D77-45AE-860A-A3F0D692FE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9471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7D50F-D929-4A3D-84B8-DAC6B88B5C4E}"/>
              </a:ext>
            </a:extLst>
          </p:cNvPr>
          <p:cNvSpPr>
            <a:spLocks noGrp="1"/>
          </p:cNvSpPr>
          <p:nvPr>
            <p:ph type="title"/>
          </p:nvPr>
        </p:nvSpPr>
        <p:spPr/>
        <p:txBody>
          <a:bodyPr/>
          <a:lstStyle/>
          <a:p>
            <a:r>
              <a:rPr lang="en-US"/>
              <a:t>LinkedIn Followers Table | Atesteo</a:t>
            </a:r>
          </a:p>
        </p:txBody>
      </p:sp>
      <p:graphicFrame>
        <p:nvGraphicFramePr>
          <p:cNvPr id="5" name="Table Placeholder 4">
            <a:extLst>
              <a:ext uri="{FF2B5EF4-FFF2-40B4-BE49-F238E27FC236}">
                <a16:creationId xmlns:a16="http://schemas.microsoft.com/office/drawing/2014/main" id="{7F962344-A020-4C2A-B2DC-55D438FE604E}"/>
              </a:ext>
            </a:extLst>
          </p:cNvPr>
          <p:cNvGraphicFramePr>
            <a:graphicFrameLocks noGrp="1"/>
          </p:cNvGraphicFramePr>
          <p:nvPr>
            <p:ph type="tbl" sz="quarter" idx="13"/>
            <p:extLst>
              <p:ext uri="{D42A27DB-BD31-4B8C-83A1-F6EECF244321}">
                <p14:modId xmlns:p14="http://schemas.microsoft.com/office/powerpoint/2010/main" val="3826258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7622487"/>
                    </a:ext>
                  </a:extLst>
                </a:gridCol>
                <a:gridCol w="1234440">
                  <a:extLst>
                    <a:ext uri="{9D8B030D-6E8A-4147-A177-3AD203B41FA5}">
                      <a16:colId xmlns:a16="http://schemas.microsoft.com/office/drawing/2014/main" val="2760592259"/>
                    </a:ext>
                  </a:extLst>
                </a:gridCol>
                <a:gridCol w="822960">
                  <a:extLst>
                    <a:ext uri="{9D8B030D-6E8A-4147-A177-3AD203B41FA5}">
                      <a16:colId xmlns:a16="http://schemas.microsoft.com/office/drawing/2014/main" val="2905350629"/>
                    </a:ext>
                  </a:extLst>
                </a:gridCol>
                <a:gridCol w="822960">
                  <a:extLst>
                    <a:ext uri="{9D8B030D-6E8A-4147-A177-3AD203B41FA5}">
                      <a16:colId xmlns:a16="http://schemas.microsoft.com/office/drawing/2014/main" val="2705420762"/>
                    </a:ext>
                  </a:extLst>
                </a:gridCol>
                <a:gridCol w="822960">
                  <a:extLst>
                    <a:ext uri="{9D8B030D-6E8A-4147-A177-3AD203B41FA5}">
                      <a16:colId xmlns:a16="http://schemas.microsoft.com/office/drawing/2014/main" val="1772310764"/>
                    </a:ext>
                  </a:extLst>
                </a:gridCol>
                <a:gridCol w="822960">
                  <a:extLst>
                    <a:ext uri="{9D8B030D-6E8A-4147-A177-3AD203B41FA5}">
                      <a16:colId xmlns:a16="http://schemas.microsoft.com/office/drawing/2014/main" val="3054927630"/>
                    </a:ext>
                  </a:extLst>
                </a:gridCol>
                <a:gridCol w="822960">
                  <a:extLst>
                    <a:ext uri="{9D8B030D-6E8A-4147-A177-3AD203B41FA5}">
                      <a16:colId xmlns:a16="http://schemas.microsoft.com/office/drawing/2014/main" val="2109673387"/>
                    </a:ext>
                  </a:extLst>
                </a:gridCol>
                <a:gridCol w="822960">
                  <a:extLst>
                    <a:ext uri="{9D8B030D-6E8A-4147-A177-3AD203B41FA5}">
                      <a16:colId xmlns:a16="http://schemas.microsoft.com/office/drawing/2014/main" val="360890039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420890857"/>
                  </a:ext>
                </a:extLst>
              </a:tr>
              <a:tr h="370840">
                <a:tc>
                  <a:txBody>
                    <a:bodyPr/>
                    <a:lstStyle/>
                    <a:p>
                      <a:r>
                        <a:rPr lang="en-US" sz="1000"/>
                        <a:t>ATESTEO </a:t>
                      </a:r>
                    </a:p>
                  </a:txBody>
                  <a:tcPr/>
                </a:tc>
                <a:tc>
                  <a:txBody>
                    <a:bodyPr/>
                    <a:lstStyle/>
                    <a:p>
                      <a:r>
                        <a:rPr lang="en-US" sz="1000"/>
                        <a:t>134</a:t>
                      </a:r>
                    </a:p>
                  </a:txBody>
                  <a:tcPr/>
                </a:tc>
                <a:tc>
                  <a:txBody>
                    <a:bodyPr/>
                    <a:lstStyle/>
                    <a:p>
                      <a:r>
                        <a:rPr lang="en-US" sz="1000"/>
                        <a:t>0</a:t>
                      </a:r>
                    </a:p>
                  </a:txBody>
                  <a:tcPr/>
                </a:tc>
                <a:tc>
                  <a:txBody>
                    <a:bodyPr/>
                    <a:lstStyle/>
                    <a:p>
                      <a:r>
                        <a:rPr lang="en-US" sz="1000"/>
                        <a:t>0.0 %</a:t>
                      </a:r>
                    </a:p>
                  </a:txBody>
                  <a:tcPr/>
                </a:tc>
                <a:tc>
                  <a:txBody>
                    <a:bodyPr/>
                    <a:lstStyle/>
                    <a:p>
                      <a:r>
                        <a:rPr lang="en-US" sz="1000"/>
                        <a:t>3</a:t>
                      </a:r>
                    </a:p>
                  </a:txBody>
                  <a:tcPr/>
                </a:tc>
                <a:tc>
                  <a:txBody>
                    <a:bodyPr/>
                    <a:lstStyle/>
                    <a:p>
                      <a:r>
                        <a:rPr lang="en-US" sz="1000"/>
                        <a:t>2.3 %</a:t>
                      </a:r>
                    </a:p>
                  </a:txBody>
                  <a:tcPr/>
                </a:tc>
                <a:tc>
                  <a:txBody>
                    <a:bodyPr/>
                    <a:lstStyle/>
                    <a:p>
                      <a:r>
                        <a:rPr lang="en-US" sz="1000"/>
                        <a:t>11</a:t>
                      </a:r>
                    </a:p>
                  </a:txBody>
                  <a:tcPr/>
                </a:tc>
                <a:tc>
                  <a:txBody>
                    <a:bodyPr/>
                    <a:lstStyle/>
                    <a:p>
                      <a:r>
                        <a:rPr lang="en-US" sz="1000"/>
                        <a:t>8.9 %</a:t>
                      </a:r>
                    </a:p>
                  </a:txBody>
                  <a:tcPr/>
                </a:tc>
                <a:extLst>
                  <a:ext uri="{0D108BD9-81ED-4DB2-BD59-A6C34878D82A}">
                    <a16:rowId xmlns:a16="http://schemas.microsoft.com/office/drawing/2014/main" val="4046394457"/>
                  </a:ext>
                </a:extLst>
              </a:tr>
            </a:tbl>
          </a:graphicData>
        </a:graphic>
      </p:graphicFrame>
      <p:sp>
        <p:nvSpPr>
          <p:cNvPr id="4" name="Text Placeholder 3">
            <a:extLst>
              <a:ext uri="{FF2B5EF4-FFF2-40B4-BE49-F238E27FC236}">
                <a16:creationId xmlns:a16="http://schemas.microsoft.com/office/drawing/2014/main" id="{884E6862-9BCE-422D-8723-DC2DEA02F4D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242253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3DB3A-35EA-4E4A-AAEB-765B969539DE}"/>
              </a:ext>
            </a:extLst>
          </p:cNvPr>
          <p:cNvSpPr>
            <a:spLocks noGrp="1"/>
          </p:cNvSpPr>
          <p:nvPr>
            <p:ph type="title"/>
          </p:nvPr>
        </p:nvSpPr>
        <p:spPr/>
        <p:txBody>
          <a:bodyPr/>
          <a:lstStyle/>
          <a:p>
            <a:r>
              <a:rPr lang="en-US"/>
              <a:t>LinkedIn Updates Table | Atesteo - 1 of 7</a:t>
            </a:r>
          </a:p>
        </p:txBody>
      </p:sp>
      <p:graphicFrame>
        <p:nvGraphicFramePr>
          <p:cNvPr id="5" name="Table Placeholder 4">
            <a:extLst>
              <a:ext uri="{FF2B5EF4-FFF2-40B4-BE49-F238E27FC236}">
                <a16:creationId xmlns:a16="http://schemas.microsoft.com/office/drawing/2014/main" id="{944158B0-04A1-4E62-9805-E40421550565}"/>
              </a:ext>
            </a:extLst>
          </p:cNvPr>
          <p:cNvGraphicFramePr>
            <a:graphicFrameLocks noGrp="1"/>
          </p:cNvGraphicFramePr>
          <p:nvPr>
            <p:ph type="tbl" sz="quarter" idx="13"/>
            <p:extLst>
              <p:ext uri="{D42A27DB-BD31-4B8C-83A1-F6EECF244321}">
                <p14:modId xmlns:p14="http://schemas.microsoft.com/office/powerpoint/2010/main" val="2717071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707832846"/>
                    </a:ext>
                  </a:extLst>
                </a:gridCol>
                <a:gridCol w="905256">
                  <a:extLst>
                    <a:ext uri="{9D8B030D-6E8A-4147-A177-3AD203B41FA5}">
                      <a16:colId xmlns:a16="http://schemas.microsoft.com/office/drawing/2014/main" val="1119241067"/>
                    </a:ext>
                  </a:extLst>
                </a:gridCol>
                <a:gridCol w="987552">
                  <a:extLst>
                    <a:ext uri="{9D8B030D-6E8A-4147-A177-3AD203B41FA5}">
                      <a16:colId xmlns:a16="http://schemas.microsoft.com/office/drawing/2014/main" val="880159219"/>
                    </a:ext>
                  </a:extLst>
                </a:gridCol>
                <a:gridCol w="987552">
                  <a:extLst>
                    <a:ext uri="{9D8B030D-6E8A-4147-A177-3AD203B41FA5}">
                      <a16:colId xmlns:a16="http://schemas.microsoft.com/office/drawing/2014/main" val="2669424561"/>
                    </a:ext>
                  </a:extLst>
                </a:gridCol>
                <a:gridCol w="987552">
                  <a:extLst>
                    <a:ext uri="{9D8B030D-6E8A-4147-A177-3AD203B41FA5}">
                      <a16:colId xmlns:a16="http://schemas.microsoft.com/office/drawing/2014/main" val="4225069717"/>
                    </a:ext>
                  </a:extLst>
                </a:gridCol>
                <a:gridCol w="987552">
                  <a:extLst>
                    <a:ext uri="{9D8B030D-6E8A-4147-A177-3AD203B41FA5}">
                      <a16:colId xmlns:a16="http://schemas.microsoft.com/office/drawing/2014/main" val="150821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9212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ATESTEO  - 2018-12-21 14:08:51 </a:t>
                      </a:r>
                      <a:r>
                        <a:rPr kumimoji="0" lang="en-US" sz="1000" b="0" i="0" u="none" strike="noStrike" kern="1200" cap="none" spc="0" normalizeH="0" baseline="0" noProof="0">
                          <a:ln>
                            <a:noFill/>
                          </a:ln>
                          <a:solidFill>
                            <a:prstClr val="black"/>
                          </a:solidFill>
                          <a:effectLst/>
                          <a:uLnTx/>
                          <a:uFillTx/>
                          <a:latin typeface="+mn-lt"/>
                          <a:ea typeface="+mn-ea"/>
                          <a:cs typeface="+mn-cs"/>
                        </a:rPr>
                        <a:t>
  The entire ATESTEO team wishes you a Merry Christmas, relaxing holidays and a happy, healthy and successful New Year. See you soon in 2019!
#christmas #happyholidays #automotive #drivetraintesting #atesteo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https://media.licdn.com/dms/image/C4D22AQGZM03jbwlXcA/feedshare-shrink_8192/0?e=1548910800&amp;v=beta&amp;t=XugF55rzBGRZusYAz0zjo14XgPbq3FUmeS6RhX2KqKE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6867523"/>
                  </a:ext>
                </a:extLst>
              </a:tr>
            </a:tbl>
          </a:graphicData>
        </a:graphic>
      </p:graphicFrame>
      <p:sp>
        <p:nvSpPr>
          <p:cNvPr id="4" name="Text Placeholder 3">
            <a:extLst>
              <a:ext uri="{FF2B5EF4-FFF2-40B4-BE49-F238E27FC236}">
                <a16:creationId xmlns:a16="http://schemas.microsoft.com/office/drawing/2014/main" id="{E49E474D-FE4F-458F-901F-CB8950DAE97A}"/>
              </a:ext>
            </a:extLst>
          </p:cNvPr>
          <p:cNvSpPr>
            <a:spLocks noGrp="1"/>
          </p:cNvSpPr>
          <p:nvPr>
            <p:ph type="body" sz="quarter" idx="14"/>
          </p:nvPr>
        </p:nvSpPr>
        <p:spPr/>
        <p:txBody>
          <a:bodyPr/>
          <a:lstStyle/>
          <a:p>
            <a:r>
              <a:rPr lang="en-US"/>
              <a:t>10/15/2018 - 12/31/2018</a:t>
            </a:r>
          </a:p>
        </p:txBody>
      </p:sp>
    </p:spTree>
    <p:extLst>
      <p:ext uri="{BB962C8B-B14F-4D97-AF65-F5344CB8AC3E}">
        <p14:creationId xmlns:p14="http://schemas.microsoft.com/office/powerpoint/2010/main" val="3919796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3C781-E6DA-40BE-9ECD-14EBDD5EC554}"/>
              </a:ext>
            </a:extLst>
          </p:cNvPr>
          <p:cNvSpPr>
            <a:spLocks noGrp="1"/>
          </p:cNvSpPr>
          <p:nvPr>
            <p:ph type="title"/>
          </p:nvPr>
        </p:nvSpPr>
        <p:spPr/>
        <p:txBody>
          <a:bodyPr/>
          <a:lstStyle/>
          <a:p>
            <a:r>
              <a:rPr lang="en-US"/>
              <a:t>LinkedIn Updates Table | Atesteo - 2 of 7</a:t>
            </a:r>
          </a:p>
        </p:txBody>
      </p:sp>
      <p:graphicFrame>
        <p:nvGraphicFramePr>
          <p:cNvPr id="5" name="Table Placeholder 4">
            <a:extLst>
              <a:ext uri="{FF2B5EF4-FFF2-40B4-BE49-F238E27FC236}">
                <a16:creationId xmlns:a16="http://schemas.microsoft.com/office/drawing/2014/main" id="{B587DB43-FD6D-45ED-98E0-13B08F1EE614}"/>
              </a:ext>
            </a:extLst>
          </p:cNvPr>
          <p:cNvGraphicFramePr>
            <a:graphicFrameLocks noGrp="1"/>
          </p:cNvGraphicFramePr>
          <p:nvPr>
            <p:ph type="tbl" sz="quarter" idx="13"/>
            <p:extLst>
              <p:ext uri="{D42A27DB-BD31-4B8C-83A1-F6EECF244321}">
                <p14:modId xmlns:p14="http://schemas.microsoft.com/office/powerpoint/2010/main" val="2870691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885214195"/>
                    </a:ext>
                  </a:extLst>
                </a:gridCol>
                <a:gridCol w="905256">
                  <a:extLst>
                    <a:ext uri="{9D8B030D-6E8A-4147-A177-3AD203B41FA5}">
                      <a16:colId xmlns:a16="http://schemas.microsoft.com/office/drawing/2014/main" val="426192061"/>
                    </a:ext>
                  </a:extLst>
                </a:gridCol>
                <a:gridCol w="987552">
                  <a:extLst>
                    <a:ext uri="{9D8B030D-6E8A-4147-A177-3AD203B41FA5}">
                      <a16:colId xmlns:a16="http://schemas.microsoft.com/office/drawing/2014/main" val="3382827740"/>
                    </a:ext>
                  </a:extLst>
                </a:gridCol>
                <a:gridCol w="987552">
                  <a:extLst>
                    <a:ext uri="{9D8B030D-6E8A-4147-A177-3AD203B41FA5}">
                      <a16:colId xmlns:a16="http://schemas.microsoft.com/office/drawing/2014/main" val="3307334746"/>
                    </a:ext>
                  </a:extLst>
                </a:gridCol>
                <a:gridCol w="987552">
                  <a:extLst>
                    <a:ext uri="{9D8B030D-6E8A-4147-A177-3AD203B41FA5}">
                      <a16:colId xmlns:a16="http://schemas.microsoft.com/office/drawing/2014/main" val="1714653857"/>
                    </a:ext>
                  </a:extLst>
                </a:gridCol>
                <a:gridCol w="987552">
                  <a:extLst>
                    <a:ext uri="{9D8B030D-6E8A-4147-A177-3AD203B41FA5}">
                      <a16:colId xmlns:a16="http://schemas.microsoft.com/office/drawing/2014/main" val="3024093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6159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ATESTEO  - 2018-12-21 11:36:03 </a:t>
                      </a:r>
                      <a:r>
                        <a:rPr kumimoji="0" lang="en-US" sz="1000" b="0" i="0" u="none" strike="noStrike" kern="1200" cap="none" spc="0" normalizeH="0" baseline="0" noProof="0">
                          <a:ln>
                            <a:noFill/>
                          </a:ln>
                          <a:solidFill>
                            <a:prstClr val="black"/>
                          </a:solidFill>
                          <a:effectLst/>
                          <a:uLnTx/>
                          <a:uFillTx/>
                          <a:latin typeface="+mn-lt"/>
                          <a:ea typeface="+mn-ea"/>
                          <a:cs typeface="+mn-cs"/>
                        </a:rPr>
                        <a:t>
  This year is coming to an end. The new one is already just around the corner. There will be a lot going on again. With excellent employees, we will continue to make progress in 2019. To achieve this, we need new young professionals again and again who will grow into our company and accompany it into the future in the long term. We already found many of them at various recruiting fairs in 2018. Here are a few impressions from the past fairs.
Read more: https://lnkd.in/dHVirZh 
#humanressources #youngprofessionals #career #job #recruiting #recruitingfair #activesourcing #employerbranding #automotive #drivetraintesting #atesteo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https://media.licdn.com/dms/image/C4D22AQFVti24flbKEA/feedshare-shrink_1280/0?e=1548910800&amp;v=beta&amp;t=x0qcjF54uhTICJGsJfZKZuqjBN5XH6WEsKwen7tIWa4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1203147"/>
                  </a:ext>
                </a:extLst>
              </a:tr>
            </a:tbl>
          </a:graphicData>
        </a:graphic>
      </p:graphicFrame>
      <p:sp>
        <p:nvSpPr>
          <p:cNvPr id="4" name="Text Placeholder 3">
            <a:extLst>
              <a:ext uri="{FF2B5EF4-FFF2-40B4-BE49-F238E27FC236}">
                <a16:creationId xmlns:a16="http://schemas.microsoft.com/office/drawing/2014/main" id="{B78F1E6F-7747-48B9-B680-55AD1C23FA30}"/>
              </a:ext>
            </a:extLst>
          </p:cNvPr>
          <p:cNvSpPr>
            <a:spLocks noGrp="1"/>
          </p:cNvSpPr>
          <p:nvPr>
            <p:ph type="body" sz="quarter" idx="14"/>
          </p:nvPr>
        </p:nvSpPr>
        <p:spPr/>
        <p:txBody>
          <a:bodyPr/>
          <a:lstStyle/>
          <a:p>
            <a:r>
              <a:rPr lang="en-US"/>
              <a:t>10/15/2018 - 12/31/2018</a:t>
            </a:r>
          </a:p>
        </p:txBody>
      </p:sp>
    </p:spTree>
    <p:extLst>
      <p:ext uri="{BB962C8B-B14F-4D97-AF65-F5344CB8AC3E}">
        <p14:creationId xmlns:p14="http://schemas.microsoft.com/office/powerpoint/2010/main" val="3223838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7072C-D346-4DB0-88AC-39DA7BE9ECA4}"/>
              </a:ext>
            </a:extLst>
          </p:cNvPr>
          <p:cNvSpPr>
            <a:spLocks noGrp="1"/>
          </p:cNvSpPr>
          <p:nvPr>
            <p:ph type="title"/>
          </p:nvPr>
        </p:nvSpPr>
        <p:spPr/>
        <p:txBody>
          <a:bodyPr/>
          <a:lstStyle/>
          <a:p>
            <a:r>
              <a:rPr lang="en-US"/>
              <a:t>LinkedIn Updates Table | Atesteo - 3 of 7</a:t>
            </a:r>
          </a:p>
        </p:txBody>
      </p:sp>
      <p:graphicFrame>
        <p:nvGraphicFramePr>
          <p:cNvPr id="5" name="Table Placeholder 4">
            <a:extLst>
              <a:ext uri="{FF2B5EF4-FFF2-40B4-BE49-F238E27FC236}">
                <a16:creationId xmlns:a16="http://schemas.microsoft.com/office/drawing/2014/main" id="{86FEC245-8545-44B5-8ADA-ECCFBD24BB22}"/>
              </a:ext>
            </a:extLst>
          </p:cNvPr>
          <p:cNvGraphicFramePr>
            <a:graphicFrameLocks noGrp="1"/>
          </p:cNvGraphicFramePr>
          <p:nvPr>
            <p:ph type="tbl" sz="quarter" idx="13"/>
            <p:extLst>
              <p:ext uri="{D42A27DB-BD31-4B8C-83A1-F6EECF244321}">
                <p14:modId xmlns:p14="http://schemas.microsoft.com/office/powerpoint/2010/main" val="776190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390635953"/>
                    </a:ext>
                  </a:extLst>
                </a:gridCol>
                <a:gridCol w="905256">
                  <a:extLst>
                    <a:ext uri="{9D8B030D-6E8A-4147-A177-3AD203B41FA5}">
                      <a16:colId xmlns:a16="http://schemas.microsoft.com/office/drawing/2014/main" val="3953886636"/>
                    </a:ext>
                  </a:extLst>
                </a:gridCol>
                <a:gridCol w="987552">
                  <a:extLst>
                    <a:ext uri="{9D8B030D-6E8A-4147-A177-3AD203B41FA5}">
                      <a16:colId xmlns:a16="http://schemas.microsoft.com/office/drawing/2014/main" val="1597094026"/>
                    </a:ext>
                  </a:extLst>
                </a:gridCol>
                <a:gridCol w="987552">
                  <a:extLst>
                    <a:ext uri="{9D8B030D-6E8A-4147-A177-3AD203B41FA5}">
                      <a16:colId xmlns:a16="http://schemas.microsoft.com/office/drawing/2014/main" val="80104375"/>
                    </a:ext>
                  </a:extLst>
                </a:gridCol>
                <a:gridCol w="987552">
                  <a:extLst>
                    <a:ext uri="{9D8B030D-6E8A-4147-A177-3AD203B41FA5}">
                      <a16:colId xmlns:a16="http://schemas.microsoft.com/office/drawing/2014/main" val="2101818170"/>
                    </a:ext>
                  </a:extLst>
                </a:gridCol>
                <a:gridCol w="987552">
                  <a:extLst>
                    <a:ext uri="{9D8B030D-6E8A-4147-A177-3AD203B41FA5}">
                      <a16:colId xmlns:a16="http://schemas.microsoft.com/office/drawing/2014/main" val="1748868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3793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ATESTEO  - 2018-12-17 19:12:40 </a:t>
                      </a:r>
                      <a:r>
                        <a:rPr kumimoji="0" lang="en-US" sz="1000" b="0" i="0" u="none" strike="noStrike" kern="1200" cap="none" spc="0" normalizeH="0" baseline="0" noProof="0">
                          <a:ln>
                            <a:noFill/>
                          </a:ln>
                          <a:solidFill>
                            <a:prstClr val="black"/>
                          </a:solidFill>
                          <a:effectLst/>
                          <a:uLnTx/>
                          <a:uFillTx/>
                          <a:latin typeface="+mn-lt"/>
                          <a:ea typeface="+mn-ea"/>
                          <a:cs typeface="+mn-cs"/>
                        </a:rPr>
                        <a:t>
  Torque sensors for large dimensions: ATESTEO also offers innovative torque measuring technology for torque measurement on the drivetrain for heavy commercial vehicles, trucks, rail vehicles and off-road applications. Read more: https://lnkd.in/djN6Wyh 
#torque #torquesensors #measuringtechnology #commercialvehicles #trucks #railvehicles #offroad #testrig #e-mobility #e-driver #combustionengine #hybriddrive #automotive #drivetraintesting #automotivetesting #atesteo #atesteoblog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914&amp;h=600&amp;f=n&amp;hash=4rP8SRgBRfmN0zLxdEa0fuf6%2Bm0%3D&amp;ora=1%2CaFBCTXdkRmpGL2lvQUFBPQ%2CxAVta5g-0R69hAxUwwgk87qEogGz60oIRJbZEXT0BHf2pYKfJzf0KpiBPef_4EJTOHBewVBxYKzxBGWiDZWjKYrudcNwiYicecGzYzhWOkhuumtK7cM5PBAwsICZV7uhN2Meg6EJNBCrY-vWaVkAWXVn-fyAY43I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20366"/>
                  </a:ext>
                </a:extLst>
              </a:tr>
            </a:tbl>
          </a:graphicData>
        </a:graphic>
      </p:graphicFrame>
      <p:sp>
        <p:nvSpPr>
          <p:cNvPr id="4" name="Text Placeholder 3">
            <a:extLst>
              <a:ext uri="{FF2B5EF4-FFF2-40B4-BE49-F238E27FC236}">
                <a16:creationId xmlns:a16="http://schemas.microsoft.com/office/drawing/2014/main" id="{9518B837-5CB4-4B07-A210-061ED9E10BC9}"/>
              </a:ext>
            </a:extLst>
          </p:cNvPr>
          <p:cNvSpPr>
            <a:spLocks noGrp="1"/>
          </p:cNvSpPr>
          <p:nvPr>
            <p:ph type="body" sz="quarter" idx="14"/>
          </p:nvPr>
        </p:nvSpPr>
        <p:spPr/>
        <p:txBody>
          <a:bodyPr/>
          <a:lstStyle/>
          <a:p>
            <a:r>
              <a:rPr lang="en-US"/>
              <a:t>10/15/2018 - 12/31/2018</a:t>
            </a:r>
          </a:p>
        </p:txBody>
      </p:sp>
    </p:spTree>
    <p:extLst>
      <p:ext uri="{BB962C8B-B14F-4D97-AF65-F5344CB8AC3E}">
        <p14:creationId xmlns:p14="http://schemas.microsoft.com/office/powerpoint/2010/main" val="2811276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918FF-4EC9-4461-A9F5-C30458C19EF5}"/>
              </a:ext>
            </a:extLst>
          </p:cNvPr>
          <p:cNvSpPr>
            <a:spLocks noGrp="1"/>
          </p:cNvSpPr>
          <p:nvPr>
            <p:ph type="title"/>
          </p:nvPr>
        </p:nvSpPr>
        <p:spPr/>
        <p:txBody>
          <a:bodyPr/>
          <a:lstStyle/>
          <a:p>
            <a:r>
              <a:rPr lang="en-US"/>
              <a:t>LinkedIn Updates Table | Atesteo - 4 of 7</a:t>
            </a:r>
          </a:p>
        </p:txBody>
      </p:sp>
      <p:graphicFrame>
        <p:nvGraphicFramePr>
          <p:cNvPr id="5" name="Table Placeholder 4">
            <a:extLst>
              <a:ext uri="{FF2B5EF4-FFF2-40B4-BE49-F238E27FC236}">
                <a16:creationId xmlns:a16="http://schemas.microsoft.com/office/drawing/2014/main" id="{5570C43C-FEEF-4E5C-B231-898026402D3B}"/>
              </a:ext>
            </a:extLst>
          </p:cNvPr>
          <p:cNvGraphicFramePr>
            <a:graphicFrameLocks noGrp="1"/>
          </p:cNvGraphicFramePr>
          <p:nvPr>
            <p:ph type="tbl" sz="quarter" idx="13"/>
            <p:extLst>
              <p:ext uri="{D42A27DB-BD31-4B8C-83A1-F6EECF244321}">
                <p14:modId xmlns:p14="http://schemas.microsoft.com/office/powerpoint/2010/main" val="4185437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871333453"/>
                    </a:ext>
                  </a:extLst>
                </a:gridCol>
                <a:gridCol w="905256">
                  <a:extLst>
                    <a:ext uri="{9D8B030D-6E8A-4147-A177-3AD203B41FA5}">
                      <a16:colId xmlns:a16="http://schemas.microsoft.com/office/drawing/2014/main" val="184552647"/>
                    </a:ext>
                  </a:extLst>
                </a:gridCol>
                <a:gridCol w="987552">
                  <a:extLst>
                    <a:ext uri="{9D8B030D-6E8A-4147-A177-3AD203B41FA5}">
                      <a16:colId xmlns:a16="http://schemas.microsoft.com/office/drawing/2014/main" val="1143211089"/>
                    </a:ext>
                  </a:extLst>
                </a:gridCol>
                <a:gridCol w="987552">
                  <a:extLst>
                    <a:ext uri="{9D8B030D-6E8A-4147-A177-3AD203B41FA5}">
                      <a16:colId xmlns:a16="http://schemas.microsoft.com/office/drawing/2014/main" val="1284582986"/>
                    </a:ext>
                  </a:extLst>
                </a:gridCol>
                <a:gridCol w="987552">
                  <a:extLst>
                    <a:ext uri="{9D8B030D-6E8A-4147-A177-3AD203B41FA5}">
                      <a16:colId xmlns:a16="http://schemas.microsoft.com/office/drawing/2014/main" val="2516310472"/>
                    </a:ext>
                  </a:extLst>
                </a:gridCol>
                <a:gridCol w="987552">
                  <a:extLst>
                    <a:ext uri="{9D8B030D-6E8A-4147-A177-3AD203B41FA5}">
                      <a16:colId xmlns:a16="http://schemas.microsoft.com/office/drawing/2014/main" val="1880429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15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ATESTEO  - 2018-12-04 10:45:43 </a:t>
                      </a:r>
                      <a:r>
                        <a:rPr kumimoji="0" lang="en-US" sz="1000" b="0" i="0" u="none" strike="noStrike" kern="1200" cap="none" spc="0" normalizeH="0" baseline="0" noProof="0">
                          <a:ln>
                            <a:noFill/>
                          </a:ln>
                          <a:solidFill>
                            <a:prstClr val="black"/>
                          </a:solidFill>
                          <a:effectLst/>
                          <a:uLnTx/>
                          <a:uFillTx/>
                          <a:latin typeface="+mn-lt"/>
                          <a:ea typeface="+mn-ea"/>
                          <a:cs typeface="+mn-cs"/>
                        </a:rPr>
                        <a:t>
  ATESTEO at the CTI Berlin!
It's time: The CTI in Berlin starts at the Estrel Berlin Hotel &amp; Congress Center and ATESTEO will be there for two days! At booth A21 we will show how we support automobile manufacturers and suppliers with reliable drivetrain testing and innovative measurement technology in the development of their transmissions and drives for passenger cars and commercial vehicles. You can visit us at our booth until 05.12.2018. We look forward to seeing you! 
#atesteo #drivetraintesting #automotive #fair #cti #ctisymposium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https://image-store.slidesharecdn.com/0cbbc12a-97f2-4981-99f9-1661e8655084-original.jpeg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23736716"/>
                  </a:ext>
                </a:extLst>
              </a:tr>
            </a:tbl>
          </a:graphicData>
        </a:graphic>
      </p:graphicFrame>
      <p:sp>
        <p:nvSpPr>
          <p:cNvPr id="4" name="Text Placeholder 3">
            <a:extLst>
              <a:ext uri="{FF2B5EF4-FFF2-40B4-BE49-F238E27FC236}">
                <a16:creationId xmlns:a16="http://schemas.microsoft.com/office/drawing/2014/main" id="{B9DFC3D8-E99A-4A2D-8E5C-A4CD8D0CC1E8}"/>
              </a:ext>
            </a:extLst>
          </p:cNvPr>
          <p:cNvSpPr>
            <a:spLocks noGrp="1"/>
          </p:cNvSpPr>
          <p:nvPr>
            <p:ph type="body" sz="quarter" idx="14"/>
          </p:nvPr>
        </p:nvSpPr>
        <p:spPr/>
        <p:txBody>
          <a:bodyPr/>
          <a:lstStyle/>
          <a:p>
            <a:r>
              <a:rPr lang="en-US"/>
              <a:t>10/15/2018 - 12/31/2018</a:t>
            </a:r>
          </a:p>
        </p:txBody>
      </p:sp>
    </p:spTree>
    <p:extLst>
      <p:ext uri="{BB962C8B-B14F-4D97-AF65-F5344CB8AC3E}">
        <p14:creationId xmlns:p14="http://schemas.microsoft.com/office/powerpoint/2010/main" val="3973969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3AC9B-6FB5-43CB-8586-D52A401D5E84}"/>
              </a:ext>
            </a:extLst>
          </p:cNvPr>
          <p:cNvSpPr>
            <a:spLocks noGrp="1"/>
          </p:cNvSpPr>
          <p:nvPr>
            <p:ph type="title"/>
          </p:nvPr>
        </p:nvSpPr>
        <p:spPr/>
        <p:txBody>
          <a:bodyPr/>
          <a:lstStyle/>
          <a:p>
            <a:r>
              <a:rPr lang="en-US"/>
              <a:t>LinkedIn Updates Table | Atesteo - 5 of 7</a:t>
            </a:r>
          </a:p>
        </p:txBody>
      </p:sp>
      <p:graphicFrame>
        <p:nvGraphicFramePr>
          <p:cNvPr id="5" name="Table Placeholder 4">
            <a:extLst>
              <a:ext uri="{FF2B5EF4-FFF2-40B4-BE49-F238E27FC236}">
                <a16:creationId xmlns:a16="http://schemas.microsoft.com/office/drawing/2014/main" id="{61B2FB38-0D67-4149-B9A0-7E0369A88BD8}"/>
              </a:ext>
            </a:extLst>
          </p:cNvPr>
          <p:cNvGraphicFramePr>
            <a:graphicFrameLocks noGrp="1"/>
          </p:cNvGraphicFramePr>
          <p:nvPr>
            <p:ph type="tbl" sz="quarter" idx="13"/>
            <p:extLst>
              <p:ext uri="{D42A27DB-BD31-4B8C-83A1-F6EECF244321}">
                <p14:modId xmlns:p14="http://schemas.microsoft.com/office/powerpoint/2010/main" val="1362274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935753339"/>
                    </a:ext>
                  </a:extLst>
                </a:gridCol>
                <a:gridCol w="905256">
                  <a:extLst>
                    <a:ext uri="{9D8B030D-6E8A-4147-A177-3AD203B41FA5}">
                      <a16:colId xmlns:a16="http://schemas.microsoft.com/office/drawing/2014/main" val="4249908694"/>
                    </a:ext>
                  </a:extLst>
                </a:gridCol>
                <a:gridCol w="987552">
                  <a:extLst>
                    <a:ext uri="{9D8B030D-6E8A-4147-A177-3AD203B41FA5}">
                      <a16:colId xmlns:a16="http://schemas.microsoft.com/office/drawing/2014/main" val="1929181964"/>
                    </a:ext>
                  </a:extLst>
                </a:gridCol>
                <a:gridCol w="987552">
                  <a:extLst>
                    <a:ext uri="{9D8B030D-6E8A-4147-A177-3AD203B41FA5}">
                      <a16:colId xmlns:a16="http://schemas.microsoft.com/office/drawing/2014/main" val="3390211213"/>
                    </a:ext>
                  </a:extLst>
                </a:gridCol>
                <a:gridCol w="987552">
                  <a:extLst>
                    <a:ext uri="{9D8B030D-6E8A-4147-A177-3AD203B41FA5}">
                      <a16:colId xmlns:a16="http://schemas.microsoft.com/office/drawing/2014/main" val="3110651746"/>
                    </a:ext>
                  </a:extLst>
                </a:gridCol>
                <a:gridCol w="987552">
                  <a:extLst>
                    <a:ext uri="{9D8B030D-6E8A-4147-A177-3AD203B41FA5}">
                      <a16:colId xmlns:a16="http://schemas.microsoft.com/office/drawing/2014/main" val="2081794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0322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ATESTEO  - 2018-11-30 15:33:18 </a:t>
                      </a:r>
                      <a:r>
                        <a:rPr kumimoji="0" lang="en-US" sz="1000" b="0" i="0" u="none" strike="noStrike" kern="1200" cap="none" spc="0" normalizeH="0" baseline="0" noProof="0">
                          <a:ln>
                            <a:noFill/>
                          </a:ln>
                          <a:solidFill>
                            <a:prstClr val="black"/>
                          </a:solidFill>
                          <a:effectLst/>
                          <a:uLnTx/>
                          <a:uFillTx/>
                          <a:latin typeface="+mn-lt"/>
                          <a:ea typeface="+mn-ea"/>
                          <a:cs typeface="+mn-cs"/>
                        </a:rPr>
                        <a:t>
  ATESTEO successfully positioned in the Chinese automotive market: ATESTEO presents its innovative technologies and services at the Testing Expo Shanghai and opens a new company location in Tianjin near Beijing. Read more: https://lnkd.in/deRKDwF
#e-mobility #china #automotive #drivetraintesting #automotivetesting #atesteo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890&amp;h=584&amp;f=n&amp;hash=gvnOGKDbXnmr18TLQJEtjhF3Ba0%3D&amp;ora=1%2CaFBCTXdkRmpGL2lvQUFBPQ%2CxAVta5g-0R69hAxUwwgk87qEogGz60oIRJbZEXT0BHf2pYKfJzf0KpiBPef_4EJTOHBewVBxYKzxBGWiDZWjKYrudcNwioi0YMWncgIJJAgzln1G4tZ2PAE0utmlDeL-YWNPx_hXYCC_OrWnbUI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63092910"/>
                  </a:ext>
                </a:extLst>
              </a:tr>
            </a:tbl>
          </a:graphicData>
        </a:graphic>
      </p:graphicFrame>
      <p:sp>
        <p:nvSpPr>
          <p:cNvPr id="4" name="Text Placeholder 3">
            <a:extLst>
              <a:ext uri="{FF2B5EF4-FFF2-40B4-BE49-F238E27FC236}">
                <a16:creationId xmlns:a16="http://schemas.microsoft.com/office/drawing/2014/main" id="{1DB71528-1EC2-433B-BDEB-FC684A676F1C}"/>
              </a:ext>
            </a:extLst>
          </p:cNvPr>
          <p:cNvSpPr>
            <a:spLocks noGrp="1"/>
          </p:cNvSpPr>
          <p:nvPr>
            <p:ph type="body" sz="quarter" idx="14"/>
          </p:nvPr>
        </p:nvSpPr>
        <p:spPr/>
        <p:txBody>
          <a:bodyPr/>
          <a:lstStyle/>
          <a:p>
            <a:r>
              <a:rPr lang="en-US"/>
              <a:t>10/15/2018 - 12/31/2018</a:t>
            </a:r>
          </a:p>
        </p:txBody>
      </p:sp>
    </p:spTree>
    <p:extLst>
      <p:ext uri="{BB962C8B-B14F-4D97-AF65-F5344CB8AC3E}">
        <p14:creationId xmlns:p14="http://schemas.microsoft.com/office/powerpoint/2010/main" val="3171977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427AE-C9CF-4BCB-84B7-F78CC5B9758E}"/>
              </a:ext>
            </a:extLst>
          </p:cNvPr>
          <p:cNvSpPr>
            <a:spLocks noGrp="1"/>
          </p:cNvSpPr>
          <p:nvPr>
            <p:ph type="title"/>
          </p:nvPr>
        </p:nvSpPr>
        <p:spPr/>
        <p:txBody>
          <a:bodyPr/>
          <a:lstStyle/>
          <a:p>
            <a:r>
              <a:rPr lang="en-US"/>
              <a:t>LinkedIn Updates Table | Atesteo - 6 of 7</a:t>
            </a:r>
          </a:p>
        </p:txBody>
      </p:sp>
      <p:graphicFrame>
        <p:nvGraphicFramePr>
          <p:cNvPr id="5" name="Table Placeholder 4">
            <a:extLst>
              <a:ext uri="{FF2B5EF4-FFF2-40B4-BE49-F238E27FC236}">
                <a16:creationId xmlns:a16="http://schemas.microsoft.com/office/drawing/2014/main" id="{237D1693-50BC-4134-B5FB-7F6C839A2316}"/>
              </a:ext>
            </a:extLst>
          </p:cNvPr>
          <p:cNvGraphicFramePr>
            <a:graphicFrameLocks noGrp="1"/>
          </p:cNvGraphicFramePr>
          <p:nvPr>
            <p:ph type="tbl" sz="quarter" idx="13"/>
            <p:extLst>
              <p:ext uri="{D42A27DB-BD31-4B8C-83A1-F6EECF244321}">
                <p14:modId xmlns:p14="http://schemas.microsoft.com/office/powerpoint/2010/main" val="1878024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671311398"/>
                    </a:ext>
                  </a:extLst>
                </a:gridCol>
                <a:gridCol w="905256">
                  <a:extLst>
                    <a:ext uri="{9D8B030D-6E8A-4147-A177-3AD203B41FA5}">
                      <a16:colId xmlns:a16="http://schemas.microsoft.com/office/drawing/2014/main" val="4271787609"/>
                    </a:ext>
                  </a:extLst>
                </a:gridCol>
                <a:gridCol w="987552">
                  <a:extLst>
                    <a:ext uri="{9D8B030D-6E8A-4147-A177-3AD203B41FA5}">
                      <a16:colId xmlns:a16="http://schemas.microsoft.com/office/drawing/2014/main" val="2104759239"/>
                    </a:ext>
                  </a:extLst>
                </a:gridCol>
                <a:gridCol w="987552">
                  <a:extLst>
                    <a:ext uri="{9D8B030D-6E8A-4147-A177-3AD203B41FA5}">
                      <a16:colId xmlns:a16="http://schemas.microsoft.com/office/drawing/2014/main" val="2944786880"/>
                    </a:ext>
                  </a:extLst>
                </a:gridCol>
                <a:gridCol w="987552">
                  <a:extLst>
                    <a:ext uri="{9D8B030D-6E8A-4147-A177-3AD203B41FA5}">
                      <a16:colId xmlns:a16="http://schemas.microsoft.com/office/drawing/2014/main" val="2224853055"/>
                    </a:ext>
                  </a:extLst>
                </a:gridCol>
                <a:gridCol w="987552">
                  <a:extLst>
                    <a:ext uri="{9D8B030D-6E8A-4147-A177-3AD203B41FA5}">
                      <a16:colId xmlns:a16="http://schemas.microsoft.com/office/drawing/2014/main" val="2339020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6303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ATESTEO  - 2018-11-06 11:33:03 </a:t>
                      </a:r>
                      <a:r>
                        <a:rPr kumimoji="0" lang="en-US" sz="1000" b="0" i="0" u="none" strike="noStrike" kern="1200" cap="none" spc="0" normalizeH="0" baseline="0" noProof="0">
                          <a:ln>
                            <a:noFill/>
                          </a:ln>
                          <a:solidFill>
                            <a:prstClr val="black"/>
                          </a:solidFill>
                          <a:effectLst/>
                          <a:uLnTx/>
                          <a:uFillTx/>
                          <a:latin typeface="+mn-lt"/>
                          <a:ea typeface="+mn-ea"/>
                          <a:cs typeface="+mn-cs"/>
                        </a:rPr>
                        <a:t>
  Making more transmission noises measurable at an early stage - even with electric and hybrid drives as well as complete e-axes. The innovative NVH test benches from ATESTEO with extended area of application for all drivetrains and transmissions make it possible. Read more: https://lnkd.in/gCU92dF
#atesteo #drivetraintesting #automotive #e-mobility #nvh #testbench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1024&amp;h=512&amp;f=n&amp;hash=yTqWkl6DeQqDeI%2FKrhBCjK3NEFM%3D&amp;ora=1%2CaFBCTXdkRmpGL2lvQUFBPQ%2CxAVta5g-0R69hAxUwwgk87qEogGz60oIRJbZEXT0BHf2pYKfJzf0KpiBPef_4EJTOHBewVBxYKzxBGWiDZWjKYruesNxg4i0YMWncgIJJBIgjSRb6cIvdBshu5euSOj4YSNM1_4WZz-6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44307635"/>
                  </a:ext>
                </a:extLst>
              </a:tr>
            </a:tbl>
          </a:graphicData>
        </a:graphic>
      </p:graphicFrame>
      <p:sp>
        <p:nvSpPr>
          <p:cNvPr id="4" name="Text Placeholder 3">
            <a:extLst>
              <a:ext uri="{FF2B5EF4-FFF2-40B4-BE49-F238E27FC236}">
                <a16:creationId xmlns:a16="http://schemas.microsoft.com/office/drawing/2014/main" id="{8EE5DB39-27F7-492D-9921-5C923842A30E}"/>
              </a:ext>
            </a:extLst>
          </p:cNvPr>
          <p:cNvSpPr>
            <a:spLocks noGrp="1"/>
          </p:cNvSpPr>
          <p:nvPr>
            <p:ph type="body" sz="quarter" idx="14"/>
          </p:nvPr>
        </p:nvSpPr>
        <p:spPr/>
        <p:txBody>
          <a:bodyPr/>
          <a:lstStyle/>
          <a:p>
            <a:r>
              <a:rPr lang="en-US"/>
              <a:t>10/15/2018 - 12/31/2018</a:t>
            </a:r>
          </a:p>
        </p:txBody>
      </p:sp>
    </p:spTree>
    <p:extLst>
      <p:ext uri="{BB962C8B-B14F-4D97-AF65-F5344CB8AC3E}">
        <p14:creationId xmlns:p14="http://schemas.microsoft.com/office/powerpoint/2010/main" val="4185132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118E8-89E0-48A3-BA27-EDF1427A9DAA}"/>
              </a:ext>
            </a:extLst>
          </p:cNvPr>
          <p:cNvSpPr>
            <a:spLocks noGrp="1"/>
          </p:cNvSpPr>
          <p:nvPr>
            <p:ph type="title"/>
          </p:nvPr>
        </p:nvSpPr>
        <p:spPr/>
        <p:txBody>
          <a:bodyPr/>
          <a:lstStyle/>
          <a:p>
            <a:r>
              <a:rPr lang="en-US"/>
              <a:t>LinkedIn Updates Table | Atesteo - 7 of 7</a:t>
            </a:r>
          </a:p>
        </p:txBody>
      </p:sp>
      <p:graphicFrame>
        <p:nvGraphicFramePr>
          <p:cNvPr id="5" name="Table Placeholder 4">
            <a:extLst>
              <a:ext uri="{FF2B5EF4-FFF2-40B4-BE49-F238E27FC236}">
                <a16:creationId xmlns:a16="http://schemas.microsoft.com/office/drawing/2014/main" id="{C3F7C3AE-F9AC-4906-A8A4-B46105E920F2}"/>
              </a:ext>
            </a:extLst>
          </p:cNvPr>
          <p:cNvGraphicFramePr>
            <a:graphicFrameLocks noGrp="1"/>
          </p:cNvGraphicFramePr>
          <p:nvPr>
            <p:ph type="tbl" sz="quarter" idx="13"/>
            <p:extLst>
              <p:ext uri="{D42A27DB-BD31-4B8C-83A1-F6EECF244321}">
                <p14:modId xmlns:p14="http://schemas.microsoft.com/office/powerpoint/2010/main" val="132671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403503312"/>
                    </a:ext>
                  </a:extLst>
                </a:gridCol>
                <a:gridCol w="905256">
                  <a:extLst>
                    <a:ext uri="{9D8B030D-6E8A-4147-A177-3AD203B41FA5}">
                      <a16:colId xmlns:a16="http://schemas.microsoft.com/office/drawing/2014/main" val="135741442"/>
                    </a:ext>
                  </a:extLst>
                </a:gridCol>
                <a:gridCol w="987552">
                  <a:extLst>
                    <a:ext uri="{9D8B030D-6E8A-4147-A177-3AD203B41FA5}">
                      <a16:colId xmlns:a16="http://schemas.microsoft.com/office/drawing/2014/main" val="2563261702"/>
                    </a:ext>
                  </a:extLst>
                </a:gridCol>
                <a:gridCol w="987552">
                  <a:extLst>
                    <a:ext uri="{9D8B030D-6E8A-4147-A177-3AD203B41FA5}">
                      <a16:colId xmlns:a16="http://schemas.microsoft.com/office/drawing/2014/main" val="2047462753"/>
                    </a:ext>
                  </a:extLst>
                </a:gridCol>
                <a:gridCol w="987552">
                  <a:extLst>
                    <a:ext uri="{9D8B030D-6E8A-4147-A177-3AD203B41FA5}">
                      <a16:colId xmlns:a16="http://schemas.microsoft.com/office/drawing/2014/main" val="2709406460"/>
                    </a:ext>
                  </a:extLst>
                </a:gridCol>
                <a:gridCol w="987552">
                  <a:extLst>
                    <a:ext uri="{9D8B030D-6E8A-4147-A177-3AD203B41FA5}">
                      <a16:colId xmlns:a16="http://schemas.microsoft.com/office/drawing/2014/main" val="470064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3544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ATESTEO  - 2018-10-15 15:47:07 </a:t>
                      </a:r>
                      <a:r>
                        <a:rPr kumimoji="0" lang="en-US" sz="1000" b="0" i="0" u="none" strike="noStrike" kern="1200" cap="none" spc="0" normalizeH="0" baseline="0" noProof="0">
                          <a:ln>
                            <a:noFill/>
                          </a:ln>
                          <a:solidFill>
                            <a:prstClr val="black"/>
                          </a:solidFill>
                          <a:effectLst/>
                          <a:uLnTx/>
                          <a:uFillTx/>
                          <a:latin typeface="+mn-lt"/>
                          <a:ea typeface="+mn-ea"/>
                          <a:cs typeface="+mn-cs"/>
                        </a:rPr>
                        <a:t>
  Increase in E-Mobility Testing at ATESTEO: The share of tests in the field of E-Mobility is growing rapidly at the leading specialist for Drivetrain Testing. By testing electric motors, inverters, auxiliary electrical components, and hybrid drive systems, ATESTEO supports the international automotive industry in the development of its electric and hybrid vehicle prototypes. Read more: https://lnkd.in/daGnSXz
#atesteo #drivetraintesting #automotive #emobility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1024&amp;h=718&amp;f=n&amp;hash=jNRiALUAZrssWiVH2dTHFNe6sLk%3D&amp;ora=1%2CaFBCTXdkRmpGL2lvQUFBPQ%2CxAVta5g-0R69hAxUwwgk87qEogGz60oIRJbZEXT0BHf2pYKfJzf0KpiBPef_4EJTOHBewVBxYKzxBGWiDZWjKYrudcNxjoi0YMWncgIJJBl7iGZN5d0yLQBpoZG1EeL-Z2NIx_hNfyrwJbzhblEzD2s97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75726546"/>
                  </a:ext>
                </a:extLst>
              </a:tr>
            </a:tbl>
          </a:graphicData>
        </a:graphic>
      </p:graphicFrame>
      <p:sp>
        <p:nvSpPr>
          <p:cNvPr id="4" name="Text Placeholder 3">
            <a:extLst>
              <a:ext uri="{FF2B5EF4-FFF2-40B4-BE49-F238E27FC236}">
                <a16:creationId xmlns:a16="http://schemas.microsoft.com/office/drawing/2014/main" id="{53826E98-B747-496D-B41F-EFC62E0C21F7}"/>
              </a:ext>
            </a:extLst>
          </p:cNvPr>
          <p:cNvSpPr>
            <a:spLocks noGrp="1"/>
          </p:cNvSpPr>
          <p:nvPr>
            <p:ph type="body" sz="quarter" idx="14"/>
          </p:nvPr>
        </p:nvSpPr>
        <p:spPr/>
        <p:txBody>
          <a:bodyPr/>
          <a:lstStyle/>
          <a:p>
            <a:r>
              <a:rPr lang="en-US"/>
              <a:t>10/15/2018 - 12/31/2018</a:t>
            </a:r>
          </a:p>
        </p:txBody>
      </p:sp>
    </p:spTree>
    <p:extLst>
      <p:ext uri="{BB962C8B-B14F-4D97-AF65-F5344CB8AC3E}">
        <p14:creationId xmlns:p14="http://schemas.microsoft.com/office/powerpoint/2010/main" val="3248512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C9405-6D47-484C-9DD0-67B64A0F2123}"/>
              </a:ext>
            </a:extLst>
          </p:cNvPr>
          <p:cNvSpPr>
            <a:spLocks noGrp="1"/>
          </p:cNvSpPr>
          <p:nvPr>
            <p:ph type="title"/>
          </p:nvPr>
        </p:nvSpPr>
        <p:spPr/>
        <p:txBody>
          <a:bodyPr/>
          <a:lstStyle/>
          <a:p>
            <a:r>
              <a:rPr lang="en-US"/>
              <a:t>LinkedIn Interaction Rate | Atesteo</a:t>
            </a:r>
          </a:p>
        </p:txBody>
      </p:sp>
      <p:graphicFrame>
        <p:nvGraphicFramePr>
          <p:cNvPr id="6" name="Chart Placeholder 5">
            <a:extLst>
              <a:ext uri="{FF2B5EF4-FFF2-40B4-BE49-F238E27FC236}">
                <a16:creationId xmlns:a16="http://schemas.microsoft.com/office/drawing/2014/main" id="{10AA3222-FDAC-4CA5-8063-C3CD82F6B049}"/>
              </a:ext>
            </a:extLst>
          </p:cNvPr>
          <p:cNvGraphicFramePr>
            <a:graphicFrameLocks noGrp="1"/>
          </p:cNvGraphicFramePr>
          <p:nvPr>
            <p:ph type="chart" sz="quarter" idx="13"/>
            <p:extLst>
              <p:ext uri="{D42A27DB-BD31-4B8C-83A1-F6EECF244321}">
                <p14:modId xmlns:p14="http://schemas.microsoft.com/office/powerpoint/2010/main" val="157727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131676-2F16-4973-9ACD-7FDA8942C240}"/>
              </a:ext>
            </a:extLst>
          </p:cNvPr>
          <p:cNvSpPr>
            <a:spLocks noGrp="1"/>
          </p:cNvSpPr>
          <p:nvPr>
            <p:ph type="body" sz="quarter" idx="14"/>
          </p:nvPr>
        </p:nvSpPr>
        <p:spPr/>
        <p:txBody>
          <a:bodyPr/>
          <a:lstStyle/>
          <a:p>
            <a:r>
              <a:rPr lang="en-US"/>
              <a:t>10/15/2018 - 12/31/2018</a:t>
            </a:r>
          </a:p>
        </p:txBody>
      </p:sp>
      <p:sp>
        <p:nvSpPr>
          <p:cNvPr id="5" name="Footer Placeholder 4">
            <a:extLst>
              <a:ext uri="{FF2B5EF4-FFF2-40B4-BE49-F238E27FC236}">
                <a16:creationId xmlns:a16="http://schemas.microsoft.com/office/drawing/2014/main" id="{A4CC576C-84A0-4000-A376-3ABDAAF989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8495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BB87E-98F4-4F75-9D93-492351C76BA9}"/>
              </a:ext>
            </a:extLst>
          </p:cNvPr>
          <p:cNvSpPr>
            <a:spLocks noGrp="1"/>
          </p:cNvSpPr>
          <p:nvPr>
            <p:ph type="title"/>
          </p:nvPr>
        </p:nvSpPr>
        <p:spPr/>
        <p:txBody>
          <a:bodyPr/>
          <a:lstStyle/>
          <a:p>
            <a:r>
              <a:rPr lang="en-US"/>
              <a:t>LinkedIn Total Interactions | Atesteo</a:t>
            </a:r>
          </a:p>
        </p:txBody>
      </p:sp>
      <p:graphicFrame>
        <p:nvGraphicFramePr>
          <p:cNvPr id="6" name="Chart Placeholder 5">
            <a:extLst>
              <a:ext uri="{FF2B5EF4-FFF2-40B4-BE49-F238E27FC236}">
                <a16:creationId xmlns:a16="http://schemas.microsoft.com/office/drawing/2014/main" id="{E3DE2D19-7AAC-4CC3-A6BD-312C57395AA1}"/>
              </a:ext>
            </a:extLst>
          </p:cNvPr>
          <p:cNvGraphicFramePr>
            <a:graphicFrameLocks noGrp="1"/>
          </p:cNvGraphicFramePr>
          <p:nvPr>
            <p:ph type="chart" sz="quarter" idx="13"/>
            <p:extLst>
              <p:ext uri="{D42A27DB-BD31-4B8C-83A1-F6EECF244321}">
                <p14:modId xmlns:p14="http://schemas.microsoft.com/office/powerpoint/2010/main" val="3636718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310E38-C6A5-4C5E-AEBA-893D83A603FC}"/>
              </a:ext>
            </a:extLst>
          </p:cNvPr>
          <p:cNvSpPr>
            <a:spLocks noGrp="1"/>
          </p:cNvSpPr>
          <p:nvPr>
            <p:ph type="body" sz="quarter" idx="14"/>
          </p:nvPr>
        </p:nvSpPr>
        <p:spPr/>
        <p:txBody>
          <a:bodyPr/>
          <a:lstStyle/>
          <a:p>
            <a:r>
              <a:rPr lang="en-US"/>
              <a:t>10/15/2018 - 12/31/2018</a:t>
            </a:r>
          </a:p>
        </p:txBody>
      </p:sp>
      <p:sp>
        <p:nvSpPr>
          <p:cNvPr id="5" name="Footer Placeholder 4">
            <a:extLst>
              <a:ext uri="{FF2B5EF4-FFF2-40B4-BE49-F238E27FC236}">
                <a16:creationId xmlns:a16="http://schemas.microsoft.com/office/drawing/2014/main" id="{F47161DC-2AF3-444D-9A99-5F88D6C1DF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6704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519</Words>
  <Application>Microsoft Office PowerPoint</Application>
  <PresentationFormat>On-screen Show (4:3)</PresentationFormat>
  <Paragraphs>143</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LinkedIn Quartal</vt:lpstr>
      <vt:lpstr>LinkedIn Key Metrics Table | Atesteo</vt:lpstr>
      <vt:lpstr>LinkedIn Followers Total | Atesteo</vt:lpstr>
      <vt:lpstr>LinkedIn Followers Table | Atesteo</vt:lpstr>
      <vt:lpstr>LinkedIn Updates Table | Atesteo - 1 of 7</vt:lpstr>
      <vt:lpstr>LinkedIn Updates Table | Atesteo - 2 of 7</vt:lpstr>
      <vt:lpstr>LinkedIn Updates Table | Atesteo - 3 of 7</vt:lpstr>
      <vt:lpstr>LinkedIn Updates Table | Atesteo - 4 of 7</vt:lpstr>
      <vt:lpstr>LinkedIn Updates Table | Atesteo - 5 of 7</vt:lpstr>
      <vt:lpstr>LinkedIn Updates Table | Atesteo - 6 of 7</vt:lpstr>
      <vt:lpstr>LinkedIn Updates Table | Atesteo - 7 of 7</vt:lpstr>
      <vt:lpstr>LinkedIn Interaction Rate | Atesteo</vt:lpstr>
      <vt:lpstr>LinkedIn Total Interactions | Atesteo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Quartal</dc:title>
  <dc:creator>Frederik Peiniger</dc:creator>
  <cp:lastModifiedBy>Frederik Peiniger</cp:lastModifiedBy>
  <cp:revision>1</cp:revision>
  <dcterms:created xsi:type="dcterms:W3CDTF">2019-01-28T09:25:26Z</dcterms:created>
  <dcterms:modified xsi:type="dcterms:W3CDTF">2019-01-28T09:25:40Z</dcterms:modified>
</cp:coreProperties>
</file>