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1" r:id="rId34"/>
    <p:sldId id="292" r:id="rId35"/>
    <p:sldId id="293" r:id="rId36"/>
    <p:sldId id="294" r:id="rId37"/>
    <p:sldId id="295" r:id="rId38"/>
    <p:sldId id="296" r:id="rId39"/>
    <p:sldId id="297" r:id="rId40"/>
    <p:sldId id="298" r:id="rId41"/>
    <p:sldId id="299" r:id="rId42"/>
    <p:sldId id="300" r:id="rId43"/>
    <p:sldId id="301" r:id="rId44"/>
    <p:sldId id="302" r:id="rId45"/>
    <p:sldId id="303" r:id="rId46"/>
    <p:sldId id="305" r:id="rId47"/>
    <p:sldId id="306" r:id="rId48"/>
    <p:sldId id="307" r:id="rId49"/>
  </p:sldIdLst>
  <p:sldSz cx="9144000" cy="6858000" type="screen4x3"/>
  <p:notesSz cx="6858000" cy="9144000"/>
  <p:embeddedFontLst>
    <p:embeddedFont>
      <p:font typeface="Calibri" panose="020F0502020204030204" pitchFamily="34" charset="0"/>
      <p:regular r:id="rId50"/>
      <p:bold r:id="rId51"/>
      <p:italic r:id="rId52"/>
      <p:boldItalic r:id="rId5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5" autoAdjust="0"/>
    <p:restoredTop sz="94692" autoAdjust="0"/>
  </p:normalViewPr>
  <p:slideViewPr>
    <p:cSldViewPr snapToGrid="0">
      <p:cViewPr varScale="1">
        <p:scale>
          <a:sx n="98" d="100"/>
          <a:sy n="98" d="100"/>
        </p:scale>
        <p:origin x="1764" y="84"/>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font" Target="fonts/font1.fntdata"/><Relationship Id="rId55"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font" Target="fonts/font2.fntdata"/><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trendset.muenchen</c:v>
                </c:pt>
              </c:strCache>
            </c:strRef>
          </c:tx>
          <c:spPr>
            <a:ln w="28575" cap="rnd">
              <a:solidFill>
                <a:schemeClr val="accent1"/>
              </a:solidFill>
              <a:round/>
            </a:ln>
            <a:effectLst/>
          </c:spPr>
          <c:marker>
            <c:symbol val="none"/>
          </c:marker>
          <c:cat>
            <c:numRef>
              <c:f>Sheet1!$A$2:$A$114</c:f>
              <c:numCache>
                <c:formatCode>m/d/yyyy</c:formatCode>
                <c:ptCount val="113"/>
                <c:pt idx="0">
                  <c:v>43374</c:v>
                </c:pt>
                <c:pt idx="1">
                  <c:v>43375</c:v>
                </c:pt>
                <c:pt idx="2">
                  <c:v>43376</c:v>
                </c:pt>
                <c:pt idx="3">
                  <c:v>43377</c:v>
                </c:pt>
                <c:pt idx="4">
                  <c:v>43378</c:v>
                </c:pt>
                <c:pt idx="5">
                  <c:v>43379</c:v>
                </c:pt>
                <c:pt idx="6">
                  <c:v>43380</c:v>
                </c:pt>
                <c:pt idx="7">
                  <c:v>43381</c:v>
                </c:pt>
                <c:pt idx="8">
                  <c:v>43382</c:v>
                </c:pt>
                <c:pt idx="9">
                  <c:v>43383</c:v>
                </c:pt>
                <c:pt idx="10">
                  <c:v>43384</c:v>
                </c:pt>
                <c:pt idx="11">
                  <c:v>43385</c:v>
                </c:pt>
                <c:pt idx="12">
                  <c:v>43386</c:v>
                </c:pt>
                <c:pt idx="13">
                  <c:v>43387</c:v>
                </c:pt>
                <c:pt idx="14">
                  <c:v>43388</c:v>
                </c:pt>
                <c:pt idx="15">
                  <c:v>43389</c:v>
                </c:pt>
                <c:pt idx="16">
                  <c:v>43390</c:v>
                </c:pt>
                <c:pt idx="17">
                  <c:v>43391</c:v>
                </c:pt>
                <c:pt idx="18">
                  <c:v>43392</c:v>
                </c:pt>
                <c:pt idx="19">
                  <c:v>43393</c:v>
                </c:pt>
                <c:pt idx="20">
                  <c:v>43394</c:v>
                </c:pt>
                <c:pt idx="21">
                  <c:v>43395</c:v>
                </c:pt>
                <c:pt idx="22">
                  <c:v>43396</c:v>
                </c:pt>
                <c:pt idx="23">
                  <c:v>43397</c:v>
                </c:pt>
                <c:pt idx="24">
                  <c:v>43398</c:v>
                </c:pt>
                <c:pt idx="25">
                  <c:v>43399</c:v>
                </c:pt>
                <c:pt idx="26">
                  <c:v>43400</c:v>
                </c:pt>
                <c:pt idx="27">
                  <c:v>43401</c:v>
                </c:pt>
                <c:pt idx="28">
                  <c:v>43402</c:v>
                </c:pt>
                <c:pt idx="29">
                  <c:v>43403</c:v>
                </c:pt>
                <c:pt idx="30">
                  <c:v>43404</c:v>
                </c:pt>
                <c:pt idx="31">
                  <c:v>43405</c:v>
                </c:pt>
                <c:pt idx="32">
                  <c:v>43406</c:v>
                </c:pt>
                <c:pt idx="33">
                  <c:v>43407</c:v>
                </c:pt>
                <c:pt idx="34">
                  <c:v>43408</c:v>
                </c:pt>
                <c:pt idx="35">
                  <c:v>43409</c:v>
                </c:pt>
                <c:pt idx="36">
                  <c:v>43410</c:v>
                </c:pt>
                <c:pt idx="37">
                  <c:v>43411</c:v>
                </c:pt>
                <c:pt idx="38">
                  <c:v>43412</c:v>
                </c:pt>
                <c:pt idx="39">
                  <c:v>43413</c:v>
                </c:pt>
                <c:pt idx="40">
                  <c:v>43414</c:v>
                </c:pt>
                <c:pt idx="41">
                  <c:v>43415</c:v>
                </c:pt>
                <c:pt idx="42">
                  <c:v>43416</c:v>
                </c:pt>
                <c:pt idx="43">
                  <c:v>43417</c:v>
                </c:pt>
                <c:pt idx="44">
                  <c:v>43418</c:v>
                </c:pt>
                <c:pt idx="45">
                  <c:v>43419</c:v>
                </c:pt>
                <c:pt idx="46">
                  <c:v>43420</c:v>
                </c:pt>
                <c:pt idx="47">
                  <c:v>43421</c:v>
                </c:pt>
                <c:pt idx="48">
                  <c:v>43422</c:v>
                </c:pt>
                <c:pt idx="49">
                  <c:v>43423</c:v>
                </c:pt>
                <c:pt idx="50">
                  <c:v>43424</c:v>
                </c:pt>
                <c:pt idx="51">
                  <c:v>43425</c:v>
                </c:pt>
                <c:pt idx="52">
                  <c:v>43426</c:v>
                </c:pt>
                <c:pt idx="53">
                  <c:v>43427</c:v>
                </c:pt>
                <c:pt idx="54">
                  <c:v>43428</c:v>
                </c:pt>
                <c:pt idx="55">
                  <c:v>43429</c:v>
                </c:pt>
                <c:pt idx="56">
                  <c:v>43430</c:v>
                </c:pt>
                <c:pt idx="57">
                  <c:v>43431</c:v>
                </c:pt>
                <c:pt idx="58">
                  <c:v>43432</c:v>
                </c:pt>
                <c:pt idx="59">
                  <c:v>43433</c:v>
                </c:pt>
                <c:pt idx="60">
                  <c:v>43434</c:v>
                </c:pt>
                <c:pt idx="61">
                  <c:v>43435</c:v>
                </c:pt>
                <c:pt idx="62">
                  <c:v>43436</c:v>
                </c:pt>
                <c:pt idx="63">
                  <c:v>43437</c:v>
                </c:pt>
                <c:pt idx="64">
                  <c:v>43438</c:v>
                </c:pt>
                <c:pt idx="65">
                  <c:v>43439</c:v>
                </c:pt>
                <c:pt idx="66">
                  <c:v>43440</c:v>
                </c:pt>
                <c:pt idx="67">
                  <c:v>43441</c:v>
                </c:pt>
                <c:pt idx="68">
                  <c:v>43442</c:v>
                </c:pt>
                <c:pt idx="69">
                  <c:v>43443</c:v>
                </c:pt>
                <c:pt idx="70">
                  <c:v>43444</c:v>
                </c:pt>
                <c:pt idx="71">
                  <c:v>43445</c:v>
                </c:pt>
                <c:pt idx="72">
                  <c:v>43446</c:v>
                </c:pt>
                <c:pt idx="73">
                  <c:v>43447</c:v>
                </c:pt>
                <c:pt idx="74">
                  <c:v>43448</c:v>
                </c:pt>
                <c:pt idx="75">
                  <c:v>43449</c:v>
                </c:pt>
                <c:pt idx="76">
                  <c:v>43450</c:v>
                </c:pt>
                <c:pt idx="77">
                  <c:v>43451</c:v>
                </c:pt>
                <c:pt idx="78">
                  <c:v>43452</c:v>
                </c:pt>
                <c:pt idx="79">
                  <c:v>43453</c:v>
                </c:pt>
                <c:pt idx="80">
                  <c:v>43454</c:v>
                </c:pt>
                <c:pt idx="81">
                  <c:v>43455</c:v>
                </c:pt>
                <c:pt idx="82">
                  <c:v>43456</c:v>
                </c:pt>
                <c:pt idx="83">
                  <c:v>43457</c:v>
                </c:pt>
                <c:pt idx="84">
                  <c:v>43458</c:v>
                </c:pt>
                <c:pt idx="85">
                  <c:v>43459</c:v>
                </c:pt>
                <c:pt idx="86">
                  <c:v>43460</c:v>
                </c:pt>
                <c:pt idx="87">
                  <c:v>43461</c:v>
                </c:pt>
                <c:pt idx="88">
                  <c:v>43462</c:v>
                </c:pt>
                <c:pt idx="89">
                  <c:v>43463</c:v>
                </c:pt>
                <c:pt idx="90">
                  <c:v>43464</c:v>
                </c:pt>
                <c:pt idx="91">
                  <c:v>43465</c:v>
                </c:pt>
                <c:pt idx="92">
                  <c:v>43466</c:v>
                </c:pt>
                <c:pt idx="93">
                  <c:v>43467</c:v>
                </c:pt>
                <c:pt idx="94">
                  <c:v>43468</c:v>
                </c:pt>
                <c:pt idx="95">
                  <c:v>43469</c:v>
                </c:pt>
                <c:pt idx="96">
                  <c:v>43470</c:v>
                </c:pt>
                <c:pt idx="97">
                  <c:v>43471</c:v>
                </c:pt>
                <c:pt idx="98">
                  <c:v>43472</c:v>
                </c:pt>
                <c:pt idx="99">
                  <c:v>43473</c:v>
                </c:pt>
                <c:pt idx="100">
                  <c:v>43474</c:v>
                </c:pt>
                <c:pt idx="101">
                  <c:v>43475</c:v>
                </c:pt>
                <c:pt idx="102">
                  <c:v>43476</c:v>
                </c:pt>
                <c:pt idx="103">
                  <c:v>43477</c:v>
                </c:pt>
                <c:pt idx="104">
                  <c:v>43478</c:v>
                </c:pt>
                <c:pt idx="105">
                  <c:v>43479</c:v>
                </c:pt>
                <c:pt idx="106">
                  <c:v>43480</c:v>
                </c:pt>
                <c:pt idx="107">
                  <c:v>43481</c:v>
                </c:pt>
                <c:pt idx="108">
                  <c:v>43482</c:v>
                </c:pt>
                <c:pt idx="109">
                  <c:v>43483</c:v>
                </c:pt>
                <c:pt idx="110">
                  <c:v>43484</c:v>
                </c:pt>
                <c:pt idx="111">
                  <c:v>43485</c:v>
                </c:pt>
                <c:pt idx="112">
                  <c:v>43486</c:v>
                </c:pt>
              </c:numCache>
            </c:numRef>
          </c:cat>
          <c:val>
            <c:numRef>
              <c:f>Sheet1!$B$2:$B$114</c:f>
              <c:numCache>
                <c:formatCode>General</c:formatCode>
                <c:ptCount val="113"/>
                <c:pt idx="0">
                  <c:v>2190</c:v>
                </c:pt>
                <c:pt idx="1">
                  <c:v>2190</c:v>
                </c:pt>
                <c:pt idx="2">
                  <c:v>2190</c:v>
                </c:pt>
                <c:pt idx="3">
                  <c:v>2187</c:v>
                </c:pt>
                <c:pt idx="4">
                  <c:v>2185</c:v>
                </c:pt>
                <c:pt idx="5">
                  <c:v>2186</c:v>
                </c:pt>
                <c:pt idx="6">
                  <c:v>2187</c:v>
                </c:pt>
                <c:pt idx="7">
                  <c:v>2187</c:v>
                </c:pt>
                <c:pt idx="8">
                  <c:v>2188</c:v>
                </c:pt>
                <c:pt idx="9">
                  <c:v>2188</c:v>
                </c:pt>
                <c:pt idx="10">
                  <c:v>2188</c:v>
                </c:pt>
                <c:pt idx="11">
                  <c:v>2188</c:v>
                </c:pt>
                <c:pt idx="12">
                  <c:v>2192</c:v>
                </c:pt>
                <c:pt idx="13">
                  <c:v>2192</c:v>
                </c:pt>
                <c:pt idx="14">
                  <c:v>2193</c:v>
                </c:pt>
                <c:pt idx="15">
                  <c:v>2195</c:v>
                </c:pt>
                <c:pt idx="16">
                  <c:v>2196</c:v>
                </c:pt>
                <c:pt idx="17">
                  <c:v>2198</c:v>
                </c:pt>
                <c:pt idx="18">
                  <c:v>2197</c:v>
                </c:pt>
                <c:pt idx="19">
                  <c:v>2197</c:v>
                </c:pt>
                <c:pt idx="20">
                  <c:v>2195</c:v>
                </c:pt>
                <c:pt idx="21">
                  <c:v>2192</c:v>
                </c:pt>
                <c:pt idx="22">
                  <c:v>2192</c:v>
                </c:pt>
                <c:pt idx="23">
                  <c:v>2193</c:v>
                </c:pt>
                <c:pt idx="24">
                  <c:v>2195</c:v>
                </c:pt>
                <c:pt idx="25">
                  <c:v>2195</c:v>
                </c:pt>
                <c:pt idx="26">
                  <c:v>2196</c:v>
                </c:pt>
                <c:pt idx="27">
                  <c:v>2195</c:v>
                </c:pt>
                <c:pt idx="28">
                  <c:v>2197</c:v>
                </c:pt>
                <c:pt idx="29">
                  <c:v>2201</c:v>
                </c:pt>
                <c:pt idx="30">
                  <c:v>2202</c:v>
                </c:pt>
                <c:pt idx="31">
                  <c:v>2203</c:v>
                </c:pt>
                <c:pt idx="32">
                  <c:v>2202</c:v>
                </c:pt>
                <c:pt idx="33">
                  <c:v>2202</c:v>
                </c:pt>
                <c:pt idx="34">
                  <c:v>2200</c:v>
                </c:pt>
                <c:pt idx="35">
                  <c:v>2201</c:v>
                </c:pt>
                <c:pt idx="36">
                  <c:v>2199</c:v>
                </c:pt>
                <c:pt idx="37">
                  <c:v>2200</c:v>
                </c:pt>
                <c:pt idx="38">
                  <c:v>2201</c:v>
                </c:pt>
                <c:pt idx="39">
                  <c:v>2203</c:v>
                </c:pt>
                <c:pt idx="40">
                  <c:v>2202</c:v>
                </c:pt>
                <c:pt idx="41">
                  <c:v>2203</c:v>
                </c:pt>
                <c:pt idx="42">
                  <c:v>2201</c:v>
                </c:pt>
                <c:pt idx="43">
                  <c:v>2202</c:v>
                </c:pt>
                <c:pt idx="44">
                  <c:v>2206</c:v>
                </c:pt>
                <c:pt idx="45">
                  <c:v>2205</c:v>
                </c:pt>
                <c:pt idx="46">
                  <c:v>2208</c:v>
                </c:pt>
                <c:pt idx="47">
                  <c:v>2208</c:v>
                </c:pt>
                <c:pt idx="48">
                  <c:v>2207</c:v>
                </c:pt>
                <c:pt idx="49">
                  <c:v>2210</c:v>
                </c:pt>
                <c:pt idx="50">
                  <c:v>2208</c:v>
                </c:pt>
                <c:pt idx="51">
                  <c:v>2208</c:v>
                </c:pt>
                <c:pt idx="52">
                  <c:v>2207</c:v>
                </c:pt>
                <c:pt idx="53">
                  <c:v>2207</c:v>
                </c:pt>
                <c:pt idx="54">
                  <c:v>2210</c:v>
                </c:pt>
                <c:pt idx="55">
                  <c:v>2208</c:v>
                </c:pt>
                <c:pt idx="56">
                  <c:v>2210</c:v>
                </c:pt>
                <c:pt idx="57">
                  <c:v>2212</c:v>
                </c:pt>
                <c:pt idx="58">
                  <c:v>2213</c:v>
                </c:pt>
                <c:pt idx="59">
                  <c:v>2213</c:v>
                </c:pt>
                <c:pt idx="60">
                  <c:v>2212</c:v>
                </c:pt>
                <c:pt idx="61">
                  <c:v>2217</c:v>
                </c:pt>
                <c:pt idx="62">
                  <c:v>2217</c:v>
                </c:pt>
                <c:pt idx="63">
                  <c:v>2220</c:v>
                </c:pt>
                <c:pt idx="64">
                  <c:v>2219</c:v>
                </c:pt>
                <c:pt idx="65">
                  <c:v>2222</c:v>
                </c:pt>
                <c:pt idx="66">
                  <c:v>2221</c:v>
                </c:pt>
                <c:pt idx="67">
                  <c:v>2222</c:v>
                </c:pt>
                <c:pt idx="68">
                  <c:v>2224</c:v>
                </c:pt>
                <c:pt idx="69">
                  <c:v>2223</c:v>
                </c:pt>
                <c:pt idx="70">
                  <c:v>2225</c:v>
                </c:pt>
                <c:pt idx="71">
                  <c:v>2230</c:v>
                </c:pt>
                <c:pt idx="72">
                  <c:v>2230</c:v>
                </c:pt>
                <c:pt idx="73">
                  <c:v>2227</c:v>
                </c:pt>
                <c:pt idx="74">
                  <c:v>2226</c:v>
                </c:pt>
                <c:pt idx="75">
                  <c:v>2227</c:v>
                </c:pt>
                <c:pt idx="76">
                  <c:v>2229</c:v>
                </c:pt>
                <c:pt idx="77">
                  <c:v>2230</c:v>
                </c:pt>
                <c:pt idx="78">
                  <c:v>2239</c:v>
                </c:pt>
                <c:pt idx="79">
                  <c:v>2239</c:v>
                </c:pt>
                <c:pt idx="80">
                  <c:v>2244</c:v>
                </c:pt>
                <c:pt idx="81">
                  <c:v>2249</c:v>
                </c:pt>
                <c:pt idx="82">
                  <c:v>2249</c:v>
                </c:pt>
                <c:pt idx="83">
                  <c:v>2249</c:v>
                </c:pt>
                <c:pt idx="84">
                  <c:v>2247</c:v>
                </c:pt>
                <c:pt idx="85">
                  <c:v>2247</c:v>
                </c:pt>
                <c:pt idx="86">
                  <c:v>2251</c:v>
                </c:pt>
                <c:pt idx="87">
                  <c:v>2252</c:v>
                </c:pt>
                <c:pt idx="88">
                  <c:v>2255</c:v>
                </c:pt>
                <c:pt idx="89">
                  <c:v>2265</c:v>
                </c:pt>
                <c:pt idx="90">
                  <c:v>2272</c:v>
                </c:pt>
                <c:pt idx="91">
                  <c:v>2276</c:v>
                </c:pt>
                <c:pt idx="92">
                  <c:v>2283</c:v>
                </c:pt>
                <c:pt idx="93">
                  <c:v>2311</c:v>
                </c:pt>
                <c:pt idx="94">
                  <c:v>2422</c:v>
                </c:pt>
                <c:pt idx="95">
                  <c:v>2507</c:v>
                </c:pt>
                <c:pt idx="96">
                  <c:v>2598</c:v>
                </c:pt>
                <c:pt idx="97">
                  <c:v>2657</c:v>
                </c:pt>
                <c:pt idx="98">
                  <c:v>2663</c:v>
                </c:pt>
                <c:pt idx="99">
                  <c:v>2666</c:v>
                </c:pt>
                <c:pt idx="100">
                  <c:v>2671</c:v>
                </c:pt>
                <c:pt idx="101">
                  <c:v>2671</c:v>
                </c:pt>
                <c:pt idx="102">
                  <c:v>2672</c:v>
                </c:pt>
                <c:pt idx="103">
                  <c:v>2672</c:v>
                </c:pt>
                <c:pt idx="104">
                  <c:v>2673</c:v>
                </c:pt>
                <c:pt idx="105">
                  <c:v>2677</c:v>
                </c:pt>
                <c:pt idx="106">
                  <c:v>2685</c:v>
                </c:pt>
                <c:pt idx="107">
                  <c:v>2687</c:v>
                </c:pt>
                <c:pt idx="108">
                  <c:v>2689</c:v>
                </c:pt>
                <c:pt idx="109">
                  <c:v>2690</c:v>
                </c:pt>
                <c:pt idx="110">
                  <c:v>2696</c:v>
                </c:pt>
                <c:pt idx="111">
                  <c:v>2694</c:v>
                </c:pt>
                <c:pt idx="112">
                  <c:v>2697</c:v>
                </c:pt>
              </c:numCache>
            </c:numRef>
          </c:val>
          <c:smooth val="0"/>
          <c:extLst>
            <c:ext xmlns:c16="http://schemas.microsoft.com/office/drawing/2014/chart" uri="{C3380CC4-5D6E-409C-BE32-E72D297353CC}">
              <c16:uniqueId val="{00000000-889C-4AE4-8CF2-AE3D8BBA1570}"/>
            </c:ext>
          </c:extLst>
        </c:ser>
        <c:dLbls>
          <c:showLegendKey val="0"/>
          <c:showVal val="0"/>
          <c:showCatName val="0"/>
          <c:showSerName val="0"/>
          <c:showPercent val="0"/>
          <c:showBubbleSize val="0"/>
        </c:dLbls>
        <c:smooth val="0"/>
        <c:axId val="345126696"/>
        <c:axId val="345127024"/>
      </c:lineChart>
      <c:dateAx>
        <c:axId val="3451266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5127024"/>
        <c:crosses val="autoZero"/>
        <c:auto val="1"/>
        <c:lblOffset val="100"/>
        <c:baseTimeUnit val="days"/>
      </c:dateAx>
      <c:valAx>
        <c:axId val="3451270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51266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Carousel</c:v>
                </c:pt>
              </c:strCache>
            </c:strRef>
          </c:tx>
          <c:spPr>
            <a:solidFill>
              <a:schemeClr val="accent1"/>
            </a:solidFill>
            <a:ln>
              <a:noFill/>
            </a:ln>
            <a:effectLst/>
          </c:spPr>
          <c:invertIfNegative val="0"/>
          <c:cat>
            <c:strRef>
              <c:f>Sheet1!$A$2</c:f>
              <c:strCache>
                <c:ptCount val="1"/>
                <c:pt idx="0">
                  <c:v>trendset.muenchen</c:v>
                </c:pt>
              </c:strCache>
            </c:strRef>
          </c:cat>
          <c:val>
            <c:numRef>
              <c:f>Sheet1!$B$2</c:f>
              <c:numCache>
                <c:formatCode>General</c:formatCode>
                <c:ptCount val="1"/>
                <c:pt idx="0">
                  <c:v>644.79999999999995</c:v>
                </c:pt>
              </c:numCache>
            </c:numRef>
          </c:val>
          <c:extLst>
            <c:ext xmlns:c16="http://schemas.microsoft.com/office/drawing/2014/chart" uri="{C3380CC4-5D6E-409C-BE32-E72D297353CC}">
              <c16:uniqueId val="{00000000-A58F-4632-9FCD-4A0D89ABD4E3}"/>
            </c:ext>
          </c:extLst>
        </c:ser>
        <c:ser>
          <c:idx val="1"/>
          <c:order val="1"/>
          <c:tx>
            <c:strRef>
              <c:f>Sheet1!$C$1</c:f>
              <c:strCache>
                <c:ptCount val="1"/>
                <c:pt idx="0">
                  <c:v>Image</c:v>
                </c:pt>
              </c:strCache>
            </c:strRef>
          </c:tx>
          <c:spPr>
            <a:solidFill>
              <a:schemeClr val="accent2"/>
            </a:solidFill>
            <a:ln>
              <a:noFill/>
            </a:ln>
            <a:effectLst/>
          </c:spPr>
          <c:invertIfNegative val="0"/>
          <c:cat>
            <c:strRef>
              <c:f>Sheet1!$A$2</c:f>
              <c:strCache>
                <c:ptCount val="1"/>
                <c:pt idx="0">
                  <c:v>trendset.muenchen</c:v>
                </c:pt>
              </c:strCache>
            </c:strRef>
          </c:cat>
          <c:val>
            <c:numRef>
              <c:f>Sheet1!$C$2</c:f>
              <c:numCache>
                <c:formatCode>General</c:formatCode>
                <c:ptCount val="1"/>
                <c:pt idx="0">
                  <c:v>807.33333333333303</c:v>
                </c:pt>
              </c:numCache>
            </c:numRef>
          </c:val>
          <c:extLst>
            <c:ext xmlns:c16="http://schemas.microsoft.com/office/drawing/2014/chart" uri="{C3380CC4-5D6E-409C-BE32-E72D297353CC}">
              <c16:uniqueId val="{00000001-A58F-4632-9FCD-4A0D89ABD4E3}"/>
            </c:ext>
          </c:extLst>
        </c:ser>
        <c:dLbls>
          <c:showLegendKey val="0"/>
          <c:showVal val="0"/>
          <c:showCatName val="0"/>
          <c:showSerName val="0"/>
          <c:showPercent val="0"/>
          <c:showBubbleSize val="0"/>
        </c:dLbls>
        <c:gapWidth val="150"/>
        <c:overlap val="100"/>
        <c:axId val="460725256"/>
        <c:axId val="460725584"/>
      </c:barChart>
      <c:catAx>
        <c:axId val="4607252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0725584"/>
        <c:crosses val="autoZero"/>
        <c:auto val="1"/>
        <c:lblAlgn val="ctr"/>
        <c:lblOffset val="100"/>
        <c:noMultiLvlLbl val="0"/>
      </c:catAx>
      <c:valAx>
        <c:axId val="46072558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07252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trendset.muenchen</c:v>
                </c:pt>
              </c:strCache>
            </c:strRef>
          </c:tx>
          <c:spPr>
            <a:solidFill>
              <a:schemeClr val="accent1"/>
            </a:solidFill>
            <a:ln>
              <a:noFill/>
            </a:ln>
            <a:effectLst/>
          </c:spPr>
          <c:invertIfNegative val="0"/>
          <c:cat>
            <c:strRef>
              <c:f>Sheet1!$A$2:$A$3</c:f>
              <c:strCache>
                <c:ptCount val="2"/>
                <c:pt idx="0">
                  <c:v>Carousel</c:v>
                </c:pt>
                <c:pt idx="1">
                  <c:v>Image</c:v>
                </c:pt>
              </c:strCache>
            </c:strRef>
          </c:cat>
          <c:val>
            <c:numRef>
              <c:f>Sheet1!$B$2:$B$3</c:f>
              <c:numCache>
                <c:formatCode>General</c:formatCode>
                <c:ptCount val="2"/>
                <c:pt idx="0">
                  <c:v>2.55679277180122</c:v>
                </c:pt>
                <c:pt idx="1">
                  <c:v>2.3355739550903998</c:v>
                </c:pt>
              </c:numCache>
            </c:numRef>
          </c:val>
          <c:extLst>
            <c:ext xmlns:c16="http://schemas.microsoft.com/office/drawing/2014/chart" uri="{C3380CC4-5D6E-409C-BE32-E72D297353CC}">
              <c16:uniqueId val="{00000000-9104-45BB-A541-5F170628EB68}"/>
            </c:ext>
          </c:extLst>
        </c:ser>
        <c:dLbls>
          <c:showLegendKey val="0"/>
          <c:showVal val="0"/>
          <c:showCatName val="0"/>
          <c:showSerName val="0"/>
          <c:showPercent val="0"/>
          <c:showBubbleSize val="0"/>
        </c:dLbls>
        <c:gapWidth val="219"/>
        <c:overlap val="-27"/>
        <c:axId val="452389992"/>
        <c:axId val="452386056"/>
      </c:barChart>
      <c:catAx>
        <c:axId val="4523899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2386056"/>
        <c:crosses val="autoZero"/>
        <c:auto val="1"/>
        <c:lblAlgn val="ctr"/>
        <c:lblOffset val="100"/>
        <c:noMultiLvlLbl val="0"/>
      </c:catAx>
      <c:valAx>
        <c:axId val="4523860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23899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Carousel</c:v>
                </c:pt>
              </c:strCache>
            </c:strRef>
          </c:tx>
          <c:spPr>
            <a:solidFill>
              <a:schemeClr val="accent1"/>
            </a:solidFill>
            <a:ln>
              <a:noFill/>
            </a:ln>
            <a:effectLst/>
          </c:spPr>
          <c:invertIfNegative val="0"/>
          <c:cat>
            <c:strRef>
              <c:f>Sheet1!$A$2</c:f>
              <c:strCache>
                <c:ptCount val="1"/>
                <c:pt idx="0">
                  <c:v>trendset.muenchen</c:v>
                </c:pt>
              </c:strCache>
            </c:strRef>
          </c:cat>
          <c:val>
            <c:numRef>
              <c:f>Sheet1!$B$2</c:f>
              <c:numCache>
                <c:formatCode>General</c:formatCode>
                <c:ptCount val="1"/>
                <c:pt idx="0">
                  <c:v>57.4</c:v>
                </c:pt>
              </c:numCache>
            </c:numRef>
          </c:val>
          <c:extLst>
            <c:ext xmlns:c16="http://schemas.microsoft.com/office/drawing/2014/chart" uri="{C3380CC4-5D6E-409C-BE32-E72D297353CC}">
              <c16:uniqueId val="{00000000-0462-43E5-90F0-282FA0CA6775}"/>
            </c:ext>
          </c:extLst>
        </c:ser>
        <c:ser>
          <c:idx val="1"/>
          <c:order val="1"/>
          <c:tx>
            <c:strRef>
              <c:f>Sheet1!$C$1</c:f>
              <c:strCache>
                <c:ptCount val="1"/>
                <c:pt idx="0">
                  <c:v>Image</c:v>
                </c:pt>
              </c:strCache>
            </c:strRef>
          </c:tx>
          <c:spPr>
            <a:solidFill>
              <a:schemeClr val="accent2"/>
            </a:solidFill>
            <a:ln>
              <a:noFill/>
            </a:ln>
            <a:effectLst/>
          </c:spPr>
          <c:invertIfNegative val="0"/>
          <c:cat>
            <c:strRef>
              <c:f>Sheet1!$A$2</c:f>
              <c:strCache>
                <c:ptCount val="1"/>
                <c:pt idx="0">
                  <c:v>trendset.muenchen</c:v>
                </c:pt>
              </c:strCache>
            </c:strRef>
          </c:cat>
          <c:val>
            <c:numRef>
              <c:f>Sheet1!$C$2</c:f>
              <c:numCache>
                <c:formatCode>General</c:formatCode>
                <c:ptCount val="1"/>
                <c:pt idx="0">
                  <c:v>58.688888888888897</c:v>
                </c:pt>
              </c:numCache>
            </c:numRef>
          </c:val>
          <c:extLst>
            <c:ext xmlns:c16="http://schemas.microsoft.com/office/drawing/2014/chart" uri="{C3380CC4-5D6E-409C-BE32-E72D297353CC}">
              <c16:uniqueId val="{00000001-0462-43E5-90F0-282FA0CA6775}"/>
            </c:ext>
          </c:extLst>
        </c:ser>
        <c:dLbls>
          <c:showLegendKey val="0"/>
          <c:showVal val="0"/>
          <c:showCatName val="0"/>
          <c:showSerName val="0"/>
          <c:showPercent val="0"/>
          <c:showBubbleSize val="0"/>
        </c:dLbls>
        <c:gapWidth val="150"/>
        <c:overlap val="100"/>
        <c:axId val="463426792"/>
        <c:axId val="463420232"/>
      </c:barChart>
      <c:catAx>
        <c:axId val="4634267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3420232"/>
        <c:crosses val="autoZero"/>
        <c:auto val="1"/>
        <c:lblAlgn val="ctr"/>
        <c:lblOffset val="100"/>
        <c:noMultiLvlLbl val="0"/>
      </c:catAx>
      <c:valAx>
        <c:axId val="46342023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34267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99D329-3428-422C-AFA0-29904F7A07B6}"/>
              </a:ext>
            </a:extLst>
          </p:cNvPr>
          <p:cNvSpPr>
            <a:spLocks noGrp="1"/>
          </p:cNvSpPr>
          <p:nvPr>
            <p:ph type="ctrTitle"/>
          </p:nvPr>
        </p:nvSpPr>
        <p:spPr/>
        <p:txBody>
          <a:bodyPr/>
          <a:lstStyle/>
          <a:p>
            <a:r>
              <a:rPr lang="en-US"/>
              <a:t>Instagram Quartal</a:t>
            </a:r>
          </a:p>
        </p:txBody>
      </p:sp>
      <p:sp>
        <p:nvSpPr>
          <p:cNvPr id="3" name="Subtitle 2">
            <a:extLst>
              <a:ext uri="{FF2B5EF4-FFF2-40B4-BE49-F238E27FC236}">
                <a16:creationId xmlns:a16="http://schemas.microsoft.com/office/drawing/2014/main" id="{37F59CE5-EC95-464E-9DBA-CCFA1137CB95}"/>
              </a:ext>
            </a:extLst>
          </p:cNvPr>
          <p:cNvSpPr>
            <a:spLocks noGrp="1"/>
          </p:cNvSpPr>
          <p:nvPr>
            <p:ph type="subTitle" idx="1"/>
          </p:nvPr>
        </p:nvSpPr>
        <p:spPr/>
        <p:txBody>
          <a:bodyPr/>
          <a:lstStyle/>
          <a:p>
            <a:r>
              <a:rPr lang="en-US"/>
              <a:t>INCREON GmbH</a:t>
            </a:r>
          </a:p>
        </p:txBody>
      </p:sp>
    </p:spTree>
    <p:extLst>
      <p:ext uri="{BB962C8B-B14F-4D97-AF65-F5344CB8AC3E}">
        <p14:creationId xmlns:p14="http://schemas.microsoft.com/office/powerpoint/2010/main" val="36765652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1F4B0A-B83C-43B5-831F-8418ED867245}"/>
              </a:ext>
            </a:extLst>
          </p:cNvPr>
          <p:cNvSpPr>
            <a:spLocks noGrp="1"/>
          </p:cNvSpPr>
          <p:nvPr>
            <p:ph type="title"/>
          </p:nvPr>
        </p:nvSpPr>
        <p:spPr/>
        <p:txBody>
          <a:bodyPr/>
          <a:lstStyle/>
          <a:p>
            <a:r>
              <a:rPr lang="en-US"/>
              <a:t>Instagram Key Metrics Table | TrendSet</a:t>
            </a:r>
          </a:p>
        </p:txBody>
      </p:sp>
      <p:graphicFrame>
        <p:nvGraphicFramePr>
          <p:cNvPr id="5" name="Table Placeholder 4">
            <a:extLst>
              <a:ext uri="{FF2B5EF4-FFF2-40B4-BE49-F238E27FC236}">
                <a16:creationId xmlns:a16="http://schemas.microsoft.com/office/drawing/2014/main" id="{02CC3077-B0ED-486F-BB71-D8B2DA10344C}"/>
              </a:ext>
            </a:extLst>
          </p:cNvPr>
          <p:cNvGraphicFramePr>
            <a:graphicFrameLocks noGrp="1"/>
          </p:cNvGraphicFramePr>
          <p:nvPr>
            <p:ph type="tbl" sz="quarter" idx="13"/>
            <p:extLst>
              <p:ext uri="{D42A27DB-BD31-4B8C-83A1-F6EECF244321}">
                <p14:modId xmlns:p14="http://schemas.microsoft.com/office/powerpoint/2010/main" val="16392268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375349075"/>
                    </a:ext>
                  </a:extLst>
                </a:gridCol>
                <a:gridCol w="699516">
                  <a:extLst>
                    <a:ext uri="{9D8B030D-6E8A-4147-A177-3AD203B41FA5}">
                      <a16:colId xmlns:a16="http://schemas.microsoft.com/office/drawing/2014/main" val="3908366020"/>
                    </a:ext>
                  </a:extLst>
                </a:gridCol>
                <a:gridCol w="699516">
                  <a:extLst>
                    <a:ext uri="{9D8B030D-6E8A-4147-A177-3AD203B41FA5}">
                      <a16:colId xmlns:a16="http://schemas.microsoft.com/office/drawing/2014/main" val="3635683293"/>
                    </a:ext>
                  </a:extLst>
                </a:gridCol>
                <a:gridCol w="658368">
                  <a:extLst>
                    <a:ext uri="{9D8B030D-6E8A-4147-A177-3AD203B41FA5}">
                      <a16:colId xmlns:a16="http://schemas.microsoft.com/office/drawing/2014/main" val="2964551394"/>
                    </a:ext>
                  </a:extLst>
                </a:gridCol>
                <a:gridCol w="658368">
                  <a:extLst>
                    <a:ext uri="{9D8B030D-6E8A-4147-A177-3AD203B41FA5}">
                      <a16:colId xmlns:a16="http://schemas.microsoft.com/office/drawing/2014/main" val="2253783392"/>
                    </a:ext>
                  </a:extLst>
                </a:gridCol>
                <a:gridCol w="658368">
                  <a:extLst>
                    <a:ext uri="{9D8B030D-6E8A-4147-A177-3AD203B41FA5}">
                      <a16:colId xmlns:a16="http://schemas.microsoft.com/office/drawing/2014/main" val="921442072"/>
                    </a:ext>
                  </a:extLst>
                </a:gridCol>
                <a:gridCol w="699516">
                  <a:extLst>
                    <a:ext uri="{9D8B030D-6E8A-4147-A177-3AD203B41FA5}">
                      <a16:colId xmlns:a16="http://schemas.microsoft.com/office/drawing/2014/main" val="2584168042"/>
                    </a:ext>
                  </a:extLst>
                </a:gridCol>
                <a:gridCol w="699516">
                  <a:extLst>
                    <a:ext uri="{9D8B030D-6E8A-4147-A177-3AD203B41FA5}">
                      <a16:colId xmlns:a16="http://schemas.microsoft.com/office/drawing/2014/main" val="3018320967"/>
                    </a:ext>
                  </a:extLst>
                </a:gridCol>
                <a:gridCol w="699516">
                  <a:extLst>
                    <a:ext uri="{9D8B030D-6E8A-4147-A177-3AD203B41FA5}">
                      <a16:colId xmlns:a16="http://schemas.microsoft.com/office/drawing/2014/main" val="2735631394"/>
                    </a:ext>
                  </a:extLst>
                </a:gridCol>
                <a:gridCol w="658368">
                  <a:extLst>
                    <a:ext uri="{9D8B030D-6E8A-4147-A177-3AD203B41FA5}">
                      <a16:colId xmlns:a16="http://schemas.microsoft.com/office/drawing/2014/main" val="3647935601"/>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2505134825"/>
                  </a:ext>
                </a:extLst>
              </a:tr>
              <a:tr h="370840">
                <a:tc>
                  <a:txBody>
                    <a:bodyPr/>
                    <a:lstStyle/>
                    <a:p>
                      <a:r>
                        <a:rPr lang="en-US" sz="1000"/>
                        <a:t>trendset.muenchen</a:t>
                      </a:r>
                    </a:p>
                  </a:txBody>
                  <a:tcPr/>
                </a:tc>
                <a:tc>
                  <a:txBody>
                    <a:bodyPr/>
                    <a:lstStyle/>
                    <a:p>
                      <a:r>
                        <a:rPr lang="en-US" sz="1000"/>
                        <a:t>2697</a:t>
                      </a:r>
                    </a:p>
                  </a:txBody>
                  <a:tcPr/>
                </a:tc>
                <a:tc>
                  <a:txBody>
                    <a:bodyPr/>
                    <a:lstStyle/>
                    <a:p>
                      <a:r>
                        <a:rPr lang="en-US" sz="1000"/>
                        <a:t>507</a:t>
                      </a:r>
                    </a:p>
                  </a:txBody>
                  <a:tcPr/>
                </a:tc>
                <a:tc>
                  <a:txBody>
                    <a:bodyPr/>
                    <a:lstStyle/>
                    <a:p>
                      <a:r>
                        <a:rPr lang="en-US" sz="1000"/>
                        <a:t>46</a:t>
                      </a:r>
                    </a:p>
                  </a:txBody>
                  <a:tcPr/>
                </a:tc>
                <a:tc>
                  <a:txBody>
                    <a:bodyPr/>
                    <a:lstStyle/>
                    <a:p>
                      <a:r>
                        <a:rPr lang="en-US" sz="1000"/>
                        <a:t>4</a:t>
                      </a:r>
                    </a:p>
                  </a:txBody>
                  <a:tcPr/>
                </a:tc>
                <a:tc>
                  <a:txBody>
                    <a:bodyPr/>
                    <a:lstStyle/>
                    <a:p>
                      <a:r>
                        <a:rPr lang="en-US" sz="1000"/>
                        <a:t>0</a:t>
                      </a:r>
                    </a:p>
                  </a:txBody>
                  <a:tcPr/>
                </a:tc>
                <a:tc>
                  <a:txBody>
                    <a:bodyPr/>
                    <a:lstStyle/>
                    <a:p>
                      <a:r>
                        <a:rPr lang="en-US" sz="1000"/>
                        <a:t>50</a:t>
                      </a:r>
                    </a:p>
                  </a:txBody>
                  <a:tcPr/>
                </a:tc>
                <a:tc>
                  <a:txBody>
                    <a:bodyPr/>
                    <a:lstStyle/>
                    <a:p>
                      <a:r>
                        <a:rPr lang="en-US" sz="1000"/>
                        <a:t>2700</a:t>
                      </a:r>
                    </a:p>
                  </a:txBody>
                  <a:tcPr/>
                </a:tc>
                <a:tc>
                  <a:txBody>
                    <a:bodyPr/>
                    <a:lstStyle/>
                    <a:p>
                      <a:r>
                        <a:rPr lang="en-US" sz="1000"/>
                        <a:t>123</a:t>
                      </a:r>
                    </a:p>
                  </a:txBody>
                  <a:tcPr/>
                </a:tc>
                <a:tc>
                  <a:txBody>
                    <a:bodyPr/>
                    <a:lstStyle/>
                    <a:p>
                      <a:r>
                        <a:rPr lang="en-US" sz="1000"/>
                        <a:t>2.3111 %</a:t>
                      </a:r>
                    </a:p>
                  </a:txBody>
                  <a:tcPr/>
                </a:tc>
                <a:extLst>
                  <a:ext uri="{0D108BD9-81ED-4DB2-BD59-A6C34878D82A}">
                    <a16:rowId xmlns:a16="http://schemas.microsoft.com/office/drawing/2014/main" val="495219064"/>
                  </a:ext>
                </a:extLst>
              </a:tr>
            </a:tbl>
          </a:graphicData>
        </a:graphic>
      </p:graphicFrame>
      <p:sp>
        <p:nvSpPr>
          <p:cNvPr id="4" name="Text Placeholder 3">
            <a:extLst>
              <a:ext uri="{FF2B5EF4-FFF2-40B4-BE49-F238E27FC236}">
                <a16:creationId xmlns:a16="http://schemas.microsoft.com/office/drawing/2014/main" id="{85C2BDAA-1486-4A51-94A2-8E767DC39F72}"/>
              </a:ext>
            </a:extLst>
          </p:cNvPr>
          <p:cNvSpPr>
            <a:spLocks noGrp="1"/>
          </p:cNvSpPr>
          <p:nvPr>
            <p:ph type="body" sz="quarter" idx="14"/>
          </p:nvPr>
        </p:nvSpPr>
        <p:spPr/>
        <p:txBody>
          <a:bodyPr/>
          <a:lstStyle/>
          <a:p>
            <a:r>
              <a:rPr lang="en-US"/>
              <a:t>10/01/2018 - 01/21/2019</a:t>
            </a:r>
          </a:p>
        </p:txBody>
      </p:sp>
    </p:spTree>
    <p:extLst>
      <p:ext uri="{BB962C8B-B14F-4D97-AF65-F5344CB8AC3E}">
        <p14:creationId xmlns:p14="http://schemas.microsoft.com/office/powerpoint/2010/main" val="39287343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B3EC10-9277-4AB5-95F3-218FA2D459A5}"/>
              </a:ext>
            </a:extLst>
          </p:cNvPr>
          <p:cNvSpPr>
            <a:spLocks noGrp="1"/>
          </p:cNvSpPr>
          <p:nvPr>
            <p:ph type="title"/>
          </p:nvPr>
        </p:nvSpPr>
        <p:spPr/>
        <p:txBody>
          <a:bodyPr/>
          <a:lstStyle/>
          <a:p>
            <a:r>
              <a:rPr lang="en-US"/>
              <a:t>Instagram Key Metrics Table | TrendSet</a:t>
            </a:r>
          </a:p>
        </p:txBody>
      </p:sp>
      <p:graphicFrame>
        <p:nvGraphicFramePr>
          <p:cNvPr id="5" name="Table Placeholder 4">
            <a:extLst>
              <a:ext uri="{FF2B5EF4-FFF2-40B4-BE49-F238E27FC236}">
                <a16:creationId xmlns:a16="http://schemas.microsoft.com/office/drawing/2014/main" id="{C36C81CD-33F4-4D50-84DA-0889836DB62D}"/>
              </a:ext>
            </a:extLst>
          </p:cNvPr>
          <p:cNvGraphicFramePr>
            <a:graphicFrameLocks noGrp="1"/>
          </p:cNvGraphicFramePr>
          <p:nvPr>
            <p:ph type="tbl" sz="quarter" idx="13"/>
            <p:extLst>
              <p:ext uri="{D42A27DB-BD31-4B8C-83A1-F6EECF244321}">
                <p14:modId xmlns:p14="http://schemas.microsoft.com/office/powerpoint/2010/main" val="28125957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5">
                  <a:extLst>
                    <a:ext uri="{9D8B030D-6E8A-4147-A177-3AD203B41FA5}">
                      <a16:colId xmlns:a16="http://schemas.microsoft.com/office/drawing/2014/main" val="906368875"/>
                    </a:ext>
                  </a:extLst>
                </a:gridCol>
                <a:gridCol w="576072">
                  <a:extLst>
                    <a:ext uri="{9D8B030D-6E8A-4147-A177-3AD203B41FA5}">
                      <a16:colId xmlns:a16="http://schemas.microsoft.com/office/drawing/2014/main" val="1549642722"/>
                    </a:ext>
                  </a:extLst>
                </a:gridCol>
                <a:gridCol w="576072">
                  <a:extLst>
                    <a:ext uri="{9D8B030D-6E8A-4147-A177-3AD203B41FA5}">
                      <a16:colId xmlns:a16="http://schemas.microsoft.com/office/drawing/2014/main" val="2016084896"/>
                    </a:ext>
                  </a:extLst>
                </a:gridCol>
                <a:gridCol w="576072">
                  <a:extLst>
                    <a:ext uri="{9D8B030D-6E8A-4147-A177-3AD203B41FA5}">
                      <a16:colId xmlns:a16="http://schemas.microsoft.com/office/drawing/2014/main" val="3343214050"/>
                    </a:ext>
                  </a:extLst>
                </a:gridCol>
                <a:gridCol w="576072">
                  <a:extLst>
                    <a:ext uri="{9D8B030D-6E8A-4147-A177-3AD203B41FA5}">
                      <a16:colId xmlns:a16="http://schemas.microsoft.com/office/drawing/2014/main" val="1181374869"/>
                    </a:ext>
                  </a:extLst>
                </a:gridCol>
                <a:gridCol w="576072">
                  <a:extLst>
                    <a:ext uri="{9D8B030D-6E8A-4147-A177-3AD203B41FA5}">
                      <a16:colId xmlns:a16="http://schemas.microsoft.com/office/drawing/2014/main" val="1945439814"/>
                    </a:ext>
                  </a:extLst>
                </a:gridCol>
                <a:gridCol w="576072">
                  <a:extLst>
                    <a:ext uri="{9D8B030D-6E8A-4147-A177-3AD203B41FA5}">
                      <a16:colId xmlns:a16="http://schemas.microsoft.com/office/drawing/2014/main" val="2806975985"/>
                    </a:ext>
                  </a:extLst>
                </a:gridCol>
                <a:gridCol w="576072">
                  <a:extLst>
                    <a:ext uri="{9D8B030D-6E8A-4147-A177-3AD203B41FA5}">
                      <a16:colId xmlns:a16="http://schemas.microsoft.com/office/drawing/2014/main" val="2609984984"/>
                    </a:ext>
                  </a:extLst>
                </a:gridCol>
                <a:gridCol w="576072">
                  <a:extLst>
                    <a:ext uri="{9D8B030D-6E8A-4147-A177-3AD203B41FA5}">
                      <a16:colId xmlns:a16="http://schemas.microsoft.com/office/drawing/2014/main" val="92033418"/>
                    </a:ext>
                  </a:extLst>
                </a:gridCol>
                <a:gridCol w="576072">
                  <a:extLst>
                    <a:ext uri="{9D8B030D-6E8A-4147-A177-3AD203B41FA5}">
                      <a16:colId xmlns:a16="http://schemas.microsoft.com/office/drawing/2014/main" val="2983248295"/>
                    </a:ext>
                  </a:extLst>
                </a:gridCol>
                <a:gridCol w="576072">
                  <a:extLst>
                    <a:ext uri="{9D8B030D-6E8A-4147-A177-3AD203B41FA5}">
                      <a16:colId xmlns:a16="http://schemas.microsoft.com/office/drawing/2014/main" val="3636086010"/>
                    </a:ext>
                  </a:extLst>
                </a:gridCol>
                <a:gridCol w="576072">
                  <a:extLst>
                    <a:ext uri="{9D8B030D-6E8A-4147-A177-3AD203B41FA5}">
                      <a16:colId xmlns:a16="http://schemas.microsoft.com/office/drawing/2014/main" val="3210602328"/>
                    </a:ext>
                  </a:extLst>
                </a:gridCol>
                <a:gridCol w="576072">
                  <a:extLst>
                    <a:ext uri="{9D8B030D-6E8A-4147-A177-3AD203B41FA5}">
                      <a16:colId xmlns:a16="http://schemas.microsoft.com/office/drawing/2014/main" val="3008809274"/>
                    </a:ext>
                  </a:extLst>
                </a:gridCol>
                <a:gridCol w="576072">
                  <a:extLst>
                    <a:ext uri="{9D8B030D-6E8A-4147-A177-3AD203B41FA5}">
                      <a16:colId xmlns:a16="http://schemas.microsoft.com/office/drawing/2014/main" val="246314381"/>
                    </a:ext>
                  </a:extLst>
                </a:gridCol>
              </a:tblGrid>
              <a:tr h="370840">
                <a:tc>
                  <a:txBody>
                    <a:bodyPr/>
                    <a:lstStyle/>
                    <a:p>
                      <a:r>
                        <a:rPr lang="en-US" sz="1000"/>
                        <a:t>Name</a:t>
                      </a:r>
                    </a:p>
                  </a:txBody>
                  <a:tcPr/>
                </a:tc>
                <a:tc>
                  <a:txBody>
                    <a:bodyPr/>
                    <a:lstStyle/>
                    <a:p>
                      <a:r>
                        <a:rPr lang="en-US" sz="1000"/>
                        <a:t>Posts</a:t>
                      </a:r>
                    </a:p>
                  </a:txBody>
                  <a:tcPr/>
                </a:tc>
                <a:tc>
                  <a:txBody>
                    <a:bodyPr/>
                    <a:lstStyle/>
                    <a:p>
                      <a:r>
                        <a:rPr lang="en-US" sz="1000"/>
                        <a:t>Stories</a:t>
                      </a:r>
                    </a:p>
                  </a:txBody>
                  <a:tcPr/>
                </a:tc>
                <a:tc>
                  <a:txBody>
                    <a:bodyPr/>
                    <a:lstStyle/>
                    <a:p>
                      <a:r>
                        <a:rPr lang="en-US" sz="1000"/>
                        <a:t>Likes</a:t>
                      </a:r>
                    </a:p>
                  </a:txBody>
                  <a:tcPr/>
                </a:tc>
                <a:tc>
                  <a:txBody>
                    <a:bodyPr/>
                    <a:lstStyle/>
                    <a:p>
                      <a:r>
                        <a:rPr lang="en-US" sz="1000"/>
                        <a:t>Comments</a:t>
                      </a:r>
                    </a:p>
                  </a:txBody>
                  <a:tcPr/>
                </a:tc>
                <a:tc>
                  <a:txBody>
                    <a:bodyPr/>
                    <a:lstStyle/>
                    <a:p>
                      <a:r>
                        <a:rPr lang="en-US" sz="1000"/>
                        <a:t>Total Post Impressions</a:t>
                      </a:r>
                    </a:p>
                  </a:txBody>
                  <a:tcPr/>
                </a:tc>
                <a:tc>
                  <a:txBody>
                    <a:bodyPr/>
                    <a:lstStyle/>
                    <a:p>
                      <a:r>
                        <a:rPr lang="en-US" sz="1000"/>
                        <a:t>Total Story Impressions</a:t>
                      </a:r>
                    </a:p>
                  </a:txBody>
                  <a:tcPr/>
                </a:tc>
                <a:tc>
                  <a:txBody>
                    <a:bodyPr/>
                    <a:lstStyle/>
                    <a:p>
                      <a:r>
                        <a:rPr lang="en-US" sz="1000"/>
                        <a:t>Total Engagement</a:t>
                      </a:r>
                    </a:p>
                  </a:txBody>
                  <a:tcPr/>
                </a:tc>
                <a:tc>
                  <a:txBody>
                    <a:bodyPr/>
                    <a:lstStyle/>
                    <a:p>
                      <a:r>
                        <a:rPr lang="en-US" sz="1000"/>
                        <a:t>Avg. Post Reach</a:t>
                      </a:r>
                    </a:p>
                  </a:txBody>
                  <a:tcPr/>
                </a:tc>
                <a:tc>
                  <a:txBody>
                    <a:bodyPr/>
                    <a:lstStyle/>
                    <a:p>
                      <a:r>
                        <a:rPr lang="en-US" sz="1000"/>
                        <a:t>Avg. Story Reach</a:t>
                      </a:r>
                    </a:p>
                  </a:txBody>
                  <a:tcPr/>
                </a:tc>
                <a:tc>
                  <a:txBody>
                    <a:bodyPr/>
                    <a:lstStyle/>
                    <a:p>
                      <a:r>
                        <a:rPr lang="en-US" sz="1000"/>
                        <a:t>Total Saves</a:t>
                      </a:r>
                    </a:p>
                  </a:txBody>
                  <a:tcPr/>
                </a:tc>
                <a:tc>
                  <a:txBody>
                    <a:bodyPr/>
                    <a:lstStyle/>
                    <a:p>
                      <a:r>
                        <a:rPr lang="en-US" sz="1000"/>
                        <a:t>Image Posts</a:t>
                      </a:r>
                    </a:p>
                  </a:txBody>
                  <a:tcPr/>
                </a:tc>
                <a:tc>
                  <a:txBody>
                    <a:bodyPr/>
                    <a:lstStyle/>
                    <a:p>
                      <a:r>
                        <a:rPr lang="en-US" sz="1000"/>
                        <a:t>Carousel Posts</a:t>
                      </a:r>
                    </a:p>
                  </a:txBody>
                  <a:tcPr/>
                </a:tc>
                <a:tc>
                  <a:txBody>
                    <a:bodyPr/>
                    <a:lstStyle/>
                    <a:p>
                      <a:r>
                        <a:rPr lang="en-US" sz="1000"/>
                        <a:t>Video Posts</a:t>
                      </a:r>
                    </a:p>
                  </a:txBody>
                  <a:tcPr/>
                </a:tc>
                <a:extLst>
                  <a:ext uri="{0D108BD9-81ED-4DB2-BD59-A6C34878D82A}">
                    <a16:rowId xmlns:a16="http://schemas.microsoft.com/office/drawing/2014/main" val="2010382258"/>
                  </a:ext>
                </a:extLst>
              </a:tr>
              <a:tr h="370840">
                <a:tc>
                  <a:txBody>
                    <a:bodyPr/>
                    <a:lstStyle/>
                    <a:p>
                      <a:r>
                        <a:rPr lang="en-US" sz="1000"/>
                        <a:t>trendset.muenchen</a:t>
                      </a:r>
                    </a:p>
                  </a:txBody>
                  <a:tcPr/>
                </a:tc>
                <a:tc>
                  <a:txBody>
                    <a:bodyPr/>
                    <a:lstStyle/>
                    <a:p>
                      <a:r>
                        <a:rPr lang="en-US" sz="1000"/>
                        <a:t>50</a:t>
                      </a:r>
                    </a:p>
                  </a:txBody>
                  <a:tcPr/>
                </a:tc>
                <a:tc>
                  <a:txBody>
                    <a:bodyPr/>
                    <a:lstStyle/>
                    <a:p>
                      <a:r>
                        <a:rPr lang="en-US" sz="1000"/>
                        <a:t>70</a:t>
                      </a:r>
                    </a:p>
                  </a:txBody>
                  <a:tcPr/>
                </a:tc>
                <a:tc>
                  <a:txBody>
                    <a:bodyPr/>
                    <a:lstStyle/>
                    <a:p>
                      <a:r>
                        <a:rPr lang="en-US" sz="1000"/>
                        <a:t>2691</a:t>
                      </a:r>
                    </a:p>
                  </a:txBody>
                  <a:tcPr/>
                </a:tc>
                <a:tc>
                  <a:txBody>
                    <a:bodyPr/>
                    <a:lstStyle/>
                    <a:p>
                      <a:r>
                        <a:rPr lang="en-US" sz="1000"/>
                        <a:t>121</a:t>
                      </a:r>
                    </a:p>
                  </a:txBody>
                  <a:tcPr/>
                </a:tc>
                <a:tc>
                  <a:txBody>
                    <a:bodyPr/>
                    <a:lstStyle/>
                    <a:p>
                      <a:r>
                        <a:rPr lang="en-US" sz="1000"/>
                        <a:t>54233</a:t>
                      </a:r>
                    </a:p>
                  </a:txBody>
                  <a:tcPr/>
                </a:tc>
                <a:tc>
                  <a:txBody>
                    <a:bodyPr/>
                    <a:lstStyle/>
                    <a:p>
                      <a:r>
                        <a:rPr lang="en-US" sz="1000"/>
                        <a:t>31343</a:t>
                      </a:r>
                    </a:p>
                  </a:txBody>
                  <a:tcPr/>
                </a:tc>
                <a:tc>
                  <a:txBody>
                    <a:bodyPr/>
                    <a:lstStyle/>
                    <a:p>
                      <a:r>
                        <a:rPr lang="en-US" sz="1000"/>
                        <a:t>2928</a:t>
                      </a:r>
                    </a:p>
                  </a:txBody>
                  <a:tcPr/>
                </a:tc>
                <a:tc>
                  <a:txBody>
                    <a:bodyPr/>
                    <a:lstStyle/>
                    <a:p>
                      <a:r>
                        <a:rPr lang="en-US" sz="1000"/>
                        <a:t>791.08</a:t>
                      </a:r>
                    </a:p>
                  </a:txBody>
                  <a:tcPr/>
                </a:tc>
                <a:tc>
                  <a:txBody>
                    <a:bodyPr/>
                    <a:lstStyle/>
                    <a:p>
                      <a:r>
                        <a:rPr lang="en-US" sz="1000"/>
                        <a:t>394.82857142857</a:t>
                      </a:r>
                    </a:p>
                  </a:txBody>
                  <a:tcPr/>
                </a:tc>
                <a:tc>
                  <a:txBody>
                    <a:bodyPr/>
                    <a:lstStyle/>
                    <a:p>
                      <a:r>
                        <a:rPr lang="en-US" sz="1000"/>
                        <a:t>116</a:t>
                      </a:r>
                    </a:p>
                  </a:txBody>
                  <a:tcPr/>
                </a:tc>
                <a:tc>
                  <a:txBody>
                    <a:bodyPr/>
                    <a:lstStyle/>
                    <a:p>
                      <a:r>
                        <a:rPr lang="en-US" sz="1000"/>
                        <a:t>45</a:t>
                      </a:r>
                    </a:p>
                  </a:txBody>
                  <a:tcPr/>
                </a:tc>
                <a:tc>
                  <a:txBody>
                    <a:bodyPr/>
                    <a:lstStyle/>
                    <a:p>
                      <a:r>
                        <a:rPr lang="en-US" sz="1000"/>
                        <a:t>5</a:t>
                      </a:r>
                    </a:p>
                  </a:txBody>
                  <a:tcPr/>
                </a:tc>
                <a:tc>
                  <a:txBody>
                    <a:bodyPr/>
                    <a:lstStyle/>
                    <a:p>
                      <a:r>
                        <a:rPr lang="en-US" sz="1000"/>
                        <a:t>0</a:t>
                      </a:r>
                    </a:p>
                  </a:txBody>
                  <a:tcPr/>
                </a:tc>
                <a:extLst>
                  <a:ext uri="{0D108BD9-81ED-4DB2-BD59-A6C34878D82A}">
                    <a16:rowId xmlns:a16="http://schemas.microsoft.com/office/drawing/2014/main" val="1011752505"/>
                  </a:ext>
                </a:extLst>
              </a:tr>
            </a:tbl>
          </a:graphicData>
        </a:graphic>
      </p:graphicFrame>
      <p:sp>
        <p:nvSpPr>
          <p:cNvPr id="4" name="Text Placeholder 3">
            <a:extLst>
              <a:ext uri="{FF2B5EF4-FFF2-40B4-BE49-F238E27FC236}">
                <a16:creationId xmlns:a16="http://schemas.microsoft.com/office/drawing/2014/main" id="{08FFC787-6368-43F6-8372-66D47E94D13D}"/>
              </a:ext>
            </a:extLst>
          </p:cNvPr>
          <p:cNvSpPr>
            <a:spLocks noGrp="1"/>
          </p:cNvSpPr>
          <p:nvPr>
            <p:ph type="body" sz="quarter" idx="14"/>
          </p:nvPr>
        </p:nvSpPr>
        <p:spPr/>
        <p:txBody>
          <a:bodyPr/>
          <a:lstStyle/>
          <a:p>
            <a:r>
              <a:rPr lang="en-US"/>
              <a:t>10/01/2018 - 01/21/2019</a:t>
            </a:r>
          </a:p>
        </p:txBody>
      </p:sp>
    </p:spTree>
    <p:extLst>
      <p:ext uri="{BB962C8B-B14F-4D97-AF65-F5344CB8AC3E}">
        <p14:creationId xmlns:p14="http://schemas.microsoft.com/office/powerpoint/2010/main" val="38223679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5F7CD4-7DC9-4576-A668-6C10B1FD41A9}"/>
              </a:ext>
            </a:extLst>
          </p:cNvPr>
          <p:cNvSpPr>
            <a:spLocks noGrp="1"/>
          </p:cNvSpPr>
          <p:nvPr>
            <p:ph type="title"/>
          </p:nvPr>
        </p:nvSpPr>
        <p:spPr/>
        <p:txBody>
          <a:bodyPr/>
          <a:lstStyle/>
          <a:p>
            <a:r>
              <a:rPr lang="en-US"/>
              <a:t>Instagram Followers Total | TrendSet</a:t>
            </a:r>
          </a:p>
        </p:txBody>
      </p:sp>
      <p:graphicFrame>
        <p:nvGraphicFramePr>
          <p:cNvPr id="6" name="Chart Placeholder 5">
            <a:extLst>
              <a:ext uri="{FF2B5EF4-FFF2-40B4-BE49-F238E27FC236}">
                <a16:creationId xmlns:a16="http://schemas.microsoft.com/office/drawing/2014/main" id="{31199B34-52D0-46DB-8305-61280296081E}"/>
              </a:ext>
            </a:extLst>
          </p:cNvPr>
          <p:cNvGraphicFramePr>
            <a:graphicFrameLocks noGrp="1"/>
          </p:cNvGraphicFramePr>
          <p:nvPr>
            <p:ph type="chart" sz="quarter" idx="13"/>
            <p:extLst>
              <p:ext uri="{D42A27DB-BD31-4B8C-83A1-F6EECF244321}">
                <p14:modId xmlns:p14="http://schemas.microsoft.com/office/powerpoint/2010/main" val="87401624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48D0E56-DBCA-47D3-B034-AA4716384C3B}"/>
              </a:ext>
            </a:extLst>
          </p:cNvPr>
          <p:cNvSpPr>
            <a:spLocks noGrp="1"/>
          </p:cNvSpPr>
          <p:nvPr>
            <p:ph type="body" sz="quarter" idx="14"/>
          </p:nvPr>
        </p:nvSpPr>
        <p:spPr/>
        <p:txBody>
          <a:bodyPr/>
          <a:lstStyle/>
          <a:p>
            <a:r>
              <a:rPr lang="en-US"/>
              <a:t>10/01/2018 - 01/21/2019</a:t>
            </a:r>
          </a:p>
        </p:txBody>
      </p:sp>
      <p:sp>
        <p:nvSpPr>
          <p:cNvPr id="5" name="Footer Placeholder 4">
            <a:extLst>
              <a:ext uri="{FF2B5EF4-FFF2-40B4-BE49-F238E27FC236}">
                <a16:creationId xmlns:a16="http://schemas.microsoft.com/office/drawing/2014/main" id="{A9955E37-9373-4CFE-80E3-01B443F9E03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51534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4A8C95-7720-4792-8E77-5E0EA5FF6F71}"/>
              </a:ext>
            </a:extLst>
          </p:cNvPr>
          <p:cNvSpPr>
            <a:spLocks noGrp="1"/>
          </p:cNvSpPr>
          <p:nvPr>
            <p:ph type="title"/>
          </p:nvPr>
        </p:nvSpPr>
        <p:spPr/>
        <p:txBody>
          <a:bodyPr/>
          <a:lstStyle/>
          <a:p>
            <a:r>
              <a:rPr lang="en-US"/>
              <a:t>Instagram Followers Table | TrendSet</a:t>
            </a:r>
          </a:p>
        </p:txBody>
      </p:sp>
      <p:graphicFrame>
        <p:nvGraphicFramePr>
          <p:cNvPr id="5" name="Table Placeholder 4">
            <a:extLst>
              <a:ext uri="{FF2B5EF4-FFF2-40B4-BE49-F238E27FC236}">
                <a16:creationId xmlns:a16="http://schemas.microsoft.com/office/drawing/2014/main" id="{F65E390C-B240-4023-AE50-ADB108A86641}"/>
              </a:ext>
            </a:extLst>
          </p:cNvPr>
          <p:cNvGraphicFramePr>
            <a:graphicFrameLocks noGrp="1"/>
          </p:cNvGraphicFramePr>
          <p:nvPr>
            <p:ph type="tbl" sz="quarter" idx="13"/>
            <p:extLst>
              <p:ext uri="{D42A27DB-BD31-4B8C-83A1-F6EECF244321}">
                <p14:modId xmlns:p14="http://schemas.microsoft.com/office/powerpoint/2010/main" val="8085480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082635357"/>
                    </a:ext>
                  </a:extLst>
                </a:gridCol>
                <a:gridCol w="1234440">
                  <a:extLst>
                    <a:ext uri="{9D8B030D-6E8A-4147-A177-3AD203B41FA5}">
                      <a16:colId xmlns:a16="http://schemas.microsoft.com/office/drawing/2014/main" val="233538152"/>
                    </a:ext>
                  </a:extLst>
                </a:gridCol>
                <a:gridCol w="822960">
                  <a:extLst>
                    <a:ext uri="{9D8B030D-6E8A-4147-A177-3AD203B41FA5}">
                      <a16:colId xmlns:a16="http://schemas.microsoft.com/office/drawing/2014/main" val="1973060505"/>
                    </a:ext>
                  </a:extLst>
                </a:gridCol>
                <a:gridCol w="822960">
                  <a:extLst>
                    <a:ext uri="{9D8B030D-6E8A-4147-A177-3AD203B41FA5}">
                      <a16:colId xmlns:a16="http://schemas.microsoft.com/office/drawing/2014/main" val="3336073698"/>
                    </a:ext>
                  </a:extLst>
                </a:gridCol>
                <a:gridCol w="822960">
                  <a:extLst>
                    <a:ext uri="{9D8B030D-6E8A-4147-A177-3AD203B41FA5}">
                      <a16:colId xmlns:a16="http://schemas.microsoft.com/office/drawing/2014/main" val="2542529003"/>
                    </a:ext>
                  </a:extLst>
                </a:gridCol>
                <a:gridCol w="822960">
                  <a:extLst>
                    <a:ext uri="{9D8B030D-6E8A-4147-A177-3AD203B41FA5}">
                      <a16:colId xmlns:a16="http://schemas.microsoft.com/office/drawing/2014/main" val="1469436372"/>
                    </a:ext>
                  </a:extLst>
                </a:gridCol>
                <a:gridCol w="822960">
                  <a:extLst>
                    <a:ext uri="{9D8B030D-6E8A-4147-A177-3AD203B41FA5}">
                      <a16:colId xmlns:a16="http://schemas.microsoft.com/office/drawing/2014/main" val="775429260"/>
                    </a:ext>
                  </a:extLst>
                </a:gridCol>
                <a:gridCol w="822960">
                  <a:extLst>
                    <a:ext uri="{9D8B030D-6E8A-4147-A177-3AD203B41FA5}">
                      <a16:colId xmlns:a16="http://schemas.microsoft.com/office/drawing/2014/main" val="767614933"/>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179756246"/>
                  </a:ext>
                </a:extLst>
              </a:tr>
              <a:tr h="370840">
                <a:tc>
                  <a:txBody>
                    <a:bodyPr/>
                    <a:lstStyle/>
                    <a:p>
                      <a:r>
                        <a:rPr lang="en-US" sz="1000"/>
                        <a:t>trendset.muenchen</a:t>
                      </a:r>
                    </a:p>
                  </a:txBody>
                  <a:tcPr/>
                </a:tc>
                <a:tc>
                  <a:txBody>
                    <a:bodyPr/>
                    <a:lstStyle/>
                    <a:p>
                      <a:r>
                        <a:rPr lang="en-US" sz="1000"/>
                        <a:t>2697</a:t>
                      </a:r>
                    </a:p>
                  </a:txBody>
                  <a:tcPr/>
                </a:tc>
                <a:tc>
                  <a:txBody>
                    <a:bodyPr/>
                    <a:lstStyle/>
                    <a:p>
                      <a:r>
                        <a:rPr lang="en-US" sz="1000"/>
                        <a:t>7</a:t>
                      </a:r>
                    </a:p>
                  </a:txBody>
                  <a:tcPr/>
                </a:tc>
                <a:tc>
                  <a:txBody>
                    <a:bodyPr/>
                    <a:lstStyle/>
                    <a:p>
                      <a:r>
                        <a:rPr lang="en-US" sz="1000"/>
                        <a:t>0.3 %</a:t>
                      </a:r>
                    </a:p>
                  </a:txBody>
                  <a:tcPr/>
                </a:tc>
                <a:tc>
                  <a:txBody>
                    <a:bodyPr/>
                    <a:lstStyle/>
                    <a:p>
                      <a:r>
                        <a:rPr lang="en-US" sz="1000"/>
                        <a:t>20</a:t>
                      </a:r>
                    </a:p>
                  </a:txBody>
                  <a:tcPr/>
                </a:tc>
                <a:tc>
                  <a:txBody>
                    <a:bodyPr/>
                    <a:lstStyle/>
                    <a:p>
                      <a:r>
                        <a:rPr lang="en-US" sz="1000"/>
                        <a:t>0.7 %</a:t>
                      </a:r>
                    </a:p>
                  </a:txBody>
                  <a:tcPr/>
                </a:tc>
                <a:tc>
                  <a:txBody>
                    <a:bodyPr/>
                    <a:lstStyle/>
                    <a:p>
                      <a:r>
                        <a:rPr lang="en-US" sz="1000"/>
                        <a:t>448</a:t>
                      </a:r>
                    </a:p>
                  </a:txBody>
                  <a:tcPr/>
                </a:tc>
                <a:tc>
                  <a:txBody>
                    <a:bodyPr/>
                    <a:lstStyle/>
                    <a:p>
                      <a:r>
                        <a:rPr lang="en-US" sz="1000"/>
                        <a:t>19.9 %</a:t>
                      </a:r>
                    </a:p>
                  </a:txBody>
                  <a:tcPr/>
                </a:tc>
                <a:extLst>
                  <a:ext uri="{0D108BD9-81ED-4DB2-BD59-A6C34878D82A}">
                    <a16:rowId xmlns:a16="http://schemas.microsoft.com/office/drawing/2014/main" val="14878489"/>
                  </a:ext>
                </a:extLst>
              </a:tr>
            </a:tbl>
          </a:graphicData>
        </a:graphic>
      </p:graphicFrame>
      <p:sp>
        <p:nvSpPr>
          <p:cNvPr id="4" name="Text Placeholder 3">
            <a:extLst>
              <a:ext uri="{FF2B5EF4-FFF2-40B4-BE49-F238E27FC236}">
                <a16:creationId xmlns:a16="http://schemas.microsoft.com/office/drawing/2014/main" id="{D3DBDF93-048B-4662-A3A2-8FD71D02C425}"/>
              </a:ext>
            </a:extLst>
          </p:cNvPr>
          <p:cNvSpPr>
            <a:spLocks noGrp="1"/>
          </p:cNvSpPr>
          <p:nvPr>
            <p:ph type="body" sz="quarter" idx="14"/>
          </p:nvPr>
        </p:nvSpPr>
        <p:spPr/>
        <p:txBody>
          <a:bodyPr/>
          <a:lstStyle/>
          <a:p>
            <a:r>
              <a:rPr lang="en-US"/>
              <a:t>12/22/2018 - 01/21/2019</a:t>
            </a:r>
          </a:p>
        </p:txBody>
      </p:sp>
    </p:spTree>
    <p:extLst>
      <p:ext uri="{BB962C8B-B14F-4D97-AF65-F5344CB8AC3E}">
        <p14:creationId xmlns:p14="http://schemas.microsoft.com/office/powerpoint/2010/main" val="41878891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18783E-5A4A-482A-91BF-924D6ABC73FB}"/>
              </a:ext>
            </a:extLst>
          </p:cNvPr>
          <p:cNvSpPr>
            <a:spLocks noGrp="1"/>
          </p:cNvSpPr>
          <p:nvPr>
            <p:ph type="title"/>
          </p:nvPr>
        </p:nvSpPr>
        <p:spPr/>
        <p:txBody>
          <a:bodyPr/>
          <a:lstStyle/>
          <a:p>
            <a:r>
              <a:rPr lang="en-US"/>
              <a:t>Instagram Posts Table | TrendSet - 1 of 13</a:t>
            </a:r>
          </a:p>
        </p:txBody>
      </p:sp>
      <p:graphicFrame>
        <p:nvGraphicFramePr>
          <p:cNvPr id="5" name="Table Placeholder 4">
            <a:extLst>
              <a:ext uri="{FF2B5EF4-FFF2-40B4-BE49-F238E27FC236}">
                <a16:creationId xmlns:a16="http://schemas.microsoft.com/office/drawing/2014/main" id="{83993A02-6536-4703-8749-C26CF7FA8D0F}"/>
              </a:ext>
            </a:extLst>
          </p:cNvPr>
          <p:cNvGraphicFramePr>
            <a:graphicFrameLocks noGrp="1"/>
          </p:cNvGraphicFramePr>
          <p:nvPr>
            <p:ph type="tbl" sz="quarter" idx="13"/>
            <p:extLst>
              <p:ext uri="{D42A27DB-BD31-4B8C-83A1-F6EECF244321}">
                <p14:modId xmlns:p14="http://schemas.microsoft.com/office/powerpoint/2010/main" val="13034604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640158612"/>
                    </a:ext>
                  </a:extLst>
                </a:gridCol>
                <a:gridCol w="987552">
                  <a:extLst>
                    <a:ext uri="{9D8B030D-6E8A-4147-A177-3AD203B41FA5}">
                      <a16:colId xmlns:a16="http://schemas.microsoft.com/office/drawing/2014/main" val="3258575922"/>
                    </a:ext>
                  </a:extLst>
                </a:gridCol>
                <a:gridCol w="987552">
                  <a:extLst>
                    <a:ext uri="{9D8B030D-6E8A-4147-A177-3AD203B41FA5}">
                      <a16:colId xmlns:a16="http://schemas.microsoft.com/office/drawing/2014/main" val="557568541"/>
                    </a:ext>
                  </a:extLst>
                </a:gridCol>
                <a:gridCol w="987552">
                  <a:extLst>
                    <a:ext uri="{9D8B030D-6E8A-4147-A177-3AD203B41FA5}">
                      <a16:colId xmlns:a16="http://schemas.microsoft.com/office/drawing/2014/main" val="1017982673"/>
                    </a:ext>
                  </a:extLst>
                </a:gridCol>
                <a:gridCol w="987552">
                  <a:extLst>
                    <a:ext uri="{9D8B030D-6E8A-4147-A177-3AD203B41FA5}">
                      <a16:colId xmlns:a16="http://schemas.microsoft.com/office/drawing/2014/main" val="349748980"/>
                    </a:ext>
                  </a:extLst>
                </a:gridCol>
                <a:gridCol w="987552">
                  <a:extLst>
                    <a:ext uri="{9D8B030D-6E8A-4147-A177-3AD203B41FA5}">
                      <a16:colId xmlns:a16="http://schemas.microsoft.com/office/drawing/2014/main" val="34432619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710755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- 2019-01-16 09:04:14 </a:t>
                      </a:r>
                      <a:r>
                        <a:rPr kumimoji="0" lang="en-US" sz="1000" b="0" i="0" u="none" strike="noStrike" kern="1200" cap="none" spc="0" normalizeH="0" baseline="0" noProof="0">
                          <a:ln>
                            <a:noFill/>
                          </a:ln>
                          <a:solidFill>
                            <a:prstClr val="black"/>
                          </a:solidFill>
                          <a:effectLst/>
                          <a:uLnTx/>
                          <a:uFillTx/>
                          <a:latin typeface="+mn-lt"/>
                          <a:ea typeface="+mn-ea"/>
                          <a:cs typeface="+mn-cs"/>
                        </a:rPr>
                        <a:t>
 Not only the upcoming easter decoration is pretty much inspired by our Trend Motif RURAL DREAM, but also the gifts you can present children at easter like this puzzle and these cards from vissevasse (B4, F15). 🌸 
#trendsetmünchen #ruraldream #easterpresent #puzzle #cards #presentideas #gifts #fun #rose #militarygreen #playtime #havingfuntogether #trendinteriors #interiors #imspiration #lifestyle #trendsetwinter2019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https://www.instagram.com/p/BssCS5Dn1m2/media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9452127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- 2019-01-14 09:51:30 </a:t>
                      </a:r>
                      <a:r>
                        <a:rPr kumimoji="0" lang="en-US" sz="1000" b="0" i="0" u="none" strike="noStrike" kern="1200" cap="none" spc="0" normalizeH="0" baseline="0" noProof="0">
                          <a:ln>
                            <a:noFill/>
                          </a:ln>
                          <a:solidFill>
                            <a:prstClr val="black"/>
                          </a:solidFill>
                          <a:effectLst/>
                          <a:uLnTx/>
                          <a:uFillTx/>
                          <a:latin typeface="+mn-lt"/>
                          <a:ea typeface="+mn-ea"/>
                          <a:cs typeface="+mn-cs"/>
                        </a:rPr>
                        <a:t>
 #sustainability at TrendSet Winter 2019 🌱🌾🌞 1st photo: backpacks made out of cork and felt by UIStO (B1, F31-26). 2nd photo: "hotels" for bees out of paperboard by Wunderle (B1, F41-06). 🐝
#goodfortheworld #cork #backpack #backpackfashion #bees #beehotel #bienenhotel #sustainable #sustainablefashion #trendinteriors #interiors #inspiration #lifestyle #trendsetwinter2019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https://www.instagram.com/p/Bsm-Ha4nvdt/media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303413145"/>
                  </a:ext>
                </a:extLst>
              </a:tr>
            </a:tbl>
          </a:graphicData>
        </a:graphic>
      </p:graphicFrame>
      <p:sp>
        <p:nvSpPr>
          <p:cNvPr id="4" name="Text Placeholder 3">
            <a:extLst>
              <a:ext uri="{FF2B5EF4-FFF2-40B4-BE49-F238E27FC236}">
                <a16:creationId xmlns:a16="http://schemas.microsoft.com/office/drawing/2014/main" id="{74B41566-D0E6-4442-A83C-F858FECB67D4}"/>
              </a:ext>
            </a:extLst>
          </p:cNvPr>
          <p:cNvSpPr>
            <a:spLocks noGrp="1"/>
          </p:cNvSpPr>
          <p:nvPr>
            <p:ph type="body" sz="quarter" idx="14"/>
          </p:nvPr>
        </p:nvSpPr>
        <p:spPr/>
        <p:txBody>
          <a:bodyPr/>
          <a:lstStyle/>
          <a:p>
            <a:r>
              <a:rPr lang="en-US"/>
              <a:t>10/01/2018 - 01/21/2019</a:t>
            </a:r>
          </a:p>
        </p:txBody>
      </p:sp>
    </p:spTree>
    <p:extLst>
      <p:ext uri="{BB962C8B-B14F-4D97-AF65-F5344CB8AC3E}">
        <p14:creationId xmlns:p14="http://schemas.microsoft.com/office/powerpoint/2010/main" val="6301078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39B081-194A-4F25-96D7-601F78A388A6}"/>
              </a:ext>
            </a:extLst>
          </p:cNvPr>
          <p:cNvSpPr>
            <a:spLocks noGrp="1"/>
          </p:cNvSpPr>
          <p:nvPr>
            <p:ph type="title"/>
          </p:nvPr>
        </p:nvSpPr>
        <p:spPr/>
        <p:txBody>
          <a:bodyPr/>
          <a:lstStyle/>
          <a:p>
            <a:r>
              <a:rPr lang="en-US"/>
              <a:t>Instagram Posts Table | TrendSet - 2 of 13</a:t>
            </a:r>
          </a:p>
        </p:txBody>
      </p:sp>
      <p:graphicFrame>
        <p:nvGraphicFramePr>
          <p:cNvPr id="5" name="Table Placeholder 4">
            <a:extLst>
              <a:ext uri="{FF2B5EF4-FFF2-40B4-BE49-F238E27FC236}">
                <a16:creationId xmlns:a16="http://schemas.microsoft.com/office/drawing/2014/main" id="{1AD0A45E-0753-40CF-8307-8C629BD4B152}"/>
              </a:ext>
            </a:extLst>
          </p:cNvPr>
          <p:cNvGraphicFramePr>
            <a:graphicFrameLocks noGrp="1"/>
          </p:cNvGraphicFramePr>
          <p:nvPr>
            <p:ph type="tbl" sz="quarter" idx="13"/>
            <p:extLst>
              <p:ext uri="{D42A27DB-BD31-4B8C-83A1-F6EECF244321}">
                <p14:modId xmlns:p14="http://schemas.microsoft.com/office/powerpoint/2010/main" val="36725557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857167090"/>
                    </a:ext>
                  </a:extLst>
                </a:gridCol>
                <a:gridCol w="987552">
                  <a:extLst>
                    <a:ext uri="{9D8B030D-6E8A-4147-A177-3AD203B41FA5}">
                      <a16:colId xmlns:a16="http://schemas.microsoft.com/office/drawing/2014/main" val="672318973"/>
                    </a:ext>
                  </a:extLst>
                </a:gridCol>
                <a:gridCol w="987552">
                  <a:extLst>
                    <a:ext uri="{9D8B030D-6E8A-4147-A177-3AD203B41FA5}">
                      <a16:colId xmlns:a16="http://schemas.microsoft.com/office/drawing/2014/main" val="1259261195"/>
                    </a:ext>
                  </a:extLst>
                </a:gridCol>
                <a:gridCol w="987552">
                  <a:extLst>
                    <a:ext uri="{9D8B030D-6E8A-4147-A177-3AD203B41FA5}">
                      <a16:colId xmlns:a16="http://schemas.microsoft.com/office/drawing/2014/main" val="628953155"/>
                    </a:ext>
                  </a:extLst>
                </a:gridCol>
                <a:gridCol w="987552">
                  <a:extLst>
                    <a:ext uri="{9D8B030D-6E8A-4147-A177-3AD203B41FA5}">
                      <a16:colId xmlns:a16="http://schemas.microsoft.com/office/drawing/2014/main" val="2123977801"/>
                    </a:ext>
                  </a:extLst>
                </a:gridCol>
                <a:gridCol w="987552">
                  <a:extLst>
                    <a:ext uri="{9D8B030D-6E8A-4147-A177-3AD203B41FA5}">
                      <a16:colId xmlns:a16="http://schemas.microsoft.com/office/drawing/2014/main" val="42579758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185220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- 2019-01-10 09:33:31 </a:t>
                      </a:r>
                      <a:r>
                        <a:rPr kumimoji="0" lang="en-US" sz="1000" b="0" i="0" u="none" strike="noStrike" kern="1200" cap="none" spc="0" normalizeH="0" baseline="0" noProof="0">
                          <a:ln>
                            <a:noFill/>
                          </a:ln>
                          <a:solidFill>
                            <a:prstClr val="black"/>
                          </a:solidFill>
                          <a:effectLst/>
                          <a:uLnTx/>
                          <a:uFillTx/>
                          <a:latin typeface="+mn-lt"/>
                          <a:ea typeface="+mn-ea"/>
                          <a:cs typeface="+mn-cs"/>
                        </a:rPr>
                        <a:t>
 With our in the TrendSet Journal predicted Easter trend "Boho Deluxe" we have hit the bull‘s eye - a rose colored one... 🌸🐰 Photos: 1st: Schneider Korbwaren, 2nd: Privat Collection, KRÖMER, 3rd: Röcher Frank-Wiepand Glas-Art, 4th: KAHEKU, 5th: Maurer &amp; Albrecht
#trendsetmünchen #ruraldream #easter #eastertrend #trendscout #deluxe #bohodeluxe #trending #rose #flowers #bunnies #glitter #easterdecor #decoration #homeaccessories #trendinteriors #interiors #inspiration #lifestyle #trendsetwinter2019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https://www.instagram.com/p/Bsco4IKn__9/media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3610099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- 2019-01-08 12:21:43 </a:t>
                      </a:r>
                      <a:r>
                        <a:rPr kumimoji="0" lang="en-US" sz="1000" b="0" i="0" u="none" strike="noStrike" kern="1200" cap="none" spc="0" normalizeH="0" baseline="0" noProof="0">
                          <a:ln>
                            <a:noFill/>
                          </a:ln>
                          <a:solidFill>
                            <a:prstClr val="black"/>
                          </a:solidFill>
                          <a:effectLst/>
                          <a:uLnTx/>
                          <a:uFillTx/>
                          <a:latin typeface="+mn-lt"/>
                          <a:ea typeface="+mn-ea"/>
                          <a:cs typeface="+mn-cs"/>
                        </a:rPr>
                        <a:t>
 Have a look at the Instagram account trendset.finearts! 😊 Our Topic Area TrendSet Fine Arts for contemporary fine art has an own account now. 🥳
#trendsetfinearts #contemporaryart #artists #fineart #topicarea #art #trendinteriors #interiors #inspiration #lifestyle #trendsetmünchen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https://www.instagram.com/p/BsXyiZdnitS/media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37220139"/>
                  </a:ext>
                </a:extLst>
              </a:tr>
            </a:tbl>
          </a:graphicData>
        </a:graphic>
      </p:graphicFrame>
      <p:sp>
        <p:nvSpPr>
          <p:cNvPr id="4" name="Text Placeholder 3">
            <a:extLst>
              <a:ext uri="{FF2B5EF4-FFF2-40B4-BE49-F238E27FC236}">
                <a16:creationId xmlns:a16="http://schemas.microsoft.com/office/drawing/2014/main" id="{5F32BFC3-C997-4352-AAE2-4AFEB80B9751}"/>
              </a:ext>
            </a:extLst>
          </p:cNvPr>
          <p:cNvSpPr>
            <a:spLocks noGrp="1"/>
          </p:cNvSpPr>
          <p:nvPr>
            <p:ph type="body" sz="quarter" idx="14"/>
          </p:nvPr>
        </p:nvSpPr>
        <p:spPr/>
        <p:txBody>
          <a:bodyPr/>
          <a:lstStyle/>
          <a:p>
            <a:r>
              <a:rPr lang="en-US"/>
              <a:t>10/01/2018 - 01/21/2019</a:t>
            </a:r>
          </a:p>
        </p:txBody>
      </p:sp>
    </p:spTree>
    <p:extLst>
      <p:ext uri="{BB962C8B-B14F-4D97-AF65-F5344CB8AC3E}">
        <p14:creationId xmlns:p14="http://schemas.microsoft.com/office/powerpoint/2010/main" val="9328425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53A2DD-89EE-4A2B-80FB-35A406A9A359}"/>
              </a:ext>
            </a:extLst>
          </p:cNvPr>
          <p:cNvSpPr>
            <a:spLocks noGrp="1"/>
          </p:cNvSpPr>
          <p:nvPr>
            <p:ph type="title"/>
          </p:nvPr>
        </p:nvSpPr>
        <p:spPr/>
        <p:txBody>
          <a:bodyPr/>
          <a:lstStyle/>
          <a:p>
            <a:r>
              <a:rPr lang="en-US"/>
              <a:t>Instagram Posts Table | TrendSet - 3 of 13</a:t>
            </a:r>
          </a:p>
        </p:txBody>
      </p:sp>
      <p:graphicFrame>
        <p:nvGraphicFramePr>
          <p:cNvPr id="5" name="Table Placeholder 4">
            <a:extLst>
              <a:ext uri="{FF2B5EF4-FFF2-40B4-BE49-F238E27FC236}">
                <a16:creationId xmlns:a16="http://schemas.microsoft.com/office/drawing/2014/main" id="{085EC547-F739-493C-BFCD-6A6A70D615D4}"/>
              </a:ext>
            </a:extLst>
          </p:cNvPr>
          <p:cNvGraphicFramePr>
            <a:graphicFrameLocks noGrp="1"/>
          </p:cNvGraphicFramePr>
          <p:nvPr>
            <p:ph type="tbl" sz="quarter" idx="13"/>
            <p:extLst>
              <p:ext uri="{D42A27DB-BD31-4B8C-83A1-F6EECF244321}">
                <p14:modId xmlns:p14="http://schemas.microsoft.com/office/powerpoint/2010/main" val="26817564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087330663"/>
                    </a:ext>
                  </a:extLst>
                </a:gridCol>
                <a:gridCol w="987552">
                  <a:extLst>
                    <a:ext uri="{9D8B030D-6E8A-4147-A177-3AD203B41FA5}">
                      <a16:colId xmlns:a16="http://schemas.microsoft.com/office/drawing/2014/main" val="3628783110"/>
                    </a:ext>
                  </a:extLst>
                </a:gridCol>
                <a:gridCol w="987552">
                  <a:extLst>
                    <a:ext uri="{9D8B030D-6E8A-4147-A177-3AD203B41FA5}">
                      <a16:colId xmlns:a16="http://schemas.microsoft.com/office/drawing/2014/main" val="191656340"/>
                    </a:ext>
                  </a:extLst>
                </a:gridCol>
                <a:gridCol w="987552">
                  <a:extLst>
                    <a:ext uri="{9D8B030D-6E8A-4147-A177-3AD203B41FA5}">
                      <a16:colId xmlns:a16="http://schemas.microsoft.com/office/drawing/2014/main" val="1358186661"/>
                    </a:ext>
                  </a:extLst>
                </a:gridCol>
                <a:gridCol w="987552">
                  <a:extLst>
                    <a:ext uri="{9D8B030D-6E8A-4147-A177-3AD203B41FA5}">
                      <a16:colId xmlns:a16="http://schemas.microsoft.com/office/drawing/2014/main" val="722257624"/>
                    </a:ext>
                  </a:extLst>
                </a:gridCol>
                <a:gridCol w="987552">
                  <a:extLst>
                    <a:ext uri="{9D8B030D-6E8A-4147-A177-3AD203B41FA5}">
                      <a16:colId xmlns:a16="http://schemas.microsoft.com/office/drawing/2014/main" val="38179876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274102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- 2019-01-07 19:39:03 </a:t>
                      </a:r>
                      <a:r>
                        <a:rPr kumimoji="0" lang="en-US" sz="1000" b="0" i="0" u="none" strike="noStrike" kern="1200" cap="none" spc="0" normalizeH="0" baseline="0" noProof="0">
                          <a:ln>
                            <a:noFill/>
                          </a:ln>
                          <a:solidFill>
                            <a:prstClr val="black"/>
                          </a:solidFill>
                          <a:effectLst/>
                          <a:uLnTx/>
                          <a:uFillTx/>
                          <a:latin typeface="+mn-lt"/>
                          <a:ea typeface="+mn-ea"/>
                          <a:cs typeface="+mn-cs"/>
                        </a:rPr>
                        <a:t>
 Through the photos, which we shared to our Trend Motif OPEN MINDS during the TrendSet Winter 2019, one could get the impression of no full colors around metal surfaces. 😯 But: OPEN MINDS loves full colors! 🎨 This wall decoration from Denk Herbert GmbH is a great example for the use of full colors around interior decoration in the style of OPEN MINDS. 😊
#trendsetmünchen #openminds #trendscout #fullcolor #shadesofblue #shadesofgreen #golden #walldecor #interiordecor #interiordesign #trendinteriors #ss19 #interiors #inspiration #lifestyle #trendsetwinter2019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https://www.instagram.com/p/BsV_yoQnVPE/media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282407948"/>
                  </a:ext>
                </a:extLst>
              </a:tr>
            </a:tbl>
          </a:graphicData>
        </a:graphic>
      </p:graphicFrame>
      <p:sp>
        <p:nvSpPr>
          <p:cNvPr id="4" name="Text Placeholder 3">
            <a:extLst>
              <a:ext uri="{FF2B5EF4-FFF2-40B4-BE49-F238E27FC236}">
                <a16:creationId xmlns:a16="http://schemas.microsoft.com/office/drawing/2014/main" id="{95D03BD7-2504-4511-8804-604C6C1E3051}"/>
              </a:ext>
            </a:extLst>
          </p:cNvPr>
          <p:cNvSpPr>
            <a:spLocks noGrp="1"/>
          </p:cNvSpPr>
          <p:nvPr>
            <p:ph type="body" sz="quarter" idx="14"/>
          </p:nvPr>
        </p:nvSpPr>
        <p:spPr/>
        <p:txBody>
          <a:bodyPr/>
          <a:lstStyle/>
          <a:p>
            <a:r>
              <a:rPr lang="en-US"/>
              <a:t>10/01/2018 - 01/21/2019</a:t>
            </a:r>
          </a:p>
        </p:txBody>
      </p:sp>
    </p:spTree>
    <p:extLst>
      <p:ext uri="{BB962C8B-B14F-4D97-AF65-F5344CB8AC3E}">
        <p14:creationId xmlns:p14="http://schemas.microsoft.com/office/powerpoint/2010/main" val="33025381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A3D1BF-BD61-4B75-9669-9C41ABA7B466}"/>
              </a:ext>
            </a:extLst>
          </p:cNvPr>
          <p:cNvSpPr>
            <a:spLocks noGrp="1"/>
          </p:cNvSpPr>
          <p:nvPr>
            <p:ph type="title"/>
          </p:nvPr>
        </p:nvSpPr>
        <p:spPr/>
        <p:txBody>
          <a:bodyPr/>
          <a:lstStyle/>
          <a:p>
            <a:r>
              <a:rPr lang="en-US"/>
              <a:t>Instagram Posts Table | TrendSet - 4 of 13</a:t>
            </a:r>
          </a:p>
        </p:txBody>
      </p:sp>
      <p:graphicFrame>
        <p:nvGraphicFramePr>
          <p:cNvPr id="5" name="Table Placeholder 4">
            <a:extLst>
              <a:ext uri="{FF2B5EF4-FFF2-40B4-BE49-F238E27FC236}">
                <a16:creationId xmlns:a16="http://schemas.microsoft.com/office/drawing/2014/main" id="{DF9CD6F0-9EF7-4080-A9D6-4042813D9091}"/>
              </a:ext>
            </a:extLst>
          </p:cNvPr>
          <p:cNvGraphicFramePr>
            <a:graphicFrameLocks noGrp="1"/>
          </p:cNvGraphicFramePr>
          <p:nvPr>
            <p:ph type="tbl" sz="quarter" idx="13"/>
            <p:extLst>
              <p:ext uri="{D42A27DB-BD31-4B8C-83A1-F6EECF244321}">
                <p14:modId xmlns:p14="http://schemas.microsoft.com/office/powerpoint/2010/main" val="42381729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111128950"/>
                    </a:ext>
                  </a:extLst>
                </a:gridCol>
                <a:gridCol w="987552">
                  <a:extLst>
                    <a:ext uri="{9D8B030D-6E8A-4147-A177-3AD203B41FA5}">
                      <a16:colId xmlns:a16="http://schemas.microsoft.com/office/drawing/2014/main" val="3701169125"/>
                    </a:ext>
                  </a:extLst>
                </a:gridCol>
                <a:gridCol w="987552">
                  <a:extLst>
                    <a:ext uri="{9D8B030D-6E8A-4147-A177-3AD203B41FA5}">
                      <a16:colId xmlns:a16="http://schemas.microsoft.com/office/drawing/2014/main" val="2368513498"/>
                    </a:ext>
                  </a:extLst>
                </a:gridCol>
                <a:gridCol w="987552">
                  <a:extLst>
                    <a:ext uri="{9D8B030D-6E8A-4147-A177-3AD203B41FA5}">
                      <a16:colId xmlns:a16="http://schemas.microsoft.com/office/drawing/2014/main" val="1589324569"/>
                    </a:ext>
                  </a:extLst>
                </a:gridCol>
                <a:gridCol w="987552">
                  <a:extLst>
                    <a:ext uri="{9D8B030D-6E8A-4147-A177-3AD203B41FA5}">
                      <a16:colId xmlns:a16="http://schemas.microsoft.com/office/drawing/2014/main" val="349468193"/>
                    </a:ext>
                  </a:extLst>
                </a:gridCol>
                <a:gridCol w="987552">
                  <a:extLst>
                    <a:ext uri="{9D8B030D-6E8A-4147-A177-3AD203B41FA5}">
                      <a16:colId xmlns:a16="http://schemas.microsoft.com/office/drawing/2014/main" val="28560314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506870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- 2019-01-05 21:01:15 </a:t>
                      </a:r>
                      <a:r>
                        <a:rPr kumimoji="0" lang="en-US" sz="1000" b="0" i="0" u="none" strike="noStrike" kern="1200" cap="none" spc="0" normalizeH="0" baseline="0" noProof="0">
                          <a:ln>
                            <a:noFill/>
                          </a:ln>
                          <a:solidFill>
                            <a:prstClr val="black"/>
                          </a:solidFill>
                          <a:effectLst/>
                          <a:uLnTx/>
                          <a:uFillTx/>
                          <a:latin typeface="+mn-lt"/>
                          <a:ea typeface="+mn-ea"/>
                          <a:cs typeface="+mn-cs"/>
                        </a:rPr>
                        <a:t>
 Thank you for a great TrendSet Winter 2019! 💙 Munich turned into a snow city during the last three days. But instead of falling back into a christmas mood, the exhibitors showed and the trade visitors shopped the new easter trends and many other goods around interiors. 🙃 Interesting new exhibitors presented innovative products in the Newcomer Area, at the Country &amp; Style you could find cool products with traditional flair and at the trendset.finearts artists showed inspiring contemporary art. 😊 Bye,bye for now and see you again at the TrendSet Summer 2019 from 06 - 08 July 2019! 🥳 
#trendsetmünchen #trendsetwinter2019 #thankyou #tradefair #trendinteriors #interiordesign #easter2019 #contemporaryart #newcomer #country #style #trendsetfinearts #interiors #inspiration #lifestyle #trendsetsummer2019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https://www.instagram.com/p/BsQ_m2qnZT5/media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3.9646 %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72888692"/>
                  </a:ext>
                </a:extLst>
              </a:tr>
            </a:tbl>
          </a:graphicData>
        </a:graphic>
      </p:graphicFrame>
      <p:sp>
        <p:nvSpPr>
          <p:cNvPr id="4" name="Text Placeholder 3">
            <a:extLst>
              <a:ext uri="{FF2B5EF4-FFF2-40B4-BE49-F238E27FC236}">
                <a16:creationId xmlns:a16="http://schemas.microsoft.com/office/drawing/2014/main" id="{B02336E4-7329-4757-9F53-ED91778DF934}"/>
              </a:ext>
            </a:extLst>
          </p:cNvPr>
          <p:cNvSpPr>
            <a:spLocks noGrp="1"/>
          </p:cNvSpPr>
          <p:nvPr>
            <p:ph type="body" sz="quarter" idx="14"/>
          </p:nvPr>
        </p:nvSpPr>
        <p:spPr/>
        <p:txBody>
          <a:bodyPr/>
          <a:lstStyle/>
          <a:p>
            <a:r>
              <a:rPr lang="en-US"/>
              <a:t>10/01/2018 - 01/21/2019</a:t>
            </a:r>
          </a:p>
        </p:txBody>
      </p:sp>
    </p:spTree>
    <p:extLst>
      <p:ext uri="{BB962C8B-B14F-4D97-AF65-F5344CB8AC3E}">
        <p14:creationId xmlns:p14="http://schemas.microsoft.com/office/powerpoint/2010/main" val="2258384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5F07C1-E18D-48D4-9FF6-B3A469FBE2D7}"/>
              </a:ext>
            </a:extLst>
          </p:cNvPr>
          <p:cNvSpPr>
            <a:spLocks noGrp="1"/>
          </p:cNvSpPr>
          <p:nvPr>
            <p:ph type="title"/>
          </p:nvPr>
        </p:nvSpPr>
        <p:spPr/>
        <p:txBody>
          <a:bodyPr/>
          <a:lstStyle/>
          <a:p>
            <a:r>
              <a:rPr lang="en-US"/>
              <a:t>Instagram Posts Table | TrendSet - 5 of 13</a:t>
            </a:r>
          </a:p>
        </p:txBody>
      </p:sp>
      <p:graphicFrame>
        <p:nvGraphicFramePr>
          <p:cNvPr id="5" name="Table Placeholder 4">
            <a:extLst>
              <a:ext uri="{FF2B5EF4-FFF2-40B4-BE49-F238E27FC236}">
                <a16:creationId xmlns:a16="http://schemas.microsoft.com/office/drawing/2014/main" id="{68B84101-6E57-4A50-9803-B60D5AF0D47E}"/>
              </a:ext>
            </a:extLst>
          </p:cNvPr>
          <p:cNvGraphicFramePr>
            <a:graphicFrameLocks noGrp="1"/>
          </p:cNvGraphicFramePr>
          <p:nvPr>
            <p:ph type="tbl" sz="quarter" idx="13"/>
            <p:extLst>
              <p:ext uri="{D42A27DB-BD31-4B8C-83A1-F6EECF244321}">
                <p14:modId xmlns:p14="http://schemas.microsoft.com/office/powerpoint/2010/main" val="20882615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184761779"/>
                    </a:ext>
                  </a:extLst>
                </a:gridCol>
                <a:gridCol w="987552">
                  <a:extLst>
                    <a:ext uri="{9D8B030D-6E8A-4147-A177-3AD203B41FA5}">
                      <a16:colId xmlns:a16="http://schemas.microsoft.com/office/drawing/2014/main" val="2435283653"/>
                    </a:ext>
                  </a:extLst>
                </a:gridCol>
                <a:gridCol w="987552">
                  <a:extLst>
                    <a:ext uri="{9D8B030D-6E8A-4147-A177-3AD203B41FA5}">
                      <a16:colId xmlns:a16="http://schemas.microsoft.com/office/drawing/2014/main" val="3694908386"/>
                    </a:ext>
                  </a:extLst>
                </a:gridCol>
                <a:gridCol w="987552">
                  <a:extLst>
                    <a:ext uri="{9D8B030D-6E8A-4147-A177-3AD203B41FA5}">
                      <a16:colId xmlns:a16="http://schemas.microsoft.com/office/drawing/2014/main" val="1969873027"/>
                    </a:ext>
                  </a:extLst>
                </a:gridCol>
                <a:gridCol w="987552">
                  <a:extLst>
                    <a:ext uri="{9D8B030D-6E8A-4147-A177-3AD203B41FA5}">
                      <a16:colId xmlns:a16="http://schemas.microsoft.com/office/drawing/2014/main" val="738479668"/>
                    </a:ext>
                  </a:extLst>
                </a:gridCol>
                <a:gridCol w="987552">
                  <a:extLst>
                    <a:ext uri="{9D8B030D-6E8A-4147-A177-3AD203B41FA5}">
                      <a16:colId xmlns:a16="http://schemas.microsoft.com/office/drawing/2014/main" val="15259609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974636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- 2019-01-05 15:42:03 </a:t>
                      </a:r>
                      <a:r>
                        <a:rPr kumimoji="0" lang="en-US" sz="1000" b="0" i="0" u="none" strike="noStrike" kern="1200" cap="none" spc="0" normalizeH="0" baseline="0" noProof="0">
                          <a:ln>
                            <a:noFill/>
                          </a:ln>
                          <a:solidFill>
                            <a:prstClr val="black"/>
                          </a:solidFill>
                          <a:effectLst/>
                          <a:uLnTx/>
                          <a:uFillTx/>
                          <a:latin typeface="+mn-lt"/>
                          <a:ea typeface="+mn-ea"/>
                          <a:cs typeface="+mn-cs"/>
                        </a:rPr>
                        <a:t>
 The last hours of the TrendSet Winter 2019 are running. 😯💙 This little lightning is already tired of standing and sat down on a fatboy. 💡🙈 Found at the booth of agentur_plescher (B1, B21). #trendsetmünchen #gentletouch #lightning #sitting #fatboy #tiredofstanding #torquise #wooden #innovative #crazy #interiordesign #interiordesigntrends #trendscout #trendinteriors #interiors #inspiration #lifestyle #trendsetwinter2019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https://www.instagram.com/p/BsQbE-Tn30P/media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4.5804 %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1147029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- 2019-01-05 14:46:57 </a:t>
                      </a:r>
                      <a:r>
                        <a:rPr kumimoji="0" lang="en-US" sz="1000" b="0" i="0" u="none" strike="noStrike" kern="1200" cap="none" spc="0" normalizeH="0" baseline="0" noProof="0">
                          <a:ln>
                            <a:noFill/>
                          </a:ln>
                          <a:solidFill>
                            <a:prstClr val="black"/>
                          </a:solidFill>
                          <a:effectLst/>
                          <a:uLnTx/>
                          <a:uFillTx/>
                          <a:latin typeface="+mn-lt"/>
                          <a:ea typeface="+mn-ea"/>
                          <a:cs typeface="+mn-cs"/>
                        </a:rPr>
                        <a:t>
 Ever cutted a tomato or a cucumber like warm butter? 😌 With japanese knives this is possible. 🔪 These one are from zayiko_damastmesser (B1, B34). #trendsetmünchen #knives #japanese #japaneseknives #zayiko_damastmesser #cookingtips #trendinteriors #kitchen #kitchenware #interiors #inspiration #lifestyle #trendsetwinter2019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https://www.instagram.com/p/BsQUxZ8HzxB/media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3467777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- 2019-01-05 13:08:19 </a:t>
                      </a:r>
                      <a:r>
                        <a:rPr kumimoji="0" lang="en-US" sz="1000" b="0" i="0" u="none" strike="noStrike" kern="1200" cap="none" spc="0" normalizeH="0" baseline="0" noProof="0">
                          <a:ln>
                            <a:noFill/>
                          </a:ln>
                          <a:solidFill>
                            <a:prstClr val="black"/>
                          </a:solidFill>
                          <a:effectLst/>
                          <a:uLnTx/>
                          <a:uFillTx/>
                          <a:latin typeface="+mn-lt"/>
                          <a:ea typeface="+mn-ea"/>
                          <a:cs typeface="+mn-cs"/>
                        </a:rPr>
                        <a:t>
 RURAL DREAM at the Bijoutex... 🌸 First picture: buddhapearls (C4, E25), second picture: dolfiwoodcarvings_since_1892 (C4, F25), third picture: Me Lady B.V. (C4, A40). #trendsetmünchen #bijoutex #ruraldream #jewellery #chains #pearls #buddhapearls #dolfi #fashion #trendinteriors #rose #inspiration #trendsetwinter2019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https://www.instagram.com/p/BsQJe_vH_1o/media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804900688"/>
                  </a:ext>
                </a:extLst>
              </a:tr>
            </a:tbl>
          </a:graphicData>
        </a:graphic>
      </p:graphicFrame>
      <p:sp>
        <p:nvSpPr>
          <p:cNvPr id="4" name="Text Placeholder 3">
            <a:extLst>
              <a:ext uri="{FF2B5EF4-FFF2-40B4-BE49-F238E27FC236}">
                <a16:creationId xmlns:a16="http://schemas.microsoft.com/office/drawing/2014/main" id="{98C7C892-D081-4649-A225-B8AD832E20D4}"/>
              </a:ext>
            </a:extLst>
          </p:cNvPr>
          <p:cNvSpPr>
            <a:spLocks noGrp="1"/>
          </p:cNvSpPr>
          <p:nvPr>
            <p:ph type="body" sz="quarter" idx="14"/>
          </p:nvPr>
        </p:nvSpPr>
        <p:spPr/>
        <p:txBody>
          <a:bodyPr/>
          <a:lstStyle/>
          <a:p>
            <a:r>
              <a:rPr lang="en-US"/>
              <a:t>10/01/2018 - 01/21/2019</a:t>
            </a:r>
          </a:p>
        </p:txBody>
      </p:sp>
    </p:spTree>
    <p:extLst>
      <p:ext uri="{BB962C8B-B14F-4D97-AF65-F5344CB8AC3E}">
        <p14:creationId xmlns:p14="http://schemas.microsoft.com/office/powerpoint/2010/main" val="11037696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70A4F8-3655-4F6A-BB76-2C4E2543F53D}"/>
              </a:ext>
            </a:extLst>
          </p:cNvPr>
          <p:cNvSpPr>
            <a:spLocks noGrp="1"/>
          </p:cNvSpPr>
          <p:nvPr>
            <p:ph type="title"/>
          </p:nvPr>
        </p:nvSpPr>
        <p:spPr/>
        <p:txBody>
          <a:bodyPr/>
          <a:lstStyle/>
          <a:p>
            <a:r>
              <a:rPr lang="en-US"/>
              <a:t>Instagram Posts Table | TrendSet - 6 of 13</a:t>
            </a:r>
          </a:p>
        </p:txBody>
      </p:sp>
      <p:graphicFrame>
        <p:nvGraphicFramePr>
          <p:cNvPr id="5" name="Table Placeholder 4">
            <a:extLst>
              <a:ext uri="{FF2B5EF4-FFF2-40B4-BE49-F238E27FC236}">
                <a16:creationId xmlns:a16="http://schemas.microsoft.com/office/drawing/2014/main" id="{ABFF9F13-CEC0-43E5-882E-EBBDA7566772}"/>
              </a:ext>
            </a:extLst>
          </p:cNvPr>
          <p:cNvGraphicFramePr>
            <a:graphicFrameLocks noGrp="1"/>
          </p:cNvGraphicFramePr>
          <p:nvPr>
            <p:ph type="tbl" sz="quarter" idx="13"/>
            <p:extLst>
              <p:ext uri="{D42A27DB-BD31-4B8C-83A1-F6EECF244321}">
                <p14:modId xmlns:p14="http://schemas.microsoft.com/office/powerpoint/2010/main" val="42929184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510941786"/>
                    </a:ext>
                  </a:extLst>
                </a:gridCol>
                <a:gridCol w="987552">
                  <a:extLst>
                    <a:ext uri="{9D8B030D-6E8A-4147-A177-3AD203B41FA5}">
                      <a16:colId xmlns:a16="http://schemas.microsoft.com/office/drawing/2014/main" val="3711308298"/>
                    </a:ext>
                  </a:extLst>
                </a:gridCol>
                <a:gridCol w="987552">
                  <a:extLst>
                    <a:ext uri="{9D8B030D-6E8A-4147-A177-3AD203B41FA5}">
                      <a16:colId xmlns:a16="http://schemas.microsoft.com/office/drawing/2014/main" val="1110141197"/>
                    </a:ext>
                  </a:extLst>
                </a:gridCol>
                <a:gridCol w="987552">
                  <a:extLst>
                    <a:ext uri="{9D8B030D-6E8A-4147-A177-3AD203B41FA5}">
                      <a16:colId xmlns:a16="http://schemas.microsoft.com/office/drawing/2014/main" val="2146673648"/>
                    </a:ext>
                  </a:extLst>
                </a:gridCol>
                <a:gridCol w="987552">
                  <a:extLst>
                    <a:ext uri="{9D8B030D-6E8A-4147-A177-3AD203B41FA5}">
                      <a16:colId xmlns:a16="http://schemas.microsoft.com/office/drawing/2014/main" val="1506919624"/>
                    </a:ext>
                  </a:extLst>
                </a:gridCol>
                <a:gridCol w="987552">
                  <a:extLst>
                    <a:ext uri="{9D8B030D-6E8A-4147-A177-3AD203B41FA5}">
                      <a16:colId xmlns:a16="http://schemas.microsoft.com/office/drawing/2014/main" val="11732993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359031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- 2019-01-05 11:10:39 </a:t>
                      </a:r>
                      <a:r>
                        <a:rPr kumimoji="0" lang="en-US" sz="1000" b="0" i="0" u="none" strike="noStrike" kern="1200" cap="none" spc="0" normalizeH="0" baseline="0" noProof="0">
                          <a:ln>
                            <a:noFill/>
                          </a:ln>
                          <a:solidFill>
                            <a:prstClr val="black"/>
                          </a:solidFill>
                          <a:effectLst/>
                          <a:uLnTx/>
                          <a:uFillTx/>
                          <a:latin typeface="+mn-lt"/>
                          <a:ea typeface="+mn-ea"/>
                          <a:cs typeface="+mn-cs"/>
                        </a:rPr>
                        <a:t>
 This tableware by seraxbelgium (C2, D29) underlines the trend we scouted and expected for the kitchen &amp; tabletop area. we called it „The Simple Life“ because everything is reduced like the cups without handles. 😊 
#trendsetmünchen #thesimplelife #kitchen #kitchendesign #tabletop #tableware #tablewaredesign #plates #cups #teatime #bronce #trendinteriors #interiors #inspiration #lifestyle #trendsetwinter2019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https://www.instagram.com/p/BsP8BPhnZ58/media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5221128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- 2019-01-05 10:56:20 </a:t>
                      </a:r>
                      <a:r>
                        <a:rPr kumimoji="0" lang="en-US" sz="1000" b="0" i="0" u="none" strike="noStrike" kern="1200" cap="none" spc="0" normalizeH="0" baseline="0" noProof="0">
                          <a:ln>
                            <a:noFill/>
                          </a:ln>
                          <a:solidFill>
                            <a:prstClr val="black"/>
                          </a:solidFill>
                          <a:effectLst/>
                          <a:uLnTx/>
                          <a:uFillTx/>
                          <a:latin typeface="+mn-lt"/>
                          <a:ea typeface="+mn-ea"/>
                          <a:cs typeface="+mn-cs"/>
                        </a:rPr>
                        <a:t>
 Relaxing with Trend Motif RURAL DREAM? cozylivingcopenhagen (C2, B29) makes it possible with this easy chair. 🌸
#trendsetmünchen #ruraldream #chair #armchair #interiordesign #rose #interiors #interior_design #rose #interiorlove #trendinteriors #tradefair #cozylivingcopenhagen #interiors #inspiration #lifestyle #trendsetwinter2019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https://www.instagram.com/p/BsP6YVTHWWp/media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4.2725 %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590205220"/>
                  </a:ext>
                </a:extLst>
              </a:tr>
            </a:tbl>
          </a:graphicData>
        </a:graphic>
      </p:graphicFrame>
      <p:sp>
        <p:nvSpPr>
          <p:cNvPr id="4" name="Text Placeholder 3">
            <a:extLst>
              <a:ext uri="{FF2B5EF4-FFF2-40B4-BE49-F238E27FC236}">
                <a16:creationId xmlns:a16="http://schemas.microsoft.com/office/drawing/2014/main" id="{6C4FF6C2-C5DA-4CDD-8A25-3A1048A10146}"/>
              </a:ext>
            </a:extLst>
          </p:cNvPr>
          <p:cNvSpPr>
            <a:spLocks noGrp="1"/>
          </p:cNvSpPr>
          <p:nvPr>
            <p:ph type="body" sz="quarter" idx="14"/>
          </p:nvPr>
        </p:nvSpPr>
        <p:spPr/>
        <p:txBody>
          <a:bodyPr/>
          <a:lstStyle/>
          <a:p>
            <a:r>
              <a:rPr lang="en-US"/>
              <a:t>10/01/2018 - 01/21/2019</a:t>
            </a:r>
          </a:p>
        </p:txBody>
      </p:sp>
    </p:spTree>
    <p:extLst>
      <p:ext uri="{BB962C8B-B14F-4D97-AF65-F5344CB8AC3E}">
        <p14:creationId xmlns:p14="http://schemas.microsoft.com/office/powerpoint/2010/main" val="4445923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F909B4-999F-431D-9A73-1F57006827B2}"/>
              </a:ext>
            </a:extLst>
          </p:cNvPr>
          <p:cNvSpPr>
            <a:spLocks noGrp="1"/>
          </p:cNvSpPr>
          <p:nvPr>
            <p:ph type="title"/>
          </p:nvPr>
        </p:nvSpPr>
        <p:spPr/>
        <p:txBody>
          <a:bodyPr/>
          <a:lstStyle/>
          <a:p>
            <a:r>
              <a:rPr lang="en-US"/>
              <a:t>Instagram Posts Table | TrendSet - 7 of 13</a:t>
            </a:r>
          </a:p>
        </p:txBody>
      </p:sp>
      <p:graphicFrame>
        <p:nvGraphicFramePr>
          <p:cNvPr id="5" name="Table Placeholder 4">
            <a:extLst>
              <a:ext uri="{FF2B5EF4-FFF2-40B4-BE49-F238E27FC236}">
                <a16:creationId xmlns:a16="http://schemas.microsoft.com/office/drawing/2014/main" id="{7C772DE4-6DC5-4286-9809-8E3224126EB9}"/>
              </a:ext>
            </a:extLst>
          </p:cNvPr>
          <p:cNvGraphicFramePr>
            <a:graphicFrameLocks noGrp="1"/>
          </p:cNvGraphicFramePr>
          <p:nvPr>
            <p:ph type="tbl" sz="quarter" idx="13"/>
            <p:extLst>
              <p:ext uri="{D42A27DB-BD31-4B8C-83A1-F6EECF244321}">
                <p14:modId xmlns:p14="http://schemas.microsoft.com/office/powerpoint/2010/main" val="37118057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700908637"/>
                    </a:ext>
                  </a:extLst>
                </a:gridCol>
                <a:gridCol w="987552">
                  <a:extLst>
                    <a:ext uri="{9D8B030D-6E8A-4147-A177-3AD203B41FA5}">
                      <a16:colId xmlns:a16="http://schemas.microsoft.com/office/drawing/2014/main" val="1310516657"/>
                    </a:ext>
                  </a:extLst>
                </a:gridCol>
                <a:gridCol w="987552">
                  <a:extLst>
                    <a:ext uri="{9D8B030D-6E8A-4147-A177-3AD203B41FA5}">
                      <a16:colId xmlns:a16="http://schemas.microsoft.com/office/drawing/2014/main" val="2945526335"/>
                    </a:ext>
                  </a:extLst>
                </a:gridCol>
                <a:gridCol w="987552">
                  <a:extLst>
                    <a:ext uri="{9D8B030D-6E8A-4147-A177-3AD203B41FA5}">
                      <a16:colId xmlns:a16="http://schemas.microsoft.com/office/drawing/2014/main" val="2026748732"/>
                    </a:ext>
                  </a:extLst>
                </a:gridCol>
                <a:gridCol w="987552">
                  <a:extLst>
                    <a:ext uri="{9D8B030D-6E8A-4147-A177-3AD203B41FA5}">
                      <a16:colId xmlns:a16="http://schemas.microsoft.com/office/drawing/2014/main" val="1011541610"/>
                    </a:ext>
                  </a:extLst>
                </a:gridCol>
                <a:gridCol w="987552">
                  <a:extLst>
                    <a:ext uri="{9D8B030D-6E8A-4147-A177-3AD203B41FA5}">
                      <a16:colId xmlns:a16="http://schemas.microsoft.com/office/drawing/2014/main" val="468742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172755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- 2019-01-04 15:00:22 </a:t>
                      </a:r>
                      <a:r>
                        <a:rPr kumimoji="0" lang="en-US" sz="1000" b="0" i="0" u="none" strike="noStrike" kern="1200" cap="none" spc="0" normalizeH="0" baseline="0" noProof="0">
                          <a:ln>
                            <a:noFill/>
                          </a:ln>
                          <a:solidFill>
                            <a:prstClr val="black"/>
                          </a:solidFill>
                          <a:effectLst/>
                          <a:uLnTx/>
                          <a:uFillTx/>
                          <a:latin typeface="+mn-lt"/>
                          <a:ea typeface="+mn-ea"/>
                          <a:cs typeface="+mn-cs"/>
                        </a:rPr>
                        <a:t>
 Have you ever seen clocks, plates and more made out of concrete? ovisproducts (B1, F31-15) produces exactly this. 😯 innovative, isn‘t it? 💙 for more innovation amd new stuff visist the newcomer area in hall B1! 
#trendsetmünchen #innovation #concretedesign #interiordesign #clock #plate #tabletop #trendinteriors #interiors #inspiration #lifestyle #trendsetwinter2018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https://www.instagram.com/p/BsNxg3cnfNa/media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8059125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- 2019-01-04 13:08:58 </a:t>
                      </a:r>
                      <a:r>
                        <a:rPr kumimoji="0" lang="en-US" sz="1000" b="0" i="0" u="none" strike="noStrike" kern="1200" cap="none" spc="0" normalizeH="0" baseline="0" noProof="0">
                          <a:ln>
                            <a:noFill/>
                          </a:ln>
                          <a:solidFill>
                            <a:prstClr val="black"/>
                          </a:solidFill>
                          <a:effectLst/>
                          <a:uLnTx/>
                          <a:uFillTx/>
                          <a:latin typeface="+mn-lt"/>
                          <a:ea typeface="+mn-ea"/>
                          <a:cs typeface="+mn-cs"/>
                        </a:rPr>
                        <a:t>
 Pesto sold without water and oil? Pesto that you can blend yourself at home? That‘s what Bavaria Selection (B3, E26) offers. And we tasted the pesto: it‘s great! 😊
#trendsetmünchen #gentletouch #pesto #pomodoro #picante #pestorosso #kitchen #foodphotography #food #tastey #interiors #inspiration #lifestyle #trendsetwinter2019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https://www.instagram.com/p/BsNkw_NH_0v/media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62366480"/>
                  </a:ext>
                </a:extLst>
              </a:tr>
            </a:tbl>
          </a:graphicData>
        </a:graphic>
      </p:graphicFrame>
      <p:sp>
        <p:nvSpPr>
          <p:cNvPr id="4" name="Text Placeholder 3">
            <a:extLst>
              <a:ext uri="{FF2B5EF4-FFF2-40B4-BE49-F238E27FC236}">
                <a16:creationId xmlns:a16="http://schemas.microsoft.com/office/drawing/2014/main" id="{D3DB7C96-B515-49D9-9A19-A5BA0E0F9979}"/>
              </a:ext>
            </a:extLst>
          </p:cNvPr>
          <p:cNvSpPr>
            <a:spLocks noGrp="1"/>
          </p:cNvSpPr>
          <p:nvPr>
            <p:ph type="body" sz="quarter" idx="14"/>
          </p:nvPr>
        </p:nvSpPr>
        <p:spPr/>
        <p:txBody>
          <a:bodyPr/>
          <a:lstStyle/>
          <a:p>
            <a:r>
              <a:rPr lang="en-US"/>
              <a:t>10/01/2018 - 01/21/2019</a:t>
            </a:r>
          </a:p>
        </p:txBody>
      </p:sp>
    </p:spTree>
    <p:extLst>
      <p:ext uri="{BB962C8B-B14F-4D97-AF65-F5344CB8AC3E}">
        <p14:creationId xmlns:p14="http://schemas.microsoft.com/office/powerpoint/2010/main" val="36975640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E133C4-366E-4EFE-8637-E939302D5E18}"/>
              </a:ext>
            </a:extLst>
          </p:cNvPr>
          <p:cNvSpPr>
            <a:spLocks noGrp="1"/>
          </p:cNvSpPr>
          <p:nvPr>
            <p:ph type="title"/>
          </p:nvPr>
        </p:nvSpPr>
        <p:spPr/>
        <p:txBody>
          <a:bodyPr/>
          <a:lstStyle/>
          <a:p>
            <a:r>
              <a:rPr lang="en-US"/>
              <a:t>Instagram Posts Table | TrendSet - 8 of 13</a:t>
            </a:r>
          </a:p>
        </p:txBody>
      </p:sp>
      <p:graphicFrame>
        <p:nvGraphicFramePr>
          <p:cNvPr id="5" name="Table Placeholder 4">
            <a:extLst>
              <a:ext uri="{FF2B5EF4-FFF2-40B4-BE49-F238E27FC236}">
                <a16:creationId xmlns:a16="http://schemas.microsoft.com/office/drawing/2014/main" id="{590CB99C-D19A-4BC5-9614-D5B3EA13EFA8}"/>
              </a:ext>
            </a:extLst>
          </p:cNvPr>
          <p:cNvGraphicFramePr>
            <a:graphicFrameLocks noGrp="1"/>
          </p:cNvGraphicFramePr>
          <p:nvPr>
            <p:ph type="tbl" sz="quarter" idx="13"/>
            <p:extLst>
              <p:ext uri="{D42A27DB-BD31-4B8C-83A1-F6EECF244321}">
                <p14:modId xmlns:p14="http://schemas.microsoft.com/office/powerpoint/2010/main" val="31734905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231093191"/>
                    </a:ext>
                  </a:extLst>
                </a:gridCol>
                <a:gridCol w="987552">
                  <a:extLst>
                    <a:ext uri="{9D8B030D-6E8A-4147-A177-3AD203B41FA5}">
                      <a16:colId xmlns:a16="http://schemas.microsoft.com/office/drawing/2014/main" val="3153895424"/>
                    </a:ext>
                  </a:extLst>
                </a:gridCol>
                <a:gridCol w="987552">
                  <a:extLst>
                    <a:ext uri="{9D8B030D-6E8A-4147-A177-3AD203B41FA5}">
                      <a16:colId xmlns:a16="http://schemas.microsoft.com/office/drawing/2014/main" val="3417826313"/>
                    </a:ext>
                  </a:extLst>
                </a:gridCol>
                <a:gridCol w="987552">
                  <a:extLst>
                    <a:ext uri="{9D8B030D-6E8A-4147-A177-3AD203B41FA5}">
                      <a16:colId xmlns:a16="http://schemas.microsoft.com/office/drawing/2014/main" val="2559369278"/>
                    </a:ext>
                  </a:extLst>
                </a:gridCol>
                <a:gridCol w="987552">
                  <a:extLst>
                    <a:ext uri="{9D8B030D-6E8A-4147-A177-3AD203B41FA5}">
                      <a16:colId xmlns:a16="http://schemas.microsoft.com/office/drawing/2014/main" val="1277868426"/>
                    </a:ext>
                  </a:extLst>
                </a:gridCol>
                <a:gridCol w="987552">
                  <a:extLst>
                    <a:ext uri="{9D8B030D-6E8A-4147-A177-3AD203B41FA5}">
                      <a16:colId xmlns:a16="http://schemas.microsoft.com/office/drawing/2014/main" val="13420772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611967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- 2019-01-04 11:22:41 </a:t>
                      </a:r>
                      <a:r>
                        <a:rPr kumimoji="0" lang="en-US" sz="1000" b="0" i="0" u="none" strike="noStrike" kern="1200" cap="none" spc="0" normalizeH="0" baseline="0" noProof="0">
                          <a:ln>
                            <a:noFill/>
                          </a:ln>
                          <a:solidFill>
                            <a:prstClr val="black"/>
                          </a:solidFill>
                          <a:effectLst/>
                          <a:uLnTx/>
                          <a:uFillTx/>
                          <a:latin typeface="+mn-lt"/>
                          <a:ea typeface="+mn-ea"/>
                          <a:cs typeface="+mn-cs"/>
                        </a:rPr>
                        <a:t>
 RURAL DREAM flair at the booth of formano.de (B3, D20). 🌸
#trendsetmünchen #ruraldream #floristry #flowers #faces #sculptures #whitelove #interiordecor #decoration #interiordesign #trendinteriors #interiors #inspiration #lifestyle #trendsetwinter2019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https://www.instagram.com/p/BsNYmffnHHM/media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533496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- 2019-01-04 11:11:58 </a:t>
                      </a:r>
                      <a:r>
                        <a:rPr kumimoji="0" lang="en-US" sz="1000" b="0" i="0" u="none" strike="noStrike" kern="1200" cap="none" spc="0" normalizeH="0" baseline="0" noProof="0">
                          <a:ln>
                            <a:noFill/>
                          </a:ln>
                          <a:solidFill>
                            <a:prstClr val="black"/>
                          </a:solidFill>
                          <a:effectLst/>
                          <a:uLnTx/>
                          <a:uFillTx/>
                          <a:latin typeface="+mn-lt"/>
                          <a:ea typeface="+mn-ea"/>
                          <a:cs typeface="+mn-cs"/>
                        </a:rPr>
                        <a:t>
 five_oaks_ltd took our Trend Motif OPEN MINDS literally and created these face/head sculptures with open heads - or open minds. 🙈 
#trendsetmünchen #openminds #heads #faces #sculptures #gardendecor #decoration #brown #terracotta #sleepy #trendinteriors #interiors #inspiration #lifestyle #trendsetwinter2019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https://www.instagram.com/p/BsNXYC4Hy-k/media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824683491"/>
                  </a:ext>
                </a:extLst>
              </a:tr>
            </a:tbl>
          </a:graphicData>
        </a:graphic>
      </p:graphicFrame>
      <p:sp>
        <p:nvSpPr>
          <p:cNvPr id="4" name="Text Placeholder 3">
            <a:extLst>
              <a:ext uri="{FF2B5EF4-FFF2-40B4-BE49-F238E27FC236}">
                <a16:creationId xmlns:a16="http://schemas.microsoft.com/office/drawing/2014/main" id="{15F223B2-2702-4604-8D05-28D3DCECFB67}"/>
              </a:ext>
            </a:extLst>
          </p:cNvPr>
          <p:cNvSpPr>
            <a:spLocks noGrp="1"/>
          </p:cNvSpPr>
          <p:nvPr>
            <p:ph type="body" sz="quarter" idx="14"/>
          </p:nvPr>
        </p:nvSpPr>
        <p:spPr/>
        <p:txBody>
          <a:bodyPr/>
          <a:lstStyle/>
          <a:p>
            <a:r>
              <a:rPr lang="en-US"/>
              <a:t>10/01/2018 - 01/21/2019</a:t>
            </a:r>
          </a:p>
        </p:txBody>
      </p:sp>
    </p:spTree>
    <p:extLst>
      <p:ext uri="{BB962C8B-B14F-4D97-AF65-F5344CB8AC3E}">
        <p14:creationId xmlns:p14="http://schemas.microsoft.com/office/powerpoint/2010/main" val="38684155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4D39FC-F3A8-466C-A899-922C8EBEF482}"/>
              </a:ext>
            </a:extLst>
          </p:cNvPr>
          <p:cNvSpPr>
            <a:spLocks noGrp="1"/>
          </p:cNvSpPr>
          <p:nvPr>
            <p:ph type="title"/>
          </p:nvPr>
        </p:nvSpPr>
        <p:spPr/>
        <p:txBody>
          <a:bodyPr/>
          <a:lstStyle/>
          <a:p>
            <a:r>
              <a:rPr lang="en-US"/>
              <a:t>Instagram Posts Table | TrendSet - 9 of 13</a:t>
            </a:r>
          </a:p>
        </p:txBody>
      </p:sp>
      <p:graphicFrame>
        <p:nvGraphicFramePr>
          <p:cNvPr id="5" name="Table Placeholder 4">
            <a:extLst>
              <a:ext uri="{FF2B5EF4-FFF2-40B4-BE49-F238E27FC236}">
                <a16:creationId xmlns:a16="http://schemas.microsoft.com/office/drawing/2014/main" id="{06885EC0-7F84-4296-99D3-33F36CC81B96}"/>
              </a:ext>
            </a:extLst>
          </p:cNvPr>
          <p:cNvGraphicFramePr>
            <a:graphicFrameLocks noGrp="1"/>
          </p:cNvGraphicFramePr>
          <p:nvPr>
            <p:ph type="tbl" sz="quarter" idx="13"/>
            <p:extLst>
              <p:ext uri="{D42A27DB-BD31-4B8C-83A1-F6EECF244321}">
                <p14:modId xmlns:p14="http://schemas.microsoft.com/office/powerpoint/2010/main" val="23435164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602444700"/>
                    </a:ext>
                  </a:extLst>
                </a:gridCol>
                <a:gridCol w="987552">
                  <a:extLst>
                    <a:ext uri="{9D8B030D-6E8A-4147-A177-3AD203B41FA5}">
                      <a16:colId xmlns:a16="http://schemas.microsoft.com/office/drawing/2014/main" val="2863664410"/>
                    </a:ext>
                  </a:extLst>
                </a:gridCol>
                <a:gridCol w="987552">
                  <a:extLst>
                    <a:ext uri="{9D8B030D-6E8A-4147-A177-3AD203B41FA5}">
                      <a16:colId xmlns:a16="http://schemas.microsoft.com/office/drawing/2014/main" val="2656755051"/>
                    </a:ext>
                  </a:extLst>
                </a:gridCol>
                <a:gridCol w="987552">
                  <a:extLst>
                    <a:ext uri="{9D8B030D-6E8A-4147-A177-3AD203B41FA5}">
                      <a16:colId xmlns:a16="http://schemas.microsoft.com/office/drawing/2014/main" val="1195152449"/>
                    </a:ext>
                  </a:extLst>
                </a:gridCol>
                <a:gridCol w="987552">
                  <a:extLst>
                    <a:ext uri="{9D8B030D-6E8A-4147-A177-3AD203B41FA5}">
                      <a16:colId xmlns:a16="http://schemas.microsoft.com/office/drawing/2014/main" val="1008904360"/>
                    </a:ext>
                  </a:extLst>
                </a:gridCol>
                <a:gridCol w="987552">
                  <a:extLst>
                    <a:ext uri="{9D8B030D-6E8A-4147-A177-3AD203B41FA5}">
                      <a16:colId xmlns:a16="http://schemas.microsoft.com/office/drawing/2014/main" val="23156539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46042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- 2019-01-04 09:58:19 </a:t>
                      </a:r>
                      <a:r>
                        <a:rPr kumimoji="0" lang="en-US" sz="1000" b="0" i="0" u="none" strike="noStrike" kern="1200" cap="none" spc="0" normalizeH="0" baseline="0" noProof="0">
                          <a:ln>
                            <a:noFill/>
                          </a:ln>
                          <a:solidFill>
                            <a:prstClr val="black"/>
                          </a:solidFill>
                          <a:effectLst/>
                          <a:uLnTx/>
                          <a:uFillTx/>
                          <a:latin typeface="+mn-lt"/>
                          <a:ea typeface="+mn-ea"/>
                          <a:cs typeface="+mn-cs"/>
                        </a:rPr>
                        <a:t>
 Boho Deluxe is the name of our expected easter trend. 😌 Glittering bunnies like these from Maurer &amp; Albrecht (B2, B11) emphazise this scouted trend. 🐰
#trendsetmünchen #eastertrend #bohodeluxe #bunnies #easter #easterdecor #decoration #interiordecoration #interiordesign #floristry #rose #glitter #trendinteriors #interiors #inspiration #lifestyle #trendsetwinter2019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https://www.instagram.com/p/BsNO8kjHTMy/media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0015988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- 2019-01-04 09:48:02 </a:t>
                      </a:r>
                      <a:r>
                        <a:rPr kumimoji="0" lang="en-US" sz="1000" b="0" i="0" u="none" strike="noStrike" kern="1200" cap="none" spc="0" normalizeH="0" baseline="0" noProof="0">
                          <a:ln>
                            <a:noFill/>
                          </a:ln>
                          <a:solidFill>
                            <a:prstClr val="black"/>
                          </a:solidFill>
                          <a:effectLst/>
                          <a:uLnTx/>
                          <a:uFillTx/>
                          <a:latin typeface="+mn-lt"/>
                          <a:ea typeface="+mn-ea"/>
                          <a:cs typeface="+mn-cs"/>
                        </a:rPr>
                        <a:t>
 Sketchbooks should not only have pages for writing down ideas, they should also inspire, don‘t they? 🙈 The Magma Sketchbooks from Laurence King Verlag (C3, F33) inspire in the style of GENTLE TOUCH. 💡
#trendsetmünchen #gentletouch #papery #office #sketchbook #colors #books #trendinteriors #interiors #inspiration #lifestyle #trendsetwinter2019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https://www.instagram.com/p/BsNNxSdnKfi/media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801212282"/>
                  </a:ext>
                </a:extLst>
              </a:tr>
            </a:tbl>
          </a:graphicData>
        </a:graphic>
      </p:graphicFrame>
      <p:sp>
        <p:nvSpPr>
          <p:cNvPr id="4" name="Text Placeholder 3">
            <a:extLst>
              <a:ext uri="{FF2B5EF4-FFF2-40B4-BE49-F238E27FC236}">
                <a16:creationId xmlns:a16="http://schemas.microsoft.com/office/drawing/2014/main" id="{6CEE4CCF-8408-4B0C-8A1C-7685CAB38BB9}"/>
              </a:ext>
            </a:extLst>
          </p:cNvPr>
          <p:cNvSpPr>
            <a:spLocks noGrp="1"/>
          </p:cNvSpPr>
          <p:nvPr>
            <p:ph type="body" sz="quarter" idx="14"/>
          </p:nvPr>
        </p:nvSpPr>
        <p:spPr/>
        <p:txBody>
          <a:bodyPr/>
          <a:lstStyle/>
          <a:p>
            <a:r>
              <a:rPr lang="en-US"/>
              <a:t>10/01/2018 - 01/21/2019</a:t>
            </a:r>
          </a:p>
        </p:txBody>
      </p:sp>
    </p:spTree>
    <p:extLst>
      <p:ext uri="{BB962C8B-B14F-4D97-AF65-F5344CB8AC3E}">
        <p14:creationId xmlns:p14="http://schemas.microsoft.com/office/powerpoint/2010/main" val="32930039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CA17A3-FD81-4B98-91C8-AB63B762EA68}"/>
              </a:ext>
            </a:extLst>
          </p:cNvPr>
          <p:cNvSpPr>
            <a:spLocks noGrp="1"/>
          </p:cNvSpPr>
          <p:nvPr>
            <p:ph type="title"/>
          </p:nvPr>
        </p:nvSpPr>
        <p:spPr/>
        <p:txBody>
          <a:bodyPr/>
          <a:lstStyle/>
          <a:p>
            <a:r>
              <a:rPr lang="en-US"/>
              <a:t>Instagram Posts Table | TrendSet - 10 of 13</a:t>
            </a:r>
          </a:p>
        </p:txBody>
      </p:sp>
      <p:graphicFrame>
        <p:nvGraphicFramePr>
          <p:cNvPr id="5" name="Table Placeholder 4">
            <a:extLst>
              <a:ext uri="{FF2B5EF4-FFF2-40B4-BE49-F238E27FC236}">
                <a16:creationId xmlns:a16="http://schemas.microsoft.com/office/drawing/2014/main" id="{B846AAF4-8C42-4EEF-900A-319A6B373D78}"/>
              </a:ext>
            </a:extLst>
          </p:cNvPr>
          <p:cNvGraphicFramePr>
            <a:graphicFrameLocks noGrp="1"/>
          </p:cNvGraphicFramePr>
          <p:nvPr>
            <p:ph type="tbl" sz="quarter" idx="13"/>
            <p:extLst>
              <p:ext uri="{D42A27DB-BD31-4B8C-83A1-F6EECF244321}">
                <p14:modId xmlns:p14="http://schemas.microsoft.com/office/powerpoint/2010/main" val="19226276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768858974"/>
                    </a:ext>
                  </a:extLst>
                </a:gridCol>
                <a:gridCol w="987552">
                  <a:extLst>
                    <a:ext uri="{9D8B030D-6E8A-4147-A177-3AD203B41FA5}">
                      <a16:colId xmlns:a16="http://schemas.microsoft.com/office/drawing/2014/main" val="3330562028"/>
                    </a:ext>
                  </a:extLst>
                </a:gridCol>
                <a:gridCol w="987552">
                  <a:extLst>
                    <a:ext uri="{9D8B030D-6E8A-4147-A177-3AD203B41FA5}">
                      <a16:colId xmlns:a16="http://schemas.microsoft.com/office/drawing/2014/main" val="2888222468"/>
                    </a:ext>
                  </a:extLst>
                </a:gridCol>
                <a:gridCol w="987552">
                  <a:extLst>
                    <a:ext uri="{9D8B030D-6E8A-4147-A177-3AD203B41FA5}">
                      <a16:colId xmlns:a16="http://schemas.microsoft.com/office/drawing/2014/main" val="3944429500"/>
                    </a:ext>
                  </a:extLst>
                </a:gridCol>
                <a:gridCol w="987552">
                  <a:extLst>
                    <a:ext uri="{9D8B030D-6E8A-4147-A177-3AD203B41FA5}">
                      <a16:colId xmlns:a16="http://schemas.microsoft.com/office/drawing/2014/main" val="2076004669"/>
                    </a:ext>
                  </a:extLst>
                </a:gridCol>
                <a:gridCol w="987552">
                  <a:extLst>
                    <a:ext uri="{9D8B030D-6E8A-4147-A177-3AD203B41FA5}">
                      <a16:colId xmlns:a16="http://schemas.microsoft.com/office/drawing/2014/main" val="6177349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098796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- 2019-01-03 17:52:47 </a:t>
                      </a:r>
                      <a:r>
                        <a:rPr kumimoji="0" lang="en-US" sz="1000" b="0" i="0" u="none" strike="noStrike" kern="1200" cap="none" spc="0" normalizeH="0" baseline="0" noProof="0">
                          <a:ln>
                            <a:noFill/>
                          </a:ln>
                          <a:solidFill>
                            <a:prstClr val="black"/>
                          </a:solidFill>
                          <a:effectLst/>
                          <a:uLnTx/>
                          <a:uFillTx/>
                          <a:latin typeface="+mn-lt"/>
                          <a:ea typeface="+mn-ea"/>
                          <a:cs typeface="+mn-cs"/>
                        </a:rPr>
                        <a:t>
 Tomorrow is a vernissage trendset.finearts in hall C3, A40 at 4 pm. 🥳 Come over and have a look at all the great artwork from our exhibiting artists! 💙 teaser is made by robertbree.de, one of the exhibiting artists at the TrendSet Fine Arts. 😊 
#trendsetfinearts #vernissage #artwork #artists #gallery #tradefair #trendinteriors #trendsetwinter2019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https://www.instagram.com/p/BsLgc01Ho0G/media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2995934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- 2019-01-03 17:39:16 </a:t>
                      </a:r>
                      <a:r>
                        <a:rPr kumimoji="0" lang="en-US" sz="1000" b="0" i="0" u="none" strike="noStrike" kern="1200" cap="none" spc="0" normalizeH="0" baseline="0" noProof="0">
                          <a:ln>
                            <a:noFill/>
                          </a:ln>
                          <a:solidFill>
                            <a:prstClr val="black"/>
                          </a:solidFill>
                          <a:effectLst/>
                          <a:uLnTx/>
                          <a:uFillTx/>
                          <a:latin typeface="+mn-lt"/>
                          <a:ea typeface="+mn-ea"/>
                          <a:cs typeface="+mn-cs"/>
                        </a:rPr>
                        <a:t>
 Innovative lightnings with a bit of minimalistic design definitly are a trend at the TrendSet Winter 2019! This makes Trend Motif GENTLE TOUCH happy. 💡 Lightnings by Werner Voß (C1, E40). #trendsetmünchen #trendscout #lightning #lightningdesign #innovative #creative #gentletouch #ethnic #interiordesign #trendinteriors #interiors #inspiration #lifestyle #trendsetwinter2019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https://www.instagram.com/p/BsLe5vcH_ye/media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725400914"/>
                  </a:ext>
                </a:extLst>
              </a:tr>
            </a:tbl>
          </a:graphicData>
        </a:graphic>
      </p:graphicFrame>
      <p:sp>
        <p:nvSpPr>
          <p:cNvPr id="4" name="Text Placeholder 3">
            <a:extLst>
              <a:ext uri="{FF2B5EF4-FFF2-40B4-BE49-F238E27FC236}">
                <a16:creationId xmlns:a16="http://schemas.microsoft.com/office/drawing/2014/main" id="{9E6C681D-476A-4359-9241-EFC7A87911A8}"/>
              </a:ext>
            </a:extLst>
          </p:cNvPr>
          <p:cNvSpPr>
            <a:spLocks noGrp="1"/>
          </p:cNvSpPr>
          <p:nvPr>
            <p:ph type="body" sz="quarter" idx="14"/>
          </p:nvPr>
        </p:nvSpPr>
        <p:spPr/>
        <p:txBody>
          <a:bodyPr/>
          <a:lstStyle/>
          <a:p>
            <a:r>
              <a:rPr lang="en-US"/>
              <a:t>10/01/2018 - 01/21/2019</a:t>
            </a:r>
          </a:p>
        </p:txBody>
      </p:sp>
    </p:spTree>
    <p:extLst>
      <p:ext uri="{BB962C8B-B14F-4D97-AF65-F5344CB8AC3E}">
        <p14:creationId xmlns:p14="http://schemas.microsoft.com/office/powerpoint/2010/main" val="31646223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59264-D0C9-4F44-ABC1-83FDD255CB50}"/>
              </a:ext>
            </a:extLst>
          </p:cNvPr>
          <p:cNvSpPr>
            <a:spLocks noGrp="1"/>
          </p:cNvSpPr>
          <p:nvPr>
            <p:ph type="title"/>
          </p:nvPr>
        </p:nvSpPr>
        <p:spPr/>
        <p:txBody>
          <a:bodyPr/>
          <a:lstStyle/>
          <a:p>
            <a:r>
              <a:rPr lang="en-US"/>
              <a:t>Instagram Posts Table | TrendSet - 11 of 13</a:t>
            </a:r>
          </a:p>
        </p:txBody>
      </p:sp>
      <p:graphicFrame>
        <p:nvGraphicFramePr>
          <p:cNvPr id="5" name="Table Placeholder 4">
            <a:extLst>
              <a:ext uri="{FF2B5EF4-FFF2-40B4-BE49-F238E27FC236}">
                <a16:creationId xmlns:a16="http://schemas.microsoft.com/office/drawing/2014/main" id="{DF3FABE0-6A9D-4345-B3F1-2B16BA5CD5B8}"/>
              </a:ext>
            </a:extLst>
          </p:cNvPr>
          <p:cNvGraphicFramePr>
            <a:graphicFrameLocks noGrp="1"/>
          </p:cNvGraphicFramePr>
          <p:nvPr>
            <p:ph type="tbl" sz="quarter" idx="13"/>
            <p:extLst>
              <p:ext uri="{D42A27DB-BD31-4B8C-83A1-F6EECF244321}">
                <p14:modId xmlns:p14="http://schemas.microsoft.com/office/powerpoint/2010/main" val="39003496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473182825"/>
                    </a:ext>
                  </a:extLst>
                </a:gridCol>
                <a:gridCol w="987552">
                  <a:extLst>
                    <a:ext uri="{9D8B030D-6E8A-4147-A177-3AD203B41FA5}">
                      <a16:colId xmlns:a16="http://schemas.microsoft.com/office/drawing/2014/main" val="1537090128"/>
                    </a:ext>
                  </a:extLst>
                </a:gridCol>
                <a:gridCol w="987552">
                  <a:extLst>
                    <a:ext uri="{9D8B030D-6E8A-4147-A177-3AD203B41FA5}">
                      <a16:colId xmlns:a16="http://schemas.microsoft.com/office/drawing/2014/main" val="2708799616"/>
                    </a:ext>
                  </a:extLst>
                </a:gridCol>
                <a:gridCol w="987552">
                  <a:extLst>
                    <a:ext uri="{9D8B030D-6E8A-4147-A177-3AD203B41FA5}">
                      <a16:colId xmlns:a16="http://schemas.microsoft.com/office/drawing/2014/main" val="1295837959"/>
                    </a:ext>
                  </a:extLst>
                </a:gridCol>
                <a:gridCol w="987552">
                  <a:extLst>
                    <a:ext uri="{9D8B030D-6E8A-4147-A177-3AD203B41FA5}">
                      <a16:colId xmlns:a16="http://schemas.microsoft.com/office/drawing/2014/main" val="2037302927"/>
                    </a:ext>
                  </a:extLst>
                </a:gridCol>
                <a:gridCol w="987552">
                  <a:extLst>
                    <a:ext uri="{9D8B030D-6E8A-4147-A177-3AD203B41FA5}">
                      <a16:colId xmlns:a16="http://schemas.microsoft.com/office/drawing/2014/main" val="38493168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637409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- 2019-01-03 17:28:20 </a:t>
                      </a:r>
                      <a:r>
                        <a:rPr kumimoji="0" lang="en-US" sz="1000" b="0" i="0" u="none" strike="noStrike" kern="1200" cap="none" spc="0" normalizeH="0" baseline="0" noProof="0">
                          <a:ln>
                            <a:noFill/>
                          </a:ln>
                          <a:solidFill>
                            <a:prstClr val="black"/>
                          </a:solidFill>
                          <a:effectLst/>
                          <a:uLnTx/>
                          <a:uFillTx/>
                          <a:latin typeface="+mn-lt"/>
                          <a:ea typeface="+mn-ea"/>
                          <a:cs typeface="+mn-cs"/>
                        </a:rPr>
                        <a:t>
 these ’natural‘ blue beauties are waiting for you to be seated at your easter table... 💙🐰 Seen at Kwoka’s booth in hall B4, B11. 😊
#trendsetmünchen #easter #easterbunnies #bluebunny #eastertrend #easterdecor #tabledecoration #trendinteriors #trendscout #interiors #inspiration #lifestyle #trendsetwinter2019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https://www.instagram.com/p/BsLdpt5HBIJ/media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8999774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- 2019-01-03 14:31:05 </a:t>
                      </a:r>
                      <a:r>
                        <a:rPr kumimoji="0" lang="en-US" sz="1000" b="0" i="0" u="none" strike="noStrike" kern="1200" cap="none" spc="0" normalizeH="0" baseline="0" noProof="0">
                          <a:ln>
                            <a:noFill/>
                          </a:ln>
                          <a:solidFill>
                            <a:prstClr val="black"/>
                          </a:solidFill>
                          <a:effectLst/>
                          <a:uLnTx/>
                          <a:uFillTx/>
                          <a:latin typeface="+mn-lt"/>
                          <a:ea typeface="+mn-ea"/>
                          <a:cs typeface="+mn-cs"/>
                        </a:rPr>
                        <a:t>
 The TrendSet is an international trade fair. Nothing new so far... 😌 But this fair we hear so many different languages in the fair halls - just amazing! 💙 And have a look at these beautiful and inspiring globes from casablanca_design (C1, C20). 🌍 Trend Motif OPEN MINDS likes them, too... #trendsetmünchen #international #tradefair #globes #inspiredbytheworld #openminds #trendinteriors #interiordesign #trendscout #interiors #inspiration #lifestyle #trendsetwinter2019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https://www.instagram.com/p/BsLJXf_n3yc/media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06509304"/>
                  </a:ext>
                </a:extLst>
              </a:tr>
            </a:tbl>
          </a:graphicData>
        </a:graphic>
      </p:graphicFrame>
      <p:sp>
        <p:nvSpPr>
          <p:cNvPr id="4" name="Text Placeholder 3">
            <a:extLst>
              <a:ext uri="{FF2B5EF4-FFF2-40B4-BE49-F238E27FC236}">
                <a16:creationId xmlns:a16="http://schemas.microsoft.com/office/drawing/2014/main" id="{4873868A-E90E-4891-A036-69AD137E875E}"/>
              </a:ext>
            </a:extLst>
          </p:cNvPr>
          <p:cNvSpPr>
            <a:spLocks noGrp="1"/>
          </p:cNvSpPr>
          <p:nvPr>
            <p:ph type="body" sz="quarter" idx="14"/>
          </p:nvPr>
        </p:nvSpPr>
        <p:spPr/>
        <p:txBody>
          <a:bodyPr/>
          <a:lstStyle/>
          <a:p>
            <a:r>
              <a:rPr lang="en-US"/>
              <a:t>10/01/2018 - 01/21/2019</a:t>
            </a:r>
          </a:p>
        </p:txBody>
      </p:sp>
    </p:spTree>
    <p:extLst>
      <p:ext uri="{BB962C8B-B14F-4D97-AF65-F5344CB8AC3E}">
        <p14:creationId xmlns:p14="http://schemas.microsoft.com/office/powerpoint/2010/main" val="1700178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9D4930-C8A1-4F07-B23B-1BA980F483A5}"/>
              </a:ext>
            </a:extLst>
          </p:cNvPr>
          <p:cNvSpPr>
            <a:spLocks noGrp="1"/>
          </p:cNvSpPr>
          <p:nvPr>
            <p:ph type="title"/>
          </p:nvPr>
        </p:nvSpPr>
        <p:spPr/>
        <p:txBody>
          <a:bodyPr/>
          <a:lstStyle/>
          <a:p>
            <a:r>
              <a:rPr lang="en-US"/>
              <a:t>Instagram Posts Table | TrendSet - 12 of 13</a:t>
            </a:r>
          </a:p>
        </p:txBody>
      </p:sp>
      <p:graphicFrame>
        <p:nvGraphicFramePr>
          <p:cNvPr id="5" name="Table Placeholder 4">
            <a:extLst>
              <a:ext uri="{FF2B5EF4-FFF2-40B4-BE49-F238E27FC236}">
                <a16:creationId xmlns:a16="http://schemas.microsoft.com/office/drawing/2014/main" id="{9CEDE5E4-2A9A-4170-A45D-399AD592AE39}"/>
              </a:ext>
            </a:extLst>
          </p:cNvPr>
          <p:cNvGraphicFramePr>
            <a:graphicFrameLocks noGrp="1"/>
          </p:cNvGraphicFramePr>
          <p:nvPr>
            <p:ph type="tbl" sz="quarter" idx="13"/>
            <p:extLst>
              <p:ext uri="{D42A27DB-BD31-4B8C-83A1-F6EECF244321}">
                <p14:modId xmlns:p14="http://schemas.microsoft.com/office/powerpoint/2010/main" val="1285364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818320439"/>
                    </a:ext>
                  </a:extLst>
                </a:gridCol>
                <a:gridCol w="987552">
                  <a:extLst>
                    <a:ext uri="{9D8B030D-6E8A-4147-A177-3AD203B41FA5}">
                      <a16:colId xmlns:a16="http://schemas.microsoft.com/office/drawing/2014/main" val="2343332917"/>
                    </a:ext>
                  </a:extLst>
                </a:gridCol>
                <a:gridCol w="987552">
                  <a:extLst>
                    <a:ext uri="{9D8B030D-6E8A-4147-A177-3AD203B41FA5}">
                      <a16:colId xmlns:a16="http://schemas.microsoft.com/office/drawing/2014/main" val="2429622730"/>
                    </a:ext>
                  </a:extLst>
                </a:gridCol>
                <a:gridCol w="987552">
                  <a:extLst>
                    <a:ext uri="{9D8B030D-6E8A-4147-A177-3AD203B41FA5}">
                      <a16:colId xmlns:a16="http://schemas.microsoft.com/office/drawing/2014/main" val="2400102422"/>
                    </a:ext>
                  </a:extLst>
                </a:gridCol>
                <a:gridCol w="987552">
                  <a:extLst>
                    <a:ext uri="{9D8B030D-6E8A-4147-A177-3AD203B41FA5}">
                      <a16:colId xmlns:a16="http://schemas.microsoft.com/office/drawing/2014/main" val="599767389"/>
                    </a:ext>
                  </a:extLst>
                </a:gridCol>
                <a:gridCol w="987552">
                  <a:extLst>
                    <a:ext uri="{9D8B030D-6E8A-4147-A177-3AD203B41FA5}">
                      <a16:colId xmlns:a16="http://schemas.microsoft.com/office/drawing/2014/main" val="16928790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943944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- 2019-01-03 14:03:43 </a:t>
                      </a:r>
                      <a:r>
                        <a:rPr kumimoji="0" lang="en-US" sz="1000" b="0" i="0" u="none" strike="noStrike" kern="1200" cap="none" spc="0" normalizeH="0" baseline="0" noProof="0">
                          <a:ln>
                            <a:noFill/>
                          </a:ln>
                          <a:solidFill>
                            <a:prstClr val="black"/>
                          </a:solidFill>
                          <a:effectLst/>
                          <a:uLnTx/>
                          <a:uFillTx/>
                          <a:latin typeface="+mn-lt"/>
                          <a:ea typeface="+mn-ea"/>
                          <a:cs typeface="+mn-cs"/>
                        </a:rPr>
                        <a:t>
 „The Marsianer“ is back on earth! He even brought some astronaut colleagues. 😂🙈 Found at donkeyproducts (B4, B25)
#trendsetmünchen  #marsianer #astronaut #openminds #picofthedays #photography #miniatureart #trendinteriors #interiordesign #interiors #inspiration #lifestyle #trendsetwinter2019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https://www.instagram.com/p/BsLGPHHHM_R/media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5811105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- 2019-01-03 11:03:20 </a:t>
                      </a:r>
                      <a:r>
                        <a:rPr kumimoji="0" lang="en-US" sz="1000" b="0" i="0" u="none" strike="noStrike" kern="1200" cap="none" spc="0" normalizeH="0" baseline="0" noProof="0">
                          <a:ln>
                            <a:noFill/>
                          </a:ln>
                          <a:solidFill>
                            <a:prstClr val="black"/>
                          </a:solidFill>
                          <a:effectLst/>
                          <a:uLnTx/>
                          <a:uFillTx/>
                          <a:latin typeface="+mn-lt"/>
                          <a:ea typeface="+mn-ea"/>
                          <a:cs typeface="+mn-cs"/>
                        </a:rPr>
                        <a:t>
 Everyday objects become artworks - pure contrasts and creative... simply OPEN MINDS greengateofficial (B4, A31)
#trendsetmünchen #trendinteriors #tabletop #plates #patternlover #blackandwhite #greengate #gatenoir #interiors #inspiration #lifestyle #trendsetwinter2019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https://www.instagram.com/p/BsKxl73H9-O/media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3.3031 %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3442451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- 2019-01-03 10:45:10 </a:t>
                      </a:r>
                      <a:r>
                        <a:rPr kumimoji="0" lang="en-US" sz="1000" b="0" i="0" u="none" strike="noStrike" kern="1200" cap="none" spc="0" normalizeH="0" baseline="0" noProof="0">
                          <a:ln>
                            <a:noFill/>
                          </a:ln>
                          <a:solidFill>
                            <a:prstClr val="black"/>
                          </a:solidFill>
                          <a:effectLst/>
                          <a:uLnTx/>
                          <a:uFillTx/>
                          <a:latin typeface="+mn-lt"/>
                          <a:ea typeface="+mn-ea"/>
                          <a:cs typeface="+mn-cs"/>
                        </a:rPr>
                        <a:t>
 cuteness overload! 😱🤭 these mice by mailegworld (B4, B28) are so sweet, aren‘t they? 🐭
#trendsetmünchen #trendinteriors #toys #mice #minimice #ruraldream #table #miniature #maileg #interiors #inspiration #lifestyle #trendsetwinter2019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https://www.instagram.com/p/BsKvg3FHPmg/media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52911241"/>
                  </a:ext>
                </a:extLst>
              </a:tr>
            </a:tbl>
          </a:graphicData>
        </a:graphic>
      </p:graphicFrame>
      <p:sp>
        <p:nvSpPr>
          <p:cNvPr id="4" name="Text Placeholder 3">
            <a:extLst>
              <a:ext uri="{FF2B5EF4-FFF2-40B4-BE49-F238E27FC236}">
                <a16:creationId xmlns:a16="http://schemas.microsoft.com/office/drawing/2014/main" id="{FC5443C8-1F25-4BC7-9159-BA0668EA96CE}"/>
              </a:ext>
            </a:extLst>
          </p:cNvPr>
          <p:cNvSpPr>
            <a:spLocks noGrp="1"/>
          </p:cNvSpPr>
          <p:nvPr>
            <p:ph type="body" sz="quarter" idx="14"/>
          </p:nvPr>
        </p:nvSpPr>
        <p:spPr/>
        <p:txBody>
          <a:bodyPr/>
          <a:lstStyle/>
          <a:p>
            <a:r>
              <a:rPr lang="en-US"/>
              <a:t>10/01/2018 - 01/21/2019</a:t>
            </a:r>
          </a:p>
        </p:txBody>
      </p:sp>
    </p:spTree>
    <p:extLst>
      <p:ext uri="{BB962C8B-B14F-4D97-AF65-F5344CB8AC3E}">
        <p14:creationId xmlns:p14="http://schemas.microsoft.com/office/powerpoint/2010/main" val="21227044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0C6DA3-9F74-4A9E-B087-70896AEEA769}"/>
              </a:ext>
            </a:extLst>
          </p:cNvPr>
          <p:cNvSpPr>
            <a:spLocks noGrp="1"/>
          </p:cNvSpPr>
          <p:nvPr>
            <p:ph type="title"/>
          </p:nvPr>
        </p:nvSpPr>
        <p:spPr/>
        <p:txBody>
          <a:bodyPr/>
          <a:lstStyle/>
          <a:p>
            <a:r>
              <a:rPr lang="en-US"/>
              <a:t>Instagram Posts Table | TrendSet - 13 of 13</a:t>
            </a:r>
          </a:p>
        </p:txBody>
      </p:sp>
      <p:graphicFrame>
        <p:nvGraphicFramePr>
          <p:cNvPr id="5" name="Table Placeholder 4">
            <a:extLst>
              <a:ext uri="{FF2B5EF4-FFF2-40B4-BE49-F238E27FC236}">
                <a16:creationId xmlns:a16="http://schemas.microsoft.com/office/drawing/2014/main" id="{FC23899F-B549-418F-82F9-8EAD8394969B}"/>
              </a:ext>
            </a:extLst>
          </p:cNvPr>
          <p:cNvGraphicFramePr>
            <a:graphicFrameLocks noGrp="1"/>
          </p:cNvGraphicFramePr>
          <p:nvPr>
            <p:ph type="tbl" sz="quarter" idx="13"/>
            <p:extLst>
              <p:ext uri="{D42A27DB-BD31-4B8C-83A1-F6EECF244321}">
                <p14:modId xmlns:p14="http://schemas.microsoft.com/office/powerpoint/2010/main" val="13936914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198129396"/>
                    </a:ext>
                  </a:extLst>
                </a:gridCol>
                <a:gridCol w="987552">
                  <a:extLst>
                    <a:ext uri="{9D8B030D-6E8A-4147-A177-3AD203B41FA5}">
                      <a16:colId xmlns:a16="http://schemas.microsoft.com/office/drawing/2014/main" val="734862343"/>
                    </a:ext>
                  </a:extLst>
                </a:gridCol>
                <a:gridCol w="987552">
                  <a:extLst>
                    <a:ext uri="{9D8B030D-6E8A-4147-A177-3AD203B41FA5}">
                      <a16:colId xmlns:a16="http://schemas.microsoft.com/office/drawing/2014/main" val="3571321980"/>
                    </a:ext>
                  </a:extLst>
                </a:gridCol>
                <a:gridCol w="987552">
                  <a:extLst>
                    <a:ext uri="{9D8B030D-6E8A-4147-A177-3AD203B41FA5}">
                      <a16:colId xmlns:a16="http://schemas.microsoft.com/office/drawing/2014/main" val="2969214701"/>
                    </a:ext>
                  </a:extLst>
                </a:gridCol>
                <a:gridCol w="987552">
                  <a:extLst>
                    <a:ext uri="{9D8B030D-6E8A-4147-A177-3AD203B41FA5}">
                      <a16:colId xmlns:a16="http://schemas.microsoft.com/office/drawing/2014/main" val="479718704"/>
                    </a:ext>
                  </a:extLst>
                </a:gridCol>
                <a:gridCol w="987552">
                  <a:extLst>
                    <a:ext uri="{9D8B030D-6E8A-4147-A177-3AD203B41FA5}">
                      <a16:colId xmlns:a16="http://schemas.microsoft.com/office/drawing/2014/main" val="16750807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453495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- 2019-01-02 10:55:10 </a:t>
                      </a:r>
                      <a:r>
                        <a:rPr kumimoji="0" lang="en-US" sz="1000" b="0" i="0" u="none" strike="noStrike" kern="1200" cap="none" spc="0" normalizeH="0" baseline="0" noProof="0">
                          <a:ln>
                            <a:noFill/>
                          </a:ln>
                          <a:solidFill>
                            <a:prstClr val="black"/>
                          </a:solidFill>
                          <a:effectLst/>
                          <a:uLnTx/>
                          <a:uFillTx/>
                          <a:latin typeface="+mn-lt"/>
                          <a:ea typeface="+mn-ea"/>
                          <a:cs typeface="+mn-cs"/>
                        </a:rPr>
                        <a:t>
 tomorrow starts the TrendSet Winter 2018! 🥳 As a little inspiration we once again have all three trend motives for you in this post. 💙 
RURAL DREAM celebrates the tranquility and sense of rural lifestyles with puristic, authentic and sustainable designs. 🌸 
GENTLE TOUCH connects different spheres and supposedly opposing worlds through the haptic and visual experience of design. Colors, textures, patterns and forms should energize, calm and stimulate. 💡 
OPEN MINDS celebrates boundless creativity as an expression of self-confident individuality through expressive, artistic designs. The extraordinary becomes the standard. ♾
#trendsetmünchen #trendscout #trends #ruraldream #gentletouch #openminds #interiors #inspiration #lifestyle #starts #soon #interiorstrend #tradefair #trendsetfinearts #rural #opposingdesign #expressionism #individuality #trendinteriors #trendsetwinter2019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https://www.instagram.com/p/BsIL3KGnzR1/media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3.5482 %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875830008"/>
                  </a:ext>
                </a:extLst>
              </a:tr>
            </a:tbl>
          </a:graphicData>
        </a:graphic>
      </p:graphicFrame>
      <p:sp>
        <p:nvSpPr>
          <p:cNvPr id="4" name="Text Placeholder 3">
            <a:extLst>
              <a:ext uri="{FF2B5EF4-FFF2-40B4-BE49-F238E27FC236}">
                <a16:creationId xmlns:a16="http://schemas.microsoft.com/office/drawing/2014/main" id="{1A5E4299-F005-4686-A7BD-1A79F3744DCF}"/>
              </a:ext>
            </a:extLst>
          </p:cNvPr>
          <p:cNvSpPr>
            <a:spLocks noGrp="1"/>
          </p:cNvSpPr>
          <p:nvPr>
            <p:ph type="body" sz="quarter" idx="14"/>
          </p:nvPr>
        </p:nvSpPr>
        <p:spPr/>
        <p:txBody>
          <a:bodyPr/>
          <a:lstStyle/>
          <a:p>
            <a:r>
              <a:rPr lang="en-US"/>
              <a:t>10/01/2018 - 01/21/2019</a:t>
            </a:r>
          </a:p>
        </p:txBody>
      </p:sp>
    </p:spTree>
    <p:extLst>
      <p:ext uri="{BB962C8B-B14F-4D97-AF65-F5344CB8AC3E}">
        <p14:creationId xmlns:p14="http://schemas.microsoft.com/office/powerpoint/2010/main" val="21019176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7F41A8-0F79-4400-BFAE-97FB9C6A05FB}"/>
              </a:ext>
            </a:extLst>
          </p:cNvPr>
          <p:cNvSpPr>
            <a:spLocks noGrp="1"/>
          </p:cNvSpPr>
          <p:nvPr>
            <p:ph type="title"/>
          </p:nvPr>
        </p:nvSpPr>
        <p:spPr/>
        <p:txBody>
          <a:bodyPr/>
          <a:lstStyle/>
          <a:p>
            <a:r>
              <a:rPr lang="en-US"/>
              <a:t>Instagram Posts Table | TrendSet - 1 of 14</a:t>
            </a:r>
          </a:p>
        </p:txBody>
      </p:sp>
      <p:graphicFrame>
        <p:nvGraphicFramePr>
          <p:cNvPr id="5" name="Table Placeholder 4">
            <a:extLst>
              <a:ext uri="{FF2B5EF4-FFF2-40B4-BE49-F238E27FC236}">
                <a16:creationId xmlns:a16="http://schemas.microsoft.com/office/drawing/2014/main" id="{7EBE83E0-6B7D-4E68-B660-284497A233DB}"/>
              </a:ext>
            </a:extLst>
          </p:cNvPr>
          <p:cNvGraphicFramePr>
            <a:graphicFrameLocks noGrp="1"/>
          </p:cNvGraphicFramePr>
          <p:nvPr>
            <p:ph type="tbl" sz="quarter" idx="13"/>
            <p:extLst>
              <p:ext uri="{D42A27DB-BD31-4B8C-83A1-F6EECF244321}">
                <p14:modId xmlns:p14="http://schemas.microsoft.com/office/powerpoint/2010/main" val="4165331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101017665"/>
                    </a:ext>
                  </a:extLst>
                </a:gridCol>
                <a:gridCol w="658368">
                  <a:extLst>
                    <a:ext uri="{9D8B030D-6E8A-4147-A177-3AD203B41FA5}">
                      <a16:colId xmlns:a16="http://schemas.microsoft.com/office/drawing/2014/main" val="3091605445"/>
                    </a:ext>
                  </a:extLst>
                </a:gridCol>
                <a:gridCol w="658368">
                  <a:extLst>
                    <a:ext uri="{9D8B030D-6E8A-4147-A177-3AD203B41FA5}">
                      <a16:colId xmlns:a16="http://schemas.microsoft.com/office/drawing/2014/main" val="1244281436"/>
                    </a:ext>
                  </a:extLst>
                </a:gridCol>
                <a:gridCol w="658368">
                  <a:extLst>
                    <a:ext uri="{9D8B030D-6E8A-4147-A177-3AD203B41FA5}">
                      <a16:colId xmlns:a16="http://schemas.microsoft.com/office/drawing/2014/main" val="635571716"/>
                    </a:ext>
                  </a:extLst>
                </a:gridCol>
                <a:gridCol w="658368">
                  <a:extLst>
                    <a:ext uri="{9D8B030D-6E8A-4147-A177-3AD203B41FA5}">
                      <a16:colId xmlns:a16="http://schemas.microsoft.com/office/drawing/2014/main" val="2167964579"/>
                    </a:ext>
                  </a:extLst>
                </a:gridCol>
                <a:gridCol w="658368">
                  <a:extLst>
                    <a:ext uri="{9D8B030D-6E8A-4147-A177-3AD203B41FA5}">
                      <a16:colId xmlns:a16="http://schemas.microsoft.com/office/drawing/2014/main" val="524066744"/>
                    </a:ext>
                  </a:extLst>
                </a:gridCol>
                <a:gridCol w="658368">
                  <a:extLst>
                    <a:ext uri="{9D8B030D-6E8A-4147-A177-3AD203B41FA5}">
                      <a16:colId xmlns:a16="http://schemas.microsoft.com/office/drawing/2014/main" val="3018723270"/>
                    </a:ext>
                  </a:extLst>
                </a:gridCol>
                <a:gridCol w="658368">
                  <a:extLst>
                    <a:ext uri="{9D8B030D-6E8A-4147-A177-3AD203B41FA5}">
                      <a16:colId xmlns:a16="http://schemas.microsoft.com/office/drawing/2014/main" val="1773604064"/>
                    </a:ext>
                  </a:extLst>
                </a:gridCol>
                <a:gridCol w="658368">
                  <a:extLst>
                    <a:ext uri="{9D8B030D-6E8A-4147-A177-3AD203B41FA5}">
                      <a16:colId xmlns:a16="http://schemas.microsoft.com/office/drawing/2014/main" val="30678707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4116484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trendset.muenchen - 2019-01-21 08:54:46 </a:t>
                      </a:r>
                      <a:r>
                        <a:rPr kumimoji="0" lang="en-US" sz="1000" b="0" i="0" u="none" strike="noStrike" kern="1200" cap="none" spc="0" normalizeH="0" baseline="0" noProof="0">
                          <a:ln>
                            <a:noFill/>
                          </a:ln>
                          <a:solidFill>
                            <a:prstClr val="black"/>
                          </a:solidFill>
                          <a:effectLst/>
                          <a:uLnTx/>
                          <a:uFillTx/>
                          <a:latin typeface="+mn-lt"/>
                          <a:ea typeface="+mn-ea"/>
                          <a:cs typeface="+mn-cs"/>
                        </a:rPr>
                        <a:t>
 While walking over the TrendSet Winter 2019 one could easily see that our TrendMotif RURAL DREAM could be found a lot around the topics Kitchen &amp; Tabletop. 🍽🥣🍶 In this carousel you can see some great examples of RURAL DREAM styled tableware. 😊 The first photo was taken at @brostecph (B4, B21), the second one at @homerepublicgermany (B4, E47), the third at @villeroyboch‘s booth (B1, C49). 💙
#trendsetmünchen #ruraldream #kitchen #tabletop #tableware #tabledecor #plates #cups #cuplove #interiordesign #trendinteriors #interiors #inspiration #lifestyle #trendsetwinter2019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a:t>
                      </a:r>
                    </a:p>
                  </a:txBody>
                  <a:tcPr/>
                </a:tc>
                <a:extLst>
                  <a:ext uri="{0D108BD9-81ED-4DB2-BD59-A6C34878D82A}">
                    <a16:rowId xmlns:a16="http://schemas.microsoft.com/office/drawing/2014/main" val="3894143376"/>
                  </a:ext>
                </a:extLst>
              </a:tr>
            </a:tbl>
          </a:graphicData>
        </a:graphic>
      </p:graphicFrame>
      <p:sp>
        <p:nvSpPr>
          <p:cNvPr id="4" name="Text Placeholder 3">
            <a:extLst>
              <a:ext uri="{FF2B5EF4-FFF2-40B4-BE49-F238E27FC236}">
                <a16:creationId xmlns:a16="http://schemas.microsoft.com/office/drawing/2014/main" id="{14A886D9-4325-499F-AAF9-A84F4B73EFD7}"/>
              </a:ext>
            </a:extLst>
          </p:cNvPr>
          <p:cNvSpPr>
            <a:spLocks noGrp="1"/>
          </p:cNvSpPr>
          <p:nvPr>
            <p:ph type="body" sz="quarter" idx="14"/>
          </p:nvPr>
        </p:nvSpPr>
        <p:spPr/>
        <p:txBody>
          <a:bodyPr/>
          <a:lstStyle/>
          <a:p>
            <a:r>
              <a:rPr lang="en-US"/>
              <a:t>10/01/2018 - 01/21/2019</a:t>
            </a:r>
          </a:p>
        </p:txBody>
      </p:sp>
    </p:spTree>
    <p:extLst>
      <p:ext uri="{BB962C8B-B14F-4D97-AF65-F5344CB8AC3E}">
        <p14:creationId xmlns:p14="http://schemas.microsoft.com/office/powerpoint/2010/main" val="368614045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88A4B0-1FB9-4B51-82E2-73528D6A639E}"/>
              </a:ext>
            </a:extLst>
          </p:cNvPr>
          <p:cNvSpPr>
            <a:spLocks noGrp="1"/>
          </p:cNvSpPr>
          <p:nvPr>
            <p:ph type="title"/>
          </p:nvPr>
        </p:nvSpPr>
        <p:spPr/>
        <p:txBody>
          <a:bodyPr/>
          <a:lstStyle/>
          <a:p>
            <a:r>
              <a:rPr lang="en-US"/>
              <a:t>Instagram Posts Table | TrendSet - 2 of 14</a:t>
            </a:r>
          </a:p>
        </p:txBody>
      </p:sp>
      <p:graphicFrame>
        <p:nvGraphicFramePr>
          <p:cNvPr id="5" name="Table Placeholder 4">
            <a:extLst>
              <a:ext uri="{FF2B5EF4-FFF2-40B4-BE49-F238E27FC236}">
                <a16:creationId xmlns:a16="http://schemas.microsoft.com/office/drawing/2014/main" id="{6BC107A4-B5A0-40D4-976F-B61BEBDEFB78}"/>
              </a:ext>
            </a:extLst>
          </p:cNvPr>
          <p:cNvGraphicFramePr>
            <a:graphicFrameLocks noGrp="1"/>
          </p:cNvGraphicFramePr>
          <p:nvPr>
            <p:ph type="tbl" sz="quarter" idx="13"/>
            <p:extLst>
              <p:ext uri="{D42A27DB-BD31-4B8C-83A1-F6EECF244321}">
                <p14:modId xmlns:p14="http://schemas.microsoft.com/office/powerpoint/2010/main" val="879717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697161106"/>
                    </a:ext>
                  </a:extLst>
                </a:gridCol>
                <a:gridCol w="658368">
                  <a:extLst>
                    <a:ext uri="{9D8B030D-6E8A-4147-A177-3AD203B41FA5}">
                      <a16:colId xmlns:a16="http://schemas.microsoft.com/office/drawing/2014/main" val="2313802530"/>
                    </a:ext>
                  </a:extLst>
                </a:gridCol>
                <a:gridCol w="658368">
                  <a:extLst>
                    <a:ext uri="{9D8B030D-6E8A-4147-A177-3AD203B41FA5}">
                      <a16:colId xmlns:a16="http://schemas.microsoft.com/office/drawing/2014/main" val="781074329"/>
                    </a:ext>
                  </a:extLst>
                </a:gridCol>
                <a:gridCol w="658368">
                  <a:extLst>
                    <a:ext uri="{9D8B030D-6E8A-4147-A177-3AD203B41FA5}">
                      <a16:colId xmlns:a16="http://schemas.microsoft.com/office/drawing/2014/main" val="555429124"/>
                    </a:ext>
                  </a:extLst>
                </a:gridCol>
                <a:gridCol w="658368">
                  <a:extLst>
                    <a:ext uri="{9D8B030D-6E8A-4147-A177-3AD203B41FA5}">
                      <a16:colId xmlns:a16="http://schemas.microsoft.com/office/drawing/2014/main" val="2427066007"/>
                    </a:ext>
                  </a:extLst>
                </a:gridCol>
                <a:gridCol w="658368">
                  <a:extLst>
                    <a:ext uri="{9D8B030D-6E8A-4147-A177-3AD203B41FA5}">
                      <a16:colId xmlns:a16="http://schemas.microsoft.com/office/drawing/2014/main" val="3075568219"/>
                    </a:ext>
                  </a:extLst>
                </a:gridCol>
                <a:gridCol w="658368">
                  <a:extLst>
                    <a:ext uri="{9D8B030D-6E8A-4147-A177-3AD203B41FA5}">
                      <a16:colId xmlns:a16="http://schemas.microsoft.com/office/drawing/2014/main" val="1773951486"/>
                    </a:ext>
                  </a:extLst>
                </a:gridCol>
                <a:gridCol w="658368">
                  <a:extLst>
                    <a:ext uri="{9D8B030D-6E8A-4147-A177-3AD203B41FA5}">
                      <a16:colId xmlns:a16="http://schemas.microsoft.com/office/drawing/2014/main" val="543518120"/>
                    </a:ext>
                  </a:extLst>
                </a:gridCol>
                <a:gridCol w="658368">
                  <a:extLst>
                    <a:ext uri="{9D8B030D-6E8A-4147-A177-3AD203B41FA5}">
                      <a16:colId xmlns:a16="http://schemas.microsoft.com/office/drawing/2014/main" val="15737174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0161856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trendset.muenchen - 2019-01-16 09:04:14 </a:t>
                      </a:r>
                      <a:r>
                        <a:rPr kumimoji="0" lang="en-US" sz="1000" b="0" i="0" u="none" strike="noStrike" kern="1200" cap="none" spc="0" normalizeH="0" baseline="0" noProof="0">
                          <a:ln>
                            <a:noFill/>
                          </a:ln>
                          <a:solidFill>
                            <a:prstClr val="black"/>
                          </a:solidFill>
                          <a:effectLst/>
                          <a:uLnTx/>
                          <a:uFillTx/>
                          <a:latin typeface="+mn-lt"/>
                          <a:ea typeface="+mn-ea"/>
                          <a:cs typeface="+mn-cs"/>
                        </a:rPr>
                        <a:t>
 Not only the upcoming easter decoration is pretty much inspired by our Trend Motif RURAL DREAM, but also the gifts you can present children at easter like this puzzle and these cards from @vissevasse (B4, F15). 🌸 
#trendsetmünchen #ruraldream #easterpresent #puzzle #cards #presentideas #gifts #fun #rose #militarygreen #playtime #havingfuntogether #trendinteriors #interiors #imspiration #lifestyle #trendsetwinter2019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892</a:t>
                      </a:r>
                    </a:p>
                  </a:txBody>
                  <a:tcPr/>
                </a:tc>
                <a:extLst>
                  <a:ext uri="{0D108BD9-81ED-4DB2-BD59-A6C34878D82A}">
                    <a16:rowId xmlns:a16="http://schemas.microsoft.com/office/drawing/2014/main" val="2555587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trendset.muenchen - 2019-01-14 09:51:30 </a:t>
                      </a:r>
                      <a:r>
                        <a:rPr kumimoji="0" lang="en-US" sz="1000" b="0" i="0" u="none" strike="noStrike" kern="1200" cap="none" spc="0" normalizeH="0" baseline="0" noProof="0">
                          <a:ln>
                            <a:noFill/>
                          </a:ln>
                          <a:solidFill>
                            <a:prstClr val="black"/>
                          </a:solidFill>
                          <a:effectLst/>
                          <a:uLnTx/>
                          <a:uFillTx/>
                          <a:latin typeface="+mn-lt"/>
                          <a:ea typeface="+mn-ea"/>
                          <a:cs typeface="+mn-cs"/>
                        </a:rPr>
                        <a:t>
 #sustainability at TrendSet Winter 2019 🌱🌾🌞 1st photo: backpacks made out of cork and felt by UIStO (B1, F31-26). 2nd photo: "hotels" for bees out of paperboard by Wunderle (B1, F41-06). 🐝
#goodfortheworld #cork #backpack #backpackfashion #bees #beehotel #bienenhotel #sustainable #sustainablefashion #trendinteriors #interiors #inspiration #lifestyle #trendsetwinter2019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607</a:t>
                      </a:r>
                    </a:p>
                  </a:txBody>
                  <a:tcPr/>
                </a:tc>
                <a:extLst>
                  <a:ext uri="{0D108BD9-81ED-4DB2-BD59-A6C34878D82A}">
                    <a16:rowId xmlns:a16="http://schemas.microsoft.com/office/drawing/2014/main" val="4226001576"/>
                  </a:ext>
                </a:extLst>
              </a:tr>
            </a:tbl>
          </a:graphicData>
        </a:graphic>
      </p:graphicFrame>
      <p:sp>
        <p:nvSpPr>
          <p:cNvPr id="4" name="Text Placeholder 3">
            <a:extLst>
              <a:ext uri="{FF2B5EF4-FFF2-40B4-BE49-F238E27FC236}">
                <a16:creationId xmlns:a16="http://schemas.microsoft.com/office/drawing/2014/main" id="{6F119D6C-815A-40D1-8882-FE9D0A3A1AEE}"/>
              </a:ext>
            </a:extLst>
          </p:cNvPr>
          <p:cNvSpPr>
            <a:spLocks noGrp="1"/>
          </p:cNvSpPr>
          <p:nvPr>
            <p:ph type="body" sz="quarter" idx="14"/>
          </p:nvPr>
        </p:nvSpPr>
        <p:spPr/>
        <p:txBody>
          <a:bodyPr/>
          <a:lstStyle/>
          <a:p>
            <a:r>
              <a:rPr lang="en-US"/>
              <a:t>10/01/2018 - 01/21/2019</a:t>
            </a:r>
          </a:p>
        </p:txBody>
      </p:sp>
    </p:spTree>
    <p:extLst>
      <p:ext uri="{BB962C8B-B14F-4D97-AF65-F5344CB8AC3E}">
        <p14:creationId xmlns:p14="http://schemas.microsoft.com/office/powerpoint/2010/main" val="328424017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8B8A22-506A-4D0B-BE67-819A54DD76B1}"/>
              </a:ext>
            </a:extLst>
          </p:cNvPr>
          <p:cNvSpPr>
            <a:spLocks noGrp="1"/>
          </p:cNvSpPr>
          <p:nvPr>
            <p:ph type="title"/>
          </p:nvPr>
        </p:nvSpPr>
        <p:spPr/>
        <p:txBody>
          <a:bodyPr/>
          <a:lstStyle/>
          <a:p>
            <a:r>
              <a:rPr lang="en-US"/>
              <a:t>Instagram Posts Table | TrendSet - 3 of 14</a:t>
            </a:r>
          </a:p>
        </p:txBody>
      </p:sp>
      <p:graphicFrame>
        <p:nvGraphicFramePr>
          <p:cNvPr id="5" name="Table Placeholder 4">
            <a:extLst>
              <a:ext uri="{FF2B5EF4-FFF2-40B4-BE49-F238E27FC236}">
                <a16:creationId xmlns:a16="http://schemas.microsoft.com/office/drawing/2014/main" id="{4551F69A-072F-49AA-B5E3-5D99B8F96587}"/>
              </a:ext>
            </a:extLst>
          </p:cNvPr>
          <p:cNvGraphicFramePr>
            <a:graphicFrameLocks noGrp="1"/>
          </p:cNvGraphicFramePr>
          <p:nvPr>
            <p:ph type="tbl" sz="quarter" idx="13"/>
            <p:extLst>
              <p:ext uri="{D42A27DB-BD31-4B8C-83A1-F6EECF244321}">
                <p14:modId xmlns:p14="http://schemas.microsoft.com/office/powerpoint/2010/main" val="26110636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924003354"/>
                    </a:ext>
                  </a:extLst>
                </a:gridCol>
                <a:gridCol w="658368">
                  <a:extLst>
                    <a:ext uri="{9D8B030D-6E8A-4147-A177-3AD203B41FA5}">
                      <a16:colId xmlns:a16="http://schemas.microsoft.com/office/drawing/2014/main" val="9906064"/>
                    </a:ext>
                  </a:extLst>
                </a:gridCol>
                <a:gridCol w="658368">
                  <a:extLst>
                    <a:ext uri="{9D8B030D-6E8A-4147-A177-3AD203B41FA5}">
                      <a16:colId xmlns:a16="http://schemas.microsoft.com/office/drawing/2014/main" val="4224205216"/>
                    </a:ext>
                  </a:extLst>
                </a:gridCol>
                <a:gridCol w="658368">
                  <a:extLst>
                    <a:ext uri="{9D8B030D-6E8A-4147-A177-3AD203B41FA5}">
                      <a16:colId xmlns:a16="http://schemas.microsoft.com/office/drawing/2014/main" val="2412013722"/>
                    </a:ext>
                  </a:extLst>
                </a:gridCol>
                <a:gridCol w="658368">
                  <a:extLst>
                    <a:ext uri="{9D8B030D-6E8A-4147-A177-3AD203B41FA5}">
                      <a16:colId xmlns:a16="http://schemas.microsoft.com/office/drawing/2014/main" val="1995043292"/>
                    </a:ext>
                  </a:extLst>
                </a:gridCol>
                <a:gridCol w="658368">
                  <a:extLst>
                    <a:ext uri="{9D8B030D-6E8A-4147-A177-3AD203B41FA5}">
                      <a16:colId xmlns:a16="http://schemas.microsoft.com/office/drawing/2014/main" val="1327187513"/>
                    </a:ext>
                  </a:extLst>
                </a:gridCol>
                <a:gridCol w="658368">
                  <a:extLst>
                    <a:ext uri="{9D8B030D-6E8A-4147-A177-3AD203B41FA5}">
                      <a16:colId xmlns:a16="http://schemas.microsoft.com/office/drawing/2014/main" val="745634584"/>
                    </a:ext>
                  </a:extLst>
                </a:gridCol>
                <a:gridCol w="658368">
                  <a:extLst>
                    <a:ext uri="{9D8B030D-6E8A-4147-A177-3AD203B41FA5}">
                      <a16:colId xmlns:a16="http://schemas.microsoft.com/office/drawing/2014/main" val="3685133545"/>
                    </a:ext>
                  </a:extLst>
                </a:gridCol>
                <a:gridCol w="658368">
                  <a:extLst>
                    <a:ext uri="{9D8B030D-6E8A-4147-A177-3AD203B41FA5}">
                      <a16:colId xmlns:a16="http://schemas.microsoft.com/office/drawing/2014/main" val="39504665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787143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trendset.muenchen - 2019-01-10 09:33:31 </a:t>
                      </a:r>
                      <a:r>
                        <a:rPr kumimoji="0" lang="en-US" sz="1000" b="0" i="0" u="none" strike="noStrike" kern="1200" cap="none" spc="0" normalizeH="0" baseline="0" noProof="0">
                          <a:ln>
                            <a:noFill/>
                          </a:ln>
                          <a:solidFill>
                            <a:prstClr val="black"/>
                          </a:solidFill>
                          <a:effectLst/>
                          <a:uLnTx/>
                          <a:uFillTx/>
                          <a:latin typeface="+mn-lt"/>
                          <a:ea typeface="+mn-ea"/>
                          <a:cs typeface="+mn-cs"/>
                        </a:rPr>
                        <a:t>
 With our in the TrendSet Journal predicted Easter trend "Boho Deluxe" we have hit the bull‘s eye - a rose colored one... 🌸🐰 Photos: 1st: Schneider Korbwaren, 2nd: Privat Collection, KRÖMER, 3rd: Röcher Frank-Wiepand Glas-Art, 4th: KAHEKU, 5th: Maurer &amp; Albrecht
#trendsetmünchen #ruraldream #easter #eastertrend #trendscout #deluxe #bohodeluxe #trending #rose #flowers #bunnies #glitter #easterdecor #decoration #homeaccessories #trendinteriors #interiors #inspiration #lifestyle #trendsetwinter2019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667</a:t>
                      </a:r>
                    </a:p>
                  </a:txBody>
                  <a:tcPr/>
                </a:tc>
                <a:extLst>
                  <a:ext uri="{0D108BD9-81ED-4DB2-BD59-A6C34878D82A}">
                    <a16:rowId xmlns:a16="http://schemas.microsoft.com/office/drawing/2014/main" val="36879623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trendset.muenchen - 2019-01-08 12:21:43 </a:t>
                      </a:r>
                      <a:r>
                        <a:rPr kumimoji="0" lang="en-US" sz="1000" b="0" i="0" u="none" strike="noStrike" kern="1200" cap="none" spc="0" normalizeH="0" baseline="0" noProof="0">
                          <a:ln>
                            <a:noFill/>
                          </a:ln>
                          <a:solidFill>
                            <a:prstClr val="black"/>
                          </a:solidFill>
                          <a:effectLst/>
                          <a:uLnTx/>
                          <a:uFillTx/>
                          <a:latin typeface="+mn-lt"/>
                          <a:ea typeface="+mn-ea"/>
                          <a:cs typeface="+mn-cs"/>
                        </a:rPr>
                        <a:t>
 Have a look at the Instagram account @trendset.finearts! 😊 Our Topic Area TrendSet Fine Arts for contemporary fine art has an own account now. 🥳
#trendsetfinearts #contemporaryart #artists #fineart #topicarea #art #trendinteriors #interiors #inspiration #lifestyle #trendsetmünchen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511</a:t>
                      </a:r>
                    </a:p>
                  </a:txBody>
                  <a:tcPr/>
                </a:tc>
                <a:extLst>
                  <a:ext uri="{0D108BD9-81ED-4DB2-BD59-A6C34878D82A}">
                    <a16:rowId xmlns:a16="http://schemas.microsoft.com/office/drawing/2014/main" val="1980620601"/>
                  </a:ext>
                </a:extLst>
              </a:tr>
            </a:tbl>
          </a:graphicData>
        </a:graphic>
      </p:graphicFrame>
      <p:sp>
        <p:nvSpPr>
          <p:cNvPr id="4" name="Text Placeholder 3">
            <a:extLst>
              <a:ext uri="{FF2B5EF4-FFF2-40B4-BE49-F238E27FC236}">
                <a16:creationId xmlns:a16="http://schemas.microsoft.com/office/drawing/2014/main" id="{8BB358A3-CD66-4652-A2A3-4B386805D63C}"/>
              </a:ext>
            </a:extLst>
          </p:cNvPr>
          <p:cNvSpPr>
            <a:spLocks noGrp="1"/>
          </p:cNvSpPr>
          <p:nvPr>
            <p:ph type="body" sz="quarter" idx="14"/>
          </p:nvPr>
        </p:nvSpPr>
        <p:spPr/>
        <p:txBody>
          <a:bodyPr/>
          <a:lstStyle/>
          <a:p>
            <a:r>
              <a:rPr lang="en-US"/>
              <a:t>10/01/2018 - 01/21/2019</a:t>
            </a:r>
          </a:p>
        </p:txBody>
      </p:sp>
    </p:spTree>
    <p:extLst>
      <p:ext uri="{BB962C8B-B14F-4D97-AF65-F5344CB8AC3E}">
        <p14:creationId xmlns:p14="http://schemas.microsoft.com/office/powerpoint/2010/main" val="307719332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FE61DC-93A3-45DD-A5E3-609826362740}"/>
              </a:ext>
            </a:extLst>
          </p:cNvPr>
          <p:cNvSpPr>
            <a:spLocks noGrp="1"/>
          </p:cNvSpPr>
          <p:nvPr>
            <p:ph type="title"/>
          </p:nvPr>
        </p:nvSpPr>
        <p:spPr/>
        <p:txBody>
          <a:bodyPr/>
          <a:lstStyle/>
          <a:p>
            <a:r>
              <a:rPr lang="en-US"/>
              <a:t>Instagram Posts Table | TrendSet - 4 of 14</a:t>
            </a:r>
          </a:p>
        </p:txBody>
      </p:sp>
      <p:graphicFrame>
        <p:nvGraphicFramePr>
          <p:cNvPr id="5" name="Table Placeholder 4">
            <a:extLst>
              <a:ext uri="{FF2B5EF4-FFF2-40B4-BE49-F238E27FC236}">
                <a16:creationId xmlns:a16="http://schemas.microsoft.com/office/drawing/2014/main" id="{3967E098-6D8B-4CDB-A215-077B0ACD2AD9}"/>
              </a:ext>
            </a:extLst>
          </p:cNvPr>
          <p:cNvGraphicFramePr>
            <a:graphicFrameLocks noGrp="1"/>
          </p:cNvGraphicFramePr>
          <p:nvPr>
            <p:ph type="tbl" sz="quarter" idx="13"/>
            <p:extLst>
              <p:ext uri="{D42A27DB-BD31-4B8C-83A1-F6EECF244321}">
                <p14:modId xmlns:p14="http://schemas.microsoft.com/office/powerpoint/2010/main" val="14209687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4170939562"/>
                    </a:ext>
                  </a:extLst>
                </a:gridCol>
                <a:gridCol w="658368">
                  <a:extLst>
                    <a:ext uri="{9D8B030D-6E8A-4147-A177-3AD203B41FA5}">
                      <a16:colId xmlns:a16="http://schemas.microsoft.com/office/drawing/2014/main" val="4241942997"/>
                    </a:ext>
                  </a:extLst>
                </a:gridCol>
                <a:gridCol w="658368">
                  <a:extLst>
                    <a:ext uri="{9D8B030D-6E8A-4147-A177-3AD203B41FA5}">
                      <a16:colId xmlns:a16="http://schemas.microsoft.com/office/drawing/2014/main" val="2384578386"/>
                    </a:ext>
                  </a:extLst>
                </a:gridCol>
                <a:gridCol w="658368">
                  <a:extLst>
                    <a:ext uri="{9D8B030D-6E8A-4147-A177-3AD203B41FA5}">
                      <a16:colId xmlns:a16="http://schemas.microsoft.com/office/drawing/2014/main" val="2608778816"/>
                    </a:ext>
                  </a:extLst>
                </a:gridCol>
                <a:gridCol w="658368">
                  <a:extLst>
                    <a:ext uri="{9D8B030D-6E8A-4147-A177-3AD203B41FA5}">
                      <a16:colId xmlns:a16="http://schemas.microsoft.com/office/drawing/2014/main" val="2717710827"/>
                    </a:ext>
                  </a:extLst>
                </a:gridCol>
                <a:gridCol w="658368">
                  <a:extLst>
                    <a:ext uri="{9D8B030D-6E8A-4147-A177-3AD203B41FA5}">
                      <a16:colId xmlns:a16="http://schemas.microsoft.com/office/drawing/2014/main" val="986905454"/>
                    </a:ext>
                  </a:extLst>
                </a:gridCol>
                <a:gridCol w="658368">
                  <a:extLst>
                    <a:ext uri="{9D8B030D-6E8A-4147-A177-3AD203B41FA5}">
                      <a16:colId xmlns:a16="http://schemas.microsoft.com/office/drawing/2014/main" val="689486691"/>
                    </a:ext>
                  </a:extLst>
                </a:gridCol>
                <a:gridCol w="658368">
                  <a:extLst>
                    <a:ext uri="{9D8B030D-6E8A-4147-A177-3AD203B41FA5}">
                      <a16:colId xmlns:a16="http://schemas.microsoft.com/office/drawing/2014/main" val="3709348878"/>
                    </a:ext>
                  </a:extLst>
                </a:gridCol>
                <a:gridCol w="658368">
                  <a:extLst>
                    <a:ext uri="{9D8B030D-6E8A-4147-A177-3AD203B41FA5}">
                      <a16:colId xmlns:a16="http://schemas.microsoft.com/office/drawing/2014/main" val="27435577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1315738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trendset.muenchen - 2019-01-07 19:39:03 </a:t>
                      </a:r>
                      <a:r>
                        <a:rPr kumimoji="0" lang="en-US" sz="1000" b="0" i="0" u="none" strike="noStrike" kern="1200" cap="none" spc="0" normalizeH="0" baseline="0" noProof="0">
                          <a:ln>
                            <a:noFill/>
                          </a:ln>
                          <a:solidFill>
                            <a:prstClr val="black"/>
                          </a:solidFill>
                          <a:effectLst/>
                          <a:uLnTx/>
                          <a:uFillTx/>
                          <a:latin typeface="+mn-lt"/>
                          <a:ea typeface="+mn-ea"/>
                          <a:cs typeface="+mn-cs"/>
                        </a:rPr>
                        <a:t>
 Through the photos, which we shared to our Trend Motif OPEN MINDS during the TrendSet Winter 2019, one could get the impression of no full colors around metal surfaces. 😯 But: OPEN MINDS loves full colors! 🎨 This wall decoration from Denk Herbert GmbH is a great example for the use of full colors around interior decoration in the style of OPEN MINDS. 😊
#trendsetmünchen #openminds #trendscout #fullcolor #shadesofblue #shadesofgreen #golden #walldecor #interiordecor #interiordesign #trendinteriors #ss19 #interiors #inspiration #lifestyle #trendsetwinter2019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803</a:t>
                      </a:r>
                    </a:p>
                  </a:txBody>
                  <a:tcPr/>
                </a:tc>
                <a:extLst>
                  <a:ext uri="{0D108BD9-81ED-4DB2-BD59-A6C34878D82A}">
                    <a16:rowId xmlns:a16="http://schemas.microsoft.com/office/drawing/2014/main" val="4101032131"/>
                  </a:ext>
                </a:extLst>
              </a:tr>
            </a:tbl>
          </a:graphicData>
        </a:graphic>
      </p:graphicFrame>
      <p:sp>
        <p:nvSpPr>
          <p:cNvPr id="4" name="Text Placeholder 3">
            <a:extLst>
              <a:ext uri="{FF2B5EF4-FFF2-40B4-BE49-F238E27FC236}">
                <a16:creationId xmlns:a16="http://schemas.microsoft.com/office/drawing/2014/main" id="{DFC7DE3E-3D52-4E9D-AF31-A3737086493C}"/>
              </a:ext>
            </a:extLst>
          </p:cNvPr>
          <p:cNvSpPr>
            <a:spLocks noGrp="1"/>
          </p:cNvSpPr>
          <p:nvPr>
            <p:ph type="body" sz="quarter" idx="14"/>
          </p:nvPr>
        </p:nvSpPr>
        <p:spPr/>
        <p:txBody>
          <a:bodyPr/>
          <a:lstStyle/>
          <a:p>
            <a:r>
              <a:rPr lang="en-US"/>
              <a:t>10/01/2018 - 01/21/2019</a:t>
            </a:r>
          </a:p>
        </p:txBody>
      </p:sp>
    </p:spTree>
    <p:extLst>
      <p:ext uri="{BB962C8B-B14F-4D97-AF65-F5344CB8AC3E}">
        <p14:creationId xmlns:p14="http://schemas.microsoft.com/office/powerpoint/2010/main" val="158311093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BA9A7E-538D-49AA-AD74-A1DF3EFEC511}"/>
              </a:ext>
            </a:extLst>
          </p:cNvPr>
          <p:cNvSpPr>
            <a:spLocks noGrp="1"/>
          </p:cNvSpPr>
          <p:nvPr>
            <p:ph type="title"/>
          </p:nvPr>
        </p:nvSpPr>
        <p:spPr/>
        <p:txBody>
          <a:bodyPr/>
          <a:lstStyle/>
          <a:p>
            <a:r>
              <a:rPr lang="en-US"/>
              <a:t>Instagram Posts Table | TrendSet - 5 of 14</a:t>
            </a:r>
          </a:p>
        </p:txBody>
      </p:sp>
      <p:graphicFrame>
        <p:nvGraphicFramePr>
          <p:cNvPr id="5" name="Table Placeholder 4">
            <a:extLst>
              <a:ext uri="{FF2B5EF4-FFF2-40B4-BE49-F238E27FC236}">
                <a16:creationId xmlns:a16="http://schemas.microsoft.com/office/drawing/2014/main" id="{488590A4-D73B-442C-860E-9351E3D4CD2A}"/>
              </a:ext>
            </a:extLst>
          </p:cNvPr>
          <p:cNvGraphicFramePr>
            <a:graphicFrameLocks noGrp="1"/>
          </p:cNvGraphicFramePr>
          <p:nvPr>
            <p:ph type="tbl" sz="quarter" idx="13"/>
            <p:extLst>
              <p:ext uri="{D42A27DB-BD31-4B8C-83A1-F6EECF244321}">
                <p14:modId xmlns:p14="http://schemas.microsoft.com/office/powerpoint/2010/main" val="28152296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540947355"/>
                    </a:ext>
                  </a:extLst>
                </a:gridCol>
                <a:gridCol w="658368">
                  <a:extLst>
                    <a:ext uri="{9D8B030D-6E8A-4147-A177-3AD203B41FA5}">
                      <a16:colId xmlns:a16="http://schemas.microsoft.com/office/drawing/2014/main" val="3253970000"/>
                    </a:ext>
                  </a:extLst>
                </a:gridCol>
                <a:gridCol w="658368">
                  <a:extLst>
                    <a:ext uri="{9D8B030D-6E8A-4147-A177-3AD203B41FA5}">
                      <a16:colId xmlns:a16="http://schemas.microsoft.com/office/drawing/2014/main" val="848359222"/>
                    </a:ext>
                  </a:extLst>
                </a:gridCol>
                <a:gridCol w="658368">
                  <a:extLst>
                    <a:ext uri="{9D8B030D-6E8A-4147-A177-3AD203B41FA5}">
                      <a16:colId xmlns:a16="http://schemas.microsoft.com/office/drawing/2014/main" val="1073701062"/>
                    </a:ext>
                  </a:extLst>
                </a:gridCol>
                <a:gridCol w="658368">
                  <a:extLst>
                    <a:ext uri="{9D8B030D-6E8A-4147-A177-3AD203B41FA5}">
                      <a16:colId xmlns:a16="http://schemas.microsoft.com/office/drawing/2014/main" val="643014894"/>
                    </a:ext>
                  </a:extLst>
                </a:gridCol>
                <a:gridCol w="658368">
                  <a:extLst>
                    <a:ext uri="{9D8B030D-6E8A-4147-A177-3AD203B41FA5}">
                      <a16:colId xmlns:a16="http://schemas.microsoft.com/office/drawing/2014/main" val="2643084667"/>
                    </a:ext>
                  </a:extLst>
                </a:gridCol>
                <a:gridCol w="658368">
                  <a:extLst>
                    <a:ext uri="{9D8B030D-6E8A-4147-A177-3AD203B41FA5}">
                      <a16:colId xmlns:a16="http://schemas.microsoft.com/office/drawing/2014/main" val="3315696711"/>
                    </a:ext>
                  </a:extLst>
                </a:gridCol>
                <a:gridCol w="658368">
                  <a:extLst>
                    <a:ext uri="{9D8B030D-6E8A-4147-A177-3AD203B41FA5}">
                      <a16:colId xmlns:a16="http://schemas.microsoft.com/office/drawing/2014/main" val="196472772"/>
                    </a:ext>
                  </a:extLst>
                </a:gridCol>
                <a:gridCol w="658368">
                  <a:extLst>
                    <a:ext uri="{9D8B030D-6E8A-4147-A177-3AD203B41FA5}">
                      <a16:colId xmlns:a16="http://schemas.microsoft.com/office/drawing/2014/main" val="33880504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2335693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trendset.muenchen - 2019-01-05 21:01:15 </a:t>
                      </a:r>
                      <a:r>
                        <a:rPr kumimoji="0" lang="en-US" sz="1000" b="0" i="0" u="none" strike="noStrike" kern="1200" cap="none" spc="0" normalizeH="0" baseline="0" noProof="0">
                          <a:ln>
                            <a:noFill/>
                          </a:ln>
                          <a:solidFill>
                            <a:prstClr val="black"/>
                          </a:solidFill>
                          <a:effectLst/>
                          <a:uLnTx/>
                          <a:uFillTx/>
                          <a:latin typeface="+mn-lt"/>
                          <a:ea typeface="+mn-ea"/>
                          <a:cs typeface="+mn-cs"/>
                        </a:rPr>
                        <a:t>
 Thank you for a great TrendSet Winter 2019! 💙 Munich turned into a snow city during the last three days. But instead of falling back into a christmas mood, the exhibitors showed and the trade visitors shopped the new easter trends and many other goods around interiors. 🙃 Interesting new exhibitors presented innovative products in the Newcomer Area, at the Country &amp; Style you could find cool products with traditional flair and at the @trendset.finearts artists showed inspiring contemporary art. 😊 Bye,bye for now and see you again at the TrendSet Summer 2019 from 06 - 08 July 2019! 🥳 
#trendsetmünchen #trendsetwinter2019 #thankyou #tradefair #trendinteriors #interiordesign #easter2019 #contemporaryart #newcomer #country #style #trendsetfinearts #interiors #inspiration #lifestyle #trendsetsummer2019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1220</a:t>
                      </a:r>
                    </a:p>
                  </a:txBody>
                  <a:tcPr/>
                </a:tc>
                <a:extLst>
                  <a:ext uri="{0D108BD9-81ED-4DB2-BD59-A6C34878D82A}">
                    <a16:rowId xmlns:a16="http://schemas.microsoft.com/office/drawing/2014/main" val="44896276"/>
                  </a:ext>
                </a:extLst>
              </a:tr>
            </a:tbl>
          </a:graphicData>
        </a:graphic>
      </p:graphicFrame>
      <p:sp>
        <p:nvSpPr>
          <p:cNvPr id="4" name="Text Placeholder 3">
            <a:extLst>
              <a:ext uri="{FF2B5EF4-FFF2-40B4-BE49-F238E27FC236}">
                <a16:creationId xmlns:a16="http://schemas.microsoft.com/office/drawing/2014/main" id="{3229CB45-2655-41CE-8DBA-B10E9B000A47}"/>
              </a:ext>
            </a:extLst>
          </p:cNvPr>
          <p:cNvSpPr>
            <a:spLocks noGrp="1"/>
          </p:cNvSpPr>
          <p:nvPr>
            <p:ph type="body" sz="quarter" idx="14"/>
          </p:nvPr>
        </p:nvSpPr>
        <p:spPr/>
        <p:txBody>
          <a:bodyPr/>
          <a:lstStyle/>
          <a:p>
            <a:r>
              <a:rPr lang="en-US"/>
              <a:t>10/01/2018 - 01/21/2019</a:t>
            </a:r>
          </a:p>
        </p:txBody>
      </p:sp>
    </p:spTree>
    <p:extLst>
      <p:ext uri="{BB962C8B-B14F-4D97-AF65-F5344CB8AC3E}">
        <p14:creationId xmlns:p14="http://schemas.microsoft.com/office/powerpoint/2010/main" val="332103532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F6B775-C7CC-4A43-830C-45A373C08663}"/>
              </a:ext>
            </a:extLst>
          </p:cNvPr>
          <p:cNvSpPr>
            <a:spLocks noGrp="1"/>
          </p:cNvSpPr>
          <p:nvPr>
            <p:ph type="title"/>
          </p:nvPr>
        </p:nvSpPr>
        <p:spPr/>
        <p:txBody>
          <a:bodyPr/>
          <a:lstStyle/>
          <a:p>
            <a:r>
              <a:rPr lang="en-US"/>
              <a:t>Instagram Posts Table | TrendSet - 6 of 14</a:t>
            </a:r>
          </a:p>
        </p:txBody>
      </p:sp>
      <p:graphicFrame>
        <p:nvGraphicFramePr>
          <p:cNvPr id="5" name="Table Placeholder 4">
            <a:extLst>
              <a:ext uri="{FF2B5EF4-FFF2-40B4-BE49-F238E27FC236}">
                <a16:creationId xmlns:a16="http://schemas.microsoft.com/office/drawing/2014/main" id="{97B02E0C-2150-4D68-890D-67903B2CE235}"/>
              </a:ext>
            </a:extLst>
          </p:cNvPr>
          <p:cNvGraphicFramePr>
            <a:graphicFrameLocks noGrp="1"/>
          </p:cNvGraphicFramePr>
          <p:nvPr>
            <p:ph type="tbl" sz="quarter" idx="13"/>
            <p:extLst>
              <p:ext uri="{D42A27DB-BD31-4B8C-83A1-F6EECF244321}">
                <p14:modId xmlns:p14="http://schemas.microsoft.com/office/powerpoint/2010/main" val="487077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289092508"/>
                    </a:ext>
                  </a:extLst>
                </a:gridCol>
                <a:gridCol w="658368">
                  <a:extLst>
                    <a:ext uri="{9D8B030D-6E8A-4147-A177-3AD203B41FA5}">
                      <a16:colId xmlns:a16="http://schemas.microsoft.com/office/drawing/2014/main" val="3588849916"/>
                    </a:ext>
                  </a:extLst>
                </a:gridCol>
                <a:gridCol w="658368">
                  <a:extLst>
                    <a:ext uri="{9D8B030D-6E8A-4147-A177-3AD203B41FA5}">
                      <a16:colId xmlns:a16="http://schemas.microsoft.com/office/drawing/2014/main" val="435055064"/>
                    </a:ext>
                  </a:extLst>
                </a:gridCol>
                <a:gridCol w="658368">
                  <a:extLst>
                    <a:ext uri="{9D8B030D-6E8A-4147-A177-3AD203B41FA5}">
                      <a16:colId xmlns:a16="http://schemas.microsoft.com/office/drawing/2014/main" val="1226163730"/>
                    </a:ext>
                  </a:extLst>
                </a:gridCol>
                <a:gridCol w="658368">
                  <a:extLst>
                    <a:ext uri="{9D8B030D-6E8A-4147-A177-3AD203B41FA5}">
                      <a16:colId xmlns:a16="http://schemas.microsoft.com/office/drawing/2014/main" val="3830988083"/>
                    </a:ext>
                  </a:extLst>
                </a:gridCol>
                <a:gridCol w="658368">
                  <a:extLst>
                    <a:ext uri="{9D8B030D-6E8A-4147-A177-3AD203B41FA5}">
                      <a16:colId xmlns:a16="http://schemas.microsoft.com/office/drawing/2014/main" val="1799812763"/>
                    </a:ext>
                  </a:extLst>
                </a:gridCol>
                <a:gridCol w="658368">
                  <a:extLst>
                    <a:ext uri="{9D8B030D-6E8A-4147-A177-3AD203B41FA5}">
                      <a16:colId xmlns:a16="http://schemas.microsoft.com/office/drawing/2014/main" val="4000263260"/>
                    </a:ext>
                  </a:extLst>
                </a:gridCol>
                <a:gridCol w="658368">
                  <a:extLst>
                    <a:ext uri="{9D8B030D-6E8A-4147-A177-3AD203B41FA5}">
                      <a16:colId xmlns:a16="http://schemas.microsoft.com/office/drawing/2014/main" val="1212727975"/>
                    </a:ext>
                  </a:extLst>
                </a:gridCol>
                <a:gridCol w="658368">
                  <a:extLst>
                    <a:ext uri="{9D8B030D-6E8A-4147-A177-3AD203B41FA5}">
                      <a16:colId xmlns:a16="http://schemas.microsoft.com/office/drawing/2014/main" val="8747095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6432148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trendset.muenchen - 2019-01-05 15:42:03 </a:t>
                      </a:r>
                      <a:r>
                        <a:rPr kumimoji="0" lang="en-US" sz="1000" b="0" i="0" u="none" strike="noStrike" kern="1200" cap="none" spc="0" normalizeH="0" baseline="0" noProof="0">
                          <a:ln>
                            <a:noFill/>
                          </a:ln>
                          <a:solidFill>
                            <a:prstClr val="black"/>
                          </a:solidFill>
                          <a:effectLst/>
                          <a:uLnTx/>
                          <a:uFillTx/>
                          <a:latin typeface="+mn-lt"/>
                          <a:ea typeface="+mn-ea"/>
                          <a:cs typeface="+mn-cs"/>
                        </a:rPr>
                        <a:t>
 The last hours of the TrendSet Winter 2019 are running. 😯💙 This little lightning is already tired of standing and sat down on a fatboy. 💡🙈 Found at the booth of @agentur_plescher (B1, B21). #trendsetmünchen #gentletouch #lightning #sitting #fatboy #tiredofstanding #torquise #wooden #innovative #crazy #interiordesign #interiordesigntrends #trendscout #trendinteriors #interiors #inspiration #lifestyle #trendsetwinter2019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1558</a:t>
                      </a:r>
                    </a:p>
                  </a:txBody>
                  <a:tcPr/>
                </a:tc>
                <a:extLst>
                  <a:ext uri="{0D108BD9-81ED-4DB2-BD59-A6C34878D82A}">
                    <a16:rowId xmlns:a16="http://schemas.microsoft.com/office/drawing/2014/main" val="16594861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trendset.muenchen - 2019-01-05 14:46:57 </a:t>
                      </a:r>
                      <a:r>
                        <a:rPr kumimoji="0" lang="en-US" sz="1000" b="0" i="0" u="none" strike="noStrike" kern="1200" cap="none" spc="0" normalizeH="0" baseline="0" noProof="0">
                          <a:ln>
                            <a:noFill/>
                          </a:ln>
                          <a:solidFill>
                            <a:prstClr val="black"/>
                          </a:solidFill>
                          <a:effectLst/>
                          <a:uLnTx/>
                          <a:uFillTx/>
                          <a:latin typeface="+mn-lt"/>
                          <a:ea typeface="+mn-ea"/>
                          <a:cs typeface="+mn-cs"/>
                        </a:rPr>
                        <a:t>
 Ever cutted a tomato or a cucumber like warm butter? 😌 With japanese knives this is possible. 🔪 These one are from @zayiko_damastmesser (B1, B34). #trendsetmünchen #knives #japanese #japaneseknives #zayiko_damastmesser #cookingtips #trendinteriors #kitchen #kitchenware #interiors #inspiration #lifestyle #trendsetwinter2019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1131</a:t>
                      </a:r>
                    </a:p>
                  </a:txBody>
                  <a:tcPr/>
                </a:tc>
                <a:extLst>
                  <a:ext uri="{0D108BD9-81ED-4DB2-BD59-A6C34878D82A}">
                    <a16:rowId xmlns:a16="http://schemas.microsoft.com/office/drawing/2014/main" val="2648427716"/>
                  </a:ext>
                </a:extLst>
              </a:tr>
            </a:tbl>
          </a:graphicData>
        </a:graphic>
      </p:graphicFrame>
      <p:sp>
        <p:nvSpPr>
          <p:cNvPr id="4" name="Text Placeholder 3">
            <a:extLst>
              <a:ext uri="{FF2B5EF4-FFF2-40B4-BE49-F238E27FC236}">
                <a16:creationId xmlns:a16="http://schemas.microsoft.com/office/drawing/2014/main" id="{4BC01F3A-23D3-4BE1-A6CD-C93B2DFA2A1B}"/>
              </a:ext>
            </a:extLst>
          </p:cNvPr>
          <p:cNvSpPr>
            <a:spLocks noGrp="1"/>
          </p:cNvSpPr>
          <p:nvPr>
            <p:ph type="body" sz="quarter" idx="14"/>
          </p:nvPr>
        </p:nvSpPr>
        <p:spPr/>
        <p:txBody>
          <a:bodyPr/>
          <a:lstStyle/>
          <a:p>
            <a:r>
              <a:rPr lang="en-US"/>
              <a:t>10/01/2018 - 01/21/2019</a:t>
            </a:r>
          </a:p>
        </p:txBody>
      </p:sp>
    </p:spTree>
    <p:extLst>
      <p:ext uri="{BB962C8B-B14F-4D97-AF65-F5344CB8AC3E}">
        <p14:creationId xmlns:p14="http://schemas.microsoft.com/office/powerpoint/2010/main" val="365095577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693C7B-2766-42E4-9A91-6CEFE0670E67}"/>
              </a:ext>
            </a:extLst>
          </p:cNvPr>
          <p:cNvSpPr>
            <a:spLocks noGrp="1"/>
          </p:cNvSpPr>
          <p:nvPr>
            <p:ph type="title"/>
          </p:nvPr>
        </p:nvSpPr>
        <p:spPr/>
        <p:txBody>
          <a:bodyPr/>
          <a:lstStyle/>
          <a:p>
            <a:r>
              <a:rPr lang="en-US"/>
              <a:t>Instagram Posts Table | TrendSet - 7 of 14</a:t>
            </a:r>
          </a:p>
        </p:txBody>
      </p:sp>
      <p:graphicFrame>
        <p:nvGraphicFramePr>
          <p:cNvPr id="5" name="Table Placeholder 4">
            <a:extLst>
              <a:ext uri="{FF2B5EF4-FFF2-40B4-BE49-F238E27FC236}">
                <a16:creationId xmlns:a16="http://schemas.microsoft.com/office/drawing/2014/main" id="{F9091C16-E762-4FE0-A0F0-30E0AEACF805}"/>
              </a:ext>
            </a:extLst>
          </p:cNvPr>
          <p:cNvGraphicFramePr>
            <a:graphicFrameLocks noGrp="1"/>
          </p:cNvGraphicFramePr>
          <p:nvPr>
            <p:ph type="tbl" sz="quarter" idx="13"/>
            <p:extLst>
              <p:ext uri="{D42A27DB-BD31-4B8C-83A1-F6EECF244321}">
                <p14:modId xmlns:p14="http://schemas.microsoft.com/office/powerpoint/2010/main" val="24949761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750098607"/>
                    </a:ext>
                  </a:extLst>
                </a:gridCol>
                <a:gridCol w="658368">
                  <a:extLst>
                    <a:ext uri="{9D8B030D-6E8A-4147-A177-3AD203B41FA5}">
                      <a16:colId xmlns:a16="http://schemas.microsoft.com/office/drawing/2014/main" val="127889840"/>
                    </a:ext>
                  </a:extLst>
                </a:gridCol>
                <a:gridCol w="658368">
                  <a:extLst>
                    <a:ext uri="{9D8B030D-6E8A-4147-A177-3AD203B41FA5}">
                      <a16:colId xmlns:a16="http://schemas.microsoft.com/office/drawing/2014/main" val="3249788336"/>
                    </a:ext>
                  </a:extLst>
                </a:gridCol>
                <a:gridCol w="658368">
                  <a:extLst>
                    <a:ext uri="{9D8B030D-6E8A-4147-A177-3AD203B41FA5}">
                      <a16:colId xmlns:a16="http://schemas.microsoft.com/office/drawing/2014/main" val="3157735068"/>
                    </a:ext>
                  </a:extLst>
                </a:gridCol>
                <a:gridCol w="658368">
                  <a:extLst>
                    <a:ext uri="{9D8B030D-6E8A-4147-A177-3AD203B41FA5}">
                      <a16:colId xmlns:a16="http://schemas.microsoft.com/office/drawing/2014/main" val="2240972250"/>
                    </a:ext>
                  </a:extLst>
                </a:gridCol>
                <a:gridCol w="658368">
                  <a:extLst>
                    <a:ext uri="{9D8B030D-6E8A-4147-A177-3AD203B41FA5}">
                      <a16:colId xmlns:a16="http://schemas.microsoft.com/office/drawing/2014/main" val="779657974"/>
                    </a:ext>
                  </a:extLst>
                </a:gridCol>
                <a:gridCol w="658368">
                  <a:extLst>
                    <a:ext uri="{9D8B030D-6E8A-4147-A177-3AD203B41FA5}">
                      <a16:colId xmlns:a16="http://schemas.microsoft.com/office/drawing/2014/main" val="2686331010"/>
                    </a:ext>
                  </a:extLst>
                </a:gridCol>
                <a:gridCol w="658368">
                  <a:extLst>
                    <a:ext uri="{9D8B030D-6E8A-4147-A177-3AD203B41FA5}">
                      <a16:colId xmlns:a16="http://schemas.microsoft.com/office/drawing/2014/main" val="3299527432"/>
                    </a:ext>
                  </a:extLst>
                </a:gridCol>
                <a:gridCol w="658368">
                  <a:extLst>
                    <a:ext uri="{9D8B030D-6E8A-4147-A177-3AD203B41FA5}">
                      <a16:colId xmlns:a16="http://schemas.microsoft.com/office/drawing/2014/main" val="28229390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1511646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trendset.muenchen - 2019-01-05 13:08:19 </a:t>
                      </a:r>
                      <a:r>
                        <a:rPr kumimoji="0" lang="en-US" sz="1000" b="0" i="0" u="none" strike="noStrike" kern="1200" cap="none" spc="0" normalizeH="0" baseline="0" noProof="0">
                          <a:ln>
                            <a:noFill/>
                          </a:ln>
                          <a:solidFill>
                            <a:prstClr val="black"/>
                          </a:solidFill>
                          <a:effectLst/>
                          <a:uLnTx/>
                          <a:uFillTx/>
                          <a:latin typeface="+mn-lt"/>
                          <a:ea typeface="+mn-ea"/>
                          <a:cs typeface="+mn-cs"/>
                        </a:rPr>
                        <a:t>
 RURAL DREAM at the Bijoutex... 🌸 First picture: @buddhapearls (C4, E25), second picture: @dolfiwoodcarvings_since_1892 (C4, F25), third picture: Me Lady B.V. (C4, A40). #trendsetmünchen #bijoutex #ruraldream #jewellery #chains #pearls #buddhapearls #dolfi #fashion #trendinteriors #rose #inspiration #trendsetwinter2019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823</a:t>
                      </a:r>
                    </a:p>
                  </a:txBody>
                  <a:tcPr/>
                </a:tc>
                <a:extLst>
                  <a:ext uri="{0D108BD9-81ED-4DB2-BD59-A6C34878D82A}">
                    <a16:rowId xmlns:a16="http://schemas.microsoft.com/office/drawing/2014/main" val="24676439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trendset.muenchen - 2019-01-05 11:10:39 </a:t>
                      </a:r>
                      <a:r>
                        <a:rPr kumimoji="0" lang="en-US" sz="1000" b="0" i="0" u="none" strike="noStrike" kern="1200" cap="none" spc="0" normalizeH="0" baseline="0" noProof="0">
                          <a:ln>
                            <a:noFill/>
                          </a:ln>
                          <a:solidFill>
                            <a:prstClr val="black"/>
                          </a:solidFill>
                          <a:effectLst/>
                          <a:uLnTx/>
                          <a:uFillTx/>
                          <a:latin typeface="+mn-lt"/>
                          <a:ea typeface="+mn-ea"/>
                          <a:cs typeface="+mn-cs"/>
                        </a:rPr>
                        <a:t>
 This tableware by @seraxbelgium (C2, D29) underlines the trend we scouted and expected for the kitchen &amp; tabletop area. we called it „The Simple Life“ because everything is reduced like the cups without handles. 😊 
#trendsetmünchen #thesimplelife #kitchen #kitchendesign #tabletop #tableware #tablewaredesign #plates #cups #teatime #bronce #trendinteriors #interiors #inspiration #lifestyle #trendsetwinter2019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869</a:t>
                      </a:r>
                    </a:p>
                  </a:txBody>
                  <a:tcPr/>
                </a:tc>
                <a:extLst>
                  <a:ext uri="{0D108BD9-81ED-4DB2-BD59-A6C34878D82A}">
                    <a16:rowId xmlns:a16="http://schemas.microsoft.com/office/drawing/2014/main" val="2221355680"/>
                  </a:ext>
                </a:extLst>
              </a:tr>
            </a:tbl>
          </a:graphicData>
        </a:graphic>
      </p:graphicFrame>
      <p:sp>
        <p:nvSpPr>
          <p:cNvPr id="4" name="Text Placeholder 3">
            <a:extLst>
              <a:ext uri="{FF2B5EF4-FFF2-40B4-BE49-F238E27FC236}">
                <a16:creationId xmlns:a16="http://schemas.microsoft.com/office/drawing/2014/main" id="{6E1C0B61-9092-42BD-8011-C2094BD2E571}"/>
              </a:ext>
            </a:extLst>
          </p:cNvPr>
          <p:cNvSpPr>
            <a:spLocks noGrp="1"/>
          </p:cNvSpPr>
          <p:nvPr>
            <p:ph type="body" sz="quarter" idx="14"/>
          </p:nvPr>
        </p:nvSpPr>
        <p:spPr/>
        <p:txBody>
          <a:bodyPr/>
          <a:lstStyle/>
          <a:p>
            <a:r>
              <a:rPr lang="en-US"/>
              <a:t>10/01/2018 - 01/21/2019</a:t>
            </a:r>
          </a:p>
        </p:txBody>
      </p:sp>
    </p:spTree>
    <p:extLst>
      <p:ext uri="{BB962C8B-B14F-4D97-AF65-F5344CB8AC3E}">
        <p14:creationId xmlns:p14="http://schemas.microsoft.com/office/powerpoint/2010/main" val="238217572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6E9A39-755B-46ED-9587-0A31F8E8AF96}"/>
              </a:ext>
            </a:extLst>
          </p:cNvPr>
          <p:cNvSpPr>
            <a:spLocks noGrp="1"/>
          </p:cNvSpPr>
          <p:nvPr>
            <p:ph type="title"/>
          </p:nvPr>
        </p:nvSpPr>
        <p:spPr/>
        <p:txBody>
          <a:bodyPr/>
          <a:lstStyle/>
          <a:p>
            <a:r>
              <a:rPr lang="en-US"/>
              <a:t>Instagram Posts Table | TrendSet - 8 of 14</a:t>
            </a:r>
          </a:p>
        </p:txBody>
      </p:sp>
      <p:graphicFrame>
        <p:nvGraphicFramePr>
          <p:cNvPr id="5" name="Table Placeholder 4">
            <a:extLst>
              <a:ext uri="{FF2B5EF4-FFF2-40B4-BE49-F238E27FC236}">
                <a16:creationId xmlns:a16="http://schemas.microsoft.com/office/drawing/2014/main" id="{8F39EF73-649B-4398-8D80-F1DE66BE39EE}"/>
              </a:ext>
            </a:extLst>
          </p:cNvPr>
          <p:cNvGraphicFramePr>
            <a:graphicFrameLocks noGrp="1"/>
          </p:cNvGraphicFramePr>
          <p:nvPr>
            <p:ph type="tbl" sz="quarter" idx="13"/>
            <p:extLst>
              <p:ext uri="{D42A27DB-BD31-4B8C-83A1-F6EECF244321}">
                <p14:modId xmlns:p14="http://schemas.microsoft.com/office/powerpoint/2010/main" val="1292597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793388182"/>
                    </a:ext>
                  </a:extLst>
                </a:gridCol>
                <a:gridCol w="658368">
                  <a:extLst>
                    <a:ext uri="{9D8B030D-6E8A-4147-A177-3AD203B41FA5}">
                      <a16:colId xmlns:a16="http://schemas.microsoft.com/office/drawing/2014/main" val="417683061"/>
                    </a:ext>
                  </a:extLst>
                </a:gridCol>
                <a:gridCol w="658368">
                  <a:extLst>
                    <a:ext uri="{9D8B030D-6E8A-4147-A177-3AD203B41FA5}">
                      <a16:colId xmlns:a16="http://schemas.microsoft.com/office/drawing/2014/main" val="272497039"/>
                    </a:ext>
                  </a:extLst>
                </a:gridCol>
                <a:gridCol w="658368">
                  <a:extLst>
                    <a:ext uri="{9D8B030D-6E8A-4147-A177-3AD203B41FA5}">
                      <a16:colId xmlns:a16="http://schemas.microsoft.com/office/drawing/2014/main" val="2449573350"/>
                    </a:ext>
                  </a:extLst>
                </a:gridCol>
                <a:gridCol w="658368">
                  <a:extLst>
                    <a:ext uri="{9D8B030D-6E8A-4147-A177-3AD203B41FA5}">
                      <a16:colId xmlns:a16="http://schemas.microsoft.com/office/drawing/2014/main" val="723011694"/>
                    </a:ext>
                  </a:extLst>
                </a:gridCol>
                <a:gridCol w="658368">
                  <a:extLst>
                    <a:ext uri="{9D8B030D-6E8A-4147-A177-3AD203B41FA5}">
                      <a16:colId xmlns:a16="http://schemas.microsoft.com/office/drawing/2014/main" val="1554775323"/>
                    </a:ext>
                  </a:extLst>
                </a:gridCol>
                <a:gridCol w="658368">
                  <a:extLst>
                    <a:ext uri="{9D8B030D-6E8A-4147-A177-3AD203B41FA5}">
                      <a16:colId xmlns:a16="http://schemas.microsoft.com/office/drawing/2014/main" val="1758030965"/>
                    </a:ext>
                  </a:extLst>
                </a:gridCol>
                <a:gridCol w="658368">
                  <a:extLst>
                    <a:ext uri="{9D8B030D-6E8A-4147-A177-3AD203B41FA5}">
                      <a16:colId xmlns:a16="http://schemas.microsoft.com/office/drawing/2014/main" val="2441829641"/>
                    </a:ext>
                  </a:extLst>
                </a:gridCol>
                <a:gridCol w="658368">
                  <a:extLst>
                    <a:ext uri="{9D8B030D-6E8A-4147-A177-3AD203B41FA5}">
                      <a16:colId xmlns:a16="http://schemas.microsoft.com/office/drawing/2014/main" val="31341648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0483900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trendset.muenchen - 2019-01-05 10:56:20 </a:t>
                      </a:r>
                      <a:r>
                        <a:rPr kumimoji="0" lang="en-US" sz="1000" b="0" i="0" u="none" strike="noStrike" kern="1200" cap="none" spc="0" normalizeH="0" baseline="0" noProof="0">
                          <a:ln>
                            <a:noFill/>
                          </a:ln>
                          <a:solidFill>
                            <a:prstClr val="black"/>
                          </a:solidFill>
                          <a:effectLst/>
                          <a:uLnTx/>
                          <a:uFillTx/>
                          <a:latin typeface="+mn-lt"/>
                          <a:ea typeface="+mn-ea"/>
                          <a:cs typeface="+mn-cs"/>
                        </a:rPr>
                        <a:t>
 Relaxing with Trend Motif RURAL DREAM? @cozylivingcopenhagen (C2, B29) makes it possible with this easy chair. 🌸
#trendsetmünchen #ruraldream #chair #armchair #interiordesign #rose #interiors #interior_design #rose #interiorlove #trendinteriors #tradefair #cozylivingcopenhagen #interiors #inspiration #lifestyle #trendsetwinter2019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1349</a:t>
                      </a:r>
                    </a:p>
                  </a:txBody>
                  <a:tcPr/>
                </a:tc>
                <a:extLst>
                  <a:ext uri="{0D108BD9-81ED-4DB2-BD59-A6C34878D82A}">
                    <a16:rowId xmlns:a16="http://schemas.microsoft.com/office/drawing/2014/main" val="1282935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trendset.muenchen - 2019-01-04 15:00:22 </a:t>
                      </a:r>
                      <a:r>
                        <a:rPr kumimoji="0" lang="en-US" sz="1000" b="0" i="0" u="none" strike="noStrike" kern="1200" cap="none" spc="0" normalizeH="0" baseline="0" noProof="0">
                          <a:ln>
                            <a:noFill/>
                          </a:ln>
                          <a:solidFill>
                            <a:prstClr val="black"/>
                          </a:solidFill>
                          <a:effectLst/>
                          <a:uLnTx/>
                          <a:uFillTx/>
                          <a:latin typeface="+mn-lt"/>
                          <a:ea typeface="+mn-ea"/>
                          <a:cs typeface="+mn-cs"/>
                        </a:rPr>
                        <a:t>
 Have you ever seen clocks, plates and more made out of concrete? @ovisproducts (B1, F31-15) produces exactly this. 😯 innovative, isn‘t it? 💙 for more innovation amd new stuff visist the newcomer area in hall B1! 
#trendsetmünchen #innovation #concretedesign #interiordesign #clock #plate #tabletop #trendinteriors #interiors #inspiration #lifestyle #trendsetwinter2018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1177</a:t>
                      </a:r>
                    </a:p>
                  </a:txBody>
                  <a:tcPr/>
                </a:tc>
                <a:extLst>
                  <a:ext uri="{0D108BD9-81ED-4DB2-BD59-A6C34878D82A}">
                    <a16:rowId xmlns:a16="http://schemas.microsoft.com/office/drawing/2014/main" val="3145605365"/>
                  </a:ext>
                </a:extLst>
              </a:tr>
            </a:tbl>
          </a:graphicData>
        </a:graphic>
      </p:graphicFrame>
      <p:sp>
        <p:nvSpPr>
          <p:cNvPr id="4" name="Text Placeholder 3">
            <a:extLst>
              <a:ext uri="{FF2B5EF4-FFF2-40B4-BE49-F238E27FC236}">
                <a16:creationId xmlns:a16="http://schemas.microsoft.com/office/drawing/2014/main" id="{895805F9-F83F-430A-AE54-69D89F845134}"/>
              </a:ext>
            </a:extLst>
          </p:cNvPr>
          <p:cNvSpPr>
            <a:spLocks noGrp="1"/>
          </p:cNvSpPr>
          <p:nvPr>
            <p:ph type="body" sz="quarter" idx="14"/>
          </p:nvPr>
        </p:nvSpPr>
        <p:spPr/>
        <p:txBody>
          <a:bodyPr/>
          <a:lstStyle/>
          <a:p>
            <a:r>
              <a:rPr lang="en-US"/>
              <a:t>10/01/2018 - 01/21/2019</a:t>
            </a:r>
          </a:p>
        </p:txBody>
      </p:sp>
    </p:spTree>
    <p:extLst>
      <p:ext uri="{BB962C8B-B14F-4D97-AF65-F5344CB8AC3E}">
        <p14:creationId xmlns:p14="http://schemas.microsoft.com/office/powerpoint/2010/main" val="274259817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D5B7BD-5892-4765-8ABE-ADB93E8DC05A}"/>
              </a:ext>
            </a:extLst>
          </p:cNvPr>
          <p:cNvSpPr>
            <a:spLocks noGrp="1"/>
          </p:cNvSpPr>
          <p:nvPr>
            <p:ph type="title"/>
          </p:nvPr>
        </p:nvSpPr>
        <p:spPr/>
        <p:txBody>
          <a:bodyPr/>
          <a:lstStyle/>
          <a:p>
            <a:r>
              <a:rPr lang="en-US"/>
              <a:t>Instagram Posts Table | TrendSet - 9 of 14</a:t>
            </a:r>
          </a:p>
        </p:txBody>
      </p:sp>
      <p:graphicFrame>
        <p:nvGraphicFramePr>
          <p:cNvPr id="5" name="Table Placeholder 4">
            <a:extLst>
              <a:ext uri="{FF2B5EF4-FFF2-40B4-BE49-F238E27FC236}">
                <a16:creationId xmlns:a16="http://schemas.microsoft.com/office/drawing/2014/main" id="{838E9D76-2C42-48BC-A10F-CB538830864F}"/>
              </a:ext>
            </a:extLst>
          </p:cNvPr>
          <p:cNvGraphicFramePr>
            <a:graphicFrameLocks noGrp="1"/>
          </p:cNvGraphicFramePr>
          <p:nvPr>
            <p:ph type="tbl" sz="quarter" idx="13"/>
            <p:extLst>
              <p:ext uri="{D42A27DB-BD31-4B8C-83A1-F6EECF244321}">
                <p14:modId xmlns:p14="http://schemas.microsoft.com/office/powerpoint/2010/main" val="17265554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996016520"/>
                    </a:ext>
                  </a:extLst>
                </a:gridCol>
                <a:gridCol w="658368">
                  <a:extLst>
                    <a:ext uri="{9D8B030D-6E8A-4147-A177-3AD203B41FA5}">
                      <a16:colId xmlns:a16="http://schemas.microsoft.com/office/drawing/2014/main" val="166839999"/>
                    </a:ext>
                  </a:extLst>
                </a:gridCol>
                <a:gridCol w="658368">
                  <a:extLst>
                    <a:ext uri="{9D8B030D-6E8A-4147-A177-3AD203B41FA5}">
                      <a16:colId xmlns:a16="http://schemas.microsoft.com/office/drawing/2014/main" val="3777694742"/>
                    </a:ext>
                  </a:extLst>
                </a:gridCol>
                <a:gridCol w="658368">
                  <a:extLst>
                    <a:ext uri="{9D8B030D-6E8A-4147-A177-3AD203B41FA5}">
                      <a16:colId xmlns:a16="http://schemas.microsoft.com/office/drawing/2014/main" val="2013732081"/>
                    </a:ext>
                  </a:extLst>
                </a:gridCol>
                <a:gridCol w="658368">
                  <a:extLst>
                    <a:ext uri="{9D8B030D-6E8A-4147-A177-3AD203B41FA5}">
                      <a16:colId xmlns:a16="http://schemas.microsoft.com/office/drawing/2014/main" val="77846634"/>
                    </a:ext>
                  </a:extLst>
                </a:gridCol>
                <a:gridCol w="658368">
                  <a:extLst>
                    <a:ext uri="{9D8B030D-6E8A-4147-A177-3AD203B41FA5}">
                      <a16:colId xmlns:a16="http://schemas.microsoft.com/office/drawing/2014/main" val="50821949"/>
                    </a:ext>
                  </a:extLst>
                </a:gridCol>
                <a:gridCol w="658368">
                  <a:extLst>
                    <a:ext uri="{9D8B030D-6E8A-4147-A177-3AD203B41FA5}">
                      <a16:colId xmlns:a16="http://schemas.microsoft.com/office/drawing/2014/main" val="2287525937"/>
                    </a:ext>
                  </a:extLst>
                </a:gridCol>
                <a:gridCol w="658368">
                  <a:extLst>
                    <a:ext uri="{9D8B030D-6E8A-4147-A177-3AD203B41FA5}">
                      <a16:colId xmlns:a16="http://schemas.microsoft.com/office/drawing/2014/main" val="3685725750"/>
                    </a:ext>
                  </a:extLst>
                </a:gridCol>
                <a:gridCol w="658368">
                  <a:extLst>
                    <a:ext uri="{9D8B030D-6E8A-4147-A177-3AD203B41FA5}">
                      <a16:colId xmlns:a16="http://schemas.microsoft.com/office/drawing/2014/main" val="23595565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5000953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trendset.muenchen - 2019-01-04 13:08:58 </a:t>
                      </a:r>
                      <a:r>
                        <a:rPr kumimoji="0" lang="en-US" sz="1000" b="0" i="0" u="none" strike="noStrike" kern="1200" cap="none" spc="0" normalizeH="0" baseline="0" noProof="0">
                          <a:ln>
                            <a:noFill/>
                          </a:ln>
                          <a:solidFill>
                            <a:prstClr val="black"/>
                          </a:solidFill>
                          <a:effectLst/>
                          <a:uLnTx/>
                          <a:uFillTx/>
                          <a:latin typeface="+mn-lt"/>
                          <a:ea typeface="+mn-ea"/>
                          <a:cs typeface="+mn-cs"/>
                        </a:rPr>
                        <a:t>
 Pesto sold without water and oil? Pesto that you can blend yourself at home? That‘s what Bavaria Selection (B3, E26) offers. And we tasted the pesto: it‘s great! 😊
#trendsetmünchen #gentletouch #pesto #pomodoro #picante #pestorosso #kitchen #foodphotography #food #tastey #interiors #inspiration #lifestyle #trendsetwinter2019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1100</a:t>
                      </a:r>
                    </a:p>
                  </a:txBody>
                  <a:tcPr/>
                </a:tc>
                <a:extLst>
                  <a:ext uri="{0D108BD9-81ED-4DB2-BD59-A6C34878D82A}">
                    <a16:rowId xmlns:a16="http://schemas.microsoft.com/office/drawing/2014/main" val="17330358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trendset.muenchen - 2019-01-04 11:22:41 </a:t>
                      </a:r>
                      <a:r>
                        <a:rPr kumimoji="0" lang="en-US" sz="1000" b="0" i="0" u="none" strike="noStrike" kern="1200" cap="none" spc="0" normalizeH="0" baseline="0" noProof="0">
                          <a:ln>
                            <a:noFill/>
                          </a:ln>
                          <a:solidFill>
                            <a:prstClr val="black"/>
                          </a:solidFill>
                          <a:effectLst/>
                          <a:uLnTx/>
                          <a:uFillTx/>
                          <a:latin typeface="+mn-lt"/>
                          <a:ea typeface="+mn-ea"/>
                          <a:cs typeface="+mn-cs"/>
                        </a:rPr>
                        <a:t>
 RURAL DREAM flair at the booth of @formano.de (B3, D20). 🌸
#trendsetmünchen #ruraldream #floristry #flowers #faces #sculptures #whitelove #interiordecor #decoration #interiordesign #trendinteriors #interiors #inspiration #lifestyle #trendsetwinter2019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870</a:t>
                      </a:r>
                    </a:p>
                  </a:txBody>
                  <a:tcPr/>
                </a:tc>
                <a:extLst>
                  <a:ext uri="{0D108BD9-81ED-4DB2-BD59-A6C34878D82A}">
                    <a16:rowId xmlns:a16="http://schemas.microsoft.com/office/drawing/2014/main" val="4040071546"/>
                  </a:ext>
                </a:extLst>
              </a:tr>
            </a:tbl>
          </a:graphicData>
        </a:graphic>
      </p:graphicFrame>
      <p:sp>
        <p:nvSpPr>
          <p:cNvPr id="4" name="Text Placeholder 3">
            <a:extLst>
              <a:ext uri="{FF2B5EF4-FFF2-40B4-BE49-F238E27FC236}">
                <a16:creationId xmlns:a16="http://schemas.microsoft.com/office/drawing/2014/main" id="{3F974C0C-C84E-4193-99BF-374DD9B47934}"/>
              </a:ext>
            </a:extLst>
          </p:cNvPr>
          <p:cNvSpPr>
            <a:spLocks noGrp="1"/>
          </p:cNvSpPr>
          <p:nvPr>
            <p:ph type="body" sz="quarter" idx="14"/>
          </p:nvPr>
        </p:nvSpPr>
        <p:spPr/>
        <p:txBody>
          <a:bodyPr/>
          <a:lstStyle/>
          <a:p>
            <a:r>
              <a:rPr lang="en-US"/>
              <a:t>10/01/2018 - 01/21/2019</a:t>
            </a:r>
          </a:p>
        </p:txBody>
      </p:sp>
    </p:spTree>
    <p:extLst>
      <p:ext uri="{BB962C8B-B14F-4D97-AF65-F5344CB8AC3E}">
        <p14:creationId xmlns:p14="http://schemas.microsoft.com/office/powerpoint/2010/main" val="360502810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A74FFE-7F30-4FE4-AF65-40B88A6E8D99}"/>
              </a:ext>
            </a:extLst>
          </p:cNvPr>
          <p:cNvSpPr>
            <a:spLocks noGrp="1"/>
          </p:cNvSpPr>
          <p:nvPr>
            <p:ph type="title"/>
          </p:nvPr>
        </p:nvSpPr>
        <p:spPr/>
        <p:txBody>
          <a:bodyPr/>
          <a:lstStyle/>
          <a:p>
            <a:r>
              <a:rPr lang="en-US"/>
              <a:t>Instagram Posts Table | TrendSet - 10 of 14</a:t>
            </a:r>
          </a:p>
        </p:txBody>
      </p:sp>
      <p:graphicFrame>
        <p:nvGraphicFramePr>
          <p:cNvPr id="5" name="Table Placeholder 4">
            <a:extLst>
              <a:ext uri="{FF2B5EF4-FFF2-40B4-BE49-F238E27FC236}">
                <a16:creationId xmlns:a16="http://schemas.microsoft.com/office/drawing/2014/main" id="{1D07EB5D-B037-48AD-B633-4096693BD513}"/>
              </a:ext>
            </a:extLst>
          </p:cNvPr>
          <p:cNvGraphicFramePr>
            <a:graphicFrameLocks noGrp="1"/>
          </p:cNvGraphicFramePr>
          <p:nvPr>
            <p:ph type="tbl" sz="quarter" idx="13"/>
            <p:extLst>
              <p:ext uri="{D42A27DB-BD31-4B8C-83A1-F6EECF244321}">
                <p14:modId xmlns:p14="http://schemas.microsoft.com/office/powerpoint/2010/main" val="29543263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4116464080"/>
                    </a:ext>
                  </a:extLst>
                </a:gridCol>
                <a:gridCol w="658368">
                  <a:extLst>
                    <a:ext uri="{9D8B030D-6E8A-4147-A177-3AD203B41FA5}">
                      <a16:colId xmlns:a16="http://schemas.microsoft.com/office/drawing/2014/main" val="316902937"/>
                    </a:ext>
                  </a:extLst>
                </a:gridCol>
                <a:gridCol w="658368">
                  <a:extLst>
                    <a:ext uri="{9D8B030D-6E8A-4147-A177-3AD203B41FA5}">
                      <a16:colId xmlns:a16="http://schemas.microsoft.com/office/drawing/2014/main" val="721342866"/>
                    </a:ext>
                  </a:extLst>
                </a:gridCol>
                <a:gridCol w="658368">
                  <a:extLst>
                    <a:ext uri="{9D8B030D-6E8A-4147-A177-3AD203B41FA5}">
                      <a16:colId xmlns:a16="http://schemas.microsoft.com/office/drawing/2014/main" val="1687058156"/>
                    </a:ext>
                  </a:extLst>
                </a:gridCol>
                <a:gridCol w="658368">
                  <a:extLst>
                    <a:ext uri="{9D8B030D-6E8A-4147-A177-3AD203B41FA5}">
                      <a16:colId xmlns:a16="http://schemas.microsoft.com/office/drawing/2014/main" val="3745295204"/>
                    </a:ext>
                  </a:extLst>
                </a:gridCol>
                <a:gridCol w="658368">
                  <a:extLst>
                    <a:ext uri="{9D8B030D-6E8A-4147-A177-3AD203B41FA5}">
                      <a16:colId xmlns:a16="http://schemas.microsoft.com/office/drawing/2014/main" val="2531442624"/>
                    </a:ext>
                  </a:extLst>
                </a:gridCol>
                <a:gridCol w="658368">
                  <a:extLst>
                    <a:ext uri="{9D8B030D-6E8A-4147-A177-3AD203B41FA5}">
                      <a16:colId xmlns:a16="http://schemas.microsoft.com/office/drawing/2014/main" val="4262083574"/>
                    </a:ext>
                  </a:extLst>
                </a:gridCol>
                <a:gridCol w="658368">
                  <a:extLst>
                    <a:ext uri="{9D8B030D-6E8A-4147-A177-3AD203B41FA5}">
                      <a16:colId xmlns:a16="http://schemas.microsoft.com/office/drawing/2014/main" val="2709781519"/>
                    </a:ext>
                  </a:extLst>
                </a:gridCol>
                <a:gridCol w="658368">
                  <a:extLst>
                    <a:ext uri="{9D8B030D-6E8A-4147-A177-3AD203B41FA5}">
                      <a16:colId xmlns:a16="http://schemas.microsoft.com/office/drawing/2014/main" val="22917556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0421118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trendset.muenchen - 2019-01-04 11:11:58 </a:t>
                      </a:r>
                      <a:r>
                        <a:rPr kumimoji="0" lang="en-US" sz="1000" b="0" i="0" u="none" strike="noStrike" kern="1200" cap="none" spc="0" normalizeH="0" baseline="0" noProof="0">
                          <a:ln>
                            <a:noFill/>
                          </a:ln>
                          <a:solidFill>
                            <a:prstClr val="black"/>
                          </a:solidFill>
                          <a:effectLst/>
                          <a:uLnTx/>
                          <a:uFillTx/>
                          <a:latin typeface="+mn-lt"/>
                          <a:ea typeface="+mn-ea"/>
                          <a:cs typeface="+mn-cs"/>
                        </a:rPr>
                        <a:t>
 @five_oaks_ltd took our Trend Motif OPEN MINDS literally and created these face/head sculptures with open heads - or open minds. 🙈 
#trendsetmünchen #openminds #heads #faces #sculptures #gardendecor #decoration #brown #terracotta #sleepy #trendinteriors #interiors #inspiration #lifestyle #trendsetwinter2019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631</a:t>
                      </a:r>
                    </a:p>
                  </a:txBody>
                  <a:tcPr/>
                </a:tc>
                <a:extLst>
                  <a:ext uri="{0D108BD9-81ED-4DB2-BD59-A6C34878D82A}">
                    <a16:rowId xmlns:a16="http://schemas.microsoft.com/office/drawing/2014/main" val="34775925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trendset.muenchen - 2019-01-04 09:58:19 </a:t>
                      </a:r>
                      <a:r>
                        <a:rPr kumimoji="0" lang="en-US" sz="1000" b="0" i="0" u="none" strike="noStrike" kern="1200" cap="none" spc="0" normalizeH="0" baseline="0" noProof="0">
                          <a:ln>
                            <a:noFill/>
                          </a:ln>
                          <a:solidFill>
                            <a:prstClr val="black"/>
                          </a:solidFill>
                          <a:effectLst/>
                          <a:uLnTx/>
                          <a:uFillTx/>
                          <a:latin typeface="+mn-lt"/>
                          <a:ea typeface="+mn-ea"/>
                          <a:cs typeface="+mn-cs"/>
                        </a:rPr>
                        <a:t>
 Boho Deluxe is the name of our expected easter trend. 😌 Glittering bunnies like these from Maurer &amp; Albrecht (B2, B11) emphazise this scouted trend. 🐰
#trendsetmünchen #eastertrend #bohodeluxe #bunnies #easter #easterdecor #decoration #interiordecoration #interiordesign #floristry #rose #glitter #trendinteriors #interiors #inspiration #lifestyle #trendsetwinter2019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903</a:t>
                      </a:r>
                    </a:p>
                  </a:txBody>
                  <a:tcPr/>
                </a:tc>
                <a:extLst>
                  <a:ext uri="{0D108BD9-81ED-4DB2-BD59-A6C34878D82A}">
                    <a16:rowId xmlns:a16="http://schemas.microsoft.com/office/drawing/2014/main" val="3361969708"/>
                  </a:ext>
                </a:extLst>
              </a:tr>
            </a:tbl>
          </a:graphicData>
        </a:graphic>
      </p:graphicFrame>
      <p:sp>
        <p:nvSpPr>
          <p:cNvPr id="4" name="Text Placeholder 3">
            <a:extLst>
              <a:ext uri="{FF2B5EF4-FFF2-40B4-BE49-F238E27FC236}">
                <a16:creationId xmlns:a16="http://schemas.microsoft.com/office/drawing/2014/main" id="{3016FCA9-6340-4276-BF90-D028931FB307}"/>
              </a:ext>
            </a:extLst>
          </p:cNvPr>
          <p:cNvSpPr>
            <a:spLocks noGrp="1"/>
          </p:cNvSpPr>
          <p:nvPr>
            <p:ph type="body" sz="quarter" idx="14"/>
          </p:nvPr>
        </p:nvSpPr>
        <p:spPr/>
        <p:txBody>
          <a:bodyPr/>
          <a:lstStyle/>
          <a:p>
            <a:r>
              <a:rPr lang="en-US"/>
              <a:t>10/01/2018 - 01/21/2019</a:t>
            </a:r>
          </a:p>
        </p:txBody>
      </p:sp>
    </p:spTree>
    <p:extLst>
      <p:ext uri="{BB962C8B-B14F-4D97-AF65-F5344CB8AC3E}">
        <p14:creationId xmlns:p14="http://schemas.microsoft.com/office/powerpoint/2010/main" val="390222424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A47E26-7889-4CD3-B1EF-BC8DF2E900BF}"/>
              </a:ext>
            </a:extLst>
          </p:cNvPr>
          <p:cNvSpPr>
            <a:spLocks noGrp="1"/>
          </p:cNvSpPr>
          <p:nvPr>
            <p:ph type="title"/>
          </p:nvPr>
        </p:nvSpPr>
        <p:spPr/>
        <p:txBody>
          <a:bodyPr/>
          <a:lstStyle/>
          <a:p>
            <a:r>
              <a:rPr lang="en-US"/>
              <a:t>Instagram Posts Table | TrendSet - 11 of 14</a:t>
            </a:r>
          </a:p>
        </p:txBody>
      </p:sp>
      <p:graphicFrame>
        <p:nvGraphicFramePr>
          <p:cNvPr id="5" name="Table Placeholder 4">
            <a:extLst>
              <a:ext uri="{FF2B5EF4-FFF2-40B4-BE49-F238E27FC236}">
                <a16:creationId xmlns:a16="http://schemas.microsoft.com/office/drawing/2014/main" id="{AD054959-4929-4821-B012-AC9BE49C051C}"/>
              </a:ext>
            </a:extLst>
          </p:cNvPr>
          <p:cNvGraphicFramePr>
            <a:graphicFrameLocks noGrp="1"/>
          </p:cNvGraphicFramePr>
          <p:nvPr>
            <p:ph type="tbl" sz="quarter" idx="13"/>
            <p:extLst>
              <p:ext uri="{D42A27DB-BD31-4B8C-83A1-F6EECF244321}">
                <p14:modId xmlns:p14="http://schemas.microsoft.com/office/powerpoint/2010/main" val="9409871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471837459"/>
                    </a:ext>
                  </a:extLst>
                </a:gridCol>
                <a:gridCol w="658368">
                  <a:extLst>
                    <a:ext uri="{9D8B030D-6E8A-4147-A177-3AD203B41FA5}">
                      <a16:colId xmlns:a16="http://schemas.microsoft.com/office/drawing/2014/main" val="1670554606"/>
                    </a:ext>
                  </a:extLst>
                </a:gridCol>
                <a:gridCol w="658368">
                  <a:extLst>
                    <a:ext uri="{9D8B030D-6E8A-4147-A177-3AD203B41FA5}">
                      <a16:colId xmlns:a16="http://schemas.microsoft.com/office/drawing/2014/main" val="237786475"/>
                    </a:ext>
                  </a:extLst>
                </a:gridCol>
                <a:gridCol w="658368">
                  <a:extLst>
                    <a:ext uri="{9D8B030D-6E8A-4147-A177-3AD203B41FA5}">
                      <a16:colId xmlns:a16="http://schemas.microsoft.com/office/drawing/2014/main" val="1694849554"/>
                    </a:ext>
                  </a:extLst>
                </a:gridCol>
                <a:gridCol w="658368">
                  <a:extLst>
                    <a:ext uri="{9D8B030D-6E8A-4147-A177-3AD203B41FA5}">
                      <a16:colId xmlns:a16="http://schemas.microsoft.com/office/drawing/2014/main" val="1543906897"/>
                    </a:ext>
                  </a:extLst>
                </a:gridCol>
                <a:gridCol w="658368">
                  <a:extLst>
                    <a:ext uri="{9D8B030D-6E8A-4147-A177-3AD203B41FA5}">
                      <a16:colId xmlns:a16="http://schemas.microsoft.com/office/drawing/2014/main" val="3030432118"/>
                    </a:ext>
                  </a:extLst>
                </a:gridCol>
                <a:gridCol w="658368">
                  <a:extLst>
                    <a:ext uri="{9D8B030D-6E8A-4147-A177-3AD203B41FA5}">
                      <a16:colId xmlns:a16="http://schemas.microsoft.com/office/drawing/2014/main" val="206720380"/>
                    </a:ext>
                  </a:extLst>
                </a:gridCol>
                <a:gridCol w="658368">
                  <a:extLst>
                    <a:ext uri="{9D8B030D-6E8A-4147-A177-3AD203B41FA5}">
                      <a16:colId xmlns:a16="http://schemas.microsoft.com/office/drawing/2014/main" val="1156528245"/>
                    </a:ext>
                  </a:extLst>
                </a:gridCol>
                <a:gridCol w="658368">
                  <a:extLst>
                    <a:ext uri="{9D8B030D-6E8A-4147-A177-3AD203B41FA5}">
                      <a16:colId xmlns:a16="http://schemas.microsoft.com/office/drawing/2014/main" val="10655550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9574366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trendset.muenchen - 2019-01-04 09:48:02 </a:t>
                      </a:r>
                      <a:r>
                        <a:rPr kumimoji="0" lang="en-US" sz="1000" b="0" i="0" u="none" strike="noStrike" kern="1200" cap="none" spc="0" normalizeH="0" baseline="0" noProof="0">
                          <a:ln>
                            <a:noFill/>
                          </a:ln>
                          <a:solidFill>
                            <a:prstClr val="black"/>
                          </a:solidFill>
                          <a:effectLst/>
                          <a:uLnTx/>
                          <a:uFillTx/>
                          <a:latin typeface="+mn-lt"/>
                          <a:ea typeface="+mn-ea"/>
                          <a:cs typeface="+mn-cs"/>
                        </a:rPr>
                        <a:t>
 Sketchbooks should not only have pages for writing down ideas, they should also inspire, don‘t they? 🙈 The Magma Sketchbooks from Laurence King Verlag (C3, F33) inspire in the style of GENTLE TOUCH. 💡
#trendsetmünchen #gentletouch #papery #office #sketchbook #colors #books #trendinteriors #interiors #inspiration #lifestyle #trendsetwinter2019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728</a:t>
                      </a:r>
                    </a:p>
                  </a:txBody>
                  <a:tcPr/>
                </a:tc>
                <a:extLst>
                  <a:ext uri="{0D108BD9-81ED-4DB2-BD59-A6C34878D82A}">
                    <a16:rowId xmlns:a16="http://schemas.microsoft.com/office/drawing/2014/main" val="30757994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trendset.muenchen - 2019-01-03 17:52:47 </a:t>
                      </a:r>
                      <a:r>
                        <a:rPr kumimoji="0" lang="en-US" sz="1000" b="0" i="0" u="none" strike="noStrike" kern="1200" cap="none" spc="0" normalizeH="0" baseline="0" noProof="0">
                          <a:ln>
                            <a:noFill/>
                          </a:ln>
                          <a:solidFill>
                            <a:prstClr val="black"/>
                          </a:solidFill>
                          <a:effectLst/>
                          <a:uLnTx/>
                          <a:uFillTx/>
                          <a:latin typeface="+mn-lt"/>
                          <a:ea typeface="+mn-ea"/>
                          <a:cs typeface="+mn-cs"/>
                        </a:rPr>
                        <a:t>
 Tomorrow is a vernissage @trendset.finearts in hall C3, A40 at 4 pm. 🥳 Come over and have a look at all the great artwork from our exhibiting artists! 💙 teaser is made by @robertbree.de, one of the exhibiting artists at the TrendSet Fine Arts. 😊 
#trendsetfinearts #vernissage #artwork #artists #gallery #tradefair #trendinteriors #trendsetwinter2019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1147</a:t>
                      </a:r>
                    </a:p>
                  </a:txBody>
                  <a:tcPr/>
                </a:tc>
                <a:extLst>
                  <a:ext uri="{0D108BD9-81ED-4DB2-BD59-A6C34878D82A}">
                    <a16:rowId xmlns:a16="http://schemas.microsoft.com/office/drawing/2014/main" val="1868402141"/>
                  </a:ext>
                </a:extLst>
              </a:tr>
            </a:tbl>
          </a:graphicData>
        </a:graphic>
      </p:graphicFrame>
      <p:sp>
        <p:nvSpPr>
          <p:cNvPr id="4" name="Text Placeholder 3">
            <a:extLst>
              <a:ext uri="{FF2B5EF4-FFF2-40B4-BE49-F238E27FC236}">
                <a16:creationId xmlns:a16="http://schemas.microsoft.com/office/drawing/2014/main" id="{EC2E50C9-B048-4277-9ABF-33D7C942300D}"/>
              </a:ext>
            </a:extLst>
          </p:cNvPr>
          <p:cNvSpPr>
            <a:spLocks noGrp="1"/>
          </p:cNvSpPr>
          <p:nvPr>
            <p:ph type="body" sz="quarter" idx="14"/>
          </p:nvPr>
        </p:nvSpPr>
        <p:spPr/>
        <p:txBody>
          <a:bodyPr/>
          <a:lstStyle/>
          <a:p>
            <a:r>
              <a:rPr lang="en-US"/>
              <a:t>10/01/2018 - 01/21/2019</a:t>
            </a:r>
          </a:p>
        </p:txBody>
      </p:sp>
    </p:spTree>
    <p:extLst>
      <p:ext uri="{BB962C8B-B14F-4D97-AF65-F5344CB8AC3E}">
        <p14:creationId xmlns:p14="http://schemas.microsoft.com/office/powerpoint/2010/main" val="88671201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C0DFA1-6DDC-4924-BA8F-47A0A8C75554}"/>
              </a:ext>
            </a:extLst>
          </p:cNvPr>
          <p:cNvSpPr>
            <a:spLocks noGrp="1"/>
          </p:cNvSpPr>
          <p:nvPr>
            <p:ph type="title"/>
          </p:nvPr>
        </p:nvSpPr>
        <p:spPr/>
        <p:txBody>
          <a:bodyPr/>
          <a:lstStyle/>
          <a:p>
            <a:r>
              <a:rPr lang="en-US"/>
              <a:t>Instagram Posts Table | TrendSet - 12 of 14</a:t>
            </a:r>
          </a:p>
        </p:txBody>
      </p:sp>
      <p:graphicFrame>
        <p:nvGraphicFramePr>
          <p:cNvPr id="5" name="Table Placeholder 4">
            <a:extLst>
              <a:ext uri="{FF2B5EF4-FFF2-40B4-BE49-F238E27FC236}">
                <a16:creationId xmlns:a16="http://schemas.microsoft.com/office/drawing/2014/main" id="{5AC8153A-0F2E-4526-8A01-D1387ABF836B}"/>
              </a:ext>
            </a:extLst>
          </p:cNvPr>
          <p:cNvGraphicFramePr>
            <a:graphicFrameLocks noGrp="1"/>
          </p:cNvGraphicFramePr>
          <p:nvPr>
            <p:ph type="tbl" sz="quarter" idx="13"/>
            <p:extLst>
              <p:ext uri="{D42A27DB-BD31-4B8C-83A1-F6EECF244321}">
                <p14:modId xmlns:p14="http://schemas.microsoft.com/office/powerpoint/2010/main" val="21518168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913023549"/>
                    </a:ext>
                  </a:extLst>
                </a:gridCol>
                <a:gridCol w="658368">
                  <a:extLst>
                    <a:ext uri="{9D8B030D-6E8A-4147-A177-3AD203B41FA5}">
                      <a16:colId xmlns:a16="http://schemas.microsoft.com/office/drawing/2014/main" val="763209047"/>
                    </a:ext>
                  </a:extLst>
                </a:gridCol>
                <a:gridCol w="658368">
                  <a:extLst>
                    <a:ext uri="{9D8B030D-6E8A-4147-A177-3AD203B41FA5}">
                      <a16:colId xmlns:a16="http://schemas.microsoft.com/office/drawing/2014/main" val="3736044363"/>
                    </a:ext>
                  </a:extLst>
                </a:gridCol>
                <a:gridCol w="658368">
                  <a:extLst>
                    <a:ext uri="{9D8B030D-6E8A-4147-A177-3AD203B41FA5}">
                      <a16:colId xmlns:a16="http://schemas.microsoft.com/office/drawing/2014/main" val="1737697387"/>
                    </a:ext>
                  </a:extLst>
                </a:gridCol>
                <a:gridCol w="658368">
                  <a:extLst>
                    <a:ext uri="{9D8B030D-6E8A-4147-A177-3AD203B41FA5}">
                      <a16:colId xmlns:a16="http://schemas.microsoft.com/office/drawing/2014/main" val="2451518529"/>
                    </a:ext>
                  </a:extLst>
                </a:gridCol>
                <a:gridCol w="658368">
                  <a:extLst>
                    <a:ext uri="{9D8B030D-6E8A-4147-A177-3AD203B41FA5}">
                      <a16:colId xmlns:a16="http://schemas.microsoft.com/office/drawing/2014/main" val="166853524"/>
                    </a:ext>
                  </a:extLst>
                </a:gridCol>
                <a:gridCol w="658368">
                  <a:extLst>
                    <a:ext uri="{9D8B030D-6E8A-4147-A177-3AD203B41FA5}">
                      <a16:colId xmlns:a16="http://schemas.microsoft.com/office/drawing/2014/main" val="1134162271"/>
                    </a:ext>
                  </a:extLst>
                </a:gridCol>
                <a:gridCol w="658368">
                  <a:extLst>
                    <a:ext uri="{9D8B030D-6E8A-4147-A177-3AD203B41FA5}">
                      <a16:colId xmlns:a16="http://schemas.microsoft.com/office/drawing/2014/main" val="1711021584"/>
                    </a:ext>
                  </a:extLst>
                </a:gridCol>
                <a:gridCol w="658368">
                  <a:extLst>
                    <a:ext uri="{9D8B030D-6E8A-4147-A177-3AD203B41FA5}">
                      <a16:colId xmlns:a16="http://schemas.microsoft.com/office/drawing/2014/main" val="40025376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5313333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trendset.muenchen - 2019-01-03 17:39:16 </a:t>
                      </a:r>
                      <a:r>
                        <a:rPr kumimoji="0" lang="en-US" sz="1000" b="0" i="0" u="none" strike="noStrike" kern="1200" cap="none" spc="0" normalizeH="0" baseline="0" noProof="0">
                          <a:ln>
                            <a:noFill/>
                          </a:ln>
                          <a:solidFill>
                            <a:prstClr val="black"/>
                          </a:solidFill>
                          <a:effectLst/>
                          <a:uLnTx/>
                          <a:uFillTx/>
                          <a:latin typeface="+mn-lt"/>
                          <a:ea typeface="+mn-ea"/>
                          <a:cs typeface="+mn-cs"/>
                        </a:rPr>
                        <a:t>
 Innovative lightnings with a bit of minimalistic design definitly are a trend at the TrendSet Winter 2019! This makes Trend Motif GENTLE TOUCH happy. 💡 Lightnings by Werner Voß (C1, E40). #trendsetmünchen #trendscout #lightning #lightningdesign #innovative #creative #gentletouch #ethnic #interiordesign #trendinteriors #interiors #inspiration #lifestyle #trendsetwinter2019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852</a:t>
                      </a:r>
                    </a:p>
                  </a:txBody>
                  <a:tcPr/>
                </a:tc>
                <a:extLst>
                  <a:ext uri="{0D108BD9-81ED-4DB2-BD59-A6C34878D82A}">
                    <a16:rowId xmlns:a16="http://schemas.microsoft.com/office/drawing/2014/main" val="16320066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trendset.muenchen - 2019-01-03 17:28:20 </a:t>
                      </a:r>
                      <a:r>
                        <a:rPr kumimoji="0" lang="en-US" sz="1000" b="0" i="0" u="none" strike="noStrike" kern="1200" cap="none" spc="0" normalizeH="0" baseline="0" noProof="0">
                          <a:ln>
                            <a:noFill/>
                          </a:ln>
                          <a:solidFill>
                            <a:prstClr val="black"/>
                          </a:solidFill>
                          <a:effectLst/>
                          <a:uLnTx/>
                          <a:uFillTx/>
                          <a:latin typeface="+mn-lt"/>
                          <a:ea typeface="+mn-ea"/>
                          <a:cs typeface="+mn-cs"/>
                        </a:rPr>
                        <a:t>
 these ’natural‘ blue beauties are waiting for you to be seated at your easter table... 💙🐰 Seen at Kwoka’s booth in hall B4, B11. 😊
#trendsetmünchen #easter #easterbunnies #bluebunny #eastertrend #easterdecor #tabledecoration #trendinteriors #trendscout #interiors #inspiration #lifestyle #trendsetwinter2019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890</a:t>
                      </a:r>
                    </a:p>
                  </a:txBody>
                  <a:tcPr/>
                </a:tc>
                <a:extLst>
                  <a:ext uri="{0D108BD9-81ED-4DB2-BD59-A6C34878D82A}">
                    <a16:rowId xmlns:a16="http://schemas.microsoft.com/office/drawing/2014/main" val="3856080769"/>
                  </a:ext>
                </a:extLst>
              </a:tr>
            </a:tbl>
          </a:graphicData>
        </a:graphic>
      </p:graphicFrame>
      <p:sp>
        <p:nvSpPr>
          <p:cNvPr id="4" name="Text Placeholder 3">
            <a:extLst>
              <a:ext uri="{FF2B5EF4-FFF2-40B4-BE49-F238E27FC236}">
                <a16:creationId xmlns:a16="http://schemas.microsoft.com/office/drawing/2014/main" id="{B1641243-5CCC-4E8F-B806-C8AC6132A43F}"/>
              </a:ext>
            </a:extLst>
          </p:cNvPr>
          <p:cNvSpPr>
            <a:spLocks noGrp="1"/>
          </p:cNvSpPr>
          <p:nvPr>
            <p:ph type="body" sz="quarter" idx="14"/>
          </p:nvPr>
        </p:nvSpPr>
        <p:spPr/>
        <p:txBody>
          <a:bodyPr/>
          <a:lstStyle/>
          <a:p>
            <a:r>
              <a:rPr lang="en-US"/>
              <a:t>10/01/2018 - 01/21/2019</a:t>
            </a:r>
          </a:p>
        </p:txBody>
      </p:sp>
    </p:spTree>
    <p:extLst>
      <p:ext uri="{BB962C8B-B14F-4D97-AF65-F5344CB8AC3E}">
        <p14:creationId xmlns:p14="http://schemas.microsoft.com/office/powerpoint/2010/main" val="385216414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C48CF1-25AA-4CD3-ABB1-AAEDD7645DC9}"/>
              </a:ext>
            </a:extLst>
          </p:cNvPr>
          <p:cNvSpPr>
            <a:spLocks noGrp="1"/>
          </p:cNvSpPr>
          <p:nvPr>
            <p:ph type="title"/>
          </p:nvPr>
        </p:nvSpPr>
        <p:spPr/>
        <p:txBody>
          <a:bodyPr/>
          <a:lstStyle/>
          <a:p>
            <a:r>
              <a:rPr lang="en-US"/>
              <a:t>Instagram Posts Table | TrendSet - 13 of 14</a:t>
            </a:r>
          </a:p>
        </p:txBody>
      </p:sp>
      <p:graphicFrame>
        <p:nvGraphicFramePr>
          <p:cNvPr id="5" name="Table Placeholder 4">
            <a:extLst>
              <a:ext uri="{FF2B5EF4-FFF2-40B4-BE49-F238E27FC236}">
                <a16:creationId xmlns:a16="http://schemas.microsoft.com/office/drawing/2014/main" id="{F8BFD5BC-0C4C-4889-B4EC-79EC06344A30}"/>
              </a:ext>
            </a:extLst>
          </p:cNvPr>
          <p:cNvGraphicFramePr>
            <a:graphicFrameLocks noGrp="1"/>
          </p:cNvGraphicFramePr>
          <p:nvPr>
            <p:ph type="tbl" sz="quarter" idx="13"/>
            <p:extLst>
              <p:ext uri="{D42A27DB-BD31-4B8C-83A1-F6EECF244321}">
                <p14:modId xmlns:p14="http://schemas.microsoft.com/office/powerpoint/2010/main" val="17701340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422289827"/>
                    </a:ext>
                  </a:extLst>
                </a:gridCol>
                <a:gridCol w="658368">
                  <a:extLst>
                    <a:ext uri="{9D8B030D-6E8A-4147-A177-3AD203B41FA5}">
                      <a16:colId xmlns:a16="http://schemas.microsoft.com/office/drawing/2014/main" val="3711805542"/>
                    </a:ext>
                  </a:extLst>
                </a:gridCol>
                <a:gridCol w="658368">
                  <a:extLst>
                    <a:ext uri="{9D8B030D-6E8A-4147-A177-3AD203B41FA5}">
                      <a16:colId xmlns:a16="http://schemas.microsoft.com/office/drawing/2014/main" val="69494843"/>
                    </a:ext>
                  </a:extLst>
                </a:gridCol>
                <a:gridCol w="658368">
                  <a:extLst>
                    <a:ext uri="{9D8B030D-6E8A-4147-A177-3AD203B41FA5}">
                      <a16:colId xmlns:a16="http://schemas.microsoft.com/office/drawing/2014/main" val="980200539"/>
                    </a:ext>
                  </a:extLst>
                </a:gridCol>
                <a:gridCol w="658368">
                  <a:extLst>
                    <a:ext uri="{9D8B030D-6E8A-4147-A177-3AD203B41FA5}">
                      <a16:colId xmlns:a16="http://schemas.microsoft.com/office/drawing/2014/main" val="3619341580"/>
                    </a:ext>
                  </a:extLst>
                </a:gridCol>
                <a:gridCol w="658368">
                  <a:extLst>
                    <a:ext uri="{9D8B030D-6E8A-4147-A177-3AD203B41FA5}">
                      <a16:colId xmlns:a16="http://schemas.microsoft.com/office/drawing/2014/main" val="2179504235"/>
                    </a:ext>
                  </a:extLst>
                </a:gridCol>
                <a:gridCol w="658368">
                  <a:extLst>
                    <a:ext uri="{9D8B030D-6E8A-4147-A177-3AD203B41FA5}">
                      <a16:colId xmlns:a16="http://schemas.microsoft.com/office/drawing/2014/main" val="166258602"/>
                    </a:ext>
                  </a:extLst>
                </a:gridCol>
                <a:gridCol w="658368">
                  <a:extLst>
                    <a:ext uri="{9D8B030D-6E8A-4147-A177-3AD203B41FA5}">
                      <a16:colId xmlns:a16="http://schemas.microsoft.com/office/drawing/2014/main" val="721724206"/>
                    </a:ext>
                  </a:extLst>
                </a:gridCol>
                <a:gridCol w="658368">
                  <a:extLst>
                    <a:ext uri="{9D8B030D-6E8A-4147-A177-3AD203B41FA5}">
                      <a16:colId xmlns:a16="http://schemas.microsoft.com/office/drawing/2014/main" val="18613204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4897422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trendset.muenchen - 2019-01-03 14:31:05 </a:t>
                      </a:r>
                      <a:r>
                        <a:rPr kumimoji="0" lang="en-US" sz="1000" b="0" i="0" u="none" strike="noStrike" kern="1200" cap="none" spc="0" normalizeH="0" baseline="0" noProof="0">
                          <a:ln>
                            <a:noFill/>
                          </a:ln>
                          <a:solidFill>
                            <a:prstClr val="black"/>
                          </a:solidFill>
                          <a:effectLst/>
                          <a:uLnTx/>
                          <a:uFillTx/>
                          <a:latin typeface="+mn-lt"/>
                          <a:ea typeface="+mn-ea"/>
                          <a:cs typeface="+mn-cs"/>
                        </a:rPr>
                        <a:t>
 The TrendSet is an international trade fair. Nothing new so far... 😌 But this fair we hear so many different languages in the fair halls - just amazing! 💙 And have a look at these beautiful and inspiring globes from @casablanca_design (C1, C20). 🌍 Trend Motif OPEN MINDS likes them, too... #trendsetmünchen #international #tradefair #globes #inspiredbytheworld #openminds #trendinteriors #interiordesign #trendscout #interiors #inspiration #lifestyle #trendsetwinter2019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650</a:t>
                      </a:r>
                    </a:p>
                  </a:txBody>
                  <a:tcPr/>
                </a:tc>
                <a:extLst>
                  <a:ext uri="{0D108BD9-81ED-4DB2-BD59-A6C34878D82A}">
                    <a16:rowId xmlns:a16="http://schemas.microsoft.com/office/drawing/2014/main" val="30727968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trendset.muenchen - 2019-01-03 14:03:43 </a:t>
                      </a:r>
                      <a:r>
                        <a:rPr kumimoji="0" lang="en-US" sz="1000" b="0" i="0" u="none" strike="noStrike" kern="1200" cap="none" spc="0" normalizeH="0" baseline="0" noProof="0">
                          <a:ln>
                            <a:noFill/>
                          </a:ln>
                          <a:solidFill>
                            <a:prstClr val="black"/>
                          </a:solidFill>
                          <a:effectLst/>
                          <a:uLnTx/>
                          <a:uFillTx/>
                          <a:latin typeface="+mn-lt"/>
                          <a:ea typeface="+mn-ea"/>
                          <a:cs typeface="+mn-cs"/>
                        </a:rPr>
                        <a:t>
 „The Marsianer“ is back on earth! He even brought some astronaut colleagues. 😂🙈 Found at @donkeyproducts (B4, B25)
#trendsetmünchen  #marsianer #astronaut #openminds #picofthedays #photography #miniatureart #trendinteriors #interiordesign #interiors #inspiration #lifestyle #trendsetwinter2019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635</a:t>
                      </a:r>
                    </a:p>
                  </a:txBody>
                  <a:tcPr/>
                </a:tc>
                <a:extLst>
                  <a:ext uri="{0D108BD9-81ED-4DB2-BD59-A6C34878D82A}">
                    <a16:rowId xmlns:a16="http://schemas.microsoft.com/office/drawing/2014/main" val="2234368408"/>
                  </a:ext>
                </a:extLst>
              </a:tr>
            </a:tbl>
          </a:graphicData>
        </a:graphic>
      </p:graphicFrame>
      <p:sp>
        <p:nvSpPr>
          <p:cNvPr id="4" name="Text Placeholder 3">
            <a:extLst>
              <a:ext uri="{FF2B5EF4-FFF2-40B4-BE49-F238E27FC236}">
                <a16:creationId xmlns:a16="http://schemas.microsoft.com/office/drawing/2014/main" id="{518ACA52-1371-41F8-9FF8-02E45F3131BA}"/>
              </a:ext>
            </a:extLst>
          </p:cNvPr>
          <p:cNvSpPr>
            <a:spLocks noGrp="1"/>
          </p:cNvSpPr>
          <p:nvPr>
            <p:ph type="body" sz="quarter" idx="14"/>
          </p:nvPr>
        </p:nvSpPr>
        <p:spPr/>
        <p:txBody>
          <a:bodyPr/>
          <a:lstStyle/>
          <a:p>
            <a:r>
              <a:rPr lang="en-US"/>
              <a:t>10/01/2018 - 01/21/2019</a:t>
            </a:r>
          </a:p>
        </p:txBody>
      </p:sp>
    </p:spTree>
    <p:extLst>
      <p:ext uri="{BB962C8B-B14F-4D97-AF65-F5344CB8AC3E}">
        <p14:creationId xmlns:p14="http://schemas.microsoft.com/office/powerpoint/2010/main" val="249465419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11DF22-9C14-4B35-8296-BB02D569016B}"/>
              </a:ext>
            </a:extLst>
          </p:cNvPr>
          <p:cNvSpPr>
            <a:spLocks noGrp="1"/>
          </p:cNvSpPr>
          <p:nvPr>
            <p:ph type="title"/>
          </p:nvPr>
        </p:nvSpPr>
        <p:spPr/>
        <p:txBody>
          <a:bodyPr/>
          <a:lstStyle/>
          <a:p>
            <a:r>
              <a:rPr lang="en-US"/>
              <a:t>Instagram Posts Table | TrendSet - 14 of 14</a:t>
            </a:r>
          </a:p>
        </p:txBody>
      </p:sp>
      <p:graphicFrame>
        <p:nvGraphicFramePr>
          <p:cNvPr id="5" name="Table Placeholder 4">
            <a:extLst>
              <a:ext uri="{FF2B5EF4-FFF2-40B4-BE49-F238E27FC236}">
                <a16:creationId xmlns:a16="http://schemas.microsoft.com/office/drawing/2014/main" id="{664AA620-34EC-4B3B-9692-F18AAA68657F}"/>
              </a:ext>
            </a:extLst>
          </p:cNvPr>
          <p:cNvGraphicFramePr>
            <a:graphicFrameLocks noGrp="1"/>
          </p:cNvGraphicFramePr>
          <p:nvPr>
            <p:ph type="tbl" sz="quarter" idx="13"/>
            <p:extLst>
              <p:ext uri="{D42A27DB-BD31-4B8C-83A1-F6EECF244321}">
                <p14:modId xmlns:p14="http://schemas.microsoft.com/office/powerpoint/2010/main" val="39701278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446068696"/>
                    </a:ext>
                  </a:extLst>
                </a:gridCol>
                <a:gridCol w="658368">
                  <a:extLst>
                    <a:ext uri="{9D8B030D-6E8A-4147-A177-3AD203B41FA5}">
                      <a16:colId xmlns:a16="http://schemas.microsoft.com/office/drawing/2014/main" val="1151967124"/>
                    </a:ext>
                  </a:extLst>
                </a:gridCol>
                <a:gridCol w="658368">
                  <a:extLst>
                    <a:ext uri="{9D8B030D-6E8A-4147-A177-3AD203B41FA5}">
                      <a16:colId xmlns:a16="http://schemas.microsoft.com/office/drawing/2014/main" val="2942587808"/>
                    </a:ext>
                  </a:extLst>
                </a:gridCol>
                <a:gridCol w="658368">
                  <a:extLst>
                    <a:ext uri="{9D8B030D-6E8A-4147-A177-3AD203B41FA5}">
                      <a16:colId xmlns:a16="http://schemas.microsoft.com/office/drawing/2014/main" val="4232400628"/>
                    </a:ext>
                  </a:extLst>
                </a:gridCol>
                <a:gridCol w="658368">
                  <a:extLst>
                    <a:ext uri="{9D8B030D-6E8A-4147-A177-3AD203B41FA5}">
                      <a16:colId xmlns:a16="http://schemas.microsoft.com/office/drawing/2014/main" val="2538018569"/>
                    </a:ext>
                  </a:extLst>
                </a:gridCol>
                <a:gridCol w="658368">
                  <a:extLst>
                    <a:ext uri="{9D8B030D-6E8A-4147-A177-3AD203B41FA5}">
                      <a16:colId xmlns:a16="http://schemas.microsoft.com/office/drawing/2014/main" val="668083479"/>
                    </a:ext>
                  </a:extLst>
                </a:gridCol>
                <a:gridCol w="658368">
                  <a:extLst>
                    <a:ext uri="{9D8B030D-6E8A-4147-A177-3AD203B41FA5}">
                      <a16:colId xmlns:a16="http://schemas.microsoft.com/office/drawing/2014/main" val="2662351360"/>
                    </a:ext>
                  </a:extLst>
                </a:gridCol>
                <a:gridCol w="658368">
                  <a:extLst>
                    <a:ext uri="{9D8B030D-6E8A-4147-A177-3AD203B41FA5}">
                      <a16:colId xmlns:a16="http://schemas.microsoft.com/office/drawing/2014/main" val="1914282702"/>
                    </a:ext>
                  </a:extLst>
                </a:gridCol>
                <a:gridCol w="658368">
                  <a:extLst>
                    <a:ext uri="{9D8B030D-6E8A-4147-A177-3AD203B41FA5}">
                      <a16:colId xmlns:a16="http://schemas.microsoft.com/office/drawing/2014/main" val="42555310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3148251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trendset.muenchen - 2019-01-03 11:03:20 </a:t>
                      </a:r>
                      <a:r>
                        <a:rPr kumimoji="0" lang="en-US" sz="1000" b="0" i="0" u="none" strike="noStrike" kern="1200" cap="none" spc="0" normalizeH="0" baseline="0" noProof="0">
                          <a:ln>
                            <a:noFill/>
                          </a:ln>
                          <a:solidFill>
                            <a:prstClr val="black"/>
                          </a:solidFill>
                          <a:effectLst/>
                          <a:uLnTx/>
                          <a:uFillTx/>
                          <a:latin typeface="+mn-lt"/>
                          <a:ea typeface="+mn-ea"/>
                          <a:cs typeface="+mn-cs"/>
                        </a:rPr>
                        <a:t>
 Everyday objects become artworks - pure contrasts and creative... simply OPEN MINDS @greengateofficial (B4, A31)
#trendsetmünchen #trendinteriors #tabletop #plates #patternlover #blackandwhite #greengate #gatenoir #interiors #inspiration #lifestyle #trendsetwinter2019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936</a:t>
                      </a:r>
                    </a:p>
                  </a:txBody>
                  <a:tcPr/>
                </a:tc>
                <a:extLst>
                  <a:ext uri="{0D108BD9-81ED-4DB2-BD59-A6C34878D82A}">
                    <a16:rowId xmlns:a16="http://schemas.microsoft.com/office/drawing/2014/main" val="28605243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trendset.muenchen - 2019-01-03 10:45:10 </a:t>
                      </a:r>
                      <a:r>
                        <a:rPr kumimoji="0" lang="en-US" sz="1000" b="0" i="0" u="none" strike="noStrike" kern="1200" cap="none" spc="0" normalizeH="0" baseline="0" noProof="0">
                          <a:ln>
                            <a:noFill/>
                          </a:ln>
                          <a:solidFill>
                            <a:prstClr val="black"/>
                          </a:solidFill>
                          <a:effectLst/>
                          <a:uLnTx/>
                          <a:uFillTx/>
                          <a:latin typeface="+mn-lt"/>
                          <a:ea typeface="+mn-ea"/>
                          <a:cs typeface="+mn-cs"/>
                        </a:rPr>
                        <a:t>
 cuteness overload! 😱🤭 these mice by @mailegworld (B4, B28) are so sweet, aren‘t they? 🐭
#trendsetmünchen #trendinteriors #toys #mice #minimice #ruraldream #table #miniature #maileg #interiors #inspiration #lifestyle #trendsetwinter2019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866</a:t>
                      </a:r>
                    </a:p>
                  </a:txBody>
                  <a:tcPr/>
                </a:tc>
                <a:extLst>
                  <a:ext uri="{0D108BD9-81ED-4DB2-BD59-A6C34878D82A}">
                    <a16:rowId xmlns:a16="http://schemas.microsoft.com/office/drawing/2014/main" val="2299219845"/>
                  </a:ext>
                </a:extLst>
              </a:tr>
            </a:tbl>
          </a:graphicData>
        </a:graphic>
      </p:graphicFrame>
      <p:sp>
        <p:nvSpPr>
          <p:cNvPr id="4" name="Text Placeholder 3">
            <a:extLst>
              <a:ext uri="{FF2B5EF4-FFF2-40B4-BE49-F238E27FC236}">
                <a16:creationId xmlns:a16="http://schemas.microsoft.com/office/drawing/2014/main" id="{936369C5-CBC9-44EE-94CC-59CC48CA1DDB}"/>
              </a:ext>
            </a:extLst>
          </p:cNvPr>
          <p:cNvSpPr>
            <a:spLocks noGrp="1"/>
          </p:cNvSpPr>
          <p:nvPr>
            <p:ph type="body" sz="quarter" idx="14"/>
          </p:nvPr>
        </p:nvSpPr>
        <p:spPr/>
        <p:txBody>
          <a:bodyPr/>
          <a:lstStyle/>
          <a:p>
            <a:r>
              <a:rPr lang="en-US"/>
              <a:t>10/01/2018 - 01/21/2019</a:t>
            </a:r>
          </a:p>
        </p:txBody>
      </p:sp>
    </p:spTree>
    <p:extLst>
      <p:ext uri="{BB962C8B-B14F-4D97-AF65-F5344CB8AC3E}">
        <p14:creationId xmlns:p14="http://schemas.microsoft.com/office/powerpoint/2010/main" val="171356356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E6DB2C-B182-4501-86AC-51849A6F29CF}"/>
              </a:ext>
            </a:extLst>
          </p:cNvPr>
          <p:cNvSpPr>
            <a:spLocks noGrp="1"/>
          </p:cNvSpPr>
          <p:nvPr>
            <p:ph type="title"/>
          </p:nvPr>
        </p:nvSpPr>
        <p:spPr/>
        <p:txBody>
          <a:bodyPr/>
          <a:lstStyle/>
          <a:p>
            <a:r>
              <a:rPr lang="en-US"/>
              <a:t>Instagram Stories Table  | TrendSet - 1 of 9</a:t>
            </a:r>
          </a:p>
        </p:txBody>
      </p:sp>
      <p:graphicFrame>
        <p:nvGraphicFramePr>
          <p:cNvPr id="5" name="Table Placeholder 4">
            <a:extLst>
              <a:ext uri="{FF2B5EF4-FFF2-40B4-BE49-F238E27FC236}">
                <a16:creationId xmlns:a16="http://schemas.microsoft.com/office/drawing/2014/main" id="{31B81B7C-7AAD-4E2C-B02F-A7A8F58B671D}"/>
              </a:ext>
            </a:extLst>
          </p:cNvPr>
          <p:cNvGraphicFramePr>
            <a:graphicFrameLocks noGrp="1"/>
          </p:cNvGraphicFramePr>
          <p:nvPr>
            <p:ph type="tbl" sz="quarter" idx="13"/>
            <p:extLst>
              <p:ext uri="{D42A27DB-BD31-4B8C-83A1-F6EECF244321}">
                <p14:modId xmlns:p14="http://schemas.microsoft.com/office/powerpoint/2010/main" val="37757150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2939501595"/>
                    </a:ext>
                  </a:extLst>
                </a:gridCol>
                <a:gridCol w="1645920">
                  <a:extLst>
                    <a:ext uri="{9D8B030D-6E8A-4147-A177-3AD203B41FA5}">
                      <a16:colId xmlns:a16="http://schemas.microsoft.com/office/drawing/2014/main" val="2681738377"/>
                    </a:ext>
                  </a:extLst>
                </a:gridCol>
                <a:gridCol w="658368">
                  <a:extLst>
                    <a:ext uri="{9D8B030D-6E8A-4147-A177-3AD203B41FA5}">
                      <a16:colId xmlns:a16="http://schemas.microsoft.com/office/drawing/2014/main" val="1394164431"/>
                    </a:ext>
                  </a:extLst>
                </a:gridCol>
                <a:gridCol w="658368">
                  <a:extLst>
                    <a:ext uri="{9D8B030D-6E8A-4147-A177-3AD203B41FA5}">
                      <a16:colId xmlns:a16="http://schemas.microsoft.com/office/drawing/2014/main" val="4249738322"/>
                    </a:ext>
                  </a:extLst>
                </a:gridCol>
                <a:gridCol w="658368">
                  <a:extLst>
                    <a:ext uri="{9D8B030D-6E8A-4147-A177-3AD203B41FA5}">
                      <a16:colId xmlns:a16="http://schemas.microsoft.com/office/drawing/2014/main" val="2326644215"/>
                    </a:ext>
                  </a:extLst>
                </a:gridCol>
                <a:gridCol w="658368">
                  <a:extLst>
                    <a:ext uri="{9D8B030D-6E8A-4147-A177-3AD203B41FA5}">
                      <a16:colId xmlns:a16="http://schemas.microsoft.com/office/drawing/2014/main" val="2081841380"/>
                    </a:ext>
                  </a:extLst>
                </a:gridCol>
                <a:gridCol w="658368">
                  <a:extLst>
                    <a:ext uri="{9D8B030D-6E8A-4147-A177-3AD203B41FA5}">
                      <a16:colId xmlns:a16="http://schemas.microsoft.com/office/drawing/2014/main" val="2305236378"/>
                    </a:ext>
                  </a:extLst>
                </a:gridCol>
                <a:gridCol w="658368">
                  <a:extLst>
                    <a:ext uri="{9D8B030D-6E8A-4147-A177-3AD203B41FA5}">
                      <a16:colId xmlns:a16="http://schemas.microsoft.com/office/drawing/2014/main" val="1152975668"/>
                    </a:ext>
                  </a:extLst>
                </a:gridCol>
                <a:gridCol w="658368">
                  <a:extLst>
                    <a:ext uri="{9D8B030D-6E8A-4147-A177-3AD203B41FA5}">
                      <a16:colId xmlns:a16="http://schemas.microsoft.com/office/drawing/2014/main" val="30312481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183976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- 2019-01-21 08:56:10 </a:t>
                      </a:r>
                      <a:r>
                        <a:rPr kumimoji="0" lang="en-US" sz="1000" b="0" i="0" u="none" strike="noStrike" kern="1200" cap="none" spc="0" normalizeH="0" baseline="0" noProof="0">
                          <a:ln>
                            <a:noFill/>
                          </a:ln>
                          <a:solidFill>
                            <a:prstClr val="black"/>
                          </a:solidFill>
                          <a:effectLst/>
                          <a:uLnTx/>
                          <a:uFillTx/>
                          <a:latin typeface="+mn-lt"/>
                          <a:ea typeface="+mn-ea"/>
                          <a:cs typeface="+mn-cs"/>
                        </a:rPr>
                        <a:t>
 SOME GREAT EXAMPLES FOR TABLEWARE IN THE STYLE OF RURAL DREAM!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https://scontent.xx.fbcdn.net/v/t51.12442-15/50008878_806790709673759_1257480700424957908_n.jpg?_nc_cat=109&amp;_nc_ht=scontent.xx&amp;oh=8fd9dd64df331a3e2fbed81de8fe3052&amp;oe=5CB7FF6A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39848757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- 2019-01-16 09:05:34 </a:t>
                      </a:r>
                      <a:r>
                        <a:rPr kumimoji="0" lang="en-US" sz="1000" b="0" i="0" u="none" strike="noStrike" kern="1200" cap="none" spc="0" normalizeH="0" baseline="0" noProof="0">
                          <a:ln>
                            <a:noFill/>
                          </a:ln>
                          <a:solidFill>
                            <a:prstClr val="black"/>
                          </a:solidFill>
                          <a:effectLst/>
                          <a:uLnTx/>
                          <a:uFillTx/>
                          <a:latin typeface="+mn-lt"/>
                          <a:ea typeface="+mn-ea"/>
                          <a:cs typeface="+mn-cs"/>
                        </a:rPr>
                        <a:t>
 FOR NEXT EASTER FEAST...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https://scontent.xx.fbcdn.net/v/t51.12442-15/49339191_2500074460034929_1889117354846338932_n.jpg?_nc_cat=102&amp;_nc_ht=scontent.xx&amp;oh=ec4d847eb1fbe2a497574058eb300791&amp;oe=5CFDF8F0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7800728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- 2019-01-14 09:53:34 </a:t>
                      </a:r>
                      <a:r>
                        <a:rPr kumimoji="0" lang="en-US" sz="1000" b="0" i="0" u="none" strike="noStrike" kern="1200" cap="none" spc="0" normalizeH="0" baseline="0" noProof="0">
                          <a:ln>
                            <a:noFill/>
                          </a:ln>
                          <a:solidFill>
                            <a:prstClr val="black"/>
                          </a:solidFill>
                          <a:effectLst/>
                          <a:uLnTx/>
                          <a:uFillTx/>
                          <a:latin typeface="+mn-lt"/>
                          <a:ea typeface="+mn-ea"/>
                          <a:cs typeface="+mn-cs"/>
                        </a:rPr>
                        <a:t>
 Sustainability at TrendSet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https://scontent.xx.fbcdn.net/v/t51.12442-15/47693750_679063305847683_6072941088257900171_n.jpg?_nc_cat=111&amp;_nc_ht=scontent.xx&amp;oh=431d94734fd3840d187273656c08f3fb&amp;oe=5CCEB282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extLst>
                  <a:ext uri="{0D108BD9-81ED-4DB2-BD59-A6C34878D82A}">
                    <a16:rowId xmlns:a16="http://schemas.microsoft.com/office/drawing/2014/main" val="1565177369"/>
                  </a:ext>
                </a:extLst>
              </a:tr>
            </a:tbl>
          </a:graphicData>
        </a:graphic>
      </p:graphicFrame>
      <p:sp>
        <p:nvSpPr>
          <p:cNvPr id="4" name="Text Placeholder 3">
            <a:extLst>
              <a:ext uri="{FF2B5EF4-FFF2-40B4-BE49-F238E27FC236}">
                <a16:creationId xmlns:a16="http://schemas.microsoft.com/office/drawing/2014/main" id="{9CC916AE-A1C0-4340-9535-024E737822D8}"/>
              </a:ext>
            </a:extLst>
          </p:cNvPr>
          <p:cNvSpPr>
            <a:spLocks noGrp="1"/>
          </p:cNvSpPr>
          <p:nvPr>
            <p:ph type="body" sz="quarter" idx="14"/>
          </p:nvPr>
        </p:nvSpPr>
        <p:spPr/>
        <p:txBody>
          <a:bodyPr/>
          <a:lstStyle/>
          <a:p>
            <a:r>
              <a:rPr lang="en-US"/>
              <a:t>10/01/2018 - 01/21/2019</a:t>
            </a:r>
          </a:p>
        </p:txBody>
      </p:sp>
    </p:spTree>
    <p:extLst>
      <p:ext uri="{BB962C8B-B14F-4D97-AF65-F5344CB8AC3E}">
        <p14:creationId xmlns:p14="http://schemas.microsoft.com/office/powerpoint/2010/main" val="264740763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C09404-6648-4B70-93F2-ABBEDE58DE76}"/>
              </a:ext>
            </a:extLst>
          </p:cNvPr>
          <p:cNvSpPr>
            <a:spLocks noGrp="1"/>
          </p:cNvSpPr>
          <p:nvPr>
            <p:ph type="title"/>
          </p:nvPr>
        </p:nvSpPr>
        <p:spPr/>
        <p:txBody>
          <a:bodyPr/>
          <a:lstStyle/>
          <a:p>
            <a:r>
              <a:rPr lang="en-US"/>
              <a:t>Instagram Stories Table  | TrendSet - 2 of 9</a:t>
            </a:r>
          </a:p>
        </p:txBody>
      </p:sp>
      <p:graphicFrame>
        <p:nvGraphicFramePr>
          <p:cNvPr id="5" name="Table Placeholder 4">
            <a:extLst>
              <a:ext uri="{FF2B5EF4-FFF2-40B4-BE49-F238E27FC236}">
                <a16:creationId xmlns:a16="http://schemas.microsoft.com/office/drawing/2014/main" id="{501E1353-1431-4F96-B99E-1338C388CFB5}"/>
              </a:ext>
            </a:extLst>
          </p:cNvPr>
          <p:cNvGraphicFramePr>
            <a:graphicFrameLocks noGrp="1"/>
          </p:cNvGraphicFramePr>
          <p:nvPr>
            <p:ph type="tbl" sz="quarter" idx="13"/>
            <p:extLst>
              <p:ext uri="{D42A27DB-BD31-4B8C-83A1-F6EECF244321}">
                <p14:modId xmlns:p14="http://schemas.microsoft.com/office/powerpoint/2010/main" val="6504602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504165861"/>
                    </a:ext>
                  </a:extLst>
                </a:gridCol>
                <a:gridCol w="1645920">
                  <a:extLst>
                    <a:ext uri="{9D8B030D-6E8A-4147-A177-3AD203B41FA5}">
                      <a16:colId xmlns:a16="http://schemas.microsoft.com/office/drawing/2014/main" val="2743005623"/>
                    </a:ext>
                  </a:extLst>
                </a:gridCol>
                <a:gridCol w="658368">
                  <a:extLst>
                    <a:ext uri="{9D8B030D-6E8A-4147-A177-3AD203B41FA5}">
                      <a16:colId xmlns:a16="http://schemas.microsoft.com/office/drawing/2014/main" val="1178866312"/>
                    </a:ext>
                  </a:extLst>
                </a:gridCol>
                <a:gridCol w="658368">
                  <a:extLst>
                    <a:ext uri="{9D8B030D-6E8A-4147-A177-3AD203B41FA5}">
                      <a16:colId xmlns:a16="http://schemas.microsoft.com/office/drawing/2014/main" val="875902659"/>
                    </a:ext>
                  </a:extLst>
                </a:gridCol>
                <a:gridCol w="658368">
                  <a:extLst>
                    <a:ext uri="{9D8B030D-6E8A-4147-A177-3AD203B41FA5}">
                      <a16:colId xmlns:a16="http://schemas.microsoft.com/office/drawing/2014/main" val="298138963"/>
                    </a:ext>
                  </a:extLst>
                </a:gridCol>
                <a:gridCol w="658368">
                  <a:extLst>
                    <a:ext uri="{9D8B030D-6E8A-4147-A177-3AD203B41FA5}">
                      <a16:colId xmlns:a16="http://schemas.microsoft.com/office/drawing/2014/main" val="1062717663"/>
                    </a:ext>
                  </a:extLst>
                </a:gridCol>
                <a:gridCol w="658368">
                  <a:extLst>
                    <a:ext uri="{9D8B030D-6E8A-4147-A177-3AD203B41FA5}">
                      <a16:colId xmlns:a16="http://schemas.microsoft.com/office/drawing/2014/main" val="510690439"/>
                    </a:ext>
                  </a:extLst>
                </a:gridCol>
                <a:gridCol w="658368">
                  <a:extLst>
                    <a:ext uri="{9D8B030D-6E8A-4147-A177-3AD203B41FA5}">
                      <a16:colId xmlns:a16="http://schemas.microsoft.com/office/drawing/2014/main" val="1717337085"/>
                    </a:ext>
                  </a:extLst>
                </a:gridCol>
                <a:gridCol w="658368">
                  <a:extLst>
                    <a:ext uri="{9D8B030D-6E8A-4147-A177-3AD203B41FA5}">
                      <a16:colId xmlns:a16="http://schemas.microsoft.com/office/drawing/2014/main" val="16393288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601743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- 2019-01-10 09:35:41 </a:t>
                      </a:r>
                      <a:r>
                        <a:rPr kumimoji="0" lang="en-US" sz="1000" b="0" i="0" u="none" strike="noStrike" kern="1200" cap="none" spc="0" normalizeH="0" baseline="0" noProof="0">
                          <a:ln>
                            <a:noFill/>
                          </a:ln>
                          <a:solidFill>
                            <a:prstClr val="black"/>
                          </a:solidFill>
                          <a:effectLst/>
                          <a:uLnTx/>
                          <a:uFillTx/>
                          <a:latin typeface="+mn-lt"/>
                          <a:ea typeface="+mn-ea"/>
                          <a:cs typeface="+mn-cs"/>
                        </a:rPr>
                        <a:t>
 Easter trend "Boho Deluxe"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https://scontent.xx.fbcdn.net/v/t51.12442-15/49674415_2631991263492783_6565312199956084275_n.jpg?_nc_cat=110&amp;_nc_ht=scontent.xx&amp;oh=74ecf559a6ffd13541121867784a2e24&amp;oe=5CBF1A38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21194004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- 2019-01-08 12:25:14 </a:t>
                      </a:r>
                      <a:r>
                        <a:rPr kumimoji="0" lang="en-US" sz="1000" b="0" i="0" u="none" strike="noStrike" kern="1200" cap="none" spc="0" normalizeH="0" baseline="0" noProof="0">
                          <a:ln>
                            <a:noFill/>
                          </a:ln>
                          <a:solidFill>
                            <a:prstClr val="black"/>
                          </a:solidFill>
                          <a:effectLst/>
                          <a:uLnTx/>
                          <a:uFillTx/>
                          <a:latin typeface="+mn-lt"/>
                          <a:ea typeface="+mn-ea"/>
                          <a:cs typeface="+mn-cs"/>
                        </a:rPr>
                        <a:t>
 Check out @trendset.finearts! 🥳 It‘s the Instagram account of our topic area for #contemporaryart...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https://scontent.xx.fbcdn.net/v/t51.12442-15/49467982_230722081190539_4067059159132770588_n.jpg?_nc_cat=111&amp;_nc_ht=scontent.xx&amp;oh=5f957933d91a966c065c7d8b730f29e9&amp;oe=5CD0674A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extLst>
                  <a:ext uri="{0D108BD9-81ED-4DB2-BD59-A6C34878D82A}">
                    <a16:rowId xmlns:a16="http://schemas.microsoft.com/office/drawing/2014/main" val="5541640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- 2019-01-07 19:42:35 </a:t>
                      </a:r>
                      <a:r>
                        <a:rPr kumimoji="0" lang="en-US" sz="1000" b="0" i="0" u="none" strike="noStrike" kern="1200" cap="none" spc="0" normalizeH="0" baseline="0" noProof="0">
                          <a:ln>
                            <a:noFill/>
                          </a:ln>
                          <a:solidFill>
                            <a:prstClr val="black"/>
                          </a:solidFill>
                          <a:effectLst/>
                          <a:uLnTx/>
                          <a:uFillTx/>
                          <a:latin typeface="+mn-lt"/>
                          <a:ea typeface="+mn-ea"/>
                          <a:cs typeface="+mn-cs"/>
                        </a:rPr>
                        <a:t>
 I M P R E S S I O N
from the 
TrendSet Winter 2019! 💙 #openminds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https://scontent.xx.fbcdn.net/v/t51.12442-15/47585043_214530012828942_3132742617175242096_n.jpg?_nc_cat=105&amp;_nc_ht=scontent.xx&amp;oh=a798b0ff9848f45a7fb51ffed9e94c1c&amp;oe=5CD85A87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extLst>
                  <a:ext uri="{0D108BD9-81ED-4DB2-BD59-A6C34878D82A}">
                    <a16:rowId xmlns:a16="http://schemas.microsoft.com/office/drawing/2014/main" val="4042333721"/>
                  </a:ext>
                </a:extLst>
              </a:tr>
            </a:tbl>
          </a:graphicData>
        </a:graphic>
      </p:graphicFrame>
      <p:sp>
        <p:nvSpPr>
          <p:cNvPr id="4" name="Text Placeholder 3">
            <a:extLst>
              <a:ext uri="{FF2B5EF4-FFF2-40B4-BE49-F238E27FC236}">
                <a16:creationId xmlns:a16="http://schemas.microsoft.com/office/drawing/2014/main" id="{987E3DA1-7D6A-4077-8198-6EAA1CCF5F92}"/>
              </a:ext>
            </a:extLst>
          </p:cNvPr>
          <p:cNvSpPr>
            <a:spLocks noGrp="1"/>
          </p:cNvSpPr>
          <p:nvPr>
            <p:ph type="body" sz="quarter" idx="14"/>
          </p:nvPr>
        </p:nvSpPr>
        <p:spPr/>
        <p:txBody>
          <a:bodyPr/>
          <a:lstStyle/>
          <a:p>
            <a:r>
              <a:rPr lang="en-US"/>
              <a:t>10/01/2018 - 01/21/2019</a:t>
            </a:r>
          </a:p>
        </p:txBody>
      </p:sp>
    </p:spTree>
    <p:extLst>
      <p:ext uri="{BB962C8B-B14F-4D97-AF65-F5344CB8AC3E}">
        <p14:creationId xmlns:p14="http://schemas.microsoft.com/office/powerpoint/2010/main" val="243482363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7066FC-F279-4664-B1AC-D921A336EDA4}"/>
              </a:ext>
            </a:extLst>
          </p:cNvPr>
          <p:cNvSpPr>
            <a:spLocks noGrp="1"/>
          </p:cNvSpPr>
          <p:nvPr>
            <p:ph type="title"/>
          </p:nvPr>
        </p:nvSpPr>
        <p:spPr/>
        <p:txBody>
          <a:bodyPr/>
          <a:lstStyle/>
          <a:p>
            <a:r>
              <a:rPr lang="en-US"/>
              <a:t>Instagram Stories Table  | TrendSet - 3 of 9</a:t>
            </a:r>
          </a:p>
        </p:txBody>
      </p:sp>
      <p:graphicFrame>
        <p:nvGraphicFramePr>
          <p:cNvPr id="5" name="Table Placeholder 4">
            <a:extLst>
              <a:ext uri="{FF2B5EF4-FFF2-40B4-BE49-F238E27FC236}">
                <a16:creationId xmlns:a16="http://schemas.microsoft.com/office/drawing/2014/main" id="{A9262332-CD62-4B88-AAA7-3CE55A680070}"/>
              </a:ext>
            </a:extLst>
          </p:cNvPr>
          <p:cNvGraphicFramePr>
            <a:graphicFrameLocks noGrp="1"/>
          </p:cNvGraphicFramePr>
          <p:nvPr>
            <p:ph type="tbl" sz="quarter" idx="13"/>
            <p:extLst>
              <p:ext uri="{D42A27DB-BD31-4B8C-83A1-F6EECF244321}">
                <p14:modId xmlns:p14="http://schemas.microsoft.com/office/powerpoint/2010/main" val="38081720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421061124"/>
                    </a:ext>
                  </a:extLst>
                </a:gridCol>
                <a:gridCol w="1645920">
                  <a:extLst>
                    <a:ext uri="{9D8B030D-6E8A-4147-A177-3AD203B41FA5}">
                      <a16:colId xmlns:a16="http://schemas.microsoft.com/office/drawing/2014/main" val="3199154658"/>
                    </a:ext>
                  </a:extLst>
                </a:gridCol>
                <a:gridCol w="658368">
                  <a:extLst>
                    <a:ext uri="{9D8B030D-6E8A-4147-A177-3AD203B41FA5}">
                      <a16:colId xmlns:a16="http://schemas.microsoft.com/office/drawing/2014/main" val="1884132028"/>
                    </a:ext>
                  </a:extLst>
                </a:gridCol>
                <a:gridCol w="658368">
                  <a:extLst>
                    <a:ext uri="{9D8B030D-6E8A-4147-A177-3AD203B41FA5}">
                      <a16:colId xmlns:a16="http://schemas.microsoft.com/office/drawing/2014/main" val="4239005039"/>
                    </a:ext>
                  </a:extLst>
                </a:gridCol>
                <a:gridCol w="658368">
                  <a:extLst>
                    <a:ext uri="{9D8B030D-6E8A-4147-A177-3AD203B41FA5}">
                      <a16:colId xmlns:a16="http://schemas.microsoft.com/office/drawing/2014/main" val="2710751960"/>
                    </a:ext>
                  </a:extLst>
                </a:gridCol>
                <a:gridCol w="658368">
                  <a:extLst>
                    <a:ext uri="{9D8B030D-6E8A-4147-A177-3AD203B41FA5}">
                      <a16:colId xmlns:a16="http://schemas.microsoft.com/office/drawing/2014/main" val="591955048"/>
                    </a:ext>
                  </a:extLst>
                </a:gridCol>
                <a:gridCol w="658368">
                  <a:extLst>
                    <a:ext uri="{9D8B030D-6E8A-4147-A177-3AD203B41FA5}">
                      <a16:colId xmlns:a16="http://schemas.microsoft.com/office/drawing/2014/main" val="3230430075"/>
                    </a:ext>
                  </a:extLst>
                </a:gridCol>
                <a:gridCol w="658368">
                  <a:extLst>
                    <a:ext uri="{9D8B030D-6E8A-4147-A177-3AD203B41FA5}">
                      <a16:colId xmlns:a16="http://schemas.microsoft.com/office/drawing/2014/main" val="893579339"/>
                    </a:ext>
                  </a:extLst>
                </a:gridCol>
                <a:gridCol w="658368">
                  <a:extLst>
                    <a:ext uri="{9D8B030D-6E8A-4147-A177-3AD203B41FA5}">
                      <a16:colId xmlns:a16="http://schemas.microsoft.com/office/drawing/2014/main" val="29188778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714120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trendset.muenchen - 2019-01-05 21:01:28 </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https://scontent.xx.fbcdn.net/v/t51.12442-15/47690312_443307276206541_4905977286020272216_n.jpg?_nc_cat=101&amp;_nc_ht=scontent.xx&amp;oh=c27a076642904e6e48d1234431fc078e&amp;oe=5CBE4D56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extLst>
                  <a:ext uri="{0D108BD9-81ED-4DB2-BD59-A6C34878D82A}">
                    <a16:rowId xmlns:a16="http://schemas.microsoft.com/office/drawing/2014/main" val="25363900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trendset.muenchen - 2019-01-05 09:44:30 </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https://scontent.xx.fbcdn.net/v/t51.12442-15/47692775_316135522338855_5098951950778019645_n.jpg?_nc_cat=102&amp;_nc_ht=scontent.xx&amp;oh=1d070d4f4210ce7d2abb3a75ff111ca3&amp;oe=5CD4EE89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extLst>
                  <a:ext uri="{0D108BD9-81ED-4DB2-BD59-A6C34878D82A}">
                    <a16:rowId xmlns:a16="http://schemas.microsoft.com/office/drawing/2014/main" val="13257813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trendset.muenchen - 2019-01-05 09:00:40 </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https://scontent.xx.fbcdn.net/v/t51.12442-15/47693384_2138707309775975_4758692781132208447_n.jpg?_nc_cat=106&amp;_nc_ht=scontent.xx&amp;oh=d8b75e4d0a9c212f2592db0d7345d46e&amp;oe=5CCB331C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extLst>
                  <a:ext uri="{0D108BD9-81ED-4DB2-BD59-A6C34878D82A}">
                    <a16:rowId xmlns:a16="http://schemas.microsoft.com/office/drawing/2014/main" val="4047748811"/>
                  </a:ext>
                </a:extLst>
              </a:tr>
            </a:tbl>
          </a:graphicData>
        </a:graphic>
      </p:graphicFrame>
      <p:sp>
        <p:nvSpPr>
          <p:cNvPr id="4" name="Text Placeholder 3">
            <a:extLst>
              <a:ext uri="{FF2B5EF4-FFF2-40B4-BE49-F238E27FC236}">
                <a16:creationId xmlns:a16="http://schemas.microsoft.com/office/drawing/2014/main" id="{3EA448B4-83B6-4030-AF1A-3A9A30E76D79}"/>
              </a:ext>
            </a:extLst>
          </p:cNvPr>
          <p:cNvSpPr>
            <a:spLocks noGrp="1"/>
          </p:cNvSpPr>
          <p:nvPr>
            <p:ph type="body" sz="quarter" idx="14"/>
          </p:nvPr>
        </p:nvSpPr>
        <p:spPr/>
        <p:txBody>
          <a:bodyPr/>
          <a:lstStyle/>
          <a:p>
            <a:r>
              <a:rPr lang="en-US"/>
              <a:t>10/01/2018 - 01/21/2019</a:t>
            </a:r>
          </a:p>
        </p:txBody>
      </p:sp>
    </p:spTree>
    <p:extLst>
      <p:ext uri="{BB962C8B-B14F-4D97-AF65-F5344CB8AC3E}">
        <p14:creationId xmlns:p14="http://schemas.microsoft.com/office/powerpoint/2010/main" val="195911775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EC7473-D983-46D7-99A0-27F249697E47}"/>
              </a:ext>
            </a:extLst>
          </p:cNvPr>
          <p:cNvSpPr>
            <a:spLocks noGrp="1"/>
          </p:cNvSpPr>
          <p:nvPr>
            <p:ph type="title"/>
          </p:nvPr>
        </p:nvSpPr>
        <p:spPr/>
        <p:txBody>
          <a:bodyPr/>
          <a:lstStyle/>
          <a:p>
            <a:r>
              <a:rPr lang="en-US"/>
              <a:t>Instagram Stories Table  | TrendSet - 4 of 9</a:t>
            </a:r>
          </a:p>
        </p:txBody>
      </p:sp>
      <p:graphicFrame>
        <p:nvGraphicFramePr>
          <p:cNvPr id="5" name="Table Placeholder 4">
            <a:extLst>
              <a:ext uri="{FF2B5EF4-FFF2-40B4-BE49-F238E27FC236}">
                <a16:creationId xmlns:a16="http://schemas.microsoft.com/office/drawing/2014/main" id="{07DEAE5F-38B8-43BD-839E-9C2BF7F3A029}"/>
              </a:ext>
            </a:extLst>
          </p:cNvPr>
          <p:cNvGraphicFramePr>
            <a:graphicFrameLocks noGrp="1"/>
          </p:cNvGraphicFramePr>
          <p:nvPr>
            <p:ph type="tbl" sz="quarter" idx="13"/>
            <p:extLst>
              <p:ext uri="{D42A27DB-BD31-4B8C-83A1-F6EECF244321}">
                <p14:modId xmlns:p14="http://schemas.microsoft.com/office/powerpoint/2010/main" val="24304971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1879208620"/>
                    </a:ext>
                  </a:extLst>
                </a:gridCol>
                <a:gridCol w="1645920">
                  <a:extLst>
                    <a:ext uri="{9D8B030D-6E8A-4147-A177-3AD203B41FA5}">
                      <a16:colId xmlns:a16="http://schemas.microsoft.com/office/drawing/2014/main" val="2717572788"/>
                    </a:ext>
                  </a:extLst>
                </a:gridCol>
                <a:gridCol w="658368">
                  <a:extLst>
                    <a:ext uri="{9D8B030D-6E8A-4147-A177-3AD203B41FA5}">
                      <a16:colId xmlns:a16="http://schemas.microsoft.com/office/drawing/2014/main" val="1473348962"/>
                    </a:ext>
                  </a:extLst>
                </a:gridCol>
                <a:gridCol w="658368">
                  <a:extLst>
                    <a:ext uri="{9D8B030D-6E8A-4147-A177-3AD203B41FA5}">
                      <a16:colId xmlns:a16="http://schemas.microsoft.com/office/drawing/2014/main" val="1938094294"/>
                    </a:ext>
                  </a:extLst>
                </a:gridCol>
                <a:gridCol w="658368">
                  <a:extLst>
                    <a:ext uri="{9D8B030D-6E8A-4147-A177-3AD203B41FA5}">
                      <a16:colId xmlns:a16="http://schemas.microsoft.com/office/drawing/2014/main" val="2036200954"/>
                    </a:ext>
                  </a:extLst>
                </a:gridCol>
                <a:gridCol w="658368">
                  <a:extLst>
                    <a:ext uri="{9D8B030D-6E8A-4147-A177-3AD203B41FA5}">
                      <a16:colId xmlns:a16="http://schemas.microsoft.com/office/drawing/2014/main" val="203821095"/>
                    </a:ext>
                  </a:extLst>
                </a:gridCol>
                <a:gridCol w="658368">
                  <a:extLst>
                    <a:ext uri="{9D8B030D-6E8A-4147-A177-3AD203B41FA5}">
                      <a16:colId xmlns:a16="http://schemas.microsoft.com/office/drawing/2014/main" val="1785920584"/>
                    </a:ext>
                  </a:extLst>
                </a:gridCol>
                <a:gridCol w="658368">
                  <a:extLst>
                    <a:ext uri="{9D8B030D-6E8A-4147-A177-3AD203B41FA5}">
                      <a16:colId xmlns:a16="http://schemas.microsoft.com/office/drawing/2014/main" val="3717043040"/>
                    </a:ext>
                  </a:extLst>
                </a:gridCol>
                <a:gridCol w="658368">
                  <a:extLst>
                    <a:ext uri="{9D8B030D-6E8A-4147-A177-3AD203B41FA5}">
                      <a16:colId xmlns:a16="http://schemas.microsoft.com/office/drawing/2014/main" val="34652220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891051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- 2019-01-05 08:59:46 </a:t>
                      </a:r>
                      <a:r>
                        <a:rPr kumimoji="0" lang="en-US" sz="1000" b="0" i="0" u="none" strike="noStrike" kern="1200" cap="none" spc="0" normalizeH="0" baseline="0" noProof="0">
                          <a:ln>
                            <a:noFill/>
                          </a:ln>
                          <a:solidFill>
                            <a:prstClr val="black"/>
                          </a:solidFill>
                          <a:effectLst/>
                          <a:uLnTx/>
                          <a:uFillTx/>
                          <a:latin typeface="+mn-lt"/>
                          <a:ea typeface="+mn-ea"/>
                          <a:cs typeface="+mn-cs"/>
                        </a:rPr>
                        <a:t>
 Day 3 🥳 
TrendSet Winter 2019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https://scontent.xx.fbcdn.net/v/t51.12442-15/47585409_280202322677798_3705574892140263624_n.jpg?_nc_cat=104&amp;_nc_ht=scontent.xx&amp;oh=969be26bfbedd196721d1c6050bdba21&amp;oe=5CD66717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extLst>
                  <a:ext uri="{0D108BD9-81ED-4DB2-BD59-A6C34878D82A}">
                    <a16:rowId xmlns:a16="http://schemas.microsoft.com/office/drawing/2014/main" val="40142656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- 2019-01-04 14:23:04 </a:t>
                      </a:r>
                      <a:r>
                        <a:rPr kumimoji="0" lang="en-US" sz="1000" b="0" i="0" u="none" strike="noStrike" kern="1200" cap="none" spc="0" normalizeH="0" baseline="0" noProof="0">
                          <a:ln>
                            <a:noFill/>
                          </a:ln>
                          <a:solidFill>
                            <a:prstClr val="black"/>
                          </a:solidFill>
                          <a:effectLst/>
                          <a:uLnTx/>
                          <a:uFillTx/>
                          <a:latin typeface="+mn-lt"/>
                          <a:ea typeface="+mn-ea"/>
                          <a:cs typeface="+mn-cs"/>
                        </a:rPr>
                        <a:t>
 At Lib-elle‘s booth (B1, F31-06) you can win planners and more!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https://scontent.xx.fbcdn.net/v/t51.12442-15/47585122_634263193659951_7759782751174347299_n.jpg?_nc_cat=105&amp;_nc_ht=scontent.xx&amp;oh=7664ff58b6785f81ef930da9fadf500e&amp;oe=5C8C21F6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extLst>
                  <a:ext uri="{0D108BD9-81ED-4DB2-BD59-A6C34878D82A}">
                    <a16:rowId xmlns:a16="http://schemas.microsoft.com/office/drawing/2014/main" val="16647818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trendset.muenchen - 2019-01-04 14:08:55 </a:t>
                      </a:r>
                      <a:r>
                        <a:rPr kumimoji="0" lang="de-DE" sz="1000" b="0" i="0" u="none" strike="noStrike" kern="1200" cap="none" spc="0" normalizeH="0" baseline="0" noProof="0">
                          <a:ln>
                            <a:noFill/>
                          </a:ln>
                          <a:solidFill>
                            <a:prstClr val="black"/>
                          </a:solidFill>
                          <a:effectLst/>
                          <a:uLnTx/>
                          <a:uFillTx/>
                          <a:latin typeface="+mn-lt"/>
                          <a:ea typeface="+mn-ea"/>
                          <a:cs typeface="+mn-cs"/>
                        </a:rPr>
                        <a:t>
 B1, F31-18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https://scontent.xx.fbcdn.net/v/t51.12442-15/49450895_590043151443066_4452755921483237679_n.jpg?_nc_cat=108&amp;_nc_ht=scontent.xx&amp;oh=54034267988c6a2759d50ab10670cc63&amp;oe=5CD01ABC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extLst>
                  <a:ext uri="{0D108BD9-81ED-4DB2-BD59-A6C34878D82A}">
                    <a16:rowId xmlns:a16="http://schemas.microsoft.com/office/drawing/2014/main" val="3051380708"/>
                  </a:ext>
                </a:extLst>
              </a:tr>
            </a:tbl>
          </a:graphicData>
        </a:graphic>
      </p:graphicFrame>
      <p:sp>
        <p:nvSpPr>
          <p:cNvPr id="4" name="Text Placeholder 3">
            <a:extLst>
              <a:ext uri="{FF2B5EF4-FFF2-40B4-BE49-F238E27FC236}">
                <a16:creationId xmlns:a16="http://schemas.microsoft.com/office/drawing/2014/main" id="{8DDC9B1F-7E82-4535-8D5A-96625CFAB98E}"/>
              </a:ext>
            </a:extLst>
          </p:cNvPr>
          <p:cNvSpPr>
            <a:spLocks noGrp="1"/>
          </p:cNvSpPr>
          <p:nvPr>
            <p:ph type="body" sz="quarter" idx="14"/>
          </p:nvPr>
        </p:nvSpPr>
        <p:spPr/>
        <p:txBody>
          <a:bodyPr/>
          <a:lstStyle/>
          <a:p>
            <a:r>
              <a:rPr lang="en-US"/>
              <a:t>10/01/2018 - 01/21/2019</a:t>
            </a:r>
          </a:p>
        </p:txBody>
      </p:sp>
    </p:spTree>
    <p:extLst>
      <p:ext uri="{BB962C8B-B14F-4D97-AF65-F5344CB8AC3E}">
        <p14:creationId xmlns:p14="http://schemas.microsoft.com/office/powerpoint/2010/main" val="412773183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3ED034-9A97-469C-AE93-BC04293B6DF8}"/>
              </a:ext>
            </a:extLst>
          </p:cNvPr>
          <p:cNvSpPr>
            <a:spLocks noGrp="1"/>
          </p:cNvSpPr>
          <p:nvPr>
            <p:ph type="title"/>
          </p:nvPr>
        </p:nvSpPr>
        <p:spPr/>
        <p:txBody>
          <a:bodyPr/>
          <a:lstStyle/>
          <a:p>
            <a:r>
              <a:rPr lang="en-US"/>
              <a:t>Instagram Stories Table  | TrendSet - 5 of 9</a:t>
            </a:r>
          </a:p>
        </p:txBody>
      </p:sp>
      <p:graphicFrame>
        <p:nvGraphicFramePr>
          <p:cNvPr id="5" name="Table Placeholder 4">
            <a:extLst>
              <a:ext uri="{FF2B5EF4-FFF2-40B4-BE49-F238E27FC236}">
                <a16:creationId xmlns:a16="http://schemas.microsoft.com/office/drawing/2014/main" id="{2406B3D4-1FBE-4012-B72E-6F82626CD5FE}"/>
              </a:ext>
            </a:extLst>
          </p:cNvPr>
          <p:cNvGraphicFramePr>
            <a:graphicFrameLocks noGrp="1"/>
          </p:cNvGraphicFramePr>
          <p:nvPr>
            <p:ph type="tbl" sz="quarter" idx="13"/>
            <p:extLst>
              <p:ext uri="{D42A27DB-BD31-4B8C-83A1-F6EECF244321}">
                <p14:modId xmlns:p14="http://schemas.microsoft.com/office/powerpoint/2010/main" val="20869929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123241165"/>
                    </a:ext>
                  </a:extLst>
                </a:gridCol>
                <a:gridCol w="1645920">
                  <a:extLst>
                    <a:ext uri="{9D8B030D-6E8A-4147-A177-3AD203B41FA5}">
                      <a16:colId xmlns:a16="http://schemas.microsoft.com/office/drawing/2014/main" val="4151643951"/>
                    </a:ext>
                  </a:extLst>
                </a:gridCol>
                <a:gridCol w="658368">
                  <a:extLst>
                    <a:ext uri="{9D8B030D-6E8A-4147-A177-3AD203B41FA5}">
                      <a16:colId xmlns:a16="http://schemas.microsoft.com/office/drawing/2014/main" val="605865818"/>
                    </a:ext>
                  </a:extLst>
                </a:gridCol>
                <a:gridCol w="658368">
                  <a:extLst>
                    <a:ext uri="{9D8B030D-6E8A-4147-A177-3AD203B41FA5}">
                      <a16:colId xmlns:a16="http://schemas.microsoft.com/office/drawing/2014/main" val="1658300473"/>
                    </a:ext>
                  </a:extLst>
                </a:gridCol>
                <a:gridCol w="658368">
                  <a:extLst>
                    <a:ext uri="{9D8B030D-6E8A-4147-A177-3AD203B41FA5}">
                      <a16:colId xmlns:a16="http://schemas.microsoft.com/office/drawing/2014/main" val="3967635163"/>
                    </a:ext>
                  </a:extLst>
                </a:gridCol>
                <a:gridCol w="658368">
                  <a:extLst>
                    <a:ext uri="{9D8B030D-6E8A-4147-A177-3AD203B41FA5}">
                      <a16:colId xmlns:a16="http://schemas.microsoft.com/office/drawing/2014/main" val="1265265988"/>
                    </a:ext>
                  </a:extLst>
                </a:gridCol>
                <a:gridCol w="658368">
                  <a:extLst>
                    <a:ext uri="{9D8B030D-6E8A-4147-A177-3AD203B41FA5}">
                      <a16:colId xmlns:a16="http://schemas.microsoft.com/office/drawing/2014/main" val="4000132435"/>
                    </a:ext>
                  </a:extLst>
                </a:gridCol>
                <a:gridCol w="658368">
                  <a:extLst>
                    <a:ext uri="{9D8B030D-6E8A-4147-A177-3AD203B41FA5}">
                      <a16:colId xmlns:a16="http://schemas.microsoft.com/office/drawing/2014/main" val="494049764"/>
                    </a:ext>
                  </a:extLst>
                </a:gridCol>
                <a:gridCol w="658368">
                  <a:extLst>
                    <a:ext uri="{9D8B030D-6E8A-4147-A177-3AD203B41FA5}">
                      <a16:colId xmlns:a16="http://schemas.microsoft.com/office/drawing/2014/main" val="19510292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4149515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- 2019-01-04 13:58:56 </a:t>
                      </a:r>
                      <a:r>
                        <a:rPr kumimoji="0" lang="en-US" sz="1000" b="0" i="0" u="none" strike="noStrike" kern="1200" cap="none" spc="0" normalizeH="0" baseline="0" noProof="0">
                          <a:ln>
                            <a:noFill/>
                          </a:ln>
                          <a:solidFill>
                            <a:prstClr val="black"/>
                          </a:solidFill>
                          <a:effectLst/>
                          <a:uLnTx/>
                          <a:uFillTx/>
                          <a:latin typeface="+mn-lt"/>
                          <a:ea typeface="+mn-ea"/>
                          <a:cs typeface="+mn-cs"/>
                        </a:rPr>
                        <a:t>
 Magnetic trees... Hall B1, F31-29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https://scontent.xx.fbcdn.net/v/t51.12442-15/49536506_370040877138410_1764850739960638674_n.jpg?_nc_cat=106&amp;_nc_ht=scontent.xx&amp;oh=a46cf33407f5a32236739ec06afb40dc&amp;oe=5C93B107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extLst>
                  <a:ext uri="{0D108BD9-81ED-4DB2-BD59-A6C34878D82A}">
                    <a16:rowId xmlns:a16="http://schemas.microsoft.com/office/drawing/2014/main" val="10465446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trendset.muenchen - 2019-01-04 13:49:06 </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https://scontent.xx.fbcdn.net/v/t51.12442-15/47584256_294121894575909_4858177630072560688_n.jpg?_nc_cat=111&amp;_nc_ht=scontent.xx&amp;oh=e4bf5f3a70a2b7b03700a725e306c3ed&amp;oe=5C930809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extLst>
                  <a:ext uri="{0D108BD9-81ED-4DB2-BD59-A6C34878D82A}">
                    <a16:rowId xmlns:a16="http://schemas.microsoft.com/office/drawing/2014/main" val="6254091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trendset.muenchen - 2019-01-04 13:49:01 </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https://scontent.xx.fbcdn.net/v/t51.12442-15/47581727_2027899937304652_4597413779216523403_n.jpg?_nc_cat=100&amp;_nc_ht=scontent.xx&amp;oh=4b9504cd75cf59a06f9a8d56933fee14&amp;oe=5C8ECCFF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extLst>
                  <a:ext uri="{0D108BD9-81ED-4DB2-BD59-A6C34878D82A}">
                    <a16:rowId xmlns:a16="http://schemas.microsoft.com/office/drawing/2014/main" val="3043720379"/>
                  </a:ext>
                </a:extLst>
              </a:tr>
            </a:tbl>
          </a:graphicData>
        </a:graphic>
      </p:graphicFrame>
      <p:sp>
        <p:nvSpPr>
          <p:cNvPr id="4" name="Text Placeholder 3">
            <a:extLst>
              <a:ext uri="{FF2B5EF4-FFF2-40B4-BE49-F238E27FC236}">
                <a16:creationId xmlns:a16="http://schemas.microsoft.com/office/drawing/2014/main" id="{EF58AA6E-1DBA-4A8A-B5EB-9591869AE8CC}"/>
              </a:ext>
            </a:extLst>
          </p:cNvPr>
          <p:cNvSpPr>
            <a:spLocks noGrp="1"/>
          </p:cNvSpPr>
          <p:nvPr>
            <p:ph type="body" sz="quarter" idx="14"/>
          </p:nvPr>
        </p:nvSpPr>
        <p:spPr/>
        <p:txBody>
          <a:bodyPr/>
          <a:lstStyle/>
          <a:p>
            <a:r>
              <a:rPr lang="en-US"/>
              <a:t>10/01/2018 - 01/21/2019</a:t>
            </a:r>
          </a:p>
        </p:txBody>
      </p:sp>
    </p:spTree>
    <p:extLst>
      <p:ext uri="{BB962C8B-B14F-4D97-AF65-F5344CB8AC3E}">
        <p14:creationId xmlns:p14="http://schemas.microsoft.com/office/powerpoint/2010/main" val="286075767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65E7B7-C45C-4E98-8DC2-3329A8DCB007}"/>
              </a:ext>
            </a:extLst>
          </p:cNvPr>
          <p:cNvSpPr>
            <a:spLocks noGrp="1"/>
          </p:cNvSpPr>
          <p:nvPr>
            <p:ph type="title"/>
          </p:nvPr>
        </p:nvSpPr>
        <p:spPr/>
        <p:txBody>
          <a:bodyPr/>
          <a:lstStyle/>
          <a:p>
            <a:r>
              <a:rPr lang="en-US"/>
              <a:t>Instagram Stories Table  | TrendSet - 6 of 9</a:t>
            </a:r>
          </a:p>
        </p:txBody>
      </p:sp>
      <p:graphicFrame>
        <p:nvGraphicFramePr>
          <p:cNvPr id="5" name="Table Placeholder 4">
            <a:extLst>
              <a:ext uri="{FF2B5EF4-FFF2-40B4-BE49-F238E27FC236}">
                <a16:creationId xmlns:a16="http://schemas.microsoft.com/office/drawing/2014/main" id="{9CF7CA41-25D4-486F-8820-795F89786313}"/>
              </a:ext>
            </a:extLst>
          </p:cNvPr>
          <p:cNvGraphicFramePr>
            <a:graphicFrameLocks noGrp="1"/>
          </p:cNvGraphicFramePr>
          <p:nvPr>
            <p:ph type="tbl" sz="quarter" idx="13"/>
            <p:extLst>
              <p:ext uri="{D42A27DB-BD31-4B8C-83A1-F6EECF244321}">
                <p14:modId xmlns:p14="http://schemas.microsoft.com/office/powerpoint/2010/main" val="25192245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2032900944"/>
                    </a:ext>
                  </a:extLst>
                </a:gridCol>
                <a:gridCol w="1645920">
                  <a:extLst>
                    <a:ext uri="{9D8B030D-6E8A-4147-A177-3AD203B41FA5}">
                      <a16:colId xmlns:a16="http://schemas.microsoft.com/office/drawing/2014/main" val="854144492"/>
                    </a:ext>
                  </a:extLst>
                </a:gridCol>
                <a:gridCol w="658368">
                  <a:extLst>
                    <a:ext uri="{9D8B030D-6E8A-4147-A177-3AD203B41FA5}">
                      <a16:colId xmlns:a16="http://schemas.microsoft.com/office/drawing/2014/main" val="1387498812"/>
                    </a:ext>
                  </a:extLst>
                </a:gridCol>
                <a:gridCol w="658368">
                  <a:extLst>
                    <a:ext uri="{9D8B030D-6E8A-4147-A177-3AD203B41FA5}">
                      <a16:colId xmlns:a16="http://schemas.microsoft.com/office/drawing/2014/main" val="385623369"/>
                    </a:ext>
                  </a:extLst>
                </a:gridCol>
                <a:gridCol w="658368">
                  <a:extLst>
                    <a:ext uri="{9D8B030D-6E8A-4147-A177-3AD203B41FA5}">
                      <a16:colId xmlns:a16="http://schemas.microsoft.com/office/drawing/2014/main" val="3144714060"/>
                    </a:ext>
                  </a:extLst>
                </a:gridCol>
                <a:gridCol w="658368">
                  <a:extLst>
                    <a:ext uri="{9D8B030D-6E8A-4147-A177-3AD203B41FA5}">
                      <a16:colId xmlns:a16="http://schemas.microsoft.com/office/drawing/2014/main" val="2521520818"/>
                    </a:ext>
                  </a:extLst>
                </a:gridCol>
                <a:gridCol w="658368">
                  <a:extLst>
                    <a:ext uri="{9D8B030D-6E8A-4147-A177-3AD203B41FA5}">
                      <a16:colId xmlns:a16="http://schemas.microsoft.com/office/drawing/2014/main" val="2834326524"/>
                    </a:ext>
                  </a:extLst>
                </a:gridCol>
                <a:gridCol w="658368">
                  <a:extLst>
                    <a:ext uri="{9D8B030D-6E8A-4147-A177-3AD203B41FA5}">
                      <a16:colId xmlns:a16="http://schemas.microsoft.com/office/drawing/2014/main" val="880534879"/>
                    </a:ext>
                  </a:extLst>
                </a:gridCol>
                <a:gridCol w="658368">
                  <a:extLst>
                    <a:ext uri="{9D8B030D-6E8A-4147-A177-3AD203B41FA5}">
                      <a16:colId xmlns:a16="http://schemas.microsoft.com/office/drawing/2014/main" val="4381918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42357919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- 2019-01-04 13:48:57 </a:t>
                      </a:r>
                      <a:r>
                        <a:rPr kumimoji="0" lang="en-US" sz="1000" b="0" i="0" u="none" strike="noStrike" kern="1200" cap="none" spc="0" normalizeH="0" baseline="0" noProof="0">
                          <a:ln>
                            <a:noFill/>
                          </a:ln>
                          <a:solidFill>
                            <a:prstClr val="black"/>
                          </a:solidFill>
                          <a:effectLst/>
                          <a:uLnTx/>
                          <a:uFillTx/>
                          <a:latin typeface="+mn-lt"/>
                          <a:ea typeface="+mn-ea"/>
                          <a:cs typeface="+mn-cs"/>
                        </a:rPr>
                        <a:t>
 At the Country &amp; Style in Hall B1 right now.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https://scontent.xx.fbcdn.net/v/t51.12442-15/49933567_2373920722682415_9199322325869911975_n.jpg?_nc_cat=105&amp;_nc_ht=scontent.xx&amp;oh=f48d3afa5a680daa0ec41105b5d9551c&amp;oe=5C908544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extLst>
                  <a:ext uri="{0D108BD9-81ED-4DB2-BD59-A6C34878D82A}">
                    <a16:rowId xmlns:a16="http://schemas.microsoft.com/office/drawing/2014/main" val="2820057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trendset.muenchen - 2019-01-04 13:36:41 </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https://scontent.xx.fbcdn.net/v/t51.12442-15/49614719_2012168515503807_6578045391362972145_n.jpg?_nc_cat=103&amp;_nc_ht=scontent.xx&amp;oh=6c1b1e0ccc16cac97f24b41a6062b6a1&amp;oe=5CD52579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extLst>
                  <a:ext uri="{0D108BD9-81ED-4DB2-BD59-A6C34878D82A}">
                    <a16:rowId xmlns:a16="http://schemas.microsoft.com/office/drawing/2014/main" val="8125666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- 2019-01-04 12:02:46 </a:t>
                      </a:r>
                      <a:r>
                        <a:rPr kumimoji="0" lang="en-US" sz="1000" b="0" i="0" u="none" strike="noStrike" kern="1200" cap="none" spc="0" normalizeH="0" baseline="0" noProof="0">
                          <a:ln>
                            <a:noFill/>
                          </a:ln>
                          <a:solidFill>
                            <a:prstClr val="black"/>
                          </a:solidFill>
                          <a:effectLst/>
                          <a:uLnTx/>
                          <a:uFillTx/>
                          <a:latin typeface="+mn-lt"/>
                          <a:ea typeface="+mn-ea"/>
                          <a:cs typeface="+mn-cs"/>
                        </a:rPr>
                        <a:t>
 Oils and balms in all shades of red - one of GENTLE TOUCH‘s main colors. 😊 @wajos.trier (B1, B27)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https://scontent.xx.fbcdn.net/v/t51.12442-15/47691092_640638146354342_6047729230765516260_n.jpg?_nc_cat=110&amp;_nc_ht=scontent.xx&amp;oh=20d35cb2ca4cdf5c42eefbe3f053e71b&amp;oe=5CD117D6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extLst>
                  <a:ext uri="{0D108BD9-81ED-4DB2-BD59-A6C34878D82A}">
                    <a16:rowId xmlns:a16="http://schemas.microsoft.com/office/drawing/2014/main" val="1414601969"/>
                  </a:ext>
                </a:extLst>
              </a:tr>
            </a:tbl>
          </a:graphicData>
        </a:graphic>
      </p:graphicFrame>
      <p:sp>
        <p:nvSpPr>
          <p:cNvPr id="4" name="Text Placeholder 3">
            <a:extLst>
              <a:ext uri="{FF2B5EF4-FFF2-40B4-BE49-F238E27FC236}">
                <a16:creationId xmlns:a16="http://schemas.microsoft.com/office/drawing/2014/main" id="{3F223ED4-FE7E-4006-AD28-989AEEAF71ED}"/>
              </a:ext>
            </a:extLst>
          </p:cNvPr>
          <p:cNvSpPr>
            <a:spLocks noGrp="1"/>
          </p:cNvSpPr>
          <p:nvPr>
            <p:ph type="body" sz="quarter" idx="14"/>
          </p:nvPr>
        </p:nvSpPr>
        <p:spPr/>
        <p:txBody>
          <a:bodyPr/>
          <a:lstStyle/>
          <a:p>
            <a:r>
              <a:rPr lang="en-US"/>
              <a:t>10/01/2018 - 01/21/2019</a:t>
            </a:r>
          </a:p>
        </p:txBody>
      </p:sp>
    </p:spTree>
    <p:extLst>
      <p:ext uri="{BB962C8B-B14F-4D97-AF65-F5344CB8AC3E}">
        <p14:creationId xmlns:p14="http://schemas.microsoft.com/office/powerpoint/2010/main" val="234991233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E0FAF1-6139-4A07-A7BC-1220F53C8815}"/>
              </a:ext>
            </a:extLst>
          </p:cNvPr>
          <p:cNvSpPr>
            <a:spLocks noGrp="1"/>
          </p:cNvSpPr>
          <p:nvPr>
            <p:ph type="title"/>
          </p:nvPr>
        </p:nvSpPr>
        <p:spPr/>
        <p:txBody>
          <a:bodyPr/>
          <a:lstStyle/>
          <a:p>
            <a:r>
              <a:rPr lang="en-US"/>
              <a:t>Instagram Stories Table  | TrendSet - 7 of 9</a:t>
            </a:r>
          </a:p>
        </p:txBody>
      </p:sp>
      <p:graphicFrame>
        <p:nvGraphicFramePr>
          <p:cNvPr id="5" name="Table Placeholder 4">
            <a:extLst>
              <a:ext uri="{FF2B5EF4-FFF2-40B4-BE49-F238E27FC236}">
                <a16:creationId xmlns:a16="http://schemas.microsoft.com/office/drawing/2014/main" id="{DFCB0938-CEB8-4AA9-AC42-99CDD83F8443}"/>
              </a:ext>
            </a:extLst>
          </p:cNvPr>
          <p:cNvGraphicFramePr>
            <a:graphicFrameLocks noGrp="1"/>
          </p:cNvGraphicFramePr>
          <p:nvPr>
            <p:ph type="tbl" sz="quarter" idx="13"/>
            <p:extLst>
              <p:ext uri="{D42A27DB-BD31-4B8C-83A1-F6EECF244321}">
                <p14:modId xmlns:p14="http://schemas.microsoft.com/office/powerpoint/2010/main" val="2111534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250748979"/>
                    </a:ext>
                  </a:extLst>
                </a:gridCol>
                <a:gridCol w="1645920">
                  <a:extLst>
                    <a:ext uri="{9D8B030D-6E8A-4147-A177-3AD203B41FA5}">
                      <a16:colId xmlns:a16="http://schemas.microsoft.com/office/drawing/2014/main" val="147005750"/>
                    </a:ext>
                  </a:extLst>
                </a:gridCol>
                <a:gridCol w="658368">
                  <a:extLst>
                    <a:ext uri="{9D8B030D-6E8A-4147-A177-3AD203B41FA5}">
                      <a16:colId xmlns:a16="http://schemas.microsoft.com/office/drawing/2014/main" val="112094674"/>
                    </a:ext>
                  </a:extLst>
                </a:gridCol>
                <a:gridCol w="658368">
                  <a:extLst>
                    <a:ext uri="{9D8B030D-6E8A-4147-A177-3AD203B41FA5}">
                      <a16:colId xmlns:a16="http://schemas.microsoft.com/office/drawing/2014/main" val="303886668"/>
                    </a:ext>
                  </a:extLst>
                </a:gridCol>
                <a:gridCol w="658368">
                  <a:extLst>
                    <a:ext uri="{9D8B030D-6E8A-4147-A177-3AD203B41FA5}">
                      <a16:colId xmlns:a16="http://schemas.microsoft.com/office/drawing/2014/main" val="1564634833"/>
                    </a:ext>
                  </a:extLst>
                </a:gridCol>
                <a:gridCol w="658368">
                  <a:extLst>
                    <a:ext uri="{9D8B030D-6E8A-4147-A177-3AD203B41FA5}">
                      <a16:colId xmlns:a16="http://schemas.microsoft.com/office/drawing/2014/main" val="2483783840"/>
                    </a:ext>
                  </a:extLst>
                </a:gridCol>
                <a:gridCol w="658368">
                  <a:extLst>
                    <a:ext uri="{9D8B030D-6E8A-4147-A177-3AD203B41FA5}">
                      <a16:colId xmlns:a16="http://schemas.microsoft.com/office/drawing/2014/main" val="221680213"/>
                    </a:ext>
                  </a:extLst>
                </a:gridCol>
                <a:gridCol w="658368">
                  <a:extLst>
                    <a:ext uri="{9D8B030D-6E8A-4147-A177-3AD203B41FA5}">
                      <a16:colId xmlns:a16="http://schemas.microsoft.com/office/drawing/2014/main" val="2896362720"/>
                    </a:ext>
                  </a:extLst>
                </a:gridCol>
                <a:gridCol w="658368">
                  <a:extLst>
                    <a:ext uri="{9D8B030D-6E8A-4147-A177-3AD203B41FA5}">
                      <a16:colId xmlns:a16="http://schemas.microsoft.com/office/drawing/2014/main" val="41296496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8350269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- 2019-01-04 10:21:02 </a:t>
                      </a:r>
                      <a:r>
                        <a:rPr kumimoji="0" lang="en-US" sz="1000" b="0" i="0" u="none" strike="noStrike" kern="1200" cap="none" spc="0" normalizeH="0" baseline="0" noProof="0">
                          <a:ln>
                            <a:noFill/>
                          </a:ln>
                          <a:solidFill>
                            <a:prstClr val="black"/>
                          </a:solidFill>
                          <a:effectLst/>
                          <a:uLnTx/>
                          <a:uFillTx/>
                          <a:latin typeface="+mn-lt"/>
                          <a:ea typeface="+mn-ea"/>
                          <a:cs typeface="+mn-cs"/>
                        </a:rPr>
                        <a:t>
 The topic in hall B3 is Gifts&amp;Fun. This do is funny... 😂 Winfried Kögler (B3, B28)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https://scontent.xx.fbcdn.net/v/t51.12442-15/47582798_375246056373682_5010363245477130004_n.jpg?_nc_cat=111&amp;_nc_ht=scontent.xx&amp;oh=d398ea2272c65c7ffb916c4f0aadcd1d&amp;oe=5C914EF1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extLst>
                  <a:ext uri="{0D108BD9-81ED-4DB2-BD59-A6C34878D82A}">
                    <a16:rowId xmlns:a16="http://schemas.microsoft.com/office/drawing/2014/main" val="13504540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trendset.muenchen - 2019-01-04 09:32:51 </a:t>
                      </a:r>
                      <a:r>
                        <a:rPr kumimoji="0" lang="de-DE" sz="1000" b="0" i="0" u="none" strike="noStrike" kern="1200" cap="none" spc="0" normalizeH="0" baseline="0" noProof="0">
                          <a:ln>
                            <a:noFill/>
                          </a:ln>
                          <a:solidFill>
                            <a:prstClr val="black"/>
                          </a:solidFill>
                          <a:effectLst/>
                          <a:uLnTx/>
                          <a:uFillTx/>
                          <a:latin typeface="+mn-lt"/>
                          <a:ea typeface="+mn-ea"/>
                          <a:cs typeface="+mn-cs"/>
                        </a:rPr>
                        <a:t>
 H. U. Scheulen 
in hall B2, C29</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https://scontent.xx.fbcdn.net/v/t51.12442-15/49558560_2147663592164005_5759988463953390024_n.jpg?_nc_cat=104&amp;_nc_ht=scontent.xx&amp;oh=a6c88768fe3f75bed8a72a885f3589a4&amp;oe=5C9394FD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extLst>
                  <a:ext uri="{0D108BD9-81ED-4DB2-BD59-A6C34878D82A}">
                    <a16:rowId xmlns:a16="http://schemas.microsoft.com/office/drawing/2014/main" val="15495672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- 2019-01-04 09:03:31 </a:t>
                      </a:r>
                      <a:r>
                        <a:rPr kumimoji="0" lang="en-US" sz="1000" b="0" i="0" u="none" strike="noStrike" kern="1200" cap="none" spc="0" normalizeH="0" baseline="0" noProof="0">
                          <a:ln>
                            <a:noFill/>
                          </a:ln>
                          <a:solidFill>
                            <a:prstClr val="black"/>
                          </a:solidFill>
                          <a:effectLst/>
                          <a:uLnTx/>
                          <a:uFillTx/>
                          <a:latin typeface="+mn-lt"/>
                          <a:ea typeface="+mn-ea"/>
                          <a:cs typeface="+mn-cs"/>
                        </a:rPr>
                        <a:t>
 Day 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https://scontent.xx.fbcdn.net/v/t51.12442-15/47690294_1276485355824228_2168773860288482238_n.jpg?_nc_cat=111&amp;_nc_ht=scontent.xx&amp;oh=d8de743996b076d86aa08df744ff6926&amp;oe=5CC3FE03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extLst>
                  <a:ext uri="{0D108BD9-81ED-4DB2-BD59-A6C34878D82A}">
                    <a16:rowId xmlns:a16="http://schemas.microsoft.com/office/drawing/2014/main" val="709973891"/>
                  </a:ext>
                </a:extLst>
              </a:tr>
            </a:tbl>
          </a:graphicData>
        </a:graphic>
      </p:graphicFrame>
      <p:sp>
        <p:nvSpPr>
          <p:cNvPr id="4" name="Text Placeholder 3">
            <a:extLst>
              <a:ext uri="{FF2B5EF4-FFF2-40B4-BE49-F238E27FC236}">
                <a16:creationId xmlns:a16="http://schemas.microsoft.com/office/drawing/2014/main" id="{7B1BE1EF-A2EE-4127-A2D6-0EDDE96C6270}"/>
              </a:ext>
            </a:extLst>
          </p:cNvPr>
          <p:cNvSpPr>
            <a:spLocks noGrp="1"/>
          </p:cNvSpPr>
          <p:nvPr>
            <p:ph type="body" sz="quarter" idx="14"/>
          </p:nvPr>
        </p:nvSpPr>
        <p:spPr/>
        <p:txBody>
          <a:bodyPr/>
          <a:lstStyle/>
          <a:p>
            <a:r>
              <a:rPr lang="en-US"/>
              <a:t>10/01/2018 - 01/21/2019</a:t>
            </a:r>
          </a:p>
        </p:txBody>
      </p:sp>
    </p:spTree>
    <p:extLst>
      <p:ext uri="{BB962C8B-B14F-4D97-AF65-F5344CB8AC3E}">
        <p14:creationId xmlns:p14="http://schemas.microsoft.com/office/powerpoint/2010/main" val="394672204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000BF2-D617-4AE7-A53B-20B6640C9134}"/>
              </a:ext>
            </a:extLst>
          </p:cNvPr>
          <p:cNvSpPr>
            <a:spLocks noGrp="1"/>
          </p:cNvSpPr>
          <p:nvPr>
            <p:ph type="title"/>
          </p:nvPr>
        </p:nvSpPr>
        <p:spPr/>
        <p:txBody>
          <a:bodyPr/>
          <a:lstStyle/>
          <a:p>
            <a:r>
              <a:rPr lang="en-US"/>
              <a:t>Instagram Stories Table  | TrendSet - 8 of 9</a:t>
            </a:r>
          </a:p>
        </p:txBody>
      </p:sp>
      <p:graphicFrame>
        <p:nvGraphicFramePr>
          <p:cNvPr id="5" name="Table Placeholder 4">
            <a:extLst>
              <a:ext uri="{FF2B5EF4-FFF2-40B4-BE49-F238E27FC236}">
                <a16:creationId xmlns:a16="http://schemas.microsoft.com/office/drawing/2014/main" id="{3E0F782F-1CA0-44CF-B485-38715A8D9B73}"/>
              </a:ext>
            </a:extLst>
          </p:cNvPr>
          <p:cNvGraphicFramePr>
            <a:graphicFrameLocks noGrp="1"/>
          </p:cNvGraphicFramePr>
          <p:nvPr>
            <p:ph type="tbl" sz="quarter" idx="13"/>
            <p:extLst>
              <p:ext uri="{D42A27DB-BD31-4B8C-83A1-F6EECF244321}">
                <p14:modId xmlns:p14="http://schemas.microsoft.com/office/powerpoint/2010/main" val="4593738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959051933"/>
                    </a:ext>
                  </a:extLst>
                </a:gridCol>
                <a:gridCol w="1645920">
                  <a:extLst>
                    <a:ext uri="{9D8B030D-6E8A-4147-A177-3AD203B41FA5}">
                      <a16:colId xmlns:a16="http://schemas.microsoft.com/office/drawing/2014/main" val="2421267001"/>
                    </a:ext>
                  </a:extLst>
                </a:gridCol>
                <a:gridCol w="658368">
                  <a:extLst>
                    <a:ext uri="{9D8B030D-6E8A-4147-A177-3AD203B41FA5}">
                      <a16:colId xmlns:a16="http://schemas.microsoft.com/office/drawing/2014/main" val="3033674736"/>
                    </a:ext>
                  </a:extLst>
                </a:gridCol>
                <a:gridCol w="658368">
                  <a:extLst>
                    <a:ext uri="{9D8B030D-6E8A-4147-A177-3AD203B41FA5}">
                      <a16:colId xmlns:a16="http://schemas.microsoft.com/office/drawing/2014/main" val="113727535"/>
                    </a:ext>
                  </a:extLst>
                </a:gridCol>
                <a:gridCol w="658368">
                  <a:extLst>
                    <a:ext uri="{9D8B030D-6E8A-4147-A177-3AD203B41FA5}">
                      <a16:colId xmlns:a16="http://schemas.microsoft.com/office/drawing/2014/main" val="2206626133"/>
                    </a:ext>
                  </a:extLst>
                </a:gridCol>
                <a:gridCol w="658368">
                  <a:extLst>
                    <a:ext uri="{9D8B030D-6E8A-4147-A177-3AD203B41FA5}">
                      <a16:colId xmlns:a16="http://schemas.microsoft.com/office/drawing/2014/main" val="3547624652"/>
                    </a:ext>
                  </a:extLst>
                </a:gridCol>
                <a:gridCol w="658368">
                  <a:extLst>
                    <a:ext uri="{9D8B030D-6E8A-4147-A177-3AD203B41FA5}">
                      <a16:colId xmlns:a16="http://schemas.microsoft.com/office/drawing/2014/main" val="1611089648"/>
                    </a:ext>
                  </a:extLst>
                </a:gridCol>
                <a:gridCol w="658368">
                  <a:extLst>
                    <a:ext uri="{9D8B030D-6E8A-4147-A177-3AD203B41FA5}">
                      <a16:colId xmlns:a16="http://schemas.microsoft.com/office/drawing/2014/main" val="2278373181"/>
                    </a:ext>
                  </a:extLst>
                </a:gridCol>
                <a:gridCol w="658368">
                  <a:extLst>
                    <a:ext uri="{9D8B030D-6E8A-4147-A177-3AD203B41FA5}">
                      <a16:colId xmlns:a16="http://schemas.microsoft.com/office/drawing/2014/main" val="23452585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2096592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trendset.muenchen - 2019-01-04 08:49:45 </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https://scontent.xx.fbcdn.net/v/t51.12442-15/47689836_281577865822798_8319757488002114916_n.jpg?_nc_cat=110&amp;_nc_ht=scontent.xx&amp;oh=a1aa254e91b835a7052c29472e74c363&amp;oe=5C8F8645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extLst>
                  <a:ext uri="{0D108BD9-81ED-4DB2-BD59-A6C34878D82A}">
                    <a16:rowId xmlns:a16="http://schemas.microsoft.com/office/drawing/2014/main" val="7116707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trendset.muenchen - 2019-01-04 08:49:38 </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https://scontent.xx.fbcdn.net/v/t51.12442-15/47692375_773607966331468_4085707031255988774_n.jpg?_nc_cat=109&amp;_nc_ht=scontent.xx&amp;oh=a5613f52287921a8ccd521f768656bd9&amp;oe=5C8B41D3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extLst>
                  <a:ext uri="{0D108BD9-81ED-4DB2-BD59-A6C34878D82A}">
                    <a16:rowId xmlns:a16="http://schemas.microsoft.com/office/drawing/2014/main" val="27778324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- 2019-01-04 08:49:33 </a:t>
                      </a:r>
                      <a:r>
                        <a:rPr kumimoji="0" lang="en-US" sz="1000" b="0" i="0" u="none" strike="noStrike" kern="1200" cap="none" spc="0" normalizeH="0" baseline="0" noProof="0">
                          <a:ln>
                            <a:noFill/>
                          </a:ln>
                          <a:solidFill>
                            <a:prstClr val="black"/>
                          </a:solidFill>
                          <a:effectLst/>
                          <a:uLnTx/>
                          <a:uFillTx/>
                          <a:latin typeface="+mn-lt"/>
                          <a:ea typeface="+mn-ea"/>
                          <a:cs typeface="+mn-cs"/>
                        </a:rPr>
                        <a:t>
 So many people already in the Topseller Area in the entrance hall!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https://scontent.xx.fbcdn.net/v/t51.12442-15/47584392_147844062870990_8176154467855128208_n.jpg?_nc_cat=103&amp;_nc_ht=scontent.xx&amp;oh=ae0aa5a82a499c548d914620466a0c83&amp;oe=5CCDB006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extLst>
                  <a:ext uri="{0D108BD9-81ED-4DB2-BD59-A6C34878D82A}">
                    <a16:rowId xmlns:a16="http://schemas.microsoft.com/office/drawing/2014/main" val="4160970415"/>
                  </a:ext>
                </a:extLst>
              </a:tr>
            </a:tbl>
          </a:graphicData>
        </a:graphic>
      </p:graphicFrame>
      <p:sp>
        <p:nvSpPr>
          <p:cNvPr id="4" name="Text Placeholder 3">
            <a:extLst>
              <a:ext uri="{FF2B5EF4-FFF2-40B4-BE49-F238E27FC236}">
                <a16:creationId xmlns:a16="http://schemas.microsoft.com/office/drawing/2014/main" id="{A4D6007B-4728-48EE-A9AF-3ADCC5AB8EB4}"/>
              </a:ext>
            </a:extLst>
          </p:cNvPr>
          <p:cNvSpPr>
            <a:spLocks noGrp="1"/>
          </p:cNvSpPr>
          <p:nvPr>
            <p:ph type="body" sz="quarter" idx="14"/>
          </p:nvPr>
        </p:nvSpPr>
        <p:spPr/>
        <p:txBody>
          <a:bodyPr/>
          <a:lstStyle/>
          <a:p>
            <a:r>
              <a:rPr lang="en-US"/>
              <a:t>10/01/2018 - 01/21/2019</a:t>
            </a:r>
          </a:p>
        </p:txBody>
      </p:sp>
    </p:spTree>
    <p:extLst>
      <p:ext uri="{BB962C8B-B14F-4D97-AF65-F5344CB8AC3E}">
        <p14:creationId xmlns:p14="http://schemas.microsoft.com/office/powerpoint/2010/main" val="333234792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DF0EC2-4B7F-43D5-B24A-7B3FA0832B3C}"/>
              </a:ext>
            </a:extLst>
          </p:cNvPr>
          <p:cNvSpPr>
            <a:spLocks noGrp="1"/>
          </p:cNvSpPr>
          <p:nvPr>
            <p:ph type="title"/>
          </p:nvPr>
        </p:nvSpPr>
        <p:spPr/>
        <p:txBody>
          <a:bodyPr/>
          <a:lstStyle/>
          <a:p>
            <a:r>
              <a:rPr lang="en-US"/>
              <a:t>Instagram Stories Table  | TrendSet - 9 of 9</a:t>
            </a:r>
          </a:p>
        </p:txBody>
      </p:sp>
      <p:graphicFrame>
        <p:nvGraphicFramePr>
          <p:cNvPr id="5" name="Table Placeholder 4">
            <a:extLst>
              <a:ext uri="{FF2B5EF4-FFF2-40B4-BE49-F238E27FC236}">
                <a16:creationId xmlns:a16="http://schemas.microsoft.com/office/drawing/2014/main" id="{AD84A413-70C8-4275-ACEB-A1AC33736A26}"/>
              </a:ext>
            </a:extLst>
          </p:cNvPr>
          <p:cNvGraphicFramePr>
            <a:graphicFrameLocks noGrp="1"/>
          </p:cNvGraphicFramePr>
          <p:nvPr>
            <p:ph type="tbl" sz="quarter" idx="13"/>
            <p:extLst>
              <p:ext uri="{D42A27DB-BD31-4B8C-83A1-F6EECF244321}">
                <p14:modId xmlns:p14="http://schemas.microsoft.com/office/powerpoint/2010/main" val="31507745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3882958012"/>
                    </a:ext>
                  </a:extLst>
                </a:gridCol>
                <a:gridCol w="1645920">
                  <a:extLst>
                    <a:ext uri="{9D8B030D-6E8A-4147-A177-3AD203B41FA5}">
                      <a16:colId xmlns:a16="http://schemas.microsoft.com/office/drawing/2014/main" val="1700910793"/>
                    </a:ext>
                  </a:extLst>
                </a:gridCol>
                <a:gridCol w="658368">
                  <a:extLst>
                    <a:ext uri="{9D8B030D-6E8A-4147-A177-3AD203B41FA5}">
                      <a16:colId xmlns:a16="http://schemas.microsoft.com/office/drawing/2014/main" val="504239975"/>
                    </a:ext>
                  </a:extLst>
                </a:gridCol>
                <a:gridCol w="658368">
                  <a:extLst>
                    <a:ext uri="{9D8B030D-6E8A-4147-A177-3AD203B41FA5}">
                      <a16:colId xmlns:a16="http://schemas.microsoft.com/office/drawing/2014/main" val="3666119848"/>
                    </a:ext>
                  </a:extLst>
                </a:gridCol>
                <a:gridCol w="658368">
                  <a:extLst>
                    <a:ext uri="{9D8B030D-6E8A-4147-A177-3AD203B41FA5}">
                      <a16:colId xmlns:a16="http://schemas.microsoft.com/office/drawing/2014/main" val="1923064256"/>
                    </a:ext>
                  </a:extLst>
                </a:gridCol>
                <a:gridCol w="658368">
                  <a:extLst>
                    <a:ext uri="{9D8B030D-6E8A-4147-A177-3AD203B41FA5}">
                      <a16:colId xmlns:a16="http://schemas.microsoft.com/office/drawing/2014/main" val="3812425400"/>
                    </a:ext>
                  </a:extLst>
                </a:gridCol>
                <a:gridCol w="658368">
                  <a:extLst>
                    <a:ext uri="{9D8B030D-6E8A-4147-A177-3AD203B41FA5}">
                      <a16:colId xmlns:a16="http://schemas.microsoft.com/office/drawing/2014/main" val="4209328291"/>
                    </a:ext>
                  </a:extLst>
                </a:gridCol>
                <a:gridCol w="658368">
                  <a:extLst>
                    <a:ext uri="{9D8B030D-6E8A-4147-A177-3AD203B41FA5}">
                      <a16:colId xmlns:a16="http://schemas.microsoft.com/office/drawing/2014/main" val="4202170837"/>
                    </a:ext>
                  </a:extLst>
                </a:gridCol>
                <a:gridCol w="658368">
                  <a:extLst>
                    <a:ext uri="{9D8B030D-6E8A-4147-A177-3AD203B41FA5}">
                      <a16:colId xmlns:a16="http://schemas.microsoft.com/office/drawing/2014/main" val="25830684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476768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- 2019-01-03 17:56:03 </a:t>
                      </a:r>
                      <a:r>
                        <a:rPr kumimoji="0" lang="en-US" sz="1000" b="0" i="0" u="none" strike="noStrike" kern="1200" cap="none" spc="0" normalizeH="0" baseline="0" noProof="0">
                          <a:ln>
                            <a:noFill/>
                          </a:ln>
                          <a:solidFill>
                            <a:prstClr val="black"/>
                          </a:solidFill>
                          <a:effectLst/>
                          <a:uLnTx/>
                          <a:uFillTx/>
                          <a:latin typeface="+mn-lt"/>
                          <a:ea typeface="+mn-ea"/>
                          <a:cs typeface="+mn-cs"/>
                        </a:rPr>
                        <a:t>
 Vernissage @trendset.finearts 
in hall c3 at 4 pm!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https://scontent.xx.fbcdn.net/v/t51.12442-15/47585579_1233482180147884_2735243902655615000_n.jpg?_nc_cat=111&amp;_nc_ht=scontent.xx&amp;oh=f57c172b6f9ebfdc2d3bfdf70624cd6c&amp;oe=5C9269FC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extLst>
                  <a:ext uri="{0D108BD9-81ED-4DB2-BD59-A6C34878D82A}">
                    <a16:rowId xmlns:a16="http://schemas.microsoft.com/office/drawing/2014/main" val="996532923"/>
                  </a:ext>
                </a:extLst>
              </a:tr>
            </a:tbl>
          </a:graphicData>
        </a:graphic>
      </p:graphicFrame>
      <p:sp>
        <p:nvSpPr>
          <p:cNvPr id="4" name="Text Placeholder 3">
            <a:extLst>
              <a:ext uri="{FF2B5EF4-FFF2-40B4-BE49-F238E27FC236}">
                <a16:creationId xmlns:a16="http://schemas.microsoft.com/office/drawing/2014/main" id="{99CDCF7D-2B94-40B0-A5CA-F5B60243A9D7}"/>
              </a:ext>
            </a:extLst>
          </p:cNvPr>
          <p:cNvSpPr>
            <a:spLocks noGrp="1"/>
          </p:cNvSpPr>
          <p:nvPr>
            <p:ph type="body" sz="quarter" idx="14"/>
          </p:nvPr>
        </p:nvSpPr>
        <p:spPr/>
        <p:txBody>
          <a:bodyPr/>
          <a:lstStyle/>
          <a:p>
            <a:r>
              <a:rPr lang="en-US"/>
              <a:t>10/01/2018 - 01/21/2019</a:t>
            </a:r>
          </a:p>
        </p:txBody>
      </p:sp>
    </p:spTree>
    <p:extLst>
      <p:ext uri="{BB962C8B-B14F-4D97-AF65-F5344CB8AC3E}">
        <p14:creationId xmlns:p14="http://schemas.microsoft.com/office/powerpoint/2010/main" val="33347520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427360-DD74-49B2-879B-D8DFEF943F11}"/>
              </a:ext>
            </a:extLst>
          </p:cNvPr>
          <p:cNvSpPr>
            <a:spLocks noGrp="1"/>
          </p:cNvSpPr>
          <p:nvPr>
            <p:ph type="title"/>
          </p:nvPr>
        </p:nvSpPr>
        <p:spPr/>
        <p:txBody>
          <a:bodyPr/>
          <a:lstStyle/>
          <a:p>
            <a:r>
              <a:rPr lang="en-US"/>
              <a:t>Instagram Stories Key Metrics Table | TrendSet</a:t>
            </a:r>
          </a:p>
        </p:txBody>
      </p:sp>
      <p:graphicFrame>
        <p:nvGraphicFramePr>
          <p:cNvPr id="5" name="Table Placeholder 4">
            <a:extLst>
              <a:ext uri="{FF2B5EF4-FFF2-40B4-BE49-F238E27FC236}">
                <a16:creationId xmlns:a16="http://schemas.microsoft.com/office/drawing/2014/main" id="{389FE29D-DC0A-40D2-9AD6-94841CEDA915}"/>
              </a:ext>
            </a:extLst>
          </p:cNvPr>
          <p:cNvGraphicFramePr>
            <a:graphicFrameLocks noGrp="1"/>
          </p:cNvGraphicFramePr>
          <p:nvPr>
            <p:ph type="tbl" sz="quarter" idx="13"/>
            <p:extLst>
              <p:ext uri="{D42A27DB-BD31-4B8C-83A1-F6EECF244321}">
                <p14:modId xmlns:p14="http://schemas.microsoft.com/office/powerpoint/2010/main" val="40547470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2789749166"/>
                    </a:ext>
                  </a:extLst>
                </a:gridCol>
                <a:gridCol w="707746">
                  <a:extLst>
                    <a:ext uri="{9D8B030D-6E8A-4147-A177-3AD203B41FA5}">
                      <a16:colId xmlns:a16="http://schemas.microsoft.com/office/drawing/2014/main" val="222449173"/>
                    </a:ext>
                  </a:extLst>
                </a:gridCol>
                <a:gridCol w="707746">
                  <a:extLst>
                    <a:ext uri="{9D8B030D-6E8A-4147-A177-3AD203B41FA5}">
                      <a16:colId xmlns:a16="http://schemas.microsoft.com/office/drawing/2014/main" val="1644780627"/>
                    </a:ext>
                  </a:extLst>
                </a:gridCol>
                <a:gridCol w="353873">
                  <a:extLst>
                    <a:ext uri="{9D8B030D-6E8A-4147-A177-3AD203B41FA5}">
                      <a16:colId xmlns:a16="http://schemas.microsoft.com/office/drawing/2014/main" val="336116771"/>
                    </a:ext>
                  </a:extLst>
                </a:gridCol>
                <a:gridCol w="353873">
                  <a:extLst>
                    <a:ext uri="{9D8B030D-6E8A-4147-A177-3AD203B41FA5}">
                      <a16:colId xmlns:a16="http://schemas.microsoft.com/office/drawing/2014/main" val="2238442488"/>
                    </a:ext>
                  </a:extLst>
                </a:gridCol>
                <a:gridCol w="707746">
                  <a:extLst>
                    <a:ext uri="{9D8B030D-6E8A-4147-A177-3AD203B41FA5}">
                      <a16:colId xmlns:a16="http://schemas.microsoft.com/office/drawing/2014/main" val="657662490"/>
                    </a:ext>
                  </a:extLst>
                </a:gridCol>
                <a:gridCol w="707746">
                  <a:extLst>
                    <a:ext uri="{9D8B030D-6E8A-4147-A177-3AD203B41FA5}">
                      <a16:colId xmlns:a16="http://schemas.microsoft.com/office/drawing/2014/main" val="2638127994"/>
                    </a:ext>
                  </a:extLst>
                </a:gridCol>
                <a:gridCol w="707746">
                  <a:extLst>
                    <a:ext uri="{9D8B030D-6E8A-4147-A177-3AD203B41FA5}">
                      <a16:colId xmlns:a16="http://schemas.microsoft.com/office/drawing/2014/main" val="684645808"/>
                    </a:ext>
                  </a:extLst>
                </a:gridCol>
                <a:gridCol w="707746">
                  <a:extLst>
                    <a:ext uri="{9D8B030D-6E8A-4147-A177-3AD203B41FA5}">
                      <a16:colId xmlns:a16="http://schemas.microsoft.com/office/drawing/2014/main" val="2067529355"/>
                    </a:ext>
                  </a:extLst>
                </a:gridCol>
                <a:gridCol w="707746">
                  <a:extLst>
                    <a:ext uri="{9D8B030D-6E8A-4147-A177-3AD203B41FA5}">
                      <a16:colId xmlns:a16="http://schemas.microsoft.com/office/drawing/2014/main" val="556160235"/>
                    </a:ext>
                  </a:extLst>
                </a:gridCol>
                <a:gridCol w="707746">
                  <a:extLst>
                    <a:ext uri="{9D8B030D-6E8A-4147-A177-3AD203B41FA5}">
                      <a16:colId xmlns:a16="http://schemas.microsoft.com/office/drawing/2014/main" val="1241600513"/>
                    </a:ext>
                  </a:extLst>
                </a:gridCol>
                <a:gridCol w="707746">
                  <a:extLst>
                    <a:ext uri="{9D8B030D-6E8A-4147-A177-3AD203B41FA5}">
                      <a16:colId xmlns:a16="http://schemas.microsoft.com/office/drawing/2014/main" val="1881439066"/>
                    </a:ext>
                  </a:extLst>
                </a:gridCol>
              </a:tblGrid>
              <a:tr h="370840">
                <a:tc>
                  <a:txBody>
                    <a:bodyPr/>
                    <a:lstStyle/>
                    <a:p>
                      <a:r>
                        <a:rPr lang="en-US" sz="1000"/>
                        <a:t>Page Name</a:t>
                      </a:r>
                    </a:p>
                  </a:txBody>
                  <a:tcPr/>
                </a:tc>
                <a:tc>
                  <a:txBody>
                    <a:bodyPr/>
                    <a:lstStyle/>
                    <a:p>
                      <a:r>
                        <a:rPr lang="en-US" sz="1000"/>
                        <a:t>Total Stories</a:t>
                      </a:r>
                    </a:p>
                  </a:txBody>
                  <a:tcPr/>
                </a:tc>
                <a:tc>
                  <a:txBody>
                    <a:bodyPr/>
                    <a:lstStyle/>
                    <a:p>
                      <a:r>
                        <a:rPr lang="en-US" sz="1000"/>
                        <a:t>Avg. Interaction-Rate</a:t>
                      </a:r>
                    </a:p>
                  </a:txBody>
                  <a:tcPr/>
                </a:tc>
                <a:tc>
                  <a:txBody>
                    <a:bodyPr/>
                    <a:lstStyle/>
                    <a:p>
                      <a:r>
                        <a:rPr lang="en-US" sz="1000"/>
                        <a:t>Avg. Exits per Story</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Exits</a:t>
                      </a:r>
                    </a:p>
                  </a:txBody>
                  <a:tcPr/>
                </a:tc>
                <a:tc>
                  <a:txBody>
                    <a:bodyPr/>
                    <a:lstStyle/>
                    <a:p>
                      <a:r>
                        <a:rPr lang="en-US" sz="1000"/>
                        <a:t>Total Engagements</a:t>
                      </a:r>
                    </a:p>
                  </a:txBody>
                  <a:tcPr/>
                </a:tc>
                <a:extLst>
                  <a:ext uri="{0D108BD9-81ED-4DB2-BD59-A6C34878D82A}">
                    <a16:rowId xmlns:a16="http://schemas.microsoft.com/office/drawing/2014/main" val="3701088657"/>
                  </a:ext>
                </a:extLst>
              </a:tr>
              <a:tr h="370840">
                <a:tc>
                  <a:txBody>
                    <a:bodyPr/>
                    <a:lstStyle/>
                    <a:p>
                      <a:r>
                        <a:rPr lang="en-US" sz="1000"/>
                        <a:t>trendset.muenchen</a:t>
                      </a:r>
                    </a:p>
                  </a:txBody>
                  <a:tcPr/>
                </a:tc>
                <a:tc>
                  <a:txBody>
                    <a:bodyPr/>
                    <a:lstStyle/>
                    <a:p>
                      <a:r>
                        <a:rPr lang="en-US" sz="1000"/>
                        <a:t>70</a:t>
                      </a:r>
                    </a:p>
                  </a:txBody>
                  <a:tcPr/>
                </a:tc>
                <a:tc>
                  <a:txBody>
                    <a:bodyPr/>
                    <a:lstStyle/>
                    <a:p>
                      <a:r>
                        <a:rPr lang="en-US" sz="1000"/>
                        <a:t>0.7227</a:t>
                      </a:r>
                    </a:p>
                  </a:txBody>
                  <a:tcPr/>
                </a:tc>
                <a:tc>
                  <a:txBody>
                    <a:bodyPr/>
                    <a:lstStyle/>
                    <a:p>
                      <a:r>
                        <a:rPr lang="en-US" sz="1000"/>
                        <a:t>28.66</a:t>
                      </a:r>
                    </a:p>
                  </a:txBody>
                  <a:tcPr/>
                </a:tc>
                <a:tc>
                  <a:txBody>
                    <a:bodyPr/>
                    <a:lstStyle/>
                    <a:p>
                      <a:r>
                        <a:rPr lang="en-US" sz="1000"/>
                        <a:t>0.19</a:t>
                      </a:r>
                    </a:p>
                  </a:txBody>
                  <a:tcPr/>
                </a:tc>
                <a:tc>
                  <a:txBody>
                    <a:bodyPr/>
                    <a:lstStyle/>
                    <a:p>
                      <a:r>
                        <a:rPr lang="en-US" sz="1000"/>
                        <a:t>447.76</a:t>
                      </a:r>
                    </a:p>
                  </a:txBody>
                  <a:tcPr/>
                </a:tc>
                <a:tc>
                  <a:txBody>
                    <a:bodyPr/>
                    <a:lstStyle/>
                    <a:p>
                      <a:r>
                        <a:rPr lang="en-US" sz="1000"/>
                        <a:t>394.83</a:t>
                      </a:r>
                    </a:p>
                  </a:txBody>
                  <a:tcPr/>
                </a:tc>
                <a:tc>
                  <a:txBody>
                    <a:bodyPr/>
                    <a:lstStyle/>
                    <a:p>
                      <a:r>
                        <a:rPr lang="en-US" sz="1000"/>
                        <a:t>314.07</a:t>
                      </a:r>
                    </a:p>
                  </a:txBody>
                  <a:tcPr/>
                </a:tc>
                <a:tc>
                  <a:txBody>
                    <a:bodyPr/>
                    <a:lstStyle/>
                    <a:p>
                      <a:r>
                        <a:rPr lang="en-US" sz="1000"/>
                        <a:t>313.89</a:t>
                      </a:r>
                    </a:p>
                  </a:txBody>
                  <a:tcPr/>
                </a:tc>
                <a:tc>
                  <a:txBody>
                    <a:bodyPr/>
                    <a:lstStyle/>
                    <a:p>
                      <a:r>
                        <a:rPr lang="en-US" sz="1000"/>
                        <a:t>31343</a:t>
                      </a:r>
                    </a:p>
                  </a:txBody>
                  <a:tcPr/>
                </a:tc>
                <a:tc>
                  <a:txBody>
                    <a:bodyPr/>
                    <a:lstStyle/>
                    <a:p>
                      <a:r>
                        <a:rPr lang="en-US" sz="1000"/>
                        <a:t>2006</a:t>
                      </a:r>
                    </a:p>
                  </a:txBody>
                  <a:tcPr/>
                </a:tc>
                <a:tc>
                  <a:txBody>
                    <a:bodyPr/>
                    <a:lstStyle/>
                    <a:p>
                      <a:r>
                        <a:rPr lang="en-US" sz="1000"/>
                        <a:t>21985</a:t>
                      </a:r>
                    </a:p>
                  </a:txBody>
                  <a:tcPr/>
                </a:tc>
                <a:extLst>
                  <a:ext uri="{0D108BD9-81ED-4DB2-BD59-A6C34878D82A}">
                    <a16:rowId xmlns:a16="http://schemas.microsoft.com/office/drawing/2014/main" val="4171284151"/>
                  </a:ext>
                </a:extLst>
              </a:tr>
            </a:tbl>
          </a:graphicData>
        </a:graphic>
      </p:graphicFrame>
      <p:sp>
        <p:nvSpPr>
          <p:cNvPr id="4" name="Text Placeholder 3">
            <a:extLst>
              <a:ext uri="{FF2B5EF4-FFF2-40B4-BE49-F238E27FC236}">
                <a16:creationId xmlns:a16="http://schemas.microsoft.com/office/drawing/2014/main" id="{2265A649-F868-4C41-A0FC-6C5AE8B14488}"/>
              </a:ext>
            </a:extLst>
          </p:cNvPr>
          <p:cNvSpPr>
            <a:spLocks noGrp="1"/>
          </p:cNvSpPr>
          <p:nvPr>
            <p:ph type="body" sz="quarter" idx="14"/>
          </p:nvPr>
        </p:nvSpPr>
        <p:spPr/>
        <p:txBody>
          <a:bodyPr/>
          <a:lstStyle/>
          <a:p>
            <a:r>
              <a:rPr lang="en-US"/>
              <a:t>10/01/2018 - 01/21/2019</a:t>
            </a:r>
          </a:p>
        </p:txBody>
      </p:sp>
    </p:spTree>
    <p:extLst>
      <p:ext uri="{BB962C8B-B14F-4D97-AF65-F5344CB8AC3E}">
        <p14:creationId xmlns:p14="http://schemas.microsoft.com/office/powerpoint/2010/main" val="398510371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28AC37-6422-4223-B570-0335B220BAC2}"/>
              </a:ext>
            </a:extLst>
          </p:cNvPr>
          <p:cNvSpPr>
            <a:spLocks noGrp="1"/>
          </p:cNvSpPr>
          <p:nvPr>
            <p:ph type="title"/>
          </p:nvPr>
        </p:nvSpPr>
        <p:spPr/>
        <p:txBody>
          <a:bodyPr/>
          <a:lstStyle/>
          <a:p>
            <a:r>
              <a:rPr lang="en-US"/>
              <a:t>Instagram Organic Reach by Post Type  | TrendSet</a:t>
            </a:r>
          </a:p>
        </p:txBody>
      </p:sp>
      <p:graphicFrame>
        <p:nvGraphicFramePr>
          <p:cNvPr id="6" name="Chart Placeholder 5">
            <a:extLst>
              <a:ext uri="{FF2B5EF4-FFF2-40B4-BE49-F238E27FC236}">
                <a16:creationId xmlns:a16="http://schemas.microsoft.com/office/drawing/2014/main" id="{7DCF6448-90CA-4C3C-9C4E-CD1BA8498EFD}"/>
              </a:ext>
            </a:extLst>
          </p:cNvPr>
          <p:cNvGraphicFramePr>
            <a:graphicFrameLocks noGrp="1"/>
          </p:cNvGraphicFramePr>
          <p:nvPr>
            <p:ph type="chart" sz="quarter" idx="13"/>
            <p:extLst>
              <p:ext uri="{D42A27DB-BD31-4B8C-83A1-F6EECF244321}">
                <p14:modId xmlns:p14="http://schemas.microsoft.com/office/powerpoint/2010/main" val="1469626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B247D2F-727F-4656-AD0E-B0A79DE9242C}"/>
              </a:ext>
            </a:extLst>
          </p:cNvPr>
          <p:cNvSpPr>
            <a:spLocks noGrp="1"/>
          </p:cNvSpPr>
          <p:nvPr>
            <p:ph type="body" sz="quarter" idx="14"/>
          </p:nvPr>
        </p:nvSpPr>
        <p:spPr/>
        <p:txBody>
          <a:bodyPr/>
          <a:lstStyle/>
          <a:p>
            <a:r>
              <a:rPr lang="en-US"/>
              <a:t>10/01/2018 - 01/21/2019</a:t>
            </a:r>
          </a:p>
        </p:txBody>
      </p:sp>
      <p:sp>
        <p:nvSpPr>
          <p:cNvPr id="5" name="Footer Placeholder 4">
            <a:extLst>
              <a:ext uri="{FF2B5EF4-FFF2-40B4-BE49-F238E27FC236}">
                <a16:creationId xmlns:a16="http://schemas.microsoft.com/office/drawing/2014/main" id="{0A514AFA-C805-4CBA-A557-56A9B68F276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4803319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18ADD0-BE8C-41D6-B13D-CE2F81EA78EA}"/>
              </a:ext>
            </a:extLst>
          </p:cNvPr>
          <p:cNvSpPr>
            <a:spLocks noGrp="1"/>
          </p:cNvSpPr>
          <p:nvPr>
            <p:ph type="title"/>
          </p:nvPr>
        </p:nvSpPr>
        <p:spPr/>
        <p:txBody>
          <a:bodyPr/>
          <a:lstStyle/>
          <a:p>
            <a:r>
              <a:rPr lang="en-US"/>
              <a:t>Instagram Interaction Rate By Post Type | TrendSet</a:t>
            </a:r>
          </a:p>
        </p:txBody>
      </p:sp>
      <p:graphicFrame>
        <p:nvGraphicFramePr>
          <p:cNvPr id="6" name="Chart Placeholder 5">
            <a:extLst>
              <a:ext uri="{FF2B5EF4-FFF2-40B4-BE49-F238E27FC236}">
                <a16:creationId xmlns:a16="http://schemas.microsoft.com/office/drawing/2014/main" id="{FA3D785F-E9CD-4C52-A9B0-662C865C43FE}"/>
              </a:ext>
            </a:extLst>
          </p:cNvPr>
          <p:cNvGraphicFramePr>
            <a:graphicFrameLocks noGrp="1"/>
          </p:cNvGraphicFramePr>
          <p:nvPr>
            <p:ph type="chart" sz="quarter" idx="13"/>
            <p:extLst>
              <p:ext uri="{D42A27DB-BD31-4B8C-83A1-F6EECF244321}">
                <p14:modId xmlns:p14="http://schemas.microsoft.com/office/powerpoint/2010/main" val="150250796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8394DAE-7454-4967-A316-92E5B18D7B15}"/>
              </a:ext>
            </a:extLst>
          </p:cNvPr>
          <p:cNvSpPr>
            <a:spLocks noGrp="1"/>
          </p:cNvSpPr>
          <p:nvPr>
            <p:ph type="body" sz="quarter" idx="14"/>
          </p:nvPr>
        </p:nvSpPr>
        <p:spPr/>
        <p:txBody>
          <a:bodyPr/>
          <a:lstStyle/>
          <a:p>
            <a:r>
              <a:rPr lang="en-US"/>
              <a:t>10/01/2018 - 01/21/2019</a:t>
            </a:r>
          </a:p>
        </p:txBody>
      </p:sp>
      <p:sp>
        <p:nvSpPr>
          <p:cNvPr id="5" name="Footer Placeholder 4">
            <a:extLst>
              <a:ext uri="{FF2B5EF4-FFF2-40B4-BE49-F238E27FC236}">
                <a16:creationId xmlns:a16="http://schemas.microsoft.com/office/drawing/2014/main" id="{A06265B9-50B4-454D-AF66-ECDF03D7B32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0005959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1B0E0B-8E26-43E3-B97F-ABCBDC56A949}"/>
              </a:ext>
            </a:extLst>
          </p:cNvPr>
          <p:cNvSpPr>
            <a:spLocks noGrp="1"/>
          </p:cNvSpPr>
          <p:nvPr>
            <p:ph type="title"/>
          </p:nvPr>
        </p:nvSpPr>
        <p:spPr/>
        <p:txBody>
          <a:bodyPr/>
          <a:lstStyle/>
          <a:p>
            <a:r>
              <a:rPr lang="en-US"/>
              <a:t>Instagram Organic Engagement Distribution by Post Type  | TrendSet</a:t>
            </a:r>
          </a:p>
        </p:txBody>
      </p:sp>
      <p:graphicFrame>
        <p:nvGraphicFramePr>
          <p:cNvPr id="6" name="Chart Placeholder 5">
            <a:extLst>
              <a:ext uri="{FF2B5EF4-FFF2-40B4-BE49-F238E27FC236}">
                <a16:creationId xmlns:a16="http://schemas.microsoft.com/office/drawing/2014/main" id="{BB371C18-A871-4625-B892-03BD44770997}"/>
              </a:ext>
            </a:extLst>
          </p:cNvPr>
          <p:cNvGraphicFramePr>
            <a:graphicFrameLocks noGrp="1"/>
          </p:cNvGraphicFramePr>
          <p:nvPr>
            <p:ph type="chart" sz="quarter" idx="13"/>
            <p:extLst>
              <p:ext uri="{D42A27DB-BD31-4B8C-83A1-F6EECF244321}">
                <p14:modId xmlns:p14="http://schemas.microsoft.com/office/powerpoint/2010/main" val="9799283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D8A429D-B2A1-4D71-9E17-ACE4D04DE2AD}"/>
              </a:ext>
            </a:extLst>
          </p:cNvPr>
          <p:cNvSpPr>
            <a:spLocks noGrp="1"/>
          </p:cNvSpPr>
          <p:nvPr>
            <p:ph type="body" sz="quarter" idx="14"/>
          </p:nvPr>
        </p:nvSpPr>
        <p:spPr/>
        <p:txBody>
          <a:bodyPr/>
          <a:lstStyle/>
          <a:p>
            <a:r>
              <a:rPr lang="en-US"/>
              <a:t>10/01/2018 - 01/21/2019</a:t>
            </a:r>
          </a:p>
        </p:txBody>
      </p:sp>
      <p:sp>
        <p:nvSpPr>
          <p:cNvPr id="5" name="Footer Placeholder 4">
            <a:extLst>
              <a:ext uri="{FF2B5EF4-FFF2-40B4-BE49-F238E27FC236}">
                <a16:creationId xmlns:a16="http://schemas.microsoft.com/office/drawing/2014/main" id="{D0AEEA44-3F88-4DE7-85BB-2EBD1069908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7171712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FE8B1D-AC8C-47FE-9193-09B4F094DC15}"/>
              </a:ext>
            </a:extLst>
          </p:cNvPr>
          <p:cNvSpPr>
            <a:spLocks noGrp="1"/>
          </p:cNvSpPr>
          <p:nvPr>
            <p:ph type="title"/>
          </p:nvPr>
        </p:nvSpPr>
        <p:spPr/>
        <p:txBody>
          <a:bodyPr/>
          <a:lstStyle/>
          <a:p>
            <a:r>
              <a:rPr lang="en-US"/>
              <a:t>Instagram Hashtag Detection | TrendSet - 1 of 3</a:t>
            </a:r>
          </a:p>
        </p:txBody>
      </p:sp>
      <p:graphicFrame>
        <p:nvGraphicFramePr>
          <p:cNvPr id="5" name="Table Placeholder 4">
            <a:extLst>
              <a:ext uri="{FF2B5EF4-FFF2-40B4-BE49-F238E27FC236}">
                <a16:creationId xmlns:a16="http://schemas.microsoft.com/office/drawing/2014/main" id="{4C2F12BA-292D-4A5E-8255-114246E0C8CC}"/>
              </a:ext>
            </a:extLst>
          </p:cNvPr>
          <p:cNvGraphicFramePr>
            <a:graphicFrameLocks noGrp="1"/>
          </p:cNvGraphicFramePr>
          <p:nvPr>
            <p:ph type="tbl" sz="quarter" idx="13"/>
            <p:extLst>
              <p:ext uri="{D42A27DB-BD31-4B8C-83A1-F6EECF244321}">
                <p14:modId xmlns:p14="http://schemas.microsoft.com/office/powerpoint/2010/main" val="2440555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002471734"/>
                    </a:ext>
                  </a:extLst>
                </a:gridCol>
                <a:gridCol w="822960">
                  <a:extLst>
                    <a:ext uri="{9D8B030D-6E8A-4147-A177-3AD203B41FA5}">
                      <a16:colId xmlns:a16="http://schemas.microsoft.com/office/drawing/2014/main" val="4202461923"/>
                    </a:ext>
                  </a:extLst>
                </a:gridCol>
                <a:gridCol w="822960">
                  <a:extLst>
                    <a:ext uri="{9D8B030D-6E8A-4147-A177-3AD203B41FA5}">
                      <a16:colId xmlns:a16="http://schemas.microsoft.com/office/drawing/2014/main" val="2297902087"/>
                    </a:ext>
                  </a:extLst>
                </a:gridCol>
                <a:gridCol w="822960">
                  <a:extLst>
                    <a:ext uri="{9D8B030D-6E8A-4147-A177-3AD203B41FA5}">
                      <a16:colId xmlns:a16="http://schemas.microsoft.com/office/drawing/2014/main" val="4180229254"/>
                    </a:ext>
                  </a:extLst>
                </a:gridCol>
                <a:gridCol w="822960">
                  <a:extLst>
                    <a:ext uri="{9D8B030D-6E8A-4147-A177-3AD203B41FA5}">
                      <a16:colId xmlns:a16="http://schemas.microsoft.com/office/drawing/2014/main" val="820970498"/>
                    </a:ext>
                  </a:extLst>
                </a:gridCol>
                <a:gridCol w="822960">
                  <a:extLst>
                    <a:ext uri="{9D8B030D-6E8A-4147-A177-3AD203B41FA5}">
                      <a16:colId xmlns:a16="http://schemas.microsoft.com/office/drawing/2014/main" val="462864394"/>
                    </a:ext>
                  </a:extLst>
                </a:gridCol>
                <a:gridCol w="822960">
                  <a:extLst>
                    <a:ext uri="{9D8B030D-6E8A-4147-A177-3AD203B41FA5}">
                      <a16:colId xmlns:a16="http://schemas.microsoft.com/office/drawing/2014/main" val="3307231141"/>
                    </a:ext>
                  </a:extLst>
                </a:gridCol>
                <a:gridCol w="822960">
                  <a:extLst>
                    <a:ext uri="{9D8B030D-6E8A-4147-A177-3AD203B41FA5}">
                      <a16:colId xmlns:a16="http://schemas.microsoft.com/office/drawing/2014/main" val="7656504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Saves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Engagements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Impressions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 per Post</a:t>
                      </a:r>
                    </a:p>
                  </a:txBody>
                  <a:tcPr/>
                </a:tc>
                <a:extLst>
                  <a:ext uri="{0D108BD9-81ED-4DB2-BD59-A6C34878D82A}">
                    <a16:rowId xmlns:a16="http://schemas.microsoft.com/office/drawing/2014/main" val="17657380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#trendsetmünchen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57.272727272727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2.5454545454545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2.030303030303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61.848484848485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1133.5151515152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816.72727272727</a:t>
                      </a:r>
                    </a:p>
                  </a:txBody>
                  <a:tcPr/>
                </a:tc>
                <a:extLst>
                  <a:ext uri="{0D108BD9-81ED-4DB2-BD59-A6C34878D82A}">
                    <a16:rowId xmlns:a16="http://schemas.microsoft.com/office/drawing/2014/main" val="27259612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#trendsetwinter2019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2.3958333333333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58.520833333333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1083.7916666667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788.875</a:t>
                      </a:r>
                    </a:p>
                  </a:txBody>
                  <a:tcPr/>
                </a:tc>
                <a:extLst>
                  <a:ext uri="{0D108BD9-81ED-4DB2-BD59-A6C34878D82A}">
                    <a16:rowId xmlns:a16="http://schemas.microsoft.com/office/drawing/2014/main" val="21791046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#tradefair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49.473684210526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3.1052631578947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1.3684210526316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53.947368421053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1060.6842105263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767.52631578947</a:t>
                      </a:r>
                    </a:p>
                  </a:txBody>
                  <a:tcPr/>
                </a:tc>
                <a:extLst>
                  <a:ext uri="{0D108BD9-81ED-4DB2-BD59-A6C34878D82A}">
                    <a16:rowId xmlns:a16="http://schemas.microsoft.com/office/drawing/2014/main" val="6100646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660</a:t>
                      </a:r>
                    </a:p>
                  </a:txBody>
                  <a:tcPr/>
                </a:tc>
                <a:extLst>
                  <a:ext uri="{0D108BD9-81ED-4DB2-BD59-A6C34878D82A}">
                    <a16:rowId xmlns:a16="http://schemas.microsoft.com/office/drawing/2014/main" val="5310438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#equipment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660</a:t>
                      </a:r>
                    </a:p>
                  </a:txBody>
                  <a:tcPr/>
                </a:tc>
                <a:extLst>
                  <a:ext uri="{0D108BD9-81ED-4DB2-BD59-A6C34878D82A}">
                    <a16:rowId xmlns:a16="http://schemas.microsoft.com/office/drawing/2014/main" val="17153725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#order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660</a:t>
                      </a:r>
                    </a:p>
                  </a:txBody>
                  <a:tcPr/>
                </a:tc>
                <a:extLst>
                  <a:ext uri="{0D108BD9-81ED-4DB2-BD59-A6C34878D82A}">
                    <a16:rowId xmlns:a16="http://schemas.microsoft.com/office/drawing/2014/main" val="25035506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#interiors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55.608695652174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2.6304347826087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2.2826086956522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60.521739130435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1099.652173913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805.58695652174</a:t>
                      </a:r>
                    </a:p>
                  </a:txBody>
                  <a:tcPr/>
                </a:tc>
                <a:extLst>
                  <a:ext uri="{0D108BD9-81ED-4DB2-BD59-A6C34878D82A}">
                    <a16:rowId xmlns:a16="http://schemas.microsoft.com/office/drawing/2014/main" val="35332631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#inspiration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53.382978723404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2.3617021276596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2.2978723404255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58.042553191489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1072.1276595745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781.57446808511</a:t>
                      </a:r>
                    </a:p>
                  </a:txBody>
                  <a:tcPr/>
                </a:tc>
                <a:extLst>
                  <a:ext uri="{0D108BD9-81ED-4DB2-BD59-A6C34878D82A}">
                    <a16:rowId xmlns:a16="http://schemas.microsoft.com/office/drawing/2014/main" val="40150862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#lifestyle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2.2391304347826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58.739130434783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1073.8260869565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788.76086956522</a:t>
                      </a:r>
                    </a:p>
                  </a:txBody>
                  <a:tcPr/>
                </a:tc>
                <a:extLst>
                  <a:ext uri="{0D108BD9-81ED-4DB2-BD59-A6C34878D82A}">
                    <a16:rowId xmlns:a16="http://schemas.microsoft.com/office/drawing/2014/main" val="1778168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#trendblog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660</a:t>
                      </a:r>
                    </a:p>
                  </a:txBody>
                  <a:tcPr/>
                </a:tc>
                <a:extLst>
                  <a:ext uri="{0D108BD9-81ED-4DB2-BD59-A6C34878D82A}">
                    <a16:rowId xmlns:a16="http://schemas.microsoft.com/office/drawing/2014/main" val="1206403915"/>
                  </a:ext>
                </a:extLst>
              </a:tr>
            </a:tbl>
          </a:graphicData>
        </a:graphic>
      </p:graphicFrame>
      <p:sp>
        <p:nvSpPr>
          <p:cNvPr id="4" name="Text Placeholder 3">
            <a:extLst>
              <a:ext uri="{FF2B5EF4-FFF2-40B4-BE49-F238E27FC236}">
                <a16:creationId xmlns:a16="http://schemas.microsoft.com/office/drawing/2014/main" id="{0928C3A1-1B8D-4254-A0D5-B63FCF06733D}"/>
              </a:ext>
            </a:extLst>
          </p:cNvPr>
          <p:cNvSpPr>
            <a:spLocks noGrp="1"/>
          </p:cNvSpPr>
          <p:nvPr>
            <p:ph type="body" sz="quarter" idx="14"/>
          </p:nvPr>
        </p:nvSpPr>
        <p:spPr/>
        <p:txBody>
          <a:bodyPr/>
          <a:lstStyle/>
          <a:p>
            <a:r>
              <a:rPr lang="en-US"/>
              <a:t>10/01/2018 - 01/21/2019</a:t>
            </a:r>
          </a:p>
        </p:txBody>
      </p:sp>
    </p:spTree>
    <p:extLst>
      <p:ext uri="{BB962C8B-B14F-4D97-AF65-F5344CB8AC3E}">
        <p14:creationId xmlns:p14="http://schemas.microsoft.com/office/powerpoint/2010/main" val="288964108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90A477-2AD6-4CE6-A20E-BF237082626B}"/>
              </a:ext>
            </a:extLst>
          </p:cNvPr>
          <p:cNvSpPr>
            <a:spLocks noGrp="1"/>
          </p:cNvSpPr>
          <p:nvPr>
            <p:ph type="title"/>
          </p:nvPr>
        </p:nvSpPr>
        <p:spPr/>
        <p:txBody>
          <a:bodyPr/>
          <a:lstStyle/>
          <a:p>
            <a:r>
              <a:rPr lang="en-US"/>
              <a:t>Instagram Hashtag Detection | TrendSet - 2 of 3</a:t>
            </a:r>
          </a:p>
        </p:txBody>
      </p:sp>
      <p:graphicFrame>
        <p:nvGraphicFramePr>
          <p:cNvPr id="5" name="Table Placeholder 4">
            <a:extLst>
              <a:ext uri="{FF2B5EF4-FFF2-40B4-BE49-F238E27FC236}">
                <a16:creationId xmlns:a16="http://schemas.microsoft.com/office/drawing/2014/main" id="{BC874012-08A8-43DD-A0D0-268FCBE1CA52}"/>
              </a:ext>
            </a:extLst>
          </p:cNvPr>
          <p:cNvGraphicFramePr>
            <a:graphicFrameLocks noGrp="1"/>
          </p:cNvGraphicFramePr>
          <p:nvPr>
            <p:ph type="tbl" sz="quarter" idx="13"/>
            <p:extLst>
              <p:ext uri="{D42A27DB-BD31-4B8C-83A1-F6EECF244321}">
                <p14:modId xmlns:p14="http://schemas.microsoft.com/office/powerpoint/2010/main" val="38606610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117613009"/>
                    </a:ext>
                  </a:extLst>
                </a:gridCol>
                <a:gridCol w="822960">
                  <a:extLst>
                    <a:ext uri="{9D8B030D-6E8A-4147-A177-3AD203B41FA5}">
                      <a16:colId xmlns:a16="http://schemas.microsoft.com/office/drawing/2014/main" val="3511831741"/>
                    </a:ext>
                  </a:extLst>
                </a:gridCol>
                <a:gridCol w="822960">
                  <a:extLst>
                    <a:ext uri="{9D8B030D-6E8A-4147-A177-3AD203B41FA5}">
                      <a16:colId xmlns:a16="http://schemas.microsoft.com/office/drawing/2014/main" val="160397123"/>
                    </a:ext>
                  </a:extLst>
                </a:gridCol>
                <a:gridCol w="822960">
                  <a:extLst>
                    <a:ext uri="{9D8B030D-6E8A-4147-A177-3AD203B41FA5}">
                      <a16:colId xmlns:a16="http://schemas.microsoft.com/office/drawing/2014/main" val="455933478"/>
                    </a:ext>
                  </a:extLst>
                </a:gridCol>
                <a:gridCol w="822960">
                  <a:extLst>
                    <a:ext uri="{9D8B030D-6E8A-4147-A177-3AD203B41FA5}">
                      <a16:colId xmlns:a16="http://schemas.microsoft.com/office/drawing/2014/main" val="1712622750"/>
                    </a:ext>
                  </a:extLst>
                </a:gridCol>
                <a:gridCol w="822960">
                  <a:extLst>
                    <a:ext uri="{9D8B030D-6E8A-4147-A177-3AD203B41FA5}">
                      <a16:colId xmlns:a16="http://schemas.microsoft.com/office/drawing/2014/main" val="2862543856"/>
                    </a:ext>
                  </a:extLst>
                </a:gridCol>
                <a:gridCol w="822960">
                  <a:extLst>
                    <a:ext uri="{9D8B030D-6E8A-4147-A177-3AD203B41FA5}">
                      <a16:colId xmlns:a16="http://schemas.microsoft.com/office/drawing/2014/main" val="1174588526"/>
                    </a:ext>
                  </a:extLst>
                </a:gridCol>
                <a:gridCol w="822960">
                  <a:extLst>
                    <a:ext uri="{9D8B030D-6E8A-4147-A177-3AD203B41FA5}">
                      <a16:colId xmlns:a16="http://schemas.microsoft.com/office/drawing/2014/main" val="21226638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Saves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Engagements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Impressions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 per Post</a:t>
                      </a:r>
                    </a:p>
                  </a:txBody>
                  <a:tcPr/>
                </a:tc>
                <a:extLst>
                  <a:ext uri="{0D108BD9-81ED-4DB2-BD59-A6C34878D82A}">
                    <a16:rowId xmlns:a16="http://schemas.microsoft.com/office/drawing/2014/main" val="7105092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#information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668</a:t>
                      </a:r>
                    </a:p>
                  </a:txBody>
                  <a:tcPr/>
                </a:tc>
                <a:extLst>
                  <a:ext uri="{0D108BD9-81ED-4DB2-BD59-A6C34878D82A}">
                    <a16:rowId xmlns:a16="http://schemas.microsoft.com/office/drawing/2014/main" val="42132220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#exhibitors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617.5</a:t>
                      </a:r>
                    </a:p>
                  </a:txBody>
                  <a:tcPr/>
                </a:tc>
                <a:extLst>
                  <a:ext uri="{0D108BD9-81ED-4DB2-BD59-A6C34878D82A}">
                    <a16:rowId xmlns:a16="http://schemas.microsoft.com/office/drawing/2014/main" val="42728500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#interiorfair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850.66666666667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632.66666666667</a:t>
                      </a:r>
                    </a:p>
                  </a:txBody>
                  <a:tcPr/>
                </a:tc>
                <a:extLst>
                  <a:ext uri="{0D108BD9-81ED-4DB2-BD59-A6C34878D82A}">
                    <a16:rowId xmlns:a16="http://schemas.microsoft.com/office/drawing/2014/main" val="30438874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#trendset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619.75</a:t>
                      </a:r>
                    </a:p>
                  </a:txBody>
                  <a:tcPr/>
                </a:tc>
                <a:extLst>
                  <a:ext uri="{0D108BD9-81ED-4DB2-BD59-A6C34878D82A}">
                    <a16:rowId xmlns:a16="http://schemas.microsoft.com/office/drawing/2014/main" val="40521624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#werbekit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575</a:t>
                      </a:r>
                    </a:p>
                  </a:txBody>
                  <a:tcPr/>
                </a:tc>
                <a:extLst>
                  <a:ext uri="{0D108BD9-81ED-4DB2-BD59-A6C34878D82A}">
                    <a16:rowId xmlns:a16="http://schemas.microsoft.com/office/drawing/2014/main" val="33281377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#marketingkit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575</a:t>
                      </a:r>
                    </a:p>
                  </a:txBody>
                  <a:tcPr/>
                </a:tc>
                <a:extLst>
                  <a:ext uri="{0D108BD9-81ED-4DB2-BD59-A6C34878D82A}">
                    <a16:rowId xmlns:a16="http://schemas.microsoft.com/office/drawing/2014/main" val="35917594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#support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575</a:t>
                      </a:r>
                    </a:p>
                  </a:txBody>
                  <a:tcPr/>
                </a:tc>
                <a:extLst>
                  <a:ext uri="{0D108BD9-81ED-4DB2-BD59-A6C34878D82A}">
                    <a16:rowId xmlns:a16="http://schemas.microsoft.com/office/drawing/2014/main" val="4850023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#fairtrade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575</a:t>
                      </a:r>
                    </a:p>
                  </a:txBody>
                  <a:tcPr/>
                </a:tc>
                <a:extLst>
                  <a:ext uri="{0D108BD9-81ED-4DB2-BD59-A6C34878D82A}">
                    <a16:rowId xmlns:a16="http://schemas.microsoft.com/office/drawing/2014/main" val="2116023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#insteriors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575</a:t>
                      </a:r>
                    </a:p>
                  </a:txBody>
                  <a:tcPr/>
                </a:tc>
                <a:extLst>
                  <a:ext uri="{0D108BD9-81ED-4DB2-BD59-A6C34878D82A}">
                    <a16:rowId xmlns:a16="http://schemas.microsoft.com/office/drawing/2014/main" val="34209976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#promotion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575</a:t>
                      </a:r>
                    </a:p>
                  </a:txBody>
                  <a:tcPr/>
                </a:tc>
                <a:extLst>
                  <a:ext uri="{0D108BD9-81ED-4DB2-BD59-A6C34878D82A}">
                    <a16:rowId xmlns:a16="http://schemas.microsoft.com/office/drawing/2014/main" val="111631960"/>
                  </a:ext>
                </a:extLst>
              </a:tr>
            </a:tbl>
          </a:graphicData>
        </a:graphic>
      </p:graphicFrame>
      <p:sp>
        <p:nvSpPr>
          <p:cNvPr id="4" name="Text Placeholder 3">
            <a:extLst>
              <a:ext uri="{FF2B5EF4-FFF2-40B4-BE49-F238E27FC236}">
                <a16:creationId xmlns:a16="http://schemas.microsoft.com/office/drawing/2014/main" id="{EABA2D2E-8AE1-4451-9356-5AFDD0ED50F1}"/>
              </a:ext>
            </a:extLst>
          </p:cNvPr>
          <p:cNvSpPr>
            <a:spLocks noGrp="1"/>
          </p:cNvSpPr>
          <p:nvPr>
            <p:ph type="body" sz="quarter" idx="14"/>
          </p:nvPr>
        </p:nvSpPr>
        <p:spPr/>
        <p:txBody>
          <a:bodyPr/>
          <a:lstStyle/>
          <a:p>
            <a:r>
              <a:rPr lang="en-US"/>
              <a:t>10/01/2018 - 01/21/2019</a:t>
            </a:r>
          </a:p>
        </p:txBody>
      </p:sp>
    </p:spTree>
    <p:extLst>
      <p:ext uri="{BB962C8B-B14F-4D97-AF65-F5344CB8AC3E}">
        <p14:creationId xmlns:p14="http://schemas.microsoft.com/office/powerpoint/2010/main" val="285212874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6618CE-A02D-41CF-82FE-A151B8A52746}"/>
              </a:ext>
            </a:extLst>
          </p:cNvPr>
          <p:cNvSpPr>
            <a:spLocks noGrp="1"/>
          </p:cNvSpPr>
          <p:nvPr>
            <p:ph type="title"/>
          </p:nvPr>
        </p:nvSpPr>
        <p:spPr/>
        <p:txBody>
          <a:bodyPr/>
          <a:lstStyle/>
          <a:p>
            <a:r>
              <a:rPr lang="en-US"/>
              <a:t>Instagram Hashtag Detection | TrendSet - 3 of 3</a:t>
            </a:r>
          </a:p>
        </p:txBody>
      </p:sp>
      <p:graphicFrame>
        <p:nvGraphicFramePr>
          <p:cNvPr id="5" name="Table Placeholder 4">
            <a:extLst>
              <a:ext uri="{FF2B5EF4-FFF2-40B4-BE49-F238E27FC236}">
                <a16:creationId xmlns:a16="http://schemas.microsoft.com/office/drawing/2014/main" id="{059EF4FE-125F-47DF-B644-1A92ABBF998E}"/>
              </a:ext>
            </a:extLst>
          </p:cNvPr>
          <p:cNvGraphicFramePr>
            <a:graphicFrameLocks noGrp="1"/>
          </p:cNvGraphicFramePr>
          <p:nvPr>
            <p:ph type="tbl" sz="quarter" idx="13"/>
            <p:extLst>
              <p:ext uri="{D42A27DB-BD31-4B8C-83A1-F6EECF244321}">
                <p14:modId xmlns:p14="http://schemas.microsoft.com/office/powerpoint/2010/main" val="3153020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262855606"/>
                    </a:ext>
                  </a:extLst>
                </a:gridCol>
                <a:gridCol w="822960">
                  <a:extLst>
                    <a:ext uri="{9D8B030D-6E8A-4147-A177-3AD203B41FA5}">
                      <a16:colId xmlns:a16="http://schemas.microsoft.com/office/drawing/2014/main" val="138964593"/>
                    </a:ext>
                  </a:extLst>
                </a:gridCol>
                <a:gridCol w="822960">
                  <a:extLst>
                    <a:ext uri="{9D8B030D-6E8A-4147-A177-3AD203B41FA5}">
                      <a16:colId xmlns:a16="http://schemas.microsoft.com/office/drawing/2014/main" val="1089655831"/>
                    </a:ext>
                  </a:extLst>
                </a:gridCol>
                <a:gridCol w="822960">
                  <a:extLst>
                    <a:ext uri="{9D8B030D-6E8A-4147-A177-3AD203B41FA5}">
                      <a16:colId xmlns:a16="http://schemas.microsoft.com/office/drawing/2014/main" val="3715355414"/>
                    </a:ext>
                  </a:extLst>
                </a:gridCol>
                <a:gridCol w="822960">
                  <a:extLst>
                    <a:ext uri="{9D8B030D-6E8A-4147-A177-3AD203B41FA5}">
                      <a16:colId xmlns:a16="http://schemas.microsoft.com/office/drawing/2014/main" val="4194273119"/>
                    </a:ext>
                  </a:extLst>
                </a:gridCol>
                <a:gridCol w="822960">
                  <a:extLst>
                    <a:ext uri="{9D8B030D-6E8A-4147-A177-3AD203B41FA5}">
                      <a16:colId xmlns:a16="http://schemas.microsoft.com/office/drawing/2014/main" val="1755000753"/>
                    </a:ext>
                  </a:extLst>
                </a:gridCol>
                <a:gridCol w="822960">
                  <a:extLst>
                    <a:ext uri="{9D8B030D-6E8A-4147-A177-3AD203B41FA5}">
                      <a16:colId xmlns:a16="http://schemas.microsoft.com/office/drawing/2014/main" val="3599791637"/>
                    </a:ext>
                  </a:extLst>
                </a:gridCol>
                <a:gridCol w="822960">
                  <a:extLst>
                    <a:ext uri="{9D8B030D-6E8A-4147-A177-3AD203B41FA5}">
                      <a16:colId xmlns:a16="http://schemas.microsoft.com/office/drawing/2014/main" val="588555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Saves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Engagements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Impressions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 per Post</a:t>
                      </a:r>
                    </a:p>
                  </a:txBody>
                  <a:tcPr/>
                </a:tc>
                <a:extLst>
                  <a:ext uri="{0D108BD9-81ED-4DB2-BD59-A6C34878D82A}">
                    <a16:rowId xmlns:a16="http://schemas.microsoft.com/office/drawing/2014/main" val="593963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#trendmotif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856.625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662.375</a:t>
                      </a:r>
                    </a:p>
                  </a:txBody>
                  <a:tcPr/>
                </a:tc>
                <a:extLst>
                  <a:ext uri="{0D108BD9-81ED-4DB2-BD59-A6C34878D82A}">
                    <a16:rowId xmlns:a16="http://schemas.microsoft.com/office/drawing/2014/main" val="32573082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#ruraldream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57.692307692308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1.5384615384615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2.3846153846154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61.615384615385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1139.3076923077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774.23076923077</a:t>
                      </a:r>
                    </a:p>
                  </a:txBody>
                  <a:tcPr/>
                </a:tc>
                <a:extLst>
                  <a:ext uri="{0D108BD9-81ED-4DB2-BD59-A6C34878D82A}">
                    <a16:rowId xmlns:a16="http://schemas.microsoft.com/office/drawing/2014/main" val="19776508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#trendscout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65.8125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1146.8125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827.375</a:t>
                      </a:r>
                    </a:p>
                  </a:txBody>
                  <a:tcPr/>
                </a:tc>
                <a:extLst>
                  <a:ext uri="{0D108BD9-81ED-4DB2-BD59-A6C34878D82A}">
                    <a16:rowId xmlns:a16="http://schemas.microsoft.com/office/drawing/2014/main" val="42551276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#natural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822</a:t>
                      </a:r>
                    </a:p>
                  </a:txBody>
                  <a:tcPr/>
                </a:tc>
                <a:extLst>
                  <a:ext uri="{0D108BD9-81ED-4DB2-BD59-A6C34878D82A}">
                    <a16:rowId xmlns:a16="http://schemas.microsoft.com/office/drawing/2014/main" val="30311309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#dream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600</a:t>
                      </a:r>
                    </a:p>
                  </a:txBody>
                  <a:tcPr/>
                </a:tc>
                <a:extLst>
                  <a:ext uri="{0D108BD9-81ED-4DB2-BD59-A6C34878D82A}">
                    <a16:rowId xmlns:a16="http://schemas.microsoft.com/office/drawing/2014/main" val="1298176835"/>
                  </a:ext>
                </a:extLst>
              </a:tr>
            </a:tbl>
          </a:graphicData>
        </a:graphic>
      </p:graphicFrame>
      <p:sp>
        <p:nvSpPr>
          <p:cNvPr id="4" name="Text Placeholder 3">
            <a:extLst>
              <a:ext uri="{FF2B5EF4-FFF2-40B4-BE49-F238E27FC236}">
                <a16:creationId xmlns:a16="http://schemas.microsoft.com/office/drawing/2014/main" id="{AE67E82B-1A0B-4A3F-B3E2-D9F2A9252ADA}"/>
              </a:ext>
            </a:extLst>
          </p:cNvPr>
          <p:cNvSpPr>
            <a:spLocks noGrp="1"/>
          </p:cNvSpPr>
          <p:nvPr>
            <p:ph type="body" sz="quarter" idx="14"/>
          </p:nvPr>
        </p:nvSpPr>
        <p:spPr/>
        <p:txBody>
          <a:bodyPr/>
          <a:lstStyle/>
          <a:p>
            <a:r>
              <a:rPr lang="en-US"/>
              <a:t>10/01/2018 - 01/21/2019</a:t>
            </a:r>
          </a:p>
        </p:txBody>
      </p:sp>
    </p:spTree>
    <p:extLst>
      <p:ext uri="{BB962C8B-B14F-4D97-AF65-F5344CB8AC3E}">
        <p14:creationId xmlns:p14="http://schemas.microsoft.com/office/powerpoint/2010/main" val="118571772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3651</Words>
  <Application>Microsoft Office PowerPoint</Application>
  <PresentationFormat>On-screen Show (4:3)</PresentationFormat>
  <Paragraphs>1297</Paragraphs>
  <Slides>48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48</vt:i4>
      </vt:variant>
    </vt:vector>
  </HeadingPairs>
  <TitlesOfParts>
    <vt:vector size="51" baseType="lpstr">
      <vt:lpstr>Arial</vt:lpstr>
      <vt:lpstr>Calibri</vt:lpstr>
      <vt:lpstr>quintly_template</vt:lpstr>
      <vt:lpstr>Instagram Quartal</vt:lpstr>
      <vt:lpstr>Instagram Key Metrics Table | TrendSet</vt:lpstr>
      <vt:lpstr>Instagram Key Metrics Table | TrendSet</vt:lpstr>
      <vt:lpstr>Instagram Followers Total | TrendSet</vt:lpstr>
      <vt:lpstr>Instagram Followers Table | TrendSet</vt:lpstr>
      <vt:lpstr>Instagram Posts Table | TrendSet - 1 of 13</vt:lpstr>
      <vt:lpstr>Instagram Posts Table | TrendSet - 2 of 13</vt:lpstr>
      <vt:lpstr>Instagram Posts Table | TrendSet - 3 of 13</vt:lpstr>
      <vt:lpstr>Instagram Posts Table | TrendSet - 4 of 13</vt:lpstr>
      <vt:lpstr>Instagram Posts Table | TrendSet - 5 of 13</vt:lpstr>
      <vt:lpstr>Instagram Posts Table | TrendSet - 6 of 13</vt:lpstr>
      <vt:lpstr>Instagram Posts Table | TrendSet - 7 of 13</vt:lpstr>
      <vt:lpstr>Instagram Posts Table | TrendSet - 8 of 13</vt:lpstr>
      <vt:lpstr>Instagram Posts Table | TrendSet - 9 of 13</vt:lpstr>
      <vt:lpstr>Instagram Posts Table | TrendSet - 10 of 13</vt:lpstr>
      <vt:lpstr>Instagram Posts Table | TrendSet - 11 of 13</vt:lpstr>
      <vt:lpstr>Instagram Posts Table | TrendSet - 12 of 13</vt:lpstr>
      <vt:lpstr>Instagram Posts Table | TrendSet - 13 of 13</vt:lpstr>
      <vt:lpstr>Instagram Posts Table | TrendSet - 1 of 14</vt:lpstr>
      <vt:lpstr>Instagram Posts Table | TrendSet - 2 of 14</vt:lpstr>
      <vt:lpstr>Instagram Posts Table | TrendSet - 3 of 14</vt:lpstr>
      <vt:lpstr>Instagram Posts Table | TrendSet - 4 of 14</vt:lpstr>
      <vt:lpstr>Instagram Posts Table | TrendSet - 5 of 14</vt:lpstr>
      <vt:lpstr>Instagram Posts Table | TrendSet - 6 of 14</vt:lpstr>
      <vt:lpstr>Instagram Posts Table | TrendSet - 7 of 14</vt:lpstr>
      <vt:lpstr>Instagram Posts Table | TrendSet - 8 of 14</vt:lpstr>
      <vt:lpstr>Instagram Posts Table | TrendSet - 9 of 14</vt:lpstr>
      <vt:lpstr>Instagram Posts Table | TrendSet - 10 of 14</vt:lpstr>
      <vt:lpstr>Instagram Posts Table | TrendSet - 11 of 14</vt:lpstr>
      <vt:lpstr>Instagram Posts Table | TrendSet - 12 of 14</vt:lpstr>
      <vt:lpstr>Instagram Posts Table | TrendSet - 13 of 14</vt:lpstr>
      <vt:lpstr>Instagram Posts Table | TrendSet - 14 of 14</vt:lpstr>
      <vt:lpstr>Instagram Stories Table  | TrendSet - 1 of 9</vt:lpstr>
      <vt:lpstr>Instagram Stories Table  | TrendSet - 2 of 9</vt:lpstr>
      <vt:lpstr>Instagram Stories Table  | TrendSet - 3 of 9</vt:lpstr>
      <vt:lpstr>Instagram Stories Table  | TrendSet - 4 of 9</vt:lpstr>
      <vt:lpstr>Instagram Stories Table  | TrendSet - 5 of 9</vt:lpstr>
      <vt:lpstr>Instagram Stories Table  | TrendSet - 6 of 9</vt:lpstr>
      <vt:lpstr>Instagram Stories Table  | TrendSet - 7 of 9</vt:lpstr>
      <vt:lpstr>Instagram Stories Table  | TrendSet - 8 of 9</vt:lpstr>
      <vt:lpstr>Instagram Stories Table  | TrendSet - 9 of 9</vt:lpstr>
      <vt:lpstr>Instagram Stories Key Metrics Table | TrendSet</vt:lpstr>
      <vt:lpstr>Instagram Organic Reach by Post Type  | TrendSet</vt:lpstr>
      <vt:lpstr>Instagram Interaction Rate By Post Type | TrendSet</vt:lpstr>
      <vt:lpstr>Instagram Organic Engagement Distribution by Post Type  | TrendSet</vt:lpstr>
      <vt:lpstr>Instagram Hashtag Detection | TrendSet - 1 of 3</vt:lpstr>
      <vt:lpstr>Instagram Hashtag Detection | TrendSet - 2 of 3</vt:lpstr>
      <vt:lpstr>Instagram Hashtag Detection | TrendSet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Quartal</dc:title>
  <dc:creator>Frederik Peiniger</dc:creator>
  <cp:lastModifiedBy>Frederik Peiniger</cp:lastModifiedBy>
  <cp:revision>1</cp:revision>
  <dcterms:created xsi:type="dcterms:W3CDTF">2019-01-21T09:38:12Z</dcterms:created>
  <dcterms:modified xsi:type="dcterms:W3CDTF">2019-01-21T09:39:48Z</dcterms:modified>
</cp:coreProperties>
</file>