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Sheet1!$A$2:$A$114</c:f>
              <c:numCache>
                <c:formatCode>m/d/yyyy</c:formatCode>
                <c:ptCount val="113"/>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pt idx="31">
                  <c:v>43405</c:v>
                </c:pt>
                <c:pt idx="32">
                  <c:v>43406</c:v>
                </c:pt>
                <c:pt idx="33">
                  <c:v>43407</c:v>
                </c:pt>
                <c:pt idx="34">
                  <c:v>43408</c:v>
                </c:pt>
                <c:pt idx="35">
                  <c:v>43409</c:v>
                </c:pt>
                <c:pt idx="36">
                  <c:v>43410</c:v>
                </c:pt>
                <c:pt idx="37">
                  <c:v>43411</c:v>
                </c:pt>
                <c:pt idx="38">
                  <c:v>43412</c:v>
                </c:pt>
                <c:pt idx="39">
                  <c:v>43413</c:v>
                </c:pt>
                <c:pt idx="40">
                  <c:v>43414</c:v>
                </c:pt>
                <c:pt idx="41">
                  <c:v>43415</c:v>
                </c:pt>
                <c:pt idx="42">
                  <c:v>43416</c:v>
                </c:pt>
                <c:pt idx="43">
                  <c:v>43417</c:v>
                </c:pt>
                <c:pt idx="44">
                  <c:v>43418</c:v>
                </c:pt>
                <c:pt idx="45">
                  <c:v>43419</c:v>
                </c:pt>
                <c:pt idx="46">
                  <c:v>43420</c:v>
                </c:pt>
                <c:pt idx="47">
                  <c:v>43421</c:v>
                </c:pt>
                <c:pt idx="48">
                  <c:v>43422</c:v>
                </c:pt>
                <c:pt idx="49">
                  <c:v>43423</c:v>
                </c:pt>
                <c:pt idx="50">
                  <c:v>43424</c:v>
                </c:pt>
                <c:pt idx="51">
                  <c:v>43425</c:v>
                </c:pt>
                <c:pt idx="52">
                  <c:v>43426</c:v>
                </c:pt>
                <c:pt idx="53">
                  <c:v>43427</c:v>
                </c:pt>
                <c:pt idx="54">
                  <c:v>43428</c:v>
                </c:pt>
                <c:pt idx="55">
                  <c:v>43429</c:v>
                </c:pt>
                <c:pt idx="56">
                  <c:v>43430</c:v>
                </c:pt>
                <c:pt idx="57">
                  <c:v>43431</c:v>
                </c:pt>
                <c:pt idx="58">
                  <c:v>43432</c:v>
                </c:pt>
                <c:pt idx="59">
                  <c:v>43433</c:v>
                </c:pt>
                <c:pt idx="60">
                  <c:v>43434</c:v>
                </c:pt>
                <c:pt idx="61">
                  <c:v>43435</c:v>
                </c:pt>
                <c:pt idx="62">
                  <c:v>43436</c:v>
                </c:pt>
                <c:pt idx="63">
                  <c:v>43437</c:v>
                </c:pt>
                <c:pt idx="64">
                  <c:v>43438</c:v>
                </c:pt>
                <c:pt idx="65">
                  <c:v>43439</c:v>
                </c:pt>
                <c:pt idx="66">
                  <c:v>43440</c:v>
                </c:pt>
                <c:pt idx="67">
                  <c:v>43441</c:v>
                </c:pt>
                <c:pt idx="68">
                  <c:v>43442</c:v>
                </c:pt>
                <c:pt idx="69">
                  <c:v>43443</c:v>
                </c:pt>
                <c:pt idx="70">
                  <c:v>43444</c:v>
                </c:pt>
                <c:pt idx="71">
                  <c:v>43445</c:v>
                </c:pt>
                <c:pt idx="72">
                  <c:v>43446</c:v>
                </c:pt>
                <c:pt idx="73">
                  <c:v>43447</c:v>
                </c:pt>
                <c:pt idx="74">
                  <c:v>43448</c:v>
                </c:pt>
                <c:pt idx="75">
                  <c:v>43449</c:v>
                </c:pt>
                <c:pt idx="76">
                  <c:v>43450</c:v>
                </c:pt>
                <c:pt idx="77">
                  <c:v>43451</c:v>
                </c:pt>
                <c:pt idx="78">
                  <c:v>43452</c:v>
                </c:pt>
                <c:pt idx="79">
                  <c:v>43453</c:v>
                </c:pt>
                <c:pt idx="80">
                  <c:v>43454</c:v>
                </c:pt>
                <c:pt idx="81">
                  <c:v>43455</c:v>
                </c:pt>
                <c:pt idx="82">
                  <c:v>43456</c:v>
                </c:pt>
                <c:pt idx="83">
                  <c:v>43457</c:v>
                </c:pt>
                <c:pt idx="84">
                  <c:v>43458</c:v>
                </c:pt>
                <c:pt idx="85">
                  <c:v>43459</c:v>
                </c:pt>
                <c:pt idx="86">
                  <c:v>43460</c:v>
                </c:pt>
                <c:pt idx="87">
                  <c:v>43461</c:v>
                </c:pt>
                <c:pt idx="88">
                  <c:v>43462</c:v>
                </c:pt>
                <c:pt idx="89">
                  <c:v>43463</c:v>
                </c:pt>
                <c:pt idx="90">
                  <c:v>43464</c:v>
                </c:pt>
                <c:pt idx="91">
                  <c:v>43465</c:v>
                </c:pt>
                <c:pt idx="92">
                  <c:v>43466</c:v>
                </c:pt>
                <c:pt idx="93">
                  <c:v>43467</c:v>
                </c:pt>
                <c:pt idx="94">
                  <c:v>43468</c:v>
                </c:pt>
                <c:pt idx="95">
                  <c:v>43469</c:v>
                </c:pt>
                <c:pt idx="96">
                  <c:v>43470</c:v>
                </c:pt>
                <c:pt idx="97">
                  <c:v>43471</c:v>
                </c:pt>
                <c:pt idx="98">
                  <c:v>43472</c:v>
                </c:pt>
                <c:pt idx="99">
                  <c:v>43473</c:v>
                </c:pt>
                <c:pt idx="100">
                  <c:v>43474</c:v>
                </c:pt>
                <c:pt idx="101">
                  <c:v>43475</c:v>
                </c:pt>
                <c:pt idx="102">
                  <c:v>43476</c:v>
                </c:pt>
                <c:pt idx="103">
                  <c:v>43477</c:v>
                </c:pt>
                <c:pt idx="104">
                  <c:v>43478</c:v>
                </c:pt>
                <c:pt idx="105">
                  <c:v>43479</c:v>
                </c:pt>
                <c:pt idx="106">
                  <c:v>43480</c:v>
                </c:pt>
                <c:pt idx="107">
                  <c:v>43481</c:v>
                </c:pt>
                <c:pt idx="108">
                  <c:v>43482</c:v>
                </c:pt>
                <c:pt idx="109">
                  <c:v>43483</c:v>
                </c:pt>
                <c:pt idx="110">
                  <c:v>43484</c:v>
                </c:pt>
                <c:pt idx="111">
                  <c:v>43485</c:v>
                </c:pt>
                <c:pt idx="112">
                  <c:v>43486</c:v>
                </c:pt>
              </c:numCache>
            </c:numRef>
          </c:cat>
          <c:val>
            <c:numRef>
              <c:f>Sheet1!$B$2:$B$114</c:f>
              <c:numCache>
                <c:formatCode>General</c:formatCode>
                <c:ptCount val="113"/>
                <c:pt idx="0">
                  <c:v>2807</c:v>
                </c:pt>
                <c:pt idx="1">
                  <c:v>2807</c:v>
                </c:pt>
                <c:pt idx="2">
                  <c:v>2807</c:v>
                </c:pt>
                <c:pt idx="3">
                  <c:v>2809</c:v>
                </c:pt>
                <c:pt idx="4">
                  <c:v>2812</c:v>
                </c:pt>
                <c:pt idx="5">
                  <c:v>2812</c:v>
                </c:pt>
                <c:pt idx="6">
                  <c:v>2813</c:v>
                </c:pt>
                <c:pt idx="7">
                  <c:v>2814</c:v>
                </c:pt>
                <c:pt idx="8">
                  <c:v>2814</c:v>
                </c:pt>
                <c:pt idx="9">
                  <c:v>2814</c:v>
                </c:pt>
                <c:pt idx="10">
                  <c:v>2814</c:v>
                </c:pt>
                <c:pt idx="11">
                  <c:v>2813</c:v>
                </c:pt>
                <c:pt idx="12">
                  <c:v>2813</c:v>
                </c:pt>
                <c:pt idx="13">
                  <c:v>2813</c:v>
                </c:pt>
                <c:pt idx="14">
                  <c:v>2813</c:v>
                </c:pt>
                <c:pt idx="15">
                  <c:v>2813</c:v>
                </c:pt>
                <c:pt idx="16">
                  <c:v>2814</c:v>
                </c:pt>
                <c:pt idx="17">
                  <c:v>2814</c:v>
                </c:pt>
                <c:pt idx="18">
                  <c:v>2815</c:v>
                </c:pt>
                <c:pt idx="19">
                  <c:v>2816</c:v>
                </c:pt>
                <c:pt idx="20">
                  <c:v>2816</c:v>
                </c:pt>
                <c:pt idx="21">
                  <c:v>2817</c:v>
                </c:pt>
                <c:pt idx="22">
                  <c:v>2817</c:v>
                </c:pt>
                <c:pt idx="23">
                  <c:v>2818</c:v>
                </c:pt>
                <c:pt idx="24">
                  <c:v>2818</c:v>
                </c:pt>
                <c:pt idx="25">
                  <c:v>2818</c:v>
                </c:pt>
                <c:pt idx="26">
                  <c:v>2818</c:v>
                </c:pt>
                <c:pt idx="27">
                  <c:v>2818</c:v>
                </c:pt>
                <c:pt idx="28">
                  <c:v>2818</c:v>
                </c:pt>
                <c:pt idx="29">
                  <c:v>2819</c:v>
                </c:pt>
                <c:pt idx="30">
                  <c:v>2819</c:v>
                </c:pt>
                <c:pt idx="31">
                  <c:v>2818</c:v>
                </c:pt>
                <c:pt idx="32">
                  <c:v>2818</c:v>
                </c:pt>
                <c:pt idx="33">
                  <c:v>2818</c:v>
                </c:pt>
                <c:pt idx="34">
                  <c:v>2818</c:v>
                </c:pt>
                <c:pt idx="35">
                  <c:v>2819</c:v>
                </c:pt>
                <c:pt idx="36">
                  <c:v>2820</c:v>
                </c:pt>
                <c:pt idx="37">
                  <c:v>2820</c:v>
                </c:pt>
                <c:pt idx="38">
                  <c:v>2821</c:v>
                </c:pt>
                <c:pt idx="39">
                  <c:v>2821</c:v>
                </c:pt>
                <c:pt idx="40">
                  <c:v>2823</c:v>
                </c:pt>
                <c:pt idx="41">
                  <c:v>2824</c:v>
                </c:pt>
                <c:pt idx="42">
                  <c:v>2825</c:v>
                </c:pt>
                <c:pt idx="43">
                  <c:v>2825</c:v>
                </c:pt>
                <c:pt idx="44">
                  <c:v>2827</c:v>
                </c:pt>
                <c:pt idx="45">
                  <c:v>2828</c:v>
                </c:pt>
                <c:pt idx="46">
                  <c:v>2828</c:v>
                </c:pt>
                <c:pt idx="47">
                  <c:v>2828</c:v>
                </c:pt>
                <c:pt idx="48">
                  <c:v>2828</c:v>
                </c:pt>
                <c:pt idx="49">
                  <c:v>2829</c:v>
                </c:pt>
                <c:pt idx="50">
                  <c:v>2830</c:v>
                </c:pt>
                <c:pt idx="51">
                  <c:v>2831</c:v>
                </c:pt>
                <c:pt idx="52">
                  <c:v>2831</c:v>
                </c:pt>
                <c:pt idx="53">
                  <c:v>2831</c:v>
                </c:pt>
                <c:pt idx="54">
                  <c:v>2831</c:v>
                </c:pt>
                <c:pt idx="55">
                  <c:v>2833</c:v>
                </c:pt>
                <c:pt idx="56">
                  <c:v>2834</c:v>
                </c:pt>
                <c:pt idx="57">
                  <c:v>2835</c:v>
                </c:pt>
                <c:pt idx="58">
                  <c:v>2839</c:v>
                </c:pt>
                <c:pt idx="59">
                  <c:v>2839</c:v>
                </c:pt>
                <c:pt idx="60">
                  <c:v>2839</c:v>
                </c:pt>
                <c:pt idx="61">
                  <c:v>2839</c:v>
                </c:pt>
                <c:pt idx="62">
                  <c:v>2840</c:v>
                </c:pt>
                <c:pt idx="63">
                  <c:v>2841</c:v>
                </c:pt>
                <c:pt idx="64">
                  <c:v>2842</c:v>
                </c:pt>
                <c:pt idx="65">
                  <c:v>2843</c:v>
                </c:pt>
                <c:pt idx="66">
                  <c:v>2844</c:v>
                </c:pt>
                <c:pt idx="67">
                  <c:v>2846</c:v>
                </c:pt>
                <c:pt idx="68">
                  <c:v>2846</c:v>
                </c:pt>
                <c:pt idx="69">
                  <c:v>2846</c:v>
                </c:pt>
                <c:pt idx="70">
                  <c:v>2848</c:v>
                </c:pt>
                <c:pt idx="71">
                  <c:v>2848</c:v>
                </c:pt>
                <c:pt idx="72">
                  <c:v>2848</c:v>
                </c:pt>
                <c:pt idx="73">
                  <c:v>2850</c:v>
                </c:pt>
                <c:pt idx="74">
                  <c:v>2850</c:v>
                </c:pt>
                <c:pt idx="75">
                  <c:v>2850</c:v>
                </c:pt>
                <c:pt idx="76">
                  <c:v>2849</c:v>
                </c:pt>
                <c:pt idx="77">
                  <c:v>2850</c:v>
                </c:pt>
                <c:pt idx="78">
                  <c:v>2850</c:v>
                </c:pt>
                <c:pt idx="79">
                  <c:v>2851</c:v>
                </c:pt>
                <c:pt idx="80">
                  <c:v>2853</c:v>
                </c:pt>
                <c:pt idx="81">
                  <c:v>2857</c:v>
                </c:pt>
                <c:pt idx="82">
                  <c:v>2856</c:v>
                </c:pt>
                <c:pt idx="83">
                  <c:v>2858</c:v>
                </c:pt>
                <c:pt idx="84">
                  <c:v>2858</c:v>
                </c:pt>
                <c:pt idx="85">
                  <c:v>2861</c:v>
                </c:pt>
                <c:pt idx="86">
                  <c:v>2864</c:v>
                </c:pt>
                <c:pt idx="87">
                  <c:v>2866</c:v>
                </c:pt>
                <c:pt idx="88">
                  <c:v>2865</c:v>
                </c:pt>
                <c:pt idx="89">
                  <c:v>2867</c:v>
                </c:pt>
                <c:pt idx="90">
                  <c:v>2872</c:v>
                </c:pt>
                <c:pt idx="91">
                  <c:v>2875</c:v>
                </c:pt>
                <c:pt idx="92">
                  <c:v>2881</c:v>
                </c:pt>
                <c:pt idx="93">
                  <c:v>2902</c:v>
                </c:pt>
                <c:pt idx="94">
                  <c:v>2931</c:v>
                </c:pt>
                <c:pt idx="95">
                  <c:v>2958</c:v>
                </c:pt>
                <c:pt idx="96">
                  <c:v>2977</c:v>
                </c:pt>
                <c:pt idx="97">
                  <c:v>2982</c:v>
                </c:pt>
                <c:pt idx="98">
                  <c:v>2983</c:v>
                </c:pt>
                <c:pt idx="99">
                  <c:v>2984</c:v>
                </c:pt>
                <c:pt idx="100">
                  <c:v>2988</c:v>
                </c:pt>
                <c:pt idx="101">
                  <c:v>2991</c:v>
                </c:pt>
                <c:pt idx="102">
                  <c:v>2992</c:v>
                </c:pt>
                <c:pt idx="103">
                  <c:v>2994</c:v>
                </c:pt>
                <c:pt idx="104">
                  <c:v>2995</c:v>
                </c:pt>
                <c:pt idx="105">
                  <c:v>2997</c:v>
                </c:pt>
                <c:pt idx="106">
                  <c:v>2997</c:v>
                </c:pt>
                <c:pt idx="107">
                  <c:v>2997</c:v>
                </c:pt>
                <c:pt idx="108">
                  <c:v>2999</c:v>
                </c:pt>
                <c:pt idx="109">
                  <c:v>3001</c:v>
                </c:pt>
                <c:pt idx="110">
                  <c:v>3001</c:v>
                </c:pt>
                <c:pt idx="111">
                  <c:v>3002</c:v>
                </c:pt>
                <c:pt idx="112">
                  <c:v>3002</c:v>
                </c:pt>
              </c:numCache>
            </c:numRef>
          </c:val>
          <c:smooth val="0"/>
          <c:extLst>
            <c:ext xmlns:c16="http://schemas.microsoft.com/office/drawing/2014/chart" uri="{C3380CC4-5D6E-409C-BE32-E72D297353CC}">
              <c16:uniqueId val="{00000000-D1ED-4F95-BA18-ACC83ACB74AD}"/>
            </c:ext>
          </c:extLst>
        </c:ser>
        <c:dLbls>
          <c:showLegendKey val="0"/>
          <c:showVal val="0"/>
          <c:showCatName val="0"/>
          <c:showSerName val="0"/>
          <c:showPercent val="0"/>
          <c:showBubbleSize val="0"/>
        </c:dLbls>
        <c:smooth val="0"/>
        <c:axId val="356778640"/>
        <c:axId val="356782576"/>
      </c:lineChart>
      <c:dateAx>
        <c:axId val="35677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82576"/>
        <c:crosses val="autoZero"/>
        <c:auto val="1"/>
        <c:lblOffset val="100"/>
        <c:baseTimeUnit val="days"/>
      </c:dateAx>
      <c:valAx>
        <c:axId val="35678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7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F0A3-27CD-47E4-AB51-66861205EBE0}"/>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5EBB7EB8-5A0E-4DAB-81D0-D4695394A1E8}"/>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466026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F4D6B-0451-4F68-A055-C8C4DACC9AEA}"/>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28CD6AC7-A922-44A3-9162-86FF26DC1F82}"/>
              </a:ext>
            </a:extLst>
          </p:cNvPr>
          <p:cNvGraphicFramePr>
            <a:graphicFrameLocks noGrp="1"/>
          </p:cNvGraphicFramePr>
          <p:nvPr>
            <p:ph type="tbl" sz="quarter" idx="13"/>
            <p:extLst>
              <p:ext uri="{D42A27DB-BD31-4B8C-83A1-F6EECF244321}">
                <p14:modId xmlns:p14="http://schemas.microsoft.com/office/powerpoint/2010/main" val="765958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65596537"/>
                    </a:ext>
                  </a:extLst>
                </a:gridCol>
                <a:gridCol w="411480">
                  <a:extLst>
                    <a:ext uri="{9D8B030D-6E8A-4147-A177-3AD203B41FA5}">
                      <a16:colId xmlns:a16="http://schemas.microsoft.com/office/drawing/2014/main" val="3958876454"/>
                    </a:ext>
                  </a:extLst>
                </a:gridCol>
                <a:gridCol w="304495">
                  <a:extLst>
                    <a:ext uri="{9D8B030D-6E8A-4147-A177-3AD203B41FA5}">
                      <a16:colId xmlns:a16="http://schemas.microsoft.com/office/drawing/2014/main" val="946680223"/>
                    </a:ext>
                  </a:extLst>
                </a:gridCol>
                <a:gridCol w="304495">
                  <a:extLst>
                    <a:ext uri="{9D8B030D-6E8A-4147-A177-3AD203B41FA5}">
                      <a16:colId xmlns:a16="http://schemas.microsoft.com/office/drawing/2014/main" val="1396931700"/>
                    </a:ext>
                  </a:extLst>
                </a:gridCol>
                <a:gridCol w="304495">
                  <a:extLst>
                    <a:ext uri="{9D8B030D-6E8A-4147-A177-3AD203B41FA5}">
                      <a16:colId xmlns:a16="http://schemas.microsoft.com/office/drawing/2014/main" val="602932084"/>
                    </a:ext>
                  </a:extLst>
                </a:gridCol>
                <a:gridCol w="304495">
                  <a:extLst>
                    <a:ext uri="{9D8B030D-6E8A-4147-A177-3AD203B41FA5}">
                      <a16:colId xmlns:a16="http://schemas.microsoft.com/office/drawing/2014/main" val="203697006"/>
                    </a:ext>
                  </a:extLst>
                </a:gridCol>
                <a:gridCol w="304495">
                  <a:extLst>
                    <a:ext uri="{9D8B030D-6E8A-4147-A177-3AD203B41FA5}">
                      <a16:colId xmlns:a16="http://schemas.microsoft.com/office/drawing/2014/main" val="1698303347"/>
                    </a:ext>
                  </a:extLst>
                </a:gridCol>
                <a:gridCol w="304495">
                  <a:extLst>
                    <a:ext uri="{9D8B030D-6E8A-4147-A177-3AD203B41FA5}">
                      <a16:colId xmlns:a16="http://schemas.microsoft.com/office/drawing/2014/main" val="1166030902"/>
                    </a:ext>
                  </a:extLst>
                </a:gridCol>
                <a:gridCol w="304495">
                  <a:extLst>
                    <a:ext uri="{9D8B030D-6E8A-4147-A177-3AD203B41FA5}">
                      <a16:colId xmlns:a16="http://schemas.microsoft.com/office/drawing/2014/main" val="611171951"/>
                    </a:ext>
                  </a:extLst>
                </a:gridCol>
                <a:gridCol w="304495">
                  <a:extLst>
                    <a:ext uri="{9D8B030D-6E8A-4147-A177-3AD203B41FA5}">
                      <a16:colId xmlns:a16="http://schemas.microsoft.com/office/drawing/2014/main" val="2906244212"/>
                    </a:ext>
                  </a:extLst>
                </a:gridCol>
                <a:gridCol w="304495">
                  <a:extLst>
                    <a:ext uri="{9D8B030D-6E8A-4147-A177-3AD203B41FA5}">
                      <a16:colId xmlns:a16="http://schemas.microsoft.com/office/drawing/2014/main" val="1509237791"/>
                    </a:ext>
                  </a:extLst>
                </a:gridCol>
                <a:gridCol w="304495">
                  <a:extLst>
                    <a:ext uri="{9D8B030D-6E8A-4147-A177-3AD203B41FA5}">
                      <a16:colId xmlns:a16="http://schemas.microsoft.com/office/drawing/2014/main" val="871190125"/>
                    </a:ext>
                  </a:extLst>
                </a:gridCol>
                <a:gridCol w="304495">
                  <a:extLst>
                    <a:ext uri="{9D8B030D-6E8A-4147-A177-3AD203B41FA5}">
                      <a16:colId xmlns:a16="http://schemas.microsoft.com/office/drawing/2014/main" val="1850542342"/>
                    </a:ext>
                  </a:extLst>
                </a:gridCol>
                <a:gridCol w="304495">
                  <a:extLst>
                    <a:ext uri="{9D8B030D-6E8A-4147-A177-3AD203B41FA5}">
                      <a16:colId xmlns:a16="http://schemas.microsoft.com/office/drawing/2014/main" val="3676746731"/>
                    </a:ext>
                  </a:extLst>
                </a:gridCol>
                <a:gridCol w="304495">
                  <a:extLst>
                    <a:ext uri="{9D8B030D-6E8A-4147-A177-3AD203B41FA5}">
                      <a16:colId xmlns:a16="http://schemas.microsoft.com/office/drawing/2014/main" val="4222852563"/>
                    </a:ext>
                  </a:extLst>
                </a:gridCol>
                <a:gridCol w="304495">
                  <a:extLst>
                    <a:ext uri="{9D8B030D-6E8A-4147-A177-3AD203B41FA5}">
                      <a16:colId xmlns:a16="http://schemas.microsoft.com/office/drawing/2014/main" val="131378727"/>
                    </a:ext>
                  </a:extLst>
                </a:gridCol>
                <a:gridCol w="304495">
                  <a:extLst>
                    <a:ext uri="{9D8B030D-6E8A-4147-A177-3AD203B41FA5}">
                      <a16:colId xmlns:a16="http://schemas.microsoft.com/office/drawing/2014/main" val="1948814347"/>
                    </a:ext>
                  </a:extLst>
                </a:gridCol>
                <a:gridCol w="304495">
                  <a:extLst>
                    <a:ext uri="{9D8B030D-6E8A-4147-A177-3AD203B41FA5}">
                      <a16:colId xmlns:a16="http://schemas.microsoft.com/office/drawing/2014/main" val="1608849442"/>
                    </a:ext>
                  </a:extLst>
                </a:gridCol>
                <a:gridCol w="304495">
                  <a:extLst>
                    <a:ext uri="{9D8B030D-6E8A-4147-A177-3AD203B41FA5}">
                      <a16:colId xmlns:a16="http://schemas.microsoft.com/office/drawing/2014/main" val="1316173585"/>
                    </a:ext>
                  </a:extLst>
                </a:gridCol>
                <a:gridCol w="304495">
                  <a:extLst>
                    <a:ext uri="{9D8B030D-6E8A-4147-A177-3AD203B41FA5}">
                      <a16:colId xmlns:a16="http://schemas.microsoft.com/office/drawing/2014/main" val="3726685017"/>
                    </a:ext>
                  </a:extLst>
                </a:gridCol>
                <a:gridCol w="304495">
                  <a:extLst>
                    <a:ext uri="{9D8B030D-6E8A-4147-A177-3AD203B41FA5}">
                      <a16:colId xmlns:a16="http://schemas.microsoft.com/office/drawing/2014/main" val="1982764290"/>
                    </a:ext>
                  </a:extLst>
                </a:gridCol>
                <a:gridCol w="304495">
                  <a:extLst>
                    <a:ext uri="{9D8B030D-6E8A-4147-A177-3AD203B41FA5}">
                      <a16:colId xmlns:a16="http://schemas.microsoft.com/office/drawing/2014/main" val="3550828145"/>
                    </a:ext>
                  </a:extLst>
                </a:gridCol>
                <a:gridCol w="304495">
                  <a:extLst>
                    <a:ext uri="{9D8B030D-6E8A-4147-A177-3AD203B41FA5}">
                      <a16:colId xmlns:a16="http://schemas.microsoft.com/office/drawing/2014/main" val="19986647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01254582"/>
                  </a:ext>
                </a:extLst>
              </a:tr>
              <a:tr h="370840">
                <a:tc>
                  <a:txBody>
                    <a:bodyPr/>
                    <a:lstStyle/>
                    <a:p>
                      <a:r>
                        <a:rPr lang="en-US" sz="1000"/>
                        <a:t>TrendSet</a:t>
                      </a:r>
                    </a:p>
                  </a:txBody>
                  <a:tcPr/>
                </a:tc>
                <a:tc>
                  <a:txBody>
                    <a:bodyPr/>
                    <a:lstStyle/>
                    <a:p>
                      <a:r>
                        <a:rPr lang="en-US" sz="1000"/>
                        <a:t>3002</a:t>
                      </a:r>
                    </a:p>
                  </a:txBody>
                  <a:tcPr/>
                </a:tc>
                <a:tc>
                  <a:txBody>
                    <a:bodyPr/>
                    <a:lstStyle/>
                    <a:p>
                      <a:r>
                        <a:rPr lang="en-US" sz="1000"/>
                        <a:t>196</a:t>
                      </a:r>
                    </a:p>
                  </a:txBody>
                  <a:tcPr/>
                </a:tc>
                <a:tc>
                  <a:txBody>
                    <a:bodyPr/>
                    <a:lstStyle/>
                    <a:p>
                      <a:r>
                        <a:rPr lang="en-US" sz="1000"/>
                        <a:t>27</a:t>
                      </a:r>
                    </a:p>
                  </a:txBody>
                  <a:tcPr/>
                </a:tc>
                <a:tc>
                  <a:txBody>
                    <a:bodyPr/>
                    <a:lstStyle/>
                    <a:p>
                      <a:r>
                        <a:rPr lang="en-US" sz="1000"/>
                        <a:t>2</a:t>
                      </a:r>
                    </a:p>
                  </a:txBody>
                  <a:tcPr/>
                </a:tc>
                <a:tc>
                  <a:txBody>
                    <a:bodyPr/>
                    <a:lstStyle/>
                    <a:p>
                      <a:r>
                        <a:rPr lang="en-US" sz="1000"/>
                        <a:t>24</a:t>
                      </a:r>
                    </a:p>
                  </a:txBody>
                  <a:tcPr/>
                </a:tc>
                <a:tc>
                  <a:txBody>
                    <a:bodyPr/>
                    <a:lstStyle/>
                    <a:p>
                      <a:r>
                        <a:rPr lang="en-US" sz="1000"/>
                        <a:t>1</a:t>
                      </a:r>
                    </a:p>
                  </a:txBody>
                  <a:tcPr/>
                </a:tc>
                <a:tc>
                  <a:txBody>
                    <a:bodyPr/>
                    <a:lstStyle/>
                    <a:p>
                      <a:r>
                        <a:rPr lang="en-US" sz="1000"/>
                        <a:t>0</a:t>
                      </a:r>
                    </a:p>
                  </a:txBody>
                  <a:tcPr/>
                </a:tc>
                <a:tc>
                  <a:txBody>
                    <a:bodyPr/>
                    <a:lstStyle/>
                    <a:p>
                      <a:r>
                        <a:rPr lang="en-US" sz="1000"/>
                        <a:t>471</a:t>
                      </a:r>
                    </a:p>
                  </a:txBody>
                  <a:tcPr/>
                </a:tc>
                <a:tc>
                  <a:txBody>
                    <a:bodyPr/>
                    <a:lstStyle/>
                    <a:p>
                      <a:r>
                        <a:rPr lang="en-US" sz="1000"/>
                        <a:t>0</a:t>
                      </a:r>
                    </a:p>
                  </a:txBody>
                  <a:tcPr/>
                </a:tc>
                <a:tc>
                  <a:txBody>
                    <a:bodyPr/>
                    <a:lstStyle/>
                    <a:p>
                      <a:r>
                        <a:rPr lang="en-US" sz="1000"/>
                        <a:t>465</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27</a:t>
                      </a:r>
                    </a:p>
                  </a:txBody>
                  <a:tcPr/>
                </a:tc>
                <a:tc>
                  <a:txBody>
                    <a:bodyPr/>
                    <a:lstStyle/>
                    <a:p>
                      <a:r>
                        <a:rPr lang="en-US" sz="1000"/>
                        <a:t>520</a:t>
                      </a:r>
                    </a:p>
                  </a:txBody>
                  <a:tcPr/>
                </a:tc>
                <a:tc>
                  <a:txBody>
                    <a:bodyPr/>
                    <a:lstStyle/>
                    <a:p>
                      <a:r>
                        <a:rPr lang="en-US" sz="1000"/>
                        <a:t>2</a:t>
                      </a:r>
                    </a:p>
                  </a:txBody>
                  <a:tcPr/>
                </a:tc>
                <a:tc>
                  <a:txBody>
                    <a:bodyPr/>
                    <a:lstStyle/>
                    <a:p>
                      <a:r>
                        <a:rPr lang="en-US" sz="1000"/>
                        <a:t>2</a:t>
                      </a:r>
                    </a:p>
                  </a:txBody>
                  <a:tcPr/>
                </a:tc>
                <a:tc>
                  <a:txBody>
                    <a:bodyPr/>
                    <a:lstStyle/>
                    <a:p>
                      <a:r>
                        <a:rPr lang="en-US" sz="1000"/>
                        <a:t>0.6632 %</a:t>
                      </a:r>
                    </a:p>
                  </a:txBody>
                  <a:tcPr/>
                </a:tc>
                <a:tc>
                  <a:txBody>
                    <a:bodyPr/>
                    <a:lstStyle/>
                    <a:p>
                      <a:r>
                        <a:rPr lang="en-US" sz="1000"/>
                        <a:t>100.0 %</a:t>
                      </a:r>
                    </a:p>
                  </a:txBody>
                  <a:tcPr/>
                </a:tc>
                <a:extLst>
                  <a:ext uri="{0D108BD9-81ED-4DB2-BD59-A6C34878D82A}">
                    <a16:rowId xmlns:a16="http://schemas.microsoft.com/office/drawing/2014/main" val="262262586"/>
                  </a:ext>
                </a:extLst>
              </a:tr>
            </a:tbl>
          </a:graphicData>
        </a:graphic>
      </p:graphicFrame>
      <p:sp>
        <p:nvSpPr>
          <p:cNvPr id="4" name="Text Placeholder 3">
            <a:extLst>
              <a:ext uri="{FF2B5EF4-FFF2-40B4-BE49-F238E27FC236}">
                <a16:creationId xmlns:a16="http://schemas.microsoft.com/office/drawing/2014/main" id="{BB003D06-E6FC-4A30-A697-3022216AFF7E}"/>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441460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001FA-1333-4151-929A-FE3595341DCA}"/>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8363AF97-B906-4041-805D-EB1AF4153B73}"/>
              </a:ext>
            </a:extLst>
          </p:cNvPr>
          <p:cNvGraphicFramePr>
            <a:graphicFrameLocks noGrp="1"/>
          </p:cNvGraphicFramePr>
          <p:nvPr>
            <p:ph type="tbl" sz="quarter" idx="13"/>
            <p:extLst>
              <p:ext uri="{D42A27DB-BD31-4B8C-83A1-F6EECF244321}">
                <p14:modId xmlns:p14="http://schemas.microsoft.com/office/powerpoint/2010/main" val="3913059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93289770"/>
                    </a:ext>
                  </a:extLst>
                </a:gridCol>
                <a:gridCol w="246888">
                  <a:extLst>
                    <a:ext uri="{9D8B030D-6E8A-4147-A177-3AD203B41FA5}">
                      <a16:colId xmlns:a16="http://schemas.microsoft.com/office/drawing/2014/main" val="1100290423"/>
                    </a:ext>
                  </a:extLst>
                </a:gridCol>
                <a:gridCol w="246888">
                  <a:extLst>
                    <a:ext uri="{9D8B030D-6E8A-4147-A177-3AD203B41FA5}">
                      <a16:colId xmlns:a16="http://schemas.microsoft.com/office/drawing/2014/main" val="3590177241"/>
                    </a:ext>
                  </a:extLst>
                </a:gridCol>
                <a:gridCol w="246888">
                  <a:extLst>
                    <a:ext uri="{9D8B030D-6E8A-4147-A177-3AD203B41FA5}">
                      <a16:colId xmlns:a16="http://schemas.microsoft.com/office/drawing/2014/main" val="1633834969"/>
                    </a:ext>
                  </a:extLst>
                </a:gridCol>
                <a:gridCol w="246888">
                  <a:extLst>
                    <a:ext uri="{9D8B030D-6E8A-4147-A177-3AD203B41FA5}">
                      <a16:colId xmlns:a16="http://schemas.microsoft.com/office/drawing/2014/main" val="1888403837"/>
                    </a:ext>
                  </a:extLst>
                </a:gridCol>
                <a:gridCol w="246888">
                  <a:extLst>
                    <a:ext uri="{9D8B030D-6E8A-4147-A177-3AD203B41FA5}">
                      <a16:colId xmlns:a16="http://schemas.microsoft.com/office/drawing/2014/main" val="4230519066"/>
                    </a:ext>
                  </a:extLst>
                </a:gridCol>
                <a:gridCol w="246888">
                  <a:extLst>
                    <a:ext uri="{9D8B030D-6E8A-4147-A177-3AD203B41FA5}">
                      <a16:colId xmlns:a16="http://schemas.microsoft.com/office/drawing/2014/main" val="535571514"/>
                    </a:ext>
                  </a:extLst>
                </a:gridCol>
                <a:gridCol w="246888">
                  <a:extLst>
                    <a:ext uri="{9D8B030D-6E8A-4147-A177-3AD203B41FA5}">
                      <a16:colId xmlns:a16="http://schemas.microsoft.com/office/drawing/2014/main" val="966339853"/>
                    </a:ext>
                  </a:extLst>
                </a:gridCol>
                <a:gridCol w="246888">
                  <a:extLst>
                    <a:ext uri="{9D8B030D-6E8A-4147-A177-3AD203B41FA5}">
                      <a16:colId xmlns:a16="http://schemas.microsoft.com/office/drawing/2014/main" val="1963125595"/>
                    </a:ext>
                  </a:extLst>
                </a:gridCol>
                <a:gridCol w="246888">
                  <a:extLst>
                    <a:ext uri="{9D8B030D-6E8A-4147-A177-3AD203B41FA5}">
                      <a16:colId xmlns:a16="http://schemas.microsoft.com/office/drawing/2014/main" val="114854486"/>
                    </a:ext>
                  </a:extLst>
                </a:gridCol>
                <a:gridCol w="246888">
                  <a:extLst>
                    <a:ext uri="{9D8B030D-6E8A-4147-A177-3AD203B41FA5}">
                      <a16:colId xmlns:a16="http://schemas.microsoft.com/office/drawing/2014/main" val="4153895342"/>
                    </a:ext>
                  </a:extLst>
                </a:gridCol>
                <a:gridCol w="246888">
                  <a:extLst>
                    <a:ext uri="{9D8B030D-6E8A-4147-A177-3AD203B41FA5}">
                      <a16:colId xmlns:a16="http://schemas.microsoft.com/office/drawing/2014/main" val="2837098867"/>
                    </a:ext>
                  </a:extLst>
                </a:gridCol>
                <a:gridCol w="246888">
                  <a:extLst>
                    <a:ext uri="{9D8B030D-6E8A-4147-A177-3AD203B41FA5}">
                      <a16:colId xmlns:a16="http://schemas.microsoft.com/office/drawing/2014/main" val="3501034397"/>
                    </a:ext>
                  </a:extLst>
                </a:gridCol>
                <a:gridCol w="246888">
                  <a:extLst>
                    <a:ext uri="{9D8B030D-6E8A-4147-A177-3AD203B41FA5}">
                      <a16:colId xmlns:a16="http://schemas.microsoft.com/office/drawing/2014/main" val="3616717889"/>
                    </a:ext>
                  </a:extLst>
                </a:gridCol>
                <a:gridCol w="246888">
                  <a:extLst>
                    <a:ext uri="{9D8B030D-6E8A-4147-A177-3AD203B41FA5}">
                      <a16:colId xmlns:a16="http://schemas.microsoft.com/office/drawing/2014/main" val="3269057983"/>
                    </a:ext>
                  </a:extLst>
                </a:gridCol>
                <a:gridCol w="246888">
                  <a:extLst>
                    <a:ext uri="{9D8B030D-6E8A-4147-A177-3AD203B41FA5}">
                      <a16:colId xmlns:a16="http://schemas.microsoft.com/office/drawing/2014/main" val="1307415772"/>
                    </a:ext>
                  </a:extLst>
                </a:gridCol>
                <a:gridCol w="246888">
                  <a:extLst>
                    <a:ext uri="{9D8B030D-6E8A-4147-A177-3AD203B41FA5}">
                      <a16:colId xmlns:a16="http://schemas.microsoft.com/office/drawing/2014/main" val="1158302026"/>
                    </a:ext>
                  </a:extLst>
                </a:gridCol>
                <a:gridCol w="246888">
                  <a:extLst>
                    <a:ext uri="{9D8B030D-6E8A-4147-A177-3AD203B41FA5}">
                      <a16:colId xmlns:a16="http://schemas.microsoft.com/office/drawing/2014/main" val="2150135399"/>
                    </a:ext>
                  </a:extLst>
                </a:gridCol>
                <a:gridCol w="246888">
                  <a:extLst>
                    <a:ext uri="{9D8B030D-6E8A-4147-A177-3AD203B41FA5}">
                      <a16:colId xmlns:a16="http://schemas.microsoft.com/office/drawing/2014/main" val="862591194"/>
                    </a:ext>
                  </a:extLst>
                </a:gridCol>
                <a:gridCol w="246888">
                  <a:extLst>
                    <a:ext uri="{9D8B030D-6E8A-4147-A177-3AD203B41FA5}">
                      <a16:colId xmlns:a16="http://schemas.microsoft.com/office/drawing/2014/main" val="1508842459"/>
                    </a:ext>
                  </a:extLst>
                </a:gridCol>
                <a:gridCol w="246888">
                  <a:extLst>
                    <a:ext uri="{9D8B030D-6E8A-4147-A177-3AD203B41FA5}">
                      <a16:colId xmlns:a16="http://schemas.microsoft.com/office/drawing/2014/main" val="2664504091"/>
                    </a:ext>
                  </a:extLst>
                </a:gridCol>
                <a:gridCol w="246888">
                  <a:extLst>
                    <a:ext uri="{9D8B030D-6E8A-4147-A177-3AD203B41FA5}">
                      <a16:colId xmlns:a16="http://schemas.microsoft.com/office/drawing/2014/main" val="1372679174"/>
                    </a:ext>
                  </a:extLst>
                </a:gridCol>
                <a:gridCol w="246888">
                  <a:extLst>
                    <a:ext uri="{9D8B030D-6E8A-4147-A177-3AD203B41FA5}">
                      <a16:colId xmlns:a16="http://schemas.microsoft.com/office/drawing/2014/main" val="1246268872"/>
                    </a:ext>
                  </a:extLst>
                </a:gridCol>
                <a:gridCol w="246888">
                  <a:extLst>
                    <a:ext uri="{9D8B030D-6E8A-4147-A177-3AD203B41FA5}">
                      <a16:colId xmlns:a16="http://schemas.microsoft.com/office/drawing/2014/main" val="3722927599"/>
                    </a:ext>
                  </a:extLst>
                </a:gridCol>
                <a:gridCol w="246888">
                  <a:extLst>
                    <a:ext uri="{9D8B030D-6E8A-4147-A177-3AD203B41FA5}">
                      <a16:colId xmlns:a16="http://schemas.microsoft.com/office/drawing/2014/main" val="2020812531"/>
                    </a:ext>
                  </a:extLst>
                </a:gridCol>
                <a:gridCol w="246888">
                  <a:extLst>
                    <a:ext uri="{9D8B030D-6E8A-4147-A177-3AD203B41FA5}">
                      <a16:colId xmlns:a16="http://schemas.microsoft.com/office/drawing/2014/main" val="2685407853"/>
                    </a:ext>
                  </a:extLst>
                </a:gridCol>
                <a:gridCol w="246888">
                  <a:extLst>
                    <a:ext uri="{9D8B030D-6E8A-4147-A177-3AD203B41FA5}">
                      <a16:colId xmlns:a16="http://schemas.microsoft.com/office/drawing/2014/main" val="3180410878"/>
                    </a:ext>
                  </a:extLst>
                </a:gridCol>
                <a:gridCol w="246888">
                  <a:extLst>
                    <a:ext uri="{9D8B030D-6E8A-4147-A177-3AD203B41FA5}">
                      <a16:colId xmlns:a16="http://schemas.microsoft.com/office/drawing/2014/main" val="1755562588"/>
                    </a:ext>
                  </a:extLst>
                </a:gridCol>
                <a:gridCol w="246888">
                  <a:extLst>
                    <a:ext uri="{9D8B030D-6E8A-4147-A177-3AD203B41FA5}">
                      <a16:colId xmlns:a16="http://schemas.microsoft.com/office/drawing/2014/main" val="544290874"/>
                    </a:ext>
                  </a:extLst>
                </a:gridCol>
                <a:gridCol w="246888">
                  <a:extLst>
                    <a:ext uri="{9D8B030D-6E8A-4147-A177-3AD203B41FA5}">
                      <a16:colId xmlns:a16="http://schemas.microsoft.com/office/drawing/2014/main" val="2349002155"/>
                    </a:ext>
                  </a:extLst>
                </a:gridCol>
                <a:gridCol w="246888">
                  <a:extLst>
                    <a:ext uri="{9D8B030D-6E8A-4147-A177-3AD203B41FA5}">
                      <a16:colId xmlns:a16="http://schemas.microsoft.com/office/drawing/2014/main" val="544425714"/>
                    </a:ext>
                  </a:extLst>
                </a:gridCol>
                <a:gridCol w="246888">
                  <a:extLst>
                    <a:ext uri="{9D8B030D-6E8A-4147-A177-3AD203B41FA5}">
                      <a16:colId xmlns:a16="http://schemas.microsoft.com/office/drawing/2014/main" val="2538683136"/>
                    </a:ext>
                  </a:extLst>
                </a:gridCol>
                <a:gridCol w="246888">
                  <a:extLst>
                    <a:ext uri="{9D8B030D-6E8A-4147-A177-3AD203B41FA5}">
                      <a16:colId xmlns:a16="http://schemas.microsoft.com/office/drawing/2014/main" val="5806520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922382155"/>
                  </a:ext>
                </a:extLst>
              </a:tr>
              <a:tr h="370840">
                <a:tc>
                  <a:txBody>
                    <a:bodyPr/>
                    <a:lstStyle/>
                    <a:p>
                      <a:r>
                        <a:rPr lang="en-US" sz="1000"/>
                        <a:t>TrendSet</a:t>
                      </a:r>
                    </a:p>
                  </a:txBody>
                  <a:tcPr/>
                </a:tc>
                <a:tc>
                  <a:txBody>
                    <a:bodyPr/>
                    <a:lstStyle/>
                    <a:p>
                      <a:r>
                        <a:rPr lang="en-US" sz="1000"/>
                        <a:t>3002</a:t>
                      </a:r>
                    </a:p>
                  </a:txBody>
                  <a:tcPr/>
                </a:tc>
                <a:tc>
                  <a:txBody>
                    <a:bodyPr/>
                    <a:lstStyle/>
                    <a:p>
                      <a:r>
                        <a:rPr lang="en-US" sz="1000"/>
                        <a:t>195</a:t>
                      </a:r>
                    </a:p>
                  </a:txBody>
                  <a:tcPr/>
                </a:tc>
                <a:tc>
                  <a:txBody>
                    <a:bodyPr/>
                    <a:lstStyle/>
                    <a:p>
                      <a:r>
                        <a:rPr lang="en-US" sz="1000"/>
                        <a:t>229</a:t>
                      </a:r>
                    </a:p>
                  </a:txBody>
                  <a:tcPr/>
                </a:tc>
                <a:tc>
                  <a:txBody>
                    <a:bodyPr/>
                    <a:lstStyle/>
                    <a:p>
                      <a:r>
                        <a:rPr lang="en-US" sz="1000"/>
                        <a:t>28</a:t>
                      </a:r>
                    </a:p>
                  </a:txBody>
                  <a:tcPr/>
                </a:tc>
                <a:tc>
                  <a:txBody>
                    <a:bodyPr/>
                    <a:lstStyle/>
                    <a:p>
                      <a:r>
                        <a:rPr lang="en-US" sz="1000"/>
                        <a:t>2630.3603603604</a:t>
                      </a:r>
                    </a:p>
                  </a:txBody>
                  <a:tcPr/>
                </a:tc>
                <a:tc>
                  <a:txBody>
                    <a:bodyPr/>
                    <a:lstStyle/>
                    <a:p>
                      <a:r>
                        <a:rPr lang="en-US" sz="1000"/>
                        <a:t>311406</a:t>
                      </a:r>
                    </a:p>
                  </a:txBody>
                  <a:tcPr/>
                </a:tc>
                <a:tc>
                  <a:txBody>
                    <a:bodyPr/>
                    <a:lstStyle/>
                    <a:p>
                      <a:r>
                        <a:rPr lang="en-US" sz="1000"/>
                        <a:t>1431.3185840708</a:t>
                      </a:r>
                    </a:p>
                  </a:txBody>
                  <a:tcPr/>
                </a:tc>
                <a:tc>
                  <a:txBody>
                    <a:bodyPr/>
                    <a:lstStyle/>
                    <a:p>
                      <a:r>
                        <a:rPr lang="en-US" sz="1000"/>
                        <a:t>0</a:t>
                      </a:r>
                    </a:p>
                  </a:txBody>
                  <a:tcPr/>
                </a:tc>
                <a:tc>
                  <a:txBody>
                    <a:bodyPr/>
                    <a:lstStyle/>
                    <a:p>
                      <a:r>
                        <a:rPr lang="en-US" sz="1000"/>
                        <a:t>16414</a:t>
                      </a:r>
                    </a:p>
                  </a:txBody>
                  <a:tcPr/>
                </a:tc>
                <a:tc>
                  <a:txBody>
                    <a:bodyPr/>
                    <a:lstStyle/>
                    <a:p>
                      <a:r>
                        <a:rPr lang="en-US" sz="1000"/>
                        <a:t>311406</a:t>
                      </a:r>
                    </a:p>
                  </a:txBody>
                  <a:tcPr/>
                </a:tc>
                <a:tc>
                  <a:txBody>
                    <a:bodyPr/>
                    <a:lstStyle/>
                    <a:p>
                      <a:r>
                        <a:rPr lang="en-US" sz="1000"/>
                        <a:t>14.20 %</a:t>
                      </a:r>
                    </a:p>
                  </a:txBody>
                  <a:tcPr/>
                </a:tc>
                <a:tc>
                  <a:txBody>
                    <a:bodyPr/>
                    <a:lstStyle/>
                    <a:p>
                      <a:r>
                        <a:rPr lang="en-US" sz="1000"/>
                        <a:t>234</a:t>
                      </a:r>
                    </a:p>
                  </a:txBody>
                  <a:tcPr/>
                </a:tc>
                <a:tc>
                  <a:txBody>
                    <a:bodyPr/>
                    <a:lstStyle/>
                    <a:p>
                      <a:r>
                        <a:rPr lang="en-US" sz="1000"/>
                        <a:t>56</a:t>
                      </a:r>
                    </a:p>
                  </a:txBody>
                  <a:tcPr/>
                </a:tc>
                <a:tc>
                  <a:txBody>
                    <a:bodyPr/>
                    <a:lstStyle/>
                    <a:p>
                      <a:r>
                        <a:rPr lang="en-US" sz="1000"/>
                        <a:t>24</a:t>
                      </a:r>
                    </a:p>
                  </a:txBody>
                  <a:tcPr/>
                </a:tc>
                <a:tc>
                  <a:txBody>
                    <a:bodyPr/>
                    <a:lstStyle/>
                    <a:p>
                      <a:r>
                        <a:rPr lang="en-US" sz="1000"/>
                        <a:t>0</a:t>
                      </a:r>
                    </a:p>
                  </a:txBody>
                  <a:tcPr/>
                </a:tc>
                <a:tc>
                  <a:txBody>
                    <a:bodyPr/>
                    <a:lstStyle/>
                    <a:p>
                      <a:r>
                        <a:rPr lang="en-US" sz="1000"/>
                        <a:t>15675</a:t>
                      </a:r>
                    </a:p>
                  </a:txBody>
                  <a:tcPr/>
                </a:tc>
                <a:tc>
                  <a:txBody>
                    <a:bodyPr/>
                    <a:lstStyle/>
                    <a:p>
                      <a:r>
                        <a:rPr lang="en-US" sz="1000"/>
                        <a:t>203</a:t>
                      </a:r>
                    </a:p>
                  </a:txBody>
                  <a:tcPr/>
                </a:tc>
                <a:tc>
                  <a:txBody>
                    <a:bodyPr/>
                    <a:lstStyle/>
                    <a:p>
                      <a:r>
                        <a:rPr lang="en-US" sz="1000"/>
                        <a:t>6725</a:t>
                      </a:r>
                    </a:p>
                  </a:txBody>
                  <a:tcPr/>
                </a:tc>
                <a:tc>
                  <a:txBody>
                    <a:bodyPr/>
                    <a:lstStyle/>
                    <a:p>
                      <a:r>
                        <a:rPr lang="en-US" sz="1000"/>
                        <a:t>33</a:t>
                      </a:r>
                    </a:p>
                  </a:txBody>
                  <a:tcPr/>
                </a:tc>
                <a:tc>
                  <a:txBody>
                    <a:bodyPr/>
                    <a:lstStyle/>
                    <a:p>
                      <a:r>
                        <a:rPr lang="en-US" sz="1000"/>
                        <a:t>8714</a:t>
                      </a:r>
                    </a:p>
                  </a:txBody>
                  <a:tcPr/>
                </a:tc>
                <a:tc>
                  <a:txBody>
                    <a:bodyPr/>
                    <a:lstStyle/>
                    <a:p>
                      <a:r>
                        <a:rPr lang="en-US" sz="1000"/>
                        <a:t>301</a:t>
                      </a:r>
                    </a:p>
                  </a:txBody>
                  <a:tcPr/>
                </a:tc>
                <a:tc>
                  <a:txBody>
                    <a:bodyPr/>
                    <a:lstStyle/>
                    <a:p>
                      <a:r>
                        <a:rPr lang="en-US" sz="1000"/>
                        <a:t>739</a:t>
                      </a:r>
                    </a:p>
                  </a:txBody>
                  <a:tcPr/>
                </a:tc>
                <a:tc>
                  <a:txBody>
                    <a:bodyPr/>
                    <a:lstStyle/>
                    <a:p>
                      <a:r>
                        <a:rPr lang="en-US" sz="1000"/>
                        <a:t>635</a:t>
                      </a:r>
                    </a:p>
                  </a:txBody>
                  <a:tcPr/>
                </a:tc>
                <a:tc>
                  <a:txBody>
                    <a:bodyPr/>
                    <a:lstStyle/>
                    <a:p>
                      <a:r>
                        <a:rPr lang="en-US" sz="1000"/>
                        <a:t>68</a:t>
                      </a:r>
                    </a:p>
                  </a:txBody>
                  <a:tcPr/>
                </a:tc>
                <a:tc>
                  <a:txBody>
                    <a:bodyPr/>
                    <a:lstStyle/>
                    <a:p>
                      <a:r>
                        <a:rPr lang="en-US" sz="1000"/>
                        <a:t>36</a:t>
                      </a:r>
                    </a:p>
                  </a:txBody>
                  <a:tcPr/>
                </a:tc>
                <a:tc>
                  <a:txBody>
                    <a:bodyPr/>
                    <a:lstStyle/>
                    <a:p>
                      <a:r>
                        <a:rPr lang="en-US" sz="1000"/>
                        <a:t>0</a:t>
                      </a:r>
                    </a:p>
                  </a:txBody>
                  <a:tcPr/>
                </a:tc>
                <a:tc>
                  <a:txBody>
                    <a:bodyPr/>
                    <a:lstStyle/>
                    <a:p>
                      <a:r>
                        <a:rPr lang="en-US" sz="1000"/>
                        <a:t>0</a:t>
                      </a:r>
                    </a:p>
                  </a:txBody>
                  <a:tcPr/>
                </a:tc>
                <a:tc>
                  <a:txBody>
                    <a:bodyPr/>
                    <a:lstStyle/>
                    <a:p>
                      <a:r>
                        <a:rPr lang="en-US" sz="1000"/>
                        <a:t>29</a:t>
                      </a:r>
                    </a:p>
                  </a:txBody>
                  <a:tcPr/>
                </a:tc>
                <a:tc>
                  <a:txBody>
                    <a:bodyPr/>
                    <a:lstStyle/>
                    <a:p>
                      <a:r>
                        <a:rPr lang="en-US" sz="1000"/>
                        <a:t>20</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671471922"/>
                  </a:ext>
                </a:extLst>
              </a:tr>
            </a:tbl>
          </a:graphicData>
        </a:graphic>
      </p:graphicFrame>
      <p:sp>
        <p:nvSpPr>
          <p:cNvPr id="4" name="Text Placeholder 3">
            <a:extLst>
              <a:ext uri="{FF2B5EF4-FFF2-40B4-BE49-F238E27FC236}">
                <a16:creationId xmlns:a16="http://schemas.microsoft.com/office/drawing/2014/main" id="{26EC0639-5875-475F-9D43-EC89AD26C2C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4129326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42533-D945-4BD5-AEAE-DE5838831795}"/>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E1DBD993-BA3A-4A31-BFC8-A388F94BD836}"/>
              </a:ext>
            </a:extLst>
          </p:cNvPr>
          <p:cNvGraphicFramePr>
            <a:graphicFrameLocks noGrp="1"/>
          </p:cNvGraphicFramePr>
          <p:nvPr>
            <p:ph type="chart" sz="quarter" idx="13"/>
            <p:extLst>
              <p:ext uri="{D42A27DB-BD31-4B8C-83A1-F6EECF244321}">
                <p14:modId xmlns:p14="http://schemas.microsoft.com/office/powerpoint/2010/main" val="3836469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0641A3-DBC1-458F-8FB8-C637F918C718}"/>
              </a:ext>
            </a:extLst>
          </p:cNvPr>
          <p:cNvSpPr>
            <a:spLocks noGrp="1"/>
          </p:cNvSpPr>
          <p:nvPr>
            <p:ph type="body" sz="quarter" idx="14"/>
          </p:nvPr>
        </p:nvSpPr>
        <p:spPr/>
        <p:txBody>
          <a:bodyPr/>
          <a:lstStyle/>
          <a:p>
            <a:r>
              <a:rPr lang="en-US"/>
              <a:t>10/01/2018 - 01/21/2019</a:t>
            </a:r>
          </a:p>
        </p:txBody>
      </p:sp>
      <p:sp>
        <p:nvSpPr>
          <p:cNvPr id="5" name="Footer Placeholder 4">
            <a:extLst>
              <a:ext uri="{FF2B5EF4-FFF2-40B4-BE49-F238E27FC236}">
                <a16:creationId xmlns:a16="http://schemas.microsoft.com/office/drawing/2014/main" id="{AC6D6218-753E-4071-916B-D8D51A6CF0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7895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5953-A323-4B8F-B0AF-6513934106BE}"/>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1B3B11FD-BA3F-4A91-853C-32BD84C30DED}"/>
              </a:ext>
            </a:extLst>
          </p:cNvPr>
          <p:cNvGraphicFramePr>
            <a:graphicFrameLocks noGrp="1"/>
          </p:cNvGraphicFramePr>
          <p:nvPr>
            <p:ph type="tbl" sz="quarter" idx="13"/>
            <p:extLst>
              <p:ext uri="{D42A27DB-BD31-4B8C-83A1-F6EECF244321}">
                <p14:modId xmlns:p14="http://schemas.microsoft.com/office/powerpoint/2010/main" val="3837034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9849194"/>
                    </a:ext>
                  </a:extLst>
                </a:gridCol>
                <a:gridCol w="1234440">
                  <a:extLst>
                    <a:ext uri="{9D8B030D-6E8A-4147-A177-3AD203B41FA5}">
                      <a16:colId xmlns:a16="http://schemas.microsoft.com/office/drawing/2014/main" val="3674689348"/>
                    </a:ext>
                  </a:extLst>
                </a:gridCol>
                <a:gridCol w="822960">
                  <a:extLst>
                    <a:ext uri="{9D8B030D-6E8A-4147-A177-3AD203B41FA5}">
                      <a16:colId xmlns:a16="http://schemas.microsoft.com/office/drawing/2014/main" val="860462436"/>
                    </a:ext>
                  </a:extLst>
                </a:gridCol>
                <a:gridCol w="822960">
                  <a:extLst>
                    <a:ext uri="{9D8B030D-6E8A-4147-A177-3AD203B41FA5}">
                      <a16:colId xmlns:a16="http://schemas.microsoft.com/office/drawing/2014/main" val="403919094"/>
                    </a:ext>
                  </a:extLst>
                </a:gridCol>
                <a:gridCol w="822960">
                  <a:extLst>
                    <a:ext uri="{9D8B030D-6E8A-4147-A177-3AD203B41FA5}">
                      <a16:colId xmlns:a16="http://schemas.microsoft.com/office/drawing/2014/main" val="96927788"/>
                    </a:ext>
                  </a:extLst>
                </a:gridCol>
                <a:gridCol w="822960">
                  <a:extLst>
                    <a:ext uri="{9D8B030D-6E8A-4147-A177-3AD203B41FA5}">
                      <a16:colId xmlns:a16="http://schemas.microsoft.com/office/drawing/2014/main" val="981572065"/>
                    </a:ext>
                  </a:extLst>
                </a:gridCol>
                <a:gridCol w="822960">
                  <a:extLst>
                    <a:ext uri="{9D8B030D-6E8A-4147-A177-3AD203B41FA5}">
                      <a16:colId xmlns:a16="http://schemas.microsoft.com/office/drawing/2014/main" val="840429751"/>
                    </a:ext>
                  </a:extLst>
                </a:gridCol>
                <a:gridCol w="822960">
                  <a:extLst>
                    <a:ext uri="{9D8B030D-6E8A-4147-A177-3AD203B41FA5}">
                      <a16:colId xmlns:a16="http://schemas.microsoft.com/office/drawing/2014/main" val="42016654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02731105"/>
                  </a:ext>
                </a:extLst>
              </a:tr>
              <a:tr h="370840">
                <a:tc>
                  <a:txBody>
                    <a:bodyPr/>
                    <a:lstStyle/>
                    <a:p>
                      <a:r>
                        <a:rPr lang="en-US" sz="1000"/>
                        <a:t>TrendSet</a:t>
                      </a:r>
                    </a:p>
                  </a:txBody>
                  <a:tcPr/>
                </a:tc>
                <a:tc>
                  <a:txBody>
                    <a:bodyPr/>
                    <a:lstStyle/>
                    <a:p>
                      <a:r>
                        <a:rPr lang="en-US" sz="1000"/>
                        <a:t>3002</a:t>
                      </a:r>
                    </a:p>
                  </a:txBody>
                  <a:tcPr/>
                </a:tc>
                <a:tc>
                  <a:txBody>
                    <a:bodyPr/>
                    <a:lstStyle/>
                    <a:p>
                      <a:r>
                        <a:rPr lang="en-US" sz="1000"/>
                        <a:t>3</a:t>
                      </a:r>
                    </a:p>
                  </a:txBody>
                  <a:tcPr/>
                </a:tc>
                <a:tc>
                  <a:txBody>
                    <a:bodyPr/>
                    <a:lstStyle/>
                    <a:p>
                      <a:r>
                        <a:rPr lang="en-US" sz="1000"/>
                        <a:t>0.1 %</a:t>
                      </a:r>
                    </a:p>
                  </a:txBody>
                  <a:tcPr/>
                </a:tc>
                <a:tc>
                  <a:txBody>
                    <a:bodyPr/>
                    <a:lstStyle/>
                    <a:p>
                      <a:r>
                        <a:rPr lang="en-US" sz="1000"/>
                        <a:t>6</a:t>
                      </a:r>
                    </a:p>
                  </a:txBody>
                  <a:tcPr/>
                </a:tc>
                <a:tc>
                  <a:txBody>
                    <a:bodyPr/>
                    <a:lstStyle/>
                    <a:p>
                      <a:r>
                        <a:rPr lang="en-US" sz="1000"/>
                        <a:t>0.2 %</a:t>
                      </a:r>
                    </a:p>
                  </a:txBody>
                  <a:tcPr/>
                </a:tc>
                <a:tc>
                  <a:txBody>
                    <a:bodyPr/>
                    <a:lstStyle/>
                    <a:p>
                      <a:r>
                        <a:rPr lang="en-US" sz="1000"/>
                        <a:t>145</a:t>
                      </a:r>
                    </a:p>
                  </a:txBody>
                  <a:tcPr/>
                </a:tc>
                <a:tc>
                  <a:txBody>
                    <a:bodyPr/>
                    <a:lstStyle/>
                    <a:p>
                      <a:r>
                        <a:rPr lang="en-US" sz="1000"/>
                        <a:t>5.1 %</a:t>
                      </a:r>
                    </a:p>
                  </a:txBody>
                  <a:tcPr/>
                </a:tc>
                <a:extLst>
                  <a:ext uri="{0D108BD9-81ED-4DB2-BD59-A6C34878D82A}">
                    <a16:rowId xmlns:a16="http://schemas.microsoft.com/office/drawing/2014/main" val="1373486378"/>
                  </a:ext>
                </a:extLst>
              </a:tr>
            </a:tbl>
          </a:graphicData>
        </a:graphic>
      </p:graphicFrame>
      <p:sp>
        <p:nvSpPr>
          <p:cNvPr id="4" name="Text Placeholder 3">
            <a:extLst>
              <a:ext uri="{FF2B5EF4-FFF2-40B4-BE49-F238E27FC236}">
                <a16:creationId xmlns:a16="http://schemas.microsoft.com/office/drawing/2014/main" id="{954FDB71-92DA-4360-BF33-3BD2ACB509F1}"/>
              </a:ext>
            </a:extLst>
          </p:cNvPr>
          <p:cNvSpPr>
            <a:spLocks noGrp="1"/>
          </p:cNvSpPr>
          <p:nvPr>
            <p:ph type="body" sz="quarter" idx="14"/>
          </p:nvPr>
        </p:nvSpPr>
        <p:spPr/>
        <p:txBody>
          <a:bodyPr/>
          <a:lstStyle/>
          <a:p>
            <a:r>
              <a:rPr lang="en-US"/>
              <a:t>12/22/2018 - 01/21/2019</a:t>
            </a:r>
          </a:p>
        </p:txBody>
      </p:sp>
    </p:spTree>
    <p:extLst>
      <p:ext uri="{BB962C8B-B14F-4D97-AF65-F5344CB8AC3E}">
        <p14:creationId xmlns:p14="http://schemas.microsoft.com/office/powerpoint/2010/main" val="1764114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2CC4-A868-4A43-97C6-891A083A7246}"/>
              </a:ext>
            </a:extLst>
          </p:cNvPr>
          <p:cNvSpPr>
            <a:spLocks noGrp="1"/>
          </p:cNvSpPr>
          <p:nvPr>
            <p:ph type="title"/>
          </p:nvPr>
        </p:nvSpPr>
        <p:spPr/>
        <p:txBody>
          <a:bodyPr/>
          <a:lstStyle/>
          <a:p>
            <a:r>
              <a:rPr lang="en-US"/>
              <a:t>Facebook Own Posts Table | TrendSet - 1 of 26</a:t>
            </a:r>
          </a:p>
        </p:txBody>
      </p:sp>
      <p:graphicFrame>
        <p:nvGraphicFramePr>
          <p:cNvPr id="5" name="Table Placeholder 4">
            <a:extLst>
              <a:ext uri="{FF2B5EF4-FFF2-40B4-BE49-F238E27FC236}">
                <a16:creationId xmlns:a16="http://schemas.microsoft.com/office/drawing/2014/main" id="{32B8693E-C305-43BA-B7F4-800391CC9E47}"/>
              </a:ext>
            </a:extLst>
          </p:cNvPr>
          <p:cNvGraphicFramePr>
            <a:graphicFrameLocks noGrp="1"/>
          </p:cNvGraphicFramePr>
          <p:nvPr>
            <p:ph type="tbl" sz="quarter" idx="13"/>
            <p:extLst>
              <p:ext uri="{D42A27DB-BD31-4B8C-83A1-F6EECF244321}">
                <p14:modId xmlns:p14="http://schemas.microsoft.com/office/powerpoint/2010/main" val="116843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676877115"/>
                    </a:ext>
                  </a:extLst>
                </a:gridCol>
                <a:gridCol w="822959">
                  <a:extLst>
                    <a:ext uri="{9D8B030D-6E8A-4147-A177-3AD203B41FA5}">
                      <a16:colId xmlns:a16="http://schemas.microsoft.com/office/drawing/2014/main" val="2638094560"/>
                    </a:ext>
                  </a:extLst>
                </a:gridCol>
                <a:gridCol w="246888">
                  <a:extLst>
                    <a:ext uri="{9D8B030D-6E8A-4147-A177-3AD203B41FA5}">
                      <a16:colId xmlns:a16="http://schemas.microsoft.com/office/drawing/2014/main" val="3147399274"/>
                    </a:ext>
                  </a:extLst>
                </a:gridCol>
                <a:gridCol w="246888">
                  <a:extLst>
                    <a:ext uri="{9D8B030D-6E8A-4147-A177-3AD203B41FA5}">
                      <a16:colId xmlns:a16="http://schemas.microsoft.com/office/drawing/2014/main" val="2979233828"/>
                    </a:ext>
                  </a:extLst>
                </a:gridCol>
                <a:gridCol w="246888">
                  <a:extLst>
                    <a:ext uri="{9D8B030D-6E8A-4147-A177-3AD203B41FA5}">
                      <a16:colId xmlns:a16="http://schemas.microsoft.com/office/drawing/2014/main" val="291255935"/>
                    </a:ext>
                  </a:extLst>
                </a:gridCol>
                <a:gridCol w="208280">
                  <a:extLst>
                    <a:ext uri="{9D8B030D-6E8A-4147-A177-3AD203B41FA5}">
                      <a16:colId xmlns:a16="http://schemas.microsoft.com/office/drawing/2014/main" val="1355901926"/>
                    </a:ext>
                  </a:extLst>
                </a:gridCol>
                <a:gridCol w="208280">
                  <a:extLst>
                    <a:ext uri="{9D8B030D-6E8A-4147-A177-3AD203B41FA5}">
                      <a16:colId xmlns:a16="http://schemas.microsoft.com/office/drawing/2014/main" val="1416111495"/>
                    </a:ext>
                  </a:extLst>
                </a:gridCol>
                <a:gridCol w="208280">
                  <a:extLst>
                    <a:ext uri="{9D8B030D-6E8A-4147-A177-3AD203B41FA5}">
                      <a16:colId xmlns:a16="http://schemas.microsoft.com/office/drawing/2014/main" val="2130544607"/>
                    </a:ext>
                  </a:extLst>
                </a:gridCol>
                <a:gridCol w="208280">
                  <a:extLst>
                    <a:ext uri="{9D8B030D-6E8A-4147-A177-3AD203B41FA5}">
                      <a16:colId xmlns:a16="http://schemas.microsoft.com/office/drawing/2014/main" val="3077866112"/>
                    </a:ext>
                  </a:extLst>
                </a:gridCol>
                <a:gridCol w="208280">
                  <a:extLst>
                    <a:ext uri="{9D8B030D-6E8A-4147-A177-3AD203B41FA5}">
                      <a16:colId xmlns:a16="http://schemas.microsoft.com/office/drawing/2014/main" val="2880558249"/>
                    </a:ext>
                  </a:extLst>
                </a:gridCol>
                <a:gridCol w="208280">
                  <a:extLst>
                    <a:ext uri="{9D8B030D-6E8A-4147-A177-3AD203B41FA5}">
                      <a16:colId xmlns:a16="http://schemas.microsoft.com/office/drawing/2014/main" val="1998892740"/>
                    </a:ext>
                  </a:extLst>
                </a:gridCol>
                <a:gridCol w="208280">
                  <a:extLst>
                    <a:ext uri="{9D8B030D-6E8A-4147-A177-3AD203B41FA5}">
                      <a16:colId xmlns:a16="http://schemas.microsoft.com/office/drawing/2014/main" val="897606748"/>
                    </a:ext>
                  </a:extLst>
                </a:gridCol>
                <a:gridCol w="246888">
                  <a:extLst>
                    <a:ext uri="{9D8B030D-6E8A-4147-A177-3AD203B41FA5}">
                      <a16:colId xmlns:a16="http://schemas.microsoft.com/office/drawing/2014/main" val="1642356680"/>
                    </a:ext>
                  </a:extLst>
                </a:gridCol>
                <a:gridCol w="246888">
                  <a:extLst>
                    <a:ext uri="{9D8B030D-6E8A-4147-A177-3AD203B41FA5}">
                      <a16:colId xmlns:a16="http://schemas.microsoft.com/office/drawing/2014/main" val="468153654"/>
                    </a:ext>
                  </a:extLst>
                </a:gridCol>
                <a:gridCol w="246888">
                  <a:extLst>
                    <a:ext uri="{9D8B030D-6E8A-4147-A177-3AD203B41FA5}">
                      <a16:colId xmlns:a16="http://schemas.microsoft.com/office/drawing/2014/main" val="3719243456"/>
                    </a:ext>
                  </a:extLst>
                </a:gridCol>
                <a:gridCol w="208280">
                  <a:extLst>
                    <a:ext uri="{9D8B030D-6E8A-4147-A177-3AD203B41FA5}">
                      <a16:colId xmlns:a16="http://schemas.microsoft.com/office/drawing/2014/main" val="1452599741"/>
                    </a:ext>
                  </a:extLst>
                </a:gridCol>
                <a:gridCol w="246888">
                  <a:extLst>
                    <a:ext uri="{9D8B030D-6E8A-4147-A177-3AD203B41FA5}">
                      <a16:colId xmlns:a16="http://schemas.microsoft.com/office/drawing/2014/main" val="2368753445"/>
                    </a:ext>
                  </a:extLst>
                </a:gridCol>
                <a:gridCol w="246888">
                  <a:extLst>
                    <a:ext uri="{9D8B030D-6E8A-4147-A177-3AD203B41FA5}">
                      <a16:colId xmlns:a16="http://schemas.microsoft.com/office/drawing/2014/main" val="1504419458"/>
                    </a:ext>
                  </a:extLst>
                </a:gridCol>
                <a:gridCol w="246888">
                  <a:extLst>
                    <a:ext uri="{9D8B030D-6E8A-4147-A177-3AD203B41FA5}">
                      <a16:colId xmlns:a16="http://schemas.microsoft.com/office/drawing/2014/main" val="1241370068"/>
                    </a:ext>
                  </a:extLst>
                </a:gridCol>
                <a:gridCol w="208280">
                  <a:extLst>
                    <a:ext uri="{9D8B030D-6E8A-4147-A177-3AD203B41FA5}">
                      <a16:colId xmlns:a16="http://schemas.microsoft.com/office/drawing/2014/main" val="2983131698"/>
                    </a:ext>
                  </a:extLst>
                </a:gridCol>
                <a:gridCol w="246888">
                  <a:extLst>
                    <a:ext uri="{9D8B030D-6E8A-4147-A177-3AD203B41FA5}">
                      <a16:colId xmlns:a16="http://schemas.microsoft.com/office/drawing/2014/main" val="1106342012"/>
                    </a:ext>
                  </a:extLst>
                </a:gridCol>
                <a:gridCol w="246888">
                  <a:extLst>
                    <a:ext uri="{9D8B030D-6E8A-4147-A177-3AD203B41FA5}">
                      <a16:colId xmlns:a16="http://schemas.microsoft.com/office/drawing/2014/main" val="1068670666"/>
                    </a:ext>
                  </a:extLst>
                </a:gridCol>
                <a:gridCol w="208280">
                  <a:extLst>
                    <a:ext uri="{9D8B030D-6E8A-4147-A177-3AD203B41FA5}">
                      <a16:colId xmlns:a16="http://schemas.microsoft.com/office/drawing/2014/main" val="2027137525"/>
                    </a:ext>
                  </a:extLst>
                </a:gridCol>
                <a:gridCol w="208280">
                  <a:extLst>
                    <a:ext uri="{9D8B030D-6E8A-4147-A177-3AD203B41FA5}">
                      <a16:colId xmlns:a16="http://schemas.microsoft.com/office/drawing/2014/main" val="2123168011"/>
                    </a:ext>
                  </a:extLst>
                </a:gridCol>
                <a:gridCol w="208280">
                  <a:extLst>
                    <a:ext uri="{9D8B030D-6E8A-4147-A177-3AD203B41FA5}">
                      <a16:colId xmlns:a16="http://schemas.microsoft.com/office/drawing/2014/main" val="2373315719"/>
                    </a:ext>
                  </a:extLst>
                </a:gridCol>
                <a:gridCol w="246888">
                  <a:extLst>
                    <a:ext uri="{9D8B030D-6E8A-4147-A177-3AD203B41FA5}">
                      <a16:colId xmlns:a16="http://schemas.microsoft.com/office/drawing/2014/main" val="3541862261"/>
                    </a:ext>
                  </a:extLst>
                </a:gridCol>
                <a:gridCol w="208280">
                  <a:extLst>
                    <a:ext uri="{9D8B030D-6E8A-4147-A177-3AD203B41FA5}">
                      <a16:colId xmlns:a16="http://schemas.microsoft.com/office/drawing/2014/main" val="833876499"/>
                    </a:ext>
                  </a:extLst>
                </a:gridCol>
                <a:gridCol w="208280">
                  <a:extLst>
                    <a:ext uri="{9D8B030D-6E8A-4147-A177-3AD203B41FA5}">
                      <a16:colId xmlns:a16="http://schemas.microsoft.com/office/drawing/2014/main" val="3019765578"/>
                    </a:ext>
                  </a:extLst>
                </a:gridCol>
                <a:gridCol w="208280">
                  <a:extLst>
                    <a:ext uri="{9D8B030D-6E8A-4147-A177-3AD203B41FA5}">
                      <a16:colId xmlns:a16="http://schemas.microsoft.com/office/drawing/2014/main" val="1891641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43533117"/>
                  </a:ext>
                </a:extLst>
              </a:tr>
            </a:tbl>
          </a:graphicData>
        </a:graphic>
      </p:graphicFrame>
      <p:sp>
        <p:nvSpPr>
          <p:cNvPr id="4" name="Text Placeholder 3">
            <a:extLst>
              <a:ext uri="{FF2B5EF4-FFF2-40B4-BE49-F238E27FC236}">
                <a16:creationId xmlns:a16="http://schemas.microsoft.com/office/drawing/2014/main" id="{BA5A8B83-5E6B-4819-BC05-8B3C94AFD631}"/>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62758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CCA0C-0392-4CE5-8E83-C4B0123D1E85}"/>
              </a:ext>
            </a:extLst>
          </p:cNvPr>
          <p:cNvSpPr>
            <a:spLocks noGrp="1"/>
          </p:cNvSpPr>
          <p:nvPr>
            <p:ph type="title"/>
          </p:nvPr>
        </p:nvSpPr>
        <p:spPr/>
        <p:txBody>
          <a:bodyPr/>
          <a:lstStyle/>
          <a:p>
            <a:r>
              <a:rPr lang="en-US"/>
              <a:t>Facebook Own Posts Table | TrendSet - 2 of 26</a:t>
            </a:r>
          </a:p>
        </p:txBody>
      </p:sp>
      <p:graphicFrame>
        <p:nvGraphicFramePr>
          <p:cNvPr id="5" name="Table Placeholder 4">
            <a:extLst>
              <a:ext uri="{FF2B5EF4-FFF2-40B4-BE49-F238E27FC236}">
                <a16:creationId xmlns:a16="http://schemas.microsoft.com/office/drawing/2014/main" id="{1192E528-1CC7-4EC7-8411-9AA858A9B0A7}"/>
              </a:ext>
            </a:extLst>
          </p:cNvPr>
          <p:cNvGraphicFramePr>
            <a:graphicFrameLocks noGrp="1"/>
          </p:cNvGraphicFramePr>
          <p:nvPr>
            <p:ph type="tbl" sz="quarter" idx="13"/>
            <p:extLst>
              <p:ext uri="{D42A27DB-BD31-4B8C-83A1-F6EECF244321}">
                <p14:modId xmlns:p14="http://schemas.microsoft.com/office/powerpoint/2010/main" val="256123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029773989"/>
                    </a:ext>
                  </a:extLst>
                </a:gridCol>
                <a:gridCol w="822959">
                  <a:extLst>
                    <a:ext uri="{9D8B030D-6E8A-4147-A177-3AD203B41FA5}">
                      <a16:colId xmlns:a16="http://schemas.microsoft.com/office/drawing/2014/main" val="2643901518"/>
                    </a:ext>
                  </a:extLst>
                </a:gridCol>
                <a:gridCol w="246888">
                  <a:extLst>
                    <a:ext uri="{9D8B030D-6E8A-4147-A177-3AD203B41FA5}">
                      <a16:colId xmlns:a16="http://schemas.microsoft.com/office/drawing/2014/main" val="612229963"/>
                    </a:ext>
                  </a:extLst>
                </a:gridCol>
                <a:gridCol w="246888">
                  <a:extLst>
                    <a:ext uri="{9D8B030D-6E8A-4147-A177-3AD203B41FA5}">
                      <a16:colId xmlns:a16="http://schemas.microsoft.com/office/drawing/2014/main" val="307340221"/>
                    </a:ext>
                  </a:extLst>
                </a:gridCol>
                <a:gridCol w="246888">
                  <a:extLst>
                    <a:ext uri="{9D8B030D-6E8A-4147-A177-3AD203B41FA5}">
                      <a16:colId xmlns:a16="http://schemas.microsoft.com/office/drawing/2014/main" val="1068545051"/>
                    </a:ext>
                  </a:extLst>
                </a:gridCol>
                <a:gridCol w="208280">
                  <a:extLst>
                    <a:ext uri="{9D8B030D-6E8A-4147-A177-3AD203B41FA5}">
                      <a16:colId xmlns:a16="http://schemas.microsoft.com/office/drawing/2014/main" val="822899850"/>
                    </a:ext>
                  </a:extLst>
                </a:gridCol>
                <a:gridCol w="208280">
                  <a:extLst>
                    <a:ext uri="{9D8B030D-6E8A-4147-A177-3AD203B41FA5}">
                      <a16:colId xmlns:a16="http://schemas.microsoft.com/office/drawing/2014/main" val="4035192199"/>
                    </a:ext>
                  </a:extLst>
                </a:gridCol>
                <a:gridCol w="208280">
                  <a:extLst>
                    <a:ext uri="{9D8B030D-6E8A-4147-A177-3AD203B41FA5}">
                      <a16:colId xmlns:a16="http://schemas.microsoft.com/office/drawing/2014/main" val="4228968097"/>
                    </a:ext>
                  </a:extLst>
                </a:gridCol>
                <a:gridCol w="208280">
                  <a:extLst>
                    <a:ext uri="{9D8B030D-6E8A-4147-A177-3AD203B41FA5}">
                      <a16:colId xmlns:a16="http://schemas.microsoft.com/office/drawing/2014/main" val="3205009923"/>
                    </a:ext>
                  </a:extLst>
                </a:gridCol>
                <a:gridCol w="208280">
                  <a:extLst>
                    <a:ext uri="{9D8B030D-6E8A-4147-A177-3AD203B41FA5}">
                      <a16:colId xmlns:a16="http://schemas.microsoft.com/office/drawing/2014/main" val="1081695158"/>
                    </a:ext>
                  </a:extLst>
                </a:gridCol>
                <a:gridCol w="208280">
                  <a:extLst>
                    <a:ext uri="{9D8B030D-6E8A-4147-A177-3AD203B41FA5}">
                      <a16:colId xmlns:a16="http://schemas.microsoft.com/office/drawing/2014/main" val="2999475663"/>
                    </a:ext>
                  </a:extLst>
                </a:gridCol>
                <a:gridCol w="208280">
                  <a:extLst>
                    <a:ext uri="{9D8B030D-6E8A-4147-A177-3AD203B41FA5}">
                      <a16:colId xmlns:a16="http://schemas.microsoft.com/office/drawing/2014/main" val="142701606"/>
                    </a:ext>
                  </a:extLst>
                </a:gridCol>
                <a:gridCol w="246888">
                  <a:extLst>
                    <a:ext uri="{9D8B030D-6E8A-4147-A177-3AD203B41FA5}">
                      <a16:colId xmlns:a16="http://schemas.microsoft.com/office/drawing/2014/main" val="3635856775"/>
                    </a:ext>
                  </a:extLst>
                </a:gridCol>
                <a:gridCol w="246888">
                  <a:extLst>
                    <a:ext uri="{9D8B030D-6E8A-4147-A177-3AD203B41FA5}">
                      <a16:colId xmlns:a16="http://schemas.microsoft.com/office/drawing/2014/main" val="1947545298"/>
                    </a:ext>
                  </a:extLst>
                </a:gridCol>
                <a:gridCol w="246888">
                  <a:extLst>
                    <a:ext uri="{9D8B030D-6E8A-4147-A177-3AD203B41FA5}">
                      <a16:colId xmlns:a16="http://schemas.microsoft.com/office/drawing/2014/main" val="2970720928"/>
                    </a:ext>
                  </a:extLst>
                </a:gridCol>
                <a:gridCol w="208280">
                  <a:extLst>
                    <a:ext uri="{9D8B030D-6E8A-4147-A177-3AD203B41FA5}">
                      <a16:colId xmlns:a16="http://schemas.microsoft.com/office/drawing/2014/main" val="172416315"/>
                    </a:ext>
                  </a:extLst>
                </a:gridCol>
                <a:gridCol w="246888">
                  <a:extLst>
                    <a:ext uri="{9D8B030D-6E8A-4147-A177-3AD203B41FA5}">
                      <a16:colId xmlns:a16="http://schemas.microsoft.com/office/drawing/2014/main" val="2989017142"/>
                    </a:ext>
                  </a:extLst>
                </a:gridCol>
                <a:gridCol w="246888">
                  <a:extLst>
                    <a:ext uri="{9D8B030D-6E8A-4147-A177-3AD203B41FA5}">
                      <a16:colId xmlns:a16="http://schemas.microsoft.com/office/drawing/2014/main" val="2113298047"/>
                    </a:ext>
                  </a:extLst>
                </a:gridCol>
                <a:gridCol w="246888">
                  <a:extLst>
                    <a:ext uri="{9D8B030D-6E8A-4147-A177-3AD203B41FA5}">
                      <a16:colId xmlns:a16="http://schemas.microsoft.com/office/drawing/2014/main" val="317918626"/>
                    </a:ext>
                  </a:extLst>
                </a:gridCol>
                <a:gridCol w="208280">
                  <a:extLst>
                    <a:ext uri="{9D8B030D-6E8A-4147-A177-3AD203B41FA5}">
                      <a16:colId xmlns:a16="http://schemas.microsoft.com/office/drawing/2014/main" val="2269450645"/>
                    </a:ext>
                  </a:extLst>
                </a:gridCol>
                <a:gridCol w="246888">
                  <a:extLst>
                    <a:ext uri="{9D8B030D-6E8A-4147-A177-3AD203B41FA5}">
                      <a16:colId xmlns:a16="http://schemas.microsoft.com/office/drawing/2014/main" val="1743313851"/>
                    </a:ext>
                  </a:extLst>
                </a:gridCol>
                <a:gridCol w="246888">
                  <a:extLst>
                    <a:ext uri="{9D8B030D-6E8A-4147-A177-3AD203B41FA5}">
                      <a16:colId xmlns:a16="http://schemas.microsoft.com/office/drawing/2014/main" val="710785200"/>
                    </a:ext>
                  </a:extLst>
                </a:gridCol>
                <a:gridCol w="208280">
                  <a:extLst>
                    <a:ext uri="{9D8B030D-6E8A-4147-A177-3AD203B41FA5}">
                      <a16:colId xmlns:a16="http://schemas.microsoft.com/office/drawing/2014/main" val="2784151879"/>
                    </a:ext>
                  </a:extLst>
                </a:gridCol>
                <a:gridCol w="208280">
                  <a:extLst>
                    <a:ext uri="{9D8B030D-6E8A-4147-A177-3AD203B41FA5}">
                      <a16:colId xmlns:a16="http://schemas.microsoft.com/office/drawing/2014/main" val="3121041287"/>
                    </a:ext>
                  </a:extLst>
                </a:gridCol>
                <a:gridCol w="208280">
                  <a:extLst>
                    <a:ext uri="{9D8B030D-6E8A-4147-A177-3AD203B41FA5}">
                      <a16:colId xmlns:a16="http://schemas.microsoft.com/office/drawing/2014/main" val="3968695069"/>
                    </a:ext>
                  </a:extLst>
                </a:gridCol>
                <a:gridCol w="246888">
                  <a:extLst>
                    <a:ext uri="{9D8B030D-6E8A-4147-A177-3AD203B41FA5}">
                      <a16:colId xmlns:a16="http://schemas.microsoft.com/office/drawing/2014/main" val="502695165"/>
                    </a:ext>
                  </a:extLst>
                </a:gridCol>
                <a:gridCol w="208280">
                  <a:extLst>
                    <a:ext uri="{9D8B030D-6E8A-4147-A177-3AD203B41FA5}">
                      <a16:colId xmlns:a16="http://schemas.microsoft.com/office/drawing/2014/main" val="1713134189"/>
                    </a:ext>
                  </a:extLst>
                </a:gridCol>
                <a:gridCol w="208280">
                  <a:extLst>
                    <a:ext uri="{9D8B030D-6E8A-4147-A177-3AD203B41FA5}">
                      <a16:colId xmlns:a16="http://schemas.microsoft.com/office/drawing/2014/main" val="3970284412"/>
                    </a:ext>
                  </a:extLst>
                </a:gridCol>
                <a:gridCol w="208280">
                  <a:extLst>
                    <a:ext uri="{9D8B030D-6E8A-4147-A177-3AD203B41FA5}">
                      <a16:colId xmlns:a16="http://schemas.microsoft.com/office/drawing/2014/main" val="2499095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1251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- 2019-01-15 17:59:01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https://scontent.xx.fbcdn.net/v/t1.0-1/33398281_216040912548134_2086554163902152704_n.png?_nc_cat=105&amp;_nc_ht=scontent.xx&amp;oh=c37d53620906c36e6c94e697752a4d8b&amp;oe=5CFCE238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92049309"/>
                  </a:ext>
                </a:extLst>
              </a:tr>
            </a:tbl>
          </a:graphicData>
        </a:graphic>
      </p:graphicFrame>
      <p:sp>
        <p:nvSpPr>
          <p:cNvPr id="4" name="Text Placeholder 3">
            <a:extLst>
              <a:ext uri="{FF2B5EF4-FFF2-40B4-BE49-F238E27FC236}">
                <a16:creationId xmlns:a16="http://schemas.microsoft.com/office/drawing/2014/main" id="{443327A4-1612-4CCF-BDE8-7855C29D54CD}"/>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709355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F4E82-16C2-4A21-99C4-96152CEFA256}"/>
              </a:ext>
            </a:extLst>
          </p:cNvPr>
          <p:cNvSpPr>
            <a:spLocks noGrp="1"/>
          </p:cNvSpPr>
          <p:nvPr>
            <p:ph type="title"/>
          </p:nvPr>
        </p:nvSpPr>
        <p:spPr/>
        <p:txBody>
          <a:bodyPr/>
          <a:lstStyle/>
          <a:p>
            <a:r>
              <a:rPr lang="en-US"/>
              <a:t>Facebook Own Posts Table | TrendSet - 3 of 26</a:t>
            </a:r>
          </a:p>
        </p:txBody>
      </p:sp>
      <p:graphicFrame>
        <p:nvGraphicFramePr>
          <p:cNvPr id="5" name="Table Placeholder 4">
            <a:extLst>
              <a:ext uri="{FF2B5EF4-FFF2-40B4-BE49-F238E27FC236}">
                <a16:creationId xmlns:a16="http://schemas.microsoft.com/office/drawing/2014/main" id="{3F622653-1712-42C5-859B-3190324D5C29}"/>
              </a:ext>
            </a:extLst>
          </p:cNvPr>
          <p:cNvGraphicFramePr>
            <a:graphicFrameLocks noGrp="1"/>
          </p:cNvGraphicFramePr>
          <p:nvPr>
            <p:ph type="tbl" sz="quarter" idx="13"/>
            <p:extLst>
              <p:ext uri="{D42A27DB-BD31-4B8C-83A1-F6EECF244321}">
                <p14:modId xmlns:p14="http://schemas.microsoft.com/office/powerpoint/2010/main" val="3722972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422239994"/>
                    </a:ext>
                  </a:extLst>
                </a:gridCol>
                <a:gridCol w="822959">
                  <a:extLst>
                    <a:ext uri="{9D8B030D-6E8A-4147-A177-3AD203B41FA5}">
                      <a16:colId xmlns:a16="http://schemas.microsoft.com/office/drawing/2014/main" val="2658347518"/>
                    </a:ext>
                  </a:extLst>
                </a:gridCol>
                <a:gridCol w="246888">
                  <a:extLst>
                    <a:ext uri="{9D8B030D-6E8A-4147-A177-3AD203B41FA5}">
                      <a16:colId xmlns:a16="http://schemas.microsoft.com/office/drawing/2014/main" val="2638878409"/>
                    </a:ext>
                  </a:extLst>
                </a:gridCol>
                <a:gridCol w="246888">
                  <a:extLst>
                    <a:ext uri="{9D8B030D-6E8A-4147-A177-3AD203B41FA5}">
                      <a16:colId xmlns:a16="http://schemas.microsoft.com/office/drawing/2014/main" val="1586196180"/>
                    </a:ext>
                  </a:extLst>
                </a:gridCol>
                <a:gridCol w="246888">
                  <a:extLst>
                    <a:ext uri="{9D8B030D-6E8A-4147-A177-3AD203B41FA5}">
                      <a16:colId xmlns:a16="http://schemas.microsoft.com/office/drawing/2014/main" val="1190284462"/>
                    </a:ext>
                  </a:extLst>
                </a:gridCol>
                <a:gridCol w="208280">
                  <a:extLst>
                    <a:ext uri="{9D8B030D-6E8A-4147-A177-3AD203B41FA5}">
                      <a16:colId xmlns:a16="http://schemas.microsoft.com/office/drawing/2014/main" val="2106421232"/>
                    </a:ext>
                  </a:extLst>
                </a:gridCol>
                <a:gridCol w="208280">
                  <a:extLst>
                    <a:ext uri="{9D8B030D-6E8A-4147-A177-3AD203B41FA5}">
                      <a16:colId xmlns:a16="http://schemas.microsoft.com/office/drawing/2014/main" val="4292777425"/>
                    </a:ext>
                  </a:extLst>
                </a:gridCol>
                <a:gridCol w="208280">
                  <a:extLst>
                    <a:ext uri="{9D8B030D-6E8A-4147-A177-3AD203B41FA5}">
                      <a16:colId xmlns:a16="http://schemas.microsoft.com/office/drawing/2014/main" val="1483185101"/>
                    </a:ext>
                  </a:extLst>
                </a:gridCol>
                <a:gridCol w="208280">
                  <a:extLst>
                    <a:ext uri="{9D8B030D-6E8A-4147-A177-3AD203B41FA5}">
                      <a16:colId xmlns:a16="http://schemas.microsoft.com/office/drawing/2014/main" val="1756831523"/>
                    </a:ext>
                  </a:extLst>
                </a:gridCol>
                <a:gridCol w="208280">
                  <a:extLst>
                    <a:ext uri="{9D8B030D-6E8A-4147-A177-3AD203B41FA5}">
                      <a16:colId xmlns:a16="http://schemas.microsoft.com/office/drawing/2014/main" val="2379472158"/>
                    </a:ext>
                  </a:extLst>
                </a:gridCol>
                <a:gridCol w="208280">
                  <a:extLst>
                    <a:ext uri="{9D8B030D-6E8A-4147-A177-3AD203B41FA5}">
                      <a16:colId xmlns:a16="http://schemas.microsoft.com/office/drawing/2014/main" val="7905366"/>
                    </a:ext>
                  </a:extLst>
                </a:gridCol>
                <a:gridCol w="208280">
                  <a:extLst>
                    <a:ext uri="{9D8B030D-6E8A-4147-A177-3AD203B41FA5}">
                      <a16:colId xmlns:a16="http://schemas.microsoft.com/office/drawing/2014/main" val="1464619529"/>
                    </a:ext>
                  </a:extLst>
                </a:gridCol>
                <a:gridCol w="246888">
                  <a:extLst>
                    <a:ext uri="{9D8B030D-6E8A-4147-A177-3AD203B41FA5}">
                      <a16:colId xmlns:a16="http://schemas.microsoft.com/office/drawing/2014/main" val="2992438722"/>
                    </a:ext>
                  </a:extLst>
                </a:gridCol>
                <a:gridCol w="246888">
                  <a:extLst>
                    <a:ext uri="{9D8B030D-6E8A-4147-A177-3AD203B41FA5}">
                      <a16:colId xmlns:a16="http://schemas.microsoft.com/office/drawing/2014/main" val="2964597155"/>
                    </a:ext>
                  </a:extLst>
                </a:gridCol>
                <a:gridCol w="246888">
                  <a:extLst>
                    <a:ext uri="{9D8B030D-6E8A-4147-A177-3AD203B41FA5}">
                      <a16:colId xmlns:a16="http://schemas.microsoft.com/office/drawing/2014/main" val="2446959788"/>
                    </a:ext>
                  </a:extLst>
                </a:gridCol>
                <a:gridCol w="208280">
                  <a:extLst>
                    <a:ext uri="{9D8B030D-6E8A-4147-A177-3AD203B41FA5}">
                      <a16:colId xmlns:a16="http://schemas.microsoft.com/office/drawing/2014/main" val="712092467"/>
                    </a:ext>
                  </a:extLst>
                </a:gridCol>
                <a:gridCol w="246888">
                  <a:extLst>
                    <a:ext uri="{9D8B030D-6E8A-4147-A177-3AD203B41FA5}">
                      <a16:colId xmlns:a16="http://schemas.microsoft.com/office/drawing/2014/main" val="4178940162"/>
                    </a:ext>
                  </a:extLst>
                </a:gridCol>
                <a:gridCol w="246888">
                  <a:extLst>
                    <a:ext uri="{9D8B030D-6E8A-4147-A177-3AD203B41FA5}">
                      <a16:colId xmlns:a16="http://schemas.microsoft.com/office/drawing/2014/main" val="3847974712"/>
                    </a:ext>
                  </a:extLst>
                </a:gridCol>
                <a:gridCol w="246888">
                  <a:extLst>
                    <a:ext uri="{9D8B030D-6E8A-4147-A177-3AD203B41FA5}">
                      <a16:colId xmlns:a16="http://schemas.microsoft.com/office/drawing/2014/main" val="3679987287"/>
                    </a:ext>
                  </a:extLst>
                </a:gridCol>
                <a:gridCol w="208280">
                  <a:extLst>
                    <a:ext uri="{9D8B030D-6E8A-4147-A177-3AD203B41FA5}">
                      <a16:colId xmlns:a16="http://schemas.microsoft.com/office/drawing/2014/main" val="2741640238"/>
                    </a:ext>
                  </a:extLst>
                </a:gridCol>
                <a:gridCol w="246888">
                  <a:extLst>
                    <a:ext uri="{9D8B030D-6E8A-4147-A177-3AD203B41FA5}">
                      <a16:colId xmlns:a16="http://schemas.microsoft.com/office/drawing/2014/main" val="2343274148"/>
                    </a:ext>
                  </a:extLst>
                </a:gridCol>
                <a:gridCol w="246888">
                  <a:extLst>
                    <a:ext uri="{9D8B030D-6E8A-4147-A177-3AD203B41FA5}">
                      <a16:colId xmlns:a16="http://schemas.microsoft.com/office/drawing/2014/main" val="2129364123"/>
                    </a:ext>
                  </a:extLst>
                </a:gridCol>
                <a:gridCol w="208280">
                  <a:extLst>
                    <a:ext uri="{9D8B030D-6E8A-4147-A177-3AD203B41FA5}">
                      <a16:colId xmlns:a16="http://schemas.microsoft.com/office/drawing/2014/main" val="3805353474"/>
                    </a:ext>
                  </a:extLst>
                </a:gridCol>
                <a:gridCol w="208280">
                  <a:extLst>
                    <a:ext uri="{9D8B030D-6E8A-4147-A177-3AD203B41FA5}">
                      <a16:colId xmlns:a16="http://schemas.microsoft.com/office/drawing/2014/main" val="2126163707"/>
                    </a:ext>
                  </a:extLst>
                </a:gridCol>
                <a:gridCol w="208280">
                  <a:extLst>
                    <a:ext uri="{9D8B030D-6E8A-4147-A177-3AD203B41FA5}">
                      <a16:colId xmlns:a16="http://schemas.microsoft.com/office/drawing/2014/main" val="1544733722"/>
                    </a:ext>
                  </a:extLst>
                </a:gridCol>
                <a:gridCol w="246888">
                  <a:extLst>
                    <a:ext uri="{9D8B030D-6E8A-4147-A177-3AD203B41FA5}">
                      <a16:colId xmlns:a16="http://schemas.microsoft.com/office/drawing/2014/main" val="1196040701"/>
                    </a:ext>
                  </a:extLst>
                </a:gridCol>
                <a:gridCol w="208280">
                  <a:extLst>
                    <a:ext uri="{9D8B030D-6E8A-4147-A177-3AD203B41FA5}">
                      <a16:colId xmlns:a16="http://schemas.microsoft.com/office/drawing/2014/main" val="3605456588"/>
                    </a:ext>
                  </a:extLst>
                </a:gridCol>
                <a:gridCol w="208280">
                  <a:extLst>
                    <a:ext uri="{9D8B030D-6E8A-4147-A177-3AD203B41FA5}">
                      <a16:colId xmlns:a16="http://schemas.microsoft.com/office/drawing/2014/main" val="868157559"/>
                    </a:ext>
                  </a:extLst>
                </a:gridCol>
                <a:gridCol w="208280">
                  <a:extLst>
                    <a:ext uri="{9D8B030D-6E8A-4147-A177-3AD203B41FA5}">
                      <a16:colId xmlns:a16="http://schemas.microsoft.com/office/drawing/2014/main" val="489794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213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- 2019-01-15 14:57:57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https://bit.ly/2HcIQOt
Pastell meets Glamour! Es wird natürlich, exotisch, zart, bunt und kreativ im Frühjahr/Sommer 2019. Pastell, Rosa und viel Glitzer ist ein Trend, der dabei heraussticht. Die Aussteller der TrendSet Winter 2019 hatten viele inspirierende neue Produkte im Gepäck. Im TrendSet Blog zeigen wir euch die neuesten Trends für Frühjahr/Sommer 2019 in Sachen Wohnen, Essen, Freizeit und Schenken frisch von der TrendSet Winter 2019. Lest mal rein!
(Osterdeko gesehen bei Kwoka)
#trendsetmuenchen #trendset #trendsetwinter2019 #trends #ss2019 #springsummer2019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https://scontent.xx.fbcdn.net/v/t1.0-9/p720x720/49899789_2268222233208367_6360942441930948608_n.jpg?_nc_cat=105&amp;_nc_ht=scontent.xx&amp;oh=b482a012ce60be1da73b7aaa0f4ccd90&amp;oe=5CCD93D7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61233648"/>
                  </a:ext>
                </a:extLst>
              </a:tr>
            </a:tbl>
          </a:graphicData>
        </a:graphic>
      </p:graphicFrame>
      <p:sp>
        <p:nvSpPr>
          <p:cNvPr id="4" name="Text Placeholder 3">
            <a:extLst>
              <a:ext uri="{FF2B5EF4-FFF2-40B4-BE49-F238E27FC236}">
                <a16:creationId xmlns:a16="http://schemas.microsoft.com/office/drawing/2014/main" id="{1F512143-53EE-4C45-852A-FE094ECB553F}"/>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550794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E291E-66EA-449B-95E7-924D2ACF20D9}"/>
              </a:ext>
            </a:extLst>
          </p:cNvPr>
          <p:cNvSpPr>
            <a:spLocks noGrp="1"/>
          </p:cNvSpPr>
          <p:nvPr>
            <p:ph type="title"/>
          </p:nvPr>
        </p:nvSpPr>
        <p:spPr/>
        <p:txBody>
          <a:bodyPr/>
          <a:lstStyle/>
          <a:p>
            <a:r>
              <a:rPr lang="en-US"/>
              <a:t>Facebook Own Posts Table | TrendSet - 4 of 26</a:t>
            </a:r>
          </a:p>
        </p:txBody>
      </p:sp>
      <p:graphicFrame>
        <p:nvGraphicFramePr>
          <p:cNvPr id="5" name="Table Placeholder 4">
            <a:extLst>
              <a:ext uri="{FF2B5EF4-FFF2-40B4-BE49-F238E27FC236}">
                <a16:creationId xmlns:a16="http://schemas.microsoft.com/office/drawing/2014/main" id="{805E3C44-AC17-4D7F-AF17-2E8CCA3EC3E3}"/>
              </a:ext>
            </a:extLst>
          </p:cNvPr>
          <p:cNvGraphicFramePr>
            <a:graphicFrameLocks noGrp="1"/>
          </p:cNvGraphicFramePr>
          <p:nvPr>
            <p:ph type="tbl" sz="quarter" idx="13"/>
            <p:extLst>
              <p:ext uri="{D42A27DB-BD31-4B8C-83A1-F6EECF244321}">
                <p14:modId xmlns:p14="http://schemas.microsoft.com/office/powerpoint/2010/main" val="378738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274827012"/>
                    </a:ext>
                  </a:extLst>
                </a:gridCol>
                <a:gridCol w="822959">
                  <a:extLst>
                    <a:ext uri="{9D8B030D-6E8A-4147-A177-3AD203B41FA5}">
                      <a16:colId xmlns:a16="http://schemas.microsoft.com/office/drawing/2014/main" val="2092059263"/>
                    </a:ext>
                  </a:extLst>
                </a:gridCol>
                <a:gridCol w="246888">
                  <a:extLst>
                    <a:ext uri="{9D8B030D-6E8A-4147-A177-3AD203B41FA5}">
                      <a16:colId xmlns:a16="http://schemas.microsoft.com/office/drawing/2014/main" val="1790211979"/>
                    </a:ext>
                  </a:extLst>
                </a:gridCol>
                <a:gridCol w="246888">
                  <a:extLst>
                    <a:ext uri="{9D8B030D-6E8A-4147-A177-3AD203B41FA5}">
                      <a16:colId xmlns:a16="http://schemas.microsoft.com/office/drawing/2014/main" val="1517245497"/>
                    </a:ext>
                  </a:extLst>
                </a:gridCol>
                <a:gridCol w="246888">
                  <a:extLst>
                    <a:ext uri="{9D8B030D-6E8A-4147-A177-3AD203B41FA5}">
                      <a16:colId xmlns:a16="http://schemas.microsoft.com/office/drawing/2014/main" val="1973519360"/>
                    </a:ext>
                  </a:extLst>
                </a:gridCol>
                <a:gridCol w="208280">
                  <a:extLst>
                    <a:ext uri="{9D8B030D-6E8A-4147-A177-3AD203B41FA5}">
                      <a16:colId xmlns:a16="http://schemas.microsoft.com/office/drawing/2014/main" val="2047285047"/>
                    </a:ext>
                  </a:extLst>
                </a:gridCol>
                <a:gridCol w="208280">
                  <a:extLst>
                    <a:ext uri="{9D8B030D-6E8A-4147-A177-3AD203B41FA5}">
                      <a16:colId xmlns:a16="http://schemas.microsoft.com/office/drawing/2014/main" val="969738780"/>
                    </a:ext>
                  </a:extLst>
                </a:gridCol>
                <a:gridCol w="208280">
                  <a:extLst>
                    <a:ext uri="{9D8B030D-6E8A-4147-A177-3AD203B41FA5}">
                      <a16:colId xmlns:a16="http://schemas.microsoft.com/office/drawing/2014/main" val="2234822631"/>
                    </a:ext>
                  </a:extLst>
                </a:gridCol>
                <a:gridCol w="208280">
                  <a:extLst>
                    <a:ext uri="{9D8B030D-6E8A-4147-A177-3AD203B41FA5}">
                      <a16:colId xmlns:a16="http://schemas.microsoft.com/office/drawing/2014/main" val="2728489135"/>
                    </a:ext>
                  </a:extLst>
                </a:gridCol>
                <a:gridCol w="208280">
                  <a:extLst>
                    <a:ext uri="{9D8B030D-6E8A-4147-A177-3AD203B41FA5}">
                      <a16:colId xmlns:a16="http://schemas.microsoft.com/office/drawing/2014/main" val="550731355"/>
                    </a:ext>
                  </a:extLst>
                </a:gridCol>
                <a:gridCol w="208280">
                  <a:extLst>
                    <a:ext uri="{9D8B030D-6E8A-4147-A177-3AD203B41FA5}">
                      <a16:colId xmlns:a16="http://schemas.microsoft.com/office/drawing/2014/main" val="837997620"/>
                    </a:ext>
                  </a:extLst>
                </a:gridCol>
                <a:gridCol w="208280">
                  <a:extLst>
                    <a:ext uri="{9D8B030D-6E8A-4147-A177-3AD203B41FA5}">
                      <a16:colId xmlns:a16="http://schemas.microsoft.com/office/drawing/2014/main" val="79757361"/>
                    </a:ext>
                  </a:extLst>
                </a:gridCol>
                <a:gridCol w="246888">
                  <a:extLst>
                    <a:ext uri="{9D8B030D-6E8A-4147-A177-3AD203B41FA5}">
                      <a16:colId xmlns:a16="http://schemas.microsoft.com/office/drawing/2014/main" val="361194631"/>
                    </a:ext>
                  </a:extLst>
                </a:gridCol>
                <a:gridCol w="246888">
                  <a:extLst>
                    <a:ext uri="{9D8B030D-6E8A-4147-A177-3AD203B41FA5}">
                      <a16:colId xmlns:a16="http://schemas.microsoft.com/office/drawing/2014/main" val="2173160041"/>
                    </a:ext>
                  </a:extLst>
                </a:gridCol>
                <a:gridCol w="246888">
                  <a:extLst>
                    <a:ext uri="{9D8B030D-6E8A-4147-A177-3AD203B41FA5}">
                      <a16:colId xmlns:a16="http://schemas.microsoft.com/office/drawing/2014/main" val="1471440304"/>
                    </a:ext>
                  </a:extLst>
                </a:gridCol>
                <a:gridCol w="208280">
                  <a:extLst>
                    <a:ext uri="{9D8B030D-6E8A-4147-A177-3AD203B41FA5}">
                      <a16:colId xmlns:a16="http://schemas.microsoft.com/office/drawing/2014/main" val="3916778841"/>
                    </a:ext>
                  </a:extLst>
                </a:gridCol>
                <a:gridCol w="246888">
                  <a:extLst>
                    <a:ext uri="{9D8B030D-6E8A-4147-A177-3AD203B41FA5}">
                      <a16:colId xmlns:a16="http://schemas.microsoft.com/office/drawing/2014/main" val="3181949760"/>
                    </a:ext>
                  </a:extLst>
                </a:gridCol>
                <a:gridCol w="246888">
                  <a:extLst>
                    <a:ext uri="{9D8B030D-6E8A-4147-A177-3AD203B41FA5}">
                      <a16:colId xmlns:a16="http://schemas.microsoft.com/office/drawing/2014/main" val="3056460273"/>
                    </a:ext>
                  </a:extLst>
                </a:gridCol>
                <a:gridCol w="246888">
                  <a:extLst>
                    <a:ext uri="{9D8B030D-6E8A-4147-A177-3AD203B41FA5}">
                      <a16:colId xmlns:a16="http://schemas.microsoft.com/office/drawing/2014/main" val="3468485865"/>
                    </a:ext>
                  </a:extLst>
                </a:gridCol>
                <a:gridCol w="208280">
                  <a:extLst>
                    <a:ext uri="{9D8B030D-6E8A-4147-A177-3AD203B41FA5}">
                      <a16:colId xmlns:a16="http://schemas.microsoft.com/office/drawing/2014/main" val="3728332577"/>
                    </a:ext>
                  </a:extLst>
                </a:gridCol>
                <a:gridCol w="246888">
                  <a:extLst>
                    <a:ext uri="{9D8B030D-6E8A-4147-A177-3AD203B41FA5}">
                      <a16:colId xmlns:a16="http://schemas.microsoft.com/office/drawing/2014/main" val="132494285"/>
                    </a:ext>
                  </a:extLst>
                </a:gridCol>
                <a:gridCol w="246888">
                  <a:extLst>
                    <a:ext uri="{9D8B030D-6E8A-4147-A177-3AD203B41FA5}">
                      <a16:colId xmlns:a16="http://schemas.microsoft.com/office/drawing/2014/main" val="1438409595"/>
                    </a:ext>
                  </a:extLst>
                </a:gridCol>
                <a:gridCol w="208280">
                  <a:extLst>
                    <a:ext uri="{9D8B030D-6E8A-4147-A177-3AD203B41FA5}">
                      <a16:colId xmlns:a16="http://schemas.microsoft.com/office/drawing/2014/main" val="1008491664"/>
                    </a:ext>
                  </a:extLst>
                </a:gridCol>
                <a:gridCol w="208280">
                  <a:extLst>
                    <a:ext uri="{9D8B030D-6E8A-4147-A177-3AD203B41FA5}">
                      <a16:colId xmlns:a16="http://schemas.microsoft.com/office/drawing/2014/main" val="3006532225"/>
                    </a:ext>
                  </a:extLst>
                </a:gridCol>
                <a:gridCol w="208280">
                  <a:extLst>
                    <a:ext uri="{9D8B030D-6E8A-4147-A177-3AD203B41FA5}">
                      <a16:colId xmlns:a16="http://schemas.microsoft.com/office/drawing/2014/main" val="3674929928"/>
                    </a:ext>
                  </a:extLst>
                </a:gridCol>
                <a:gridCol w="246888">
                  <a:extLst>
                    <a:ext uri="{9D8B030D-6E8A-4147-A177-3AD203B41FA5}">
                      <a16:colId xmlns:a16="http://schemas.microsoft.com/office/drawing/2014/main" val="670846198"/>
                    </a:ext>
                  </a:extLst>
                </a:gridCol>
                <a:gridCol w="208280">
                  <a:extLst>
                    <a:ext uri="{9D8B030D-6E8A-4147-A177-3AD203B41FA5}">
                      <a16:colId xmlns:a16="http://schemas.microsoft.com/office/drawing/2014/main" val="700402061"/>
                    </a:ext>
                  </a:extLst>
                </a:gridCol>
                <a:gridCol w="208280">
                  <a:extLst>
                    <a:ext uri="{9D8B030D-6E8A-4147-A177-3AD203B41FA5}">
                      <a16:colId xmlns:a16="http://schemas.microsoft.com/office/drawing/2014/main" val="1867619211"/>
                    </a:ext>
                  </a:extLst>
                </a:gridCol>
                <a:gridCol w="208280">
                  <a:extLst>
                    <a:ext uri="{9D8B030D-6E8A-4147-A177-3AD203B41FA5}">
                      <a16:colId xmlns:a16="http://schemas.microsoft.com/office/drawing/2014/main" val="687991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5711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- 2019-01-09 10:33:06 </a:t>
                      </a:r>
                      <a:r>
                        <a:rPr kumimoji="0" lang="de-DE" sz="1000" b="0" i="0" u="none" strike="noStrike" kern="1200" cap="none" spc="0" normalizeH="0" baseline="0" noProof="0">
                          <a:ln>
                            <a:noFill/>
                          </a:ln>
                          <a:solidFill>
                            <a:prstClr val="black"/>
                          </a:solidFill>
                          <a:effectLst/>
                          <a:uLnTx/>
                          <a:uFillTx/>
                          <a:latin typeface="+mn-lt"/>
                          <a:ea typeface="+mn-ea"/>
                          <a:cs typeface="+mn-cs"/>
                        </a:rPr>
                        <a:t> 
 Fakten, Zahlen, News und Trends zur TrendSet Winter 2019 könnt ihr jetzt im Messe-Nachbericht unter https://trendset.de/presse/ nachlesen. Schaut mal rein!
#trendsetmuenchen #trendset #news #trendsetwinter2018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https://scontent.xx.fbcdn.net/v/t1.0-9/p720x720/49895567_2258874787476445_3872387039999557632_o.jpg?_nc_cat=104&amp;_nc_ht=scontent.xx&amp;oh=55bd07f78ccbb041f033c20712cbc7fb&amp;oe=5CBB2025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79922048"/>
                  </a:ext>
                </a:extLst>
              </a:tr>
            </a:tbl>
          </a:graphicData>
        </a:graphic>
      </p:graphicFrame>
      <p:sp>
        <p:nvSpPr>
          <p:cNvPr id="4" name="Text Placeholder 3">
            <a:extLst>
              <a:ext uri="{FF2B5EF4-FFF2-40B4-BE49-F238E27FC236}">
                <a16:creationId xmlns:a16="http://schemas.microsoft.com/office/drawing/2014/main" id="{739CD7A4-4081-43E5-B54A-702C60F0CA17}"/>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015993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DDB97-6F82-437E-8278-20D0274F3979}"/>
              </a:ext>
            </a:extLst>
          </p:cNvPr>
          <p:cNvSpPr>
            <a:spLocks noGrp="1"/>
          </p:cNvSpPr>
          <p:nvPr>
            <p:ph type="title"/>
          </p:nvPr>
        </p:nvSpPr>
        <p:spPr/>
        <p:txBody>
          <a:bodyPr/>
          <a:lstStyle/>
          <a:p>
            <a:r>
              <a:rPr lang="en-US"/>
              <a:t>Facebook Own Posts Table | TrendSet - 5 of 26</a:t>
            </a:r>
          </a:p>
        </p:txBody>
      </p:sp>
      <p:graphicFrame>
        <p:nvGraphicFramePr>
          <p:cNvPr id="5" name="Table Placeholder 4">
            <a:extLst>
              <a:ext uri="{FF2B5EF4-FFF2-40B4-BE49-F238E27FC236}">
                <a16:creationId xmlns:a16="http://schemas.microsoft.com/office/drawing/2014/main" id="{F98FAB2B-A258-4903-B264-06A6CCE7D190}"/>
              </a:ext>
            </a:extLst>
          </p:cNvPr>
          <p:cNvGraphicFramePr>
            <a:graphicFrameLocks noGrp="1"/>
          </p:cNvGraphicFramePr>
          <p:nvPr>
            <p:ph type="tbl" sz="quarter" idx="13"/>
            <p:extLst>
              <p:ext uri="{D42A27DB-BD31-4B8C-83A1-F6EECF244321}">
                <p14:modId xmlns:p14="http://schemas.microsoft.com/office/powerpoint/2010/main" val="3774870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20250246"/>
                    </a:ext>
                  </a:extLst>
                </a:gridCol>
                <a:gridCol w="822959">
                  <a:extLst>
                    <a:ext uri="{9D8B030D-6E8A-4147-A177-3AD203B41FA5}">
                      <a16:colId xmlns:a16="http://schemas.microsoft.com/office/drawing/2014/main" val="3011062585"/>
                    </a:ext>
                  </a:extLst>
                </a:gridCol>
                <a:gridCol w="246888">
                  <a:extLst>
                    <a:ext uri="{9D8B030D-6E8A-4147-A177-3AD203B41FA5}">
                      <a16:colId xmlns:a16="http://schemas.microsoft.com/office/drawing/2014/main" val="4050994312"/>
                    </a:ext>
                  </a:extLst>
                </a:gridCol>
                <a:gridCol w="246888">
                  <a:extLst>
                    <a:ext uri="{9D8B030D-6E8A-4147-A177-3AD203B41FA5}">
                      <a16:colId xmlns:a16="http://schemas.microsoft.com/office/drawing/2014/main" val="4159119493"/>
                    </a:ext>
                  </a:extLst>
                </a:gridCol>
                <a:gridCol w="246888">
                  <a:extLst>
                    <a:ext uri="{9D8B030D-6E8A-4147-A177-3AD203B41FA5}">
                      <a16:colId xmlns:a16="http://schemas.microsoft.com/office/drawing/2014/main" val="3832163704"/>
                    </a:ext>
                  </a:extLst>
                </a:gridCol>
                <a:gridCol w="208280">
                  <a:extLst>
                    <a:ext uri="{9D8B030D-6E8A-4147-A177-3AD203B41FA5}">
                      <a16:colId xmlns:a16="http://schemas.microsoft.com/office/drawing/2014/main" val="1234578609"/>
                    </a:ext>
                  </a:extLst>
                </a:gridCol>
                <a:gridCol w="208280">
                  <a:extLst>
                    <a:ext uri="{9D8B030D-6E8A-4147-A177-3AD203B41FA5}">
                      <a16:colId xmlns:a16="http://schemas.microsoft.com/office/drawing/2014/main" val="1354889495"/>
                    </a:ext>
                  </a:extLst>
                </a:gridCol>
                <a:gridCol w="208280">
                  <a:extLst>
                    <a:ext uri="{9D8B030D-6E8A-4147-A177-3AD203B41FA5}">
                      <a16:colId xmlns:a16="http://schemas.microsoft.com/office/drawing/2014/main" val="1302778980"/>
                    </a:ext>
                  </a:extLst>
                </a:gridCol>
                <a:gridCol w="208280">
                  <a:extLst>
                    <a:ext uri="{9D8B030D-6E8A-4147-A177-3AD203B41FA5}">
                      <a16:colId xmlns:a16="http://schemas.microsoft.com/office/drawing/2014/main" val="4202990657"/>
                    </a:ext>
                  </a:extLst>
                </a:gridCol>
                <a:gridCol w="208280">
                  <a:extLst>
                    <a:ext uri="{9D8B030D-6E8A-4147-A177-3AD203B41FA5}">
                      <a16:colId xmlns:a16="http://schemas.microsoft.com/office/drawing/2014/main" val="1784523209"/>
                    </a:ext>
                  </a:extLst>
                </a:gridCol>
                <a:gridCol w="208280">
                  <a:extLst>
                    <a:ext uri="{9D8B030D-6E8A-4147-A177-3AD203B41FA5}">
                      <a16:colId xmlns:a16="http://schemas.microsoft.com/office/drawing/2014/main" val="4087020246"/>
                    </a:ext>
                  </a:extLst>
                </a:gridCol>
                <a:gridCol w="208280">
                  <a:extLst>
                    <a:ext uri="{9D8B030D-6E8A-4147-A177-3AD203B41FA5}">
                      <a16:colId xmlns:a16="http://schemas.microsoft.com/office/drawing/2014/main" val="2319447268"/>
                    </a:ext>
                  </a:extLst>
                </a:gridCol>
                <a:gridCol w="246888">
                  <a:extLst>
                    <a:ext uri="{9D8B030D-6E8A-4147-A177-3AD203B41FA5}">
                      <a16:colId xmlns:a16="http://schemas.microsoft.com/office/drawing/2014/main" val="3762699702"/>
                    </a:ext>
                  </a:extLst>
                </a:gridCol>
                <a:gridCol w="246888">
                  <a:extLst>
                    <a:ext uri="{9D8B030D-6E8A-4147-A177-3AD203B41FA5}">
                      <a16:colId xmlns:a16="http://schemas.microsoft.com/office/drawing/2014/main" val="4162568830"/>
                    </a:ext>
                  </a:extLst>
                </a:gridCol>
                <a:gridCol w="246888">
                  <a:extLst>
                    <a:ext uri="{9D8B030D-6E8A-4147-A177-3AD203B41FA5}">
                      <a16:colId xmlns:a16="http://schemas.microsoft.com/office/drawing/2014/main" val="3243377541"/>
                    </a:ext>
                  </a:extLst>
                </a:gridCol>
                <a:gridCol w="208280">
                  <a:extLst>
                    <a:ext uri="{9D8B030D-6E8A-4147-A177-3AD203B41FA5}">
                      <a16:colId xmlns:a16="http://schemas.microsoft.com/office/drawing/2014/main" val="2423684181"/>
                    </a:ext>
                  </a:extLst>
                </a:gridCol>
                <a:gridCol w="246888">
                  <a:extLst>
                    <a:ext uri="{9D8B030D-6E8A-4147-A177-3AD203B41FA5}">
                      <a16:colId xmlns:a16="http://schemas.microsoft.com/office/drawing/2014/main" val="675322530"/>
                    </a:ext>
                  </a:extLst>
                </a:gridCol>
                <a:gridCol w="246888">
                  <a:extLst>
                    <a:ext uri="{9D8B030D-6E8A-4147-A177-3AD203B41FA5}">
                      <a16:colId xmlns:a16="http://schemas.microsoft.com/office/drawing/2014/main" val="2221609455"/>
                    </a:ext>
                  </a:extLst>
                </a:gridCol>
                <a:gridCol w="246888">
                  <a:extLst>
                    <a:ext uri="{9D8B030D-6E8A-4147-A177-3AD203B41FA5}">
                      <a16:colId xmlns:a16="http://schemas.microsoft.com/office/drawing/2014/main" val="3141630188"/>
                    </a:ext>
                  </a:extLst>
                </a:gridCol>
                <a:gridCol w="208280">
                  <a:extLst>
                    <a:ext uri="{9D8B030D-6E8A-4147-A177-3AD203B41FA5}">
                      <a16:colId xmlns:a16="http://schemas.microsoft.com/office/drawing/2014/main" val="3155169412"/>
                    </a:ext>
                  </a:extLst>
                </a:gridCol>
                <a:gridCol w="246888">
                  <a:extLst>
                    <a:ext uri="{9D8B030D-6E8A-4147-A177-3AD203B41FA5}">
                      <a16:colId xmlns:a16="http://schemas.microsoft.com/office/drawing/2014/main" val="3407479635"/>
                    </a:ext>
                  </a:extLst>
                </a:gridCol>
                <a:gridCol w="246888">
                  <a:extLst>
                    <a:ext uri="{9D8B030D-6E8A-4147-A177-3AD203B41FA5}">
                      <a16:colId xmlns:a16="http://schemas.microsoft.com/office/drawing/2014/main" val="3075027066"/>
                    </a:ext>
                  </a:extLst>
                </a:gridCol>
                <a:gridCol w="208280">
                  <a:extLst>
                    <a:ext uri="{9D8B030D-6E8A-4147-A177-3AD203B41FA5}">
                      <a16:colId xmlns:a16="http://schemas.microsoft.com/office/drawing/2014/main" val="3546824610"/>
                    </a:ext>
                  </a:extLst>
                </a:gridCol>
                <a:gridCol w="208280">
                  <a:extLst>
                    <a:ext uri="{9D8B030D-6E8A-4147-A177-3AD203B41FA5}">
                      <a16:colId xmlns:a16="http://schemas.microsoft.com/office/drawing/2014/main" val="1127036571"/>
                    </a:ext>
                  </a:extLst>
                </a:gridCol>
                <a:gridCol w="208280">
                  <a:extLst>
                    <a:ext uri="{9D8B030D-6E8A-4147-A177-3AD203B41FA5}">
                      <a16:colId xmlns:a16="http://schemas.microsoft.com/office/drawing/2014/main" val="3958210673"/>
                    </a:ext>
                  </a:extLst>
                </a:gridCol>
                <a:gridCol w="246888">
                  <a:extLst>
                    <a:ext uri="{9D8B030D-6E8A-4147-A177-3AD203B41FA5}">
                      <a16:colId xmlns:a16="http://schemas.microsoft.com/office/drawing/2014/main" val="2049185105"/>
                    </a:ext>
                  </a:extLst>
                </a:gridCol>
                <a:gridCol w="208280">
                  <a:extLst>
                    <a:ext uri="{9D8B030D-6E8A-4147-A177-3AD203B41FA5}">
                      <a16:colId xmlns:a16="http://schemas.microsoft.com/office/drawing/2014/main" val="1044367524"/>
                    </a:ext>
                  </a:extLst>
                </a:gridCol>
                <a:gridCol w="208280">
                  <a:extLst>
                    <a:ext uri="{9D8B030D-6E8A-4147-A177-3AD203B41FA5}">
                      <a16:colId xmlns:a16="http://schemas.microsoft.com/office/drawing/2014/main" val="737673058"/>
                    </a:ext>
                  </a:extLst>
                </a:gridCol>
                <a:gridCol w="208280">
                  <a:extLst>
                    <a:ext uri="{9D8B030D-6E8A-4147-A177-3AD203B41FA5}">
                      <a16:colId xmlns:a16="http://schemas.microsoft.com/office/drawing/2014/main" val="957007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057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- 2019-01-07 16:53:47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https://scontent.xx.fbcdn.net/v/t31.0-1/c29.0.720.720a/p720x720/13568856_1245101508863955_1137864000460888057_o.png?_nc_cat=110&amp;_nc_ht=scontent.xx&amp;oh=22e24e2dc86d71091d876ffa64f43c20&amp;oe=5CFB676F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19485060"/>
                  </a:ext>
                </a:extLst>
              </a:tr>
            </a:tbl>
          </a:graphicData>
        </a:graphic>
      </p:graphicFrame>
      <p:sp>
        <p:nvSpPr>
          <p:cNvPr id="4" name="Text Placeholder 3">
            <a:extLst>
              <a:ext uri="{FF2B5EF4-FFF2-40B4-BE49-F238E27FC236}">
                <a16:creationId xmlns:a16="http://schemas.microsoft.com/office/drawing/2014/main" id="{E49A6F01-3E17-4CD9-8B9F-14726BF3074F}"/>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771713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5CC5E-0039-4980-BA6B-B710F0B89F63}"/>
              </a:ext>
            </a:extLst>
          </p:cNvPr>
          <p:cNvSpPr>
            <a:spLocks noGrp="1"/>
          </p:cNvSpPr>
          <p:nvPr>
            <p:ph type="title"/>
          </p:nvPr>
        </p:nvSpPr>
        <p:spPr/>
        <p:txBody>
          <a:bodyPr/>
          <a:lstStyle/>
          <a:p>
            <a:r>
              <a:rPr lang="en-US"/>
              <a:t>Facebook Own Posts Table | TrendSet - 6 of 26</a:t>
            </a:r>
          </a:p>
        </p:txBody>
      </p:sp>
      <p:graphicFrame>
        <p:nvGraphicFramePr>
          <p:cNvPr id="5" name="Table Placeholder 4">
            <a:extLst>
              <a:ext uri="{FF2B5EF4-FFF2-40B4-BE49-F238E27FC236}">
                <a16:creationId xmlns:a16="http://schemas.microsoft.com/office/drawing/2014/main" id="{8089C0C6-D6E2-489E-8FA1-8936EDA0B3F8}"/>
              </a:ext>
            </a:extLst>
          </p:cNvPr>
          <p:cNvGraphicFramePr>
            <a:graphicFrameLocks noGrp="1"/>
          </p:cNvGraphicFramePr>
          <p:nvPr>
            <p:ph type="tbl" sz="quarter" idx="13"/>
            <p:extLst>
              <p:ext uri="{D42A27DB-BD31-4B8C-83A1-F6EECF244321}">
                <p14:modId xmlns:p14="http://schemas.microsoft.com/office/powerpoint/2010/main" val="2067375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013292046"/>
                    </a:ext>
                  </a:extLst>
                </a:gridCol>
                <a:gridCol w="822959">
                  <a:extLst>
                    <a:ext uri="{9D8B030D-6E8A-4147-A177-3AD203B41FA5}">
                      <a16:colId xmlns:a16="http://schemas.microsoft.com/office/drawing/2014/main" val="1267043191"/>
                    </a:ext>
                  </a:extLst>
                </a:gridCol>
                <a:gridCol w="246888">
                  <a:extLst>
                    <a:ext uri="{9D8B030D-6E8A-4147-A177-3AD203B41FA5}">
                      <a16:colId xmlns:a16="http://schemas.microsoft.com/office/drawing/2014/main" val="2914243568"/>
                    </a:ext>
                  </a:extLst>
                </a:gridCol>
                <a:gridCol w="246888">
                  <a:extLst>
                    <a:ext uri="{9D8B030D-6E8A-4147-A177-3AD203B41FA5}">
                      <a16:colId xmlns:a16="http://schemas.microsoft.com/office/drawing/2014/main" val="921649476"/>
                    </a:ext>
                  </a:extLst>
                </a:gridCol>
                <a:gridCol w="246888">
                  <a:extLst>
                    <a:ext uri="{9D8B030D-6E8A-4147-A177-3AD203B41FA5}">
                      <a16:colId xmlns:a16="http://schemas.microsoft.com/office/drawing/2014/main" val="3171342076"/>
                    </a:ext>
                  </a:extLst>
                </a:gridCol>
                <a:gridCol w="208280">
                  <a:extLst>
                    <a:ext uri="{9D8B030D-6E8A-4147-A177-3AD203B41FA5}">
                      <a16:colId xmlns:a16="http://schemas.microsoft.com/office/drawing/2014/main" val="2031544331"/>
                    </a:ext>
                  </a:extLst>
                </a:gridCol>
                <a:gridCol w="208280">
                  <a:extLst>
                    <a:ext uri="{9D8B030D-6E8A-4147-A177-3AD203B41FA5}">
                      <a16:colId xmlns:a16="http://schemas.microsoft.com/office/drawing/2014/main" val="209904732"/>
                    </a:ext>
                  </a:extLst>
                </a:gridCol>
                <a:gridCol w="208280">
                  <a:extLst>
                    <a:ext uri="{9D8B030D-6E8A-4147-A177-3AD203B41FA5}">
                      <a16:colId xmlns:a16="http://schemas.microsoft.com/office/drawing/2014/main" val="1271975022"/>
                    </a:ext>
                  </a:extLst>
                </a:gridCol>
                <a:gridCol w="208280">
                  <a:extLst>
                    <a:ext uri="{9D8B030D-6E8A-4147-A177-3AD203B41FA5}">
                      <a16:colId xmlns:a16="http://schemas.microsoft.com/office/drawing/2014/main" val="4007984893"/>
                    </a:ext>
                  </a:extLst>
                </a:gridCol>
                <a:gridCol w="208280">
                  <a:extLst>
                    <a:ext uri="{9D8B030D-6E8A-4147-A177-3AD203B41FA5}">
                      <a16:colId xmlns:a16="http://schemas.microsoft.com/office/drawing/2014/main" val="1927942088"/>
                    </a:ext>
                  </a:extLst>
                </a:gridCol>
                <a:gridCol w="208280">
                  <a:extLst>
                    <a:ext uri="{9D8B030D-6E8A-4147-A177-3AD203B41FA5}">
                      <a16:colId xmlns:a16="http://schemas.microsoft.com/office/drawing/2014/main" val="2772919309"/>
                    </a:ext>
                  </a:extLst>
                </a:gridCol>
                <a:gridCol w="208280">
                  <a:extLst>
                    <a:ext uri="{9D8B030D-6E8A-4147-A177-3AD203B41FA5}">
                      <a16:colId xmlns:a16="http://schemas.microsoft.com/office/drawing/2014/main" val="407999244"/>
                    </a:ext>
                  </a:extLst>
                </a:gridCol>
                <a:gridCol w="246888">
                  <a:extLst>
                    <a:ext uri="{9D8B030D-6E8A-4147-A177-3AD203B41FA5}">
                      <a16:colId xmlns:a16="http://schemas.microsoft.com/office/drawing/2014/main" val="1292187736"/>
                    </a:ext>
                  </a:extLst>
                </a:gridCol>
                <a:gridCol w="246888">
                  <a:extLst>
                    <a:ext uri="{9D8B030D-6E8A-4147-A177-3AD203B41FA5}">
                      <a16:colId xmlns:a16="http://schemas.microsoft.com/office/drawing/2014/main" val="1699045564"/>
                    </a:ext>
                  </a:extLst>
                </a:gridCol>
                <a:gridCol w="246888">
                  <a:extLst>
                    <a:ext uri="{9D8B030D-6E8A-4147-A177-3AD203B41FA5}">
                      <a16:colId xmlns:a16="http://schemas.microsoft.com/office/drawing/2014/main" val="3080742310"/>
                    </a:ext>
                  </a:extLst>
                </a:gridCol>
                <a:gridCol w="208280">
                  <a:extLst>
                    <a:ext uri="{9D8B030D-6E8A-4147-A177-3AD203B41FA5}">
                      <a16:colId xmlns:a16="http://schemas.microsoft.com/office/drawing/2014/main" val="1338948949"/>
                    </a:ext>
                  </a:extLst>
                </a:gridCol>
                <a:gridCol w="246888">
                  <a:extLst>
                    <a:ext uri="{9D8B030D-6E8A-4147-A177-3AD203B41FA5}">
                      <a16:colId xmlns:a16="http://schemas.microsoft.com/office/drawing/2014/main" val="3806835493"/>
                    </a:ext>
                  </a:extLst>
                </a:gridCol>
                <a:gridCol w="246888">
                  <a:extLst>
                    <a:ext uri="{9D8B030D-6E8A-4147-A177-3AD203B41FA5}">
                      <a16:colId xmlns:a16="http://schemas.microsoft.com/office/drawing/2014/main" val="2622945341"/>
                    </a:ext>
                  </a:extLst>
                </a:gridCol>
                <a:gridCol w="246888">
                  <a:extLst>
                    <a:ext uri="{9D8B030D-6E8A-4147-A177-3AD203B41FA5}">
                      <a16:colId xmlns:a16="http://schemas.microsoft.com/office/drawing/2014/main" val="4041037668"/>
                    </a:ext>
                  </a:extLst>
                </a:gridCol>
                <a:gridCol w="208280">
                  <a:extLst>
                    <a:ext uri="{9D8B030D-6E8A-4147-A177-3AD203B41FA5}">
                      <a16:colId xmlns:a16="http://schemas.microsoft.com/office/drawing/2014/main" val="530479267"/>
                    </a:ext>
                  </a:extLst>
                </a:gridCol>
                <a:gridCol w="246888">
                  <a:extLst>
                    <a:ext uri="{9D8B030D-6E8A-4147-A177-3AD203B41FA5}">
                      <a16:colId xmlns:a16="http://schemas.microsoft.com/office/drawing/2014/main" val="3207034619"/>
                    </a:ext>
                  </a:extLst>
                </a:gridCol>
                <a:gridCol w="246888">
                  <a:extLst>
                    <a:ext uri="{9D8B030D-6E8A-4147-A177-3AD203B41FA5}">
                      <a16:colId xmlns:a16="http://schemas.microsoft.com/office/drawing/2014/main" val="1636235169"/>
                    </a:ext>
                  </a:extLst>
                </a:gridCol>
                <a:gridCol w="208280">
                  <a:extLst>
                    <a:ext uri="{9D8B030D-6E8A-4147-A177-3AD203B41FA5}">
                      <a16:colId xmlns:a16="http://schemas.microsoft.com/office/drawing/2014/main" val="2638550305"/>
                    </a:ext>
                  </a:extLst>
                </a:gridCol>
                <a:gridCol w="208280">
                  <a:extLst>
                    <a:ext uri="{9D8B030D-6E8A-4147-A177-3AD203B41FA5}">
                      <a16:colId xmlns:a16="http://schemas.microsoft.com/office/drawing/2014/main" val="1557449696"/>
                    </a:ext>
                  </a:extLst>
                </a:gridCol>
                <a:gridCol w="208280">
                  <a:extLst>
                    <a:ext uri="{9D8B030D-6E8A-4147-A177-3AD203B41FA5}">
                      <a16:colId xmlns:a16="http://schemas.microsoft.com/office/drawing/2014/main" val="2445087850"/>
                    </a:ext>
                  </a:extLst>
                </a:gridCol>
                <a:gridCol w="246888">
                  <a:extLst>
                    <a:ext uri="{9D8B030D-6E8A-4147-A177-3AD203B41FA5}">
                      <a16:colId xmlns:a16="http://schemas.microsoft.com/office/drawing/2014/main" val="484665852"/>
                    </a:ext>
                  </a:extLst>
                </a:gridCol>
                <a:gridCol w="208280">
                  <a:extLst>
                    <a:ext uri="{9D8B030D-6E8A-4147-A177-3AD203B41FA5}">
                      <a16:colId xmlns:a16="http://schemas.microsoft.com/office/drawing/2014/main" val="1512728887"/>
                    </a:ext>
                  </a:extLst>
                </a:gridCol>
                <a:gridCol w="208280">
                  <a:extLst>
                    <a:ext uri="{9D8B030D-6E8A-4147-A177-3AD203B41FA5}">
                      <a16:colId xmlns:a16="http://schemas.microsoft.com/office/drawing/2014/main" val="25577569"/>
                    </a:ext>
                  </a:extLst>
                </a:gridCol>
                <a:gridCol w="208280">
                  <a:extLst>
                    <a:ext uri="{9D8B030D-6E8A-4147-A177-3AD203B41FA5}">
                      <a16:colId xmlns:a16="http://schemas.microsoft.com/office/drawing/2014/main" val="1700426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3832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- 2019-01-05 17:05:00 </a:t>
                      </a:r>
                      <a:r>
                        <a:rPr kumimoji="0" lang="de-DE" sz="1000" b="0" i="0" u="none" strike="noStrike" kern="1200" cap="none" spc="0" normalizeH="0" baseline="0" noProof="0">
                          <a:ln>
                            <a:noFill/>
                          </a:ln>
                          <a:solidFill>
                            <a:prstClr val="black"/>
                          </a:solidFill>
                          <a:effectLst/>
                          <a:uLnTx/>
                          <a:uFillTx/>
                          <a:latin typeface="+mn-lt"/>
                          <a:ea typeface="+mn-ea"/>
                          <a:cs typeface="+mn-cs"/>
                        </a:rPr>
                        <a:t> 
 Das war die TrendSet Winter 2019. Schön, dass ihr da wart. 💙 Die neuesten Trends in Sachen Interiors &amp; Lifestyle für den Winter 2018.19 könnt ihr auf der TrendSet Sommer 2019 vom 6. bis 8. Juli in München entdecken. Bis dahin halten wir euch auf unserem Trendblog https://trendset.de/trendblog/ auf dem Laufenden. Kommt gut und sicher heim, eine gute Zeit und bis bald wieder in München!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https://scontent.xx.fbcdn.net/v/t1.0-9/p720x720/47043767_2198408786856379_4135338926569160704_o.jpg?_nc_cat=102&amp;_nc_ht=scontent.xx&amp;oh=f9073d38d713946f55092d8b60651211&amp;oe=5CB5DBA9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3672649"/>
                  </a:ext>
                </a:extLst>
              </a:tr>
            </a:tbl>
          </a:graphicData>
        </a:graphic>
      </p:graphicFrame>
      <p:sp>
        <p:nvSpPr>
          <p:cNvPr id="4" name="Text Placeholder 3">
            <a:extLst>
              <a:ext uri="{FF2B5EF4-FFF2-40B4-BE49-F238E27FC236}">
                <a16:creationId xmlns:a16="http://schemas.microsoft.com/office/drawing/2014/main" id="{6ADCA0ED-AC82-46C5-BB88-5ADA96B7D24D}"/>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758338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E2FE3-6B2F-4EBD-94C5-D9261EA9A3C7}"/>
              </a:ext>
            </a:extLst>
          </p:cNvPr>
          <p:cNvSpPr>
            <a:spLocks noGrp="1"/>
          </p:cNvSpPr>
          <p:nvPr>
            <p:ph type="title"/>
          </p:nvPr>
        </p:nvSpPr>
        <p:spPr/>
        <p:txBody>
          <a:bodyPr/>
          <a:lstStyle/>
          <a:p>
            <a:r>
              <a:rPr lang="en-US"/>
              <a:t>Facebook Own Posts Table | TrendSet - 7 of 26</a:t>
            </a:r>
          </a:p>
        </p:txBody>
      </p:sp>
      <p:graphicFrame>
        <p:nvGraphicFramePr>
          <p:cNvPr id="5" name="Table Placeholder 4">
            <a:extLst>
              <a:ext uri="{FF2B5EF4-FFF2-40B4-BE49-F238E27FC236}">
                <a16:creationId xmlns:a16="http://schemas.microsoft.com/office/drawing/2014/main" id="{8004C8E3-8DD5-4437-A6E7-0DC5C4DF63E5}"/>
              </a:ext>
            </a:extLst>
          </p:cNvPr>
          <p:cNvGraphicFramePr>
            <a:graphicFrameLocks noGrp="1"/>
          </p:cNvGraphicFramePr>
          <p:nvPr>
            <p:ph type="tbl" sz="quarter" idx="13"/>
            <p:extLst>
              <p:ext uri="{D42A27DB-BD31-4B8C-83A1-F6EECF244321}">
                <p14:modId xmlns:p14="http://schemas.microsoft.com/office/powerpoint/2010/main" val="346071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800537342"/>
                    </a:ext>
                  </a:extLst>
                </a:gridCol>
                <a:gridCol w="822959">
                  <a:extLst>
                    <a:ext uri="{9D8B030D-6E8A-4147-A177-3AD203B41FA5}">
                      <a16:colId xmlns:a16="http://schemas.microsoft.com/office/drawing/2014/main" val="2165348602"/>
                    </a:ext>
                  </a:extLst>
                </a:gridCol>
                <a:gridCol w="246888">
                  <a:extLst>
                    <a:ext uri="{9D8B030D-6E8A-4147-A177-3AD203B41FA5}">
                      <a16:colId xmlns:a16="http://schemas.microsoft.com/office/drawing/2014/main" val="3872183508"/>
                    </a:ext>
                  </a:extLst>
                </a:gridCol>
                <a:gridCol w="246888">
                  <a:extLst>
                    <a:ext uri="{9D8B030D-6E8A-4147-A177-3AD203B41FA5}">
                      <a16:colId xmlns:a16="http://schemas.microsoft.com/office/drawing/2014/main" val="903907265"/>
                    </a:ext>
                  </a:extLst>
                </a:gridCol>
                <a:gridCol w="246888">
                  <a:extLst>
                    <a:ext uri="{9D8B030D-6E8A-4147-A177-3AD203B41FA5}">
                      <a16:colId xmlns:a16="http://schemas.microsoft.com/office/drawing/2014/main" val="306844023"/>
                    </a:ext>
                  </a:extLst>
                </a:gridCol>
                <a:gridCol w="208280">
                  <a:extLst>
                    <a:ext uri="{9D8B030D-6E8A-4147-A177-3AD203B41FA5}">
                      <a16:colId xmlns:a16="http://schemas.microsoft.com/office/drawing/2014/main" val="177964174"/>
                    </a:ext>
                  </a:extLst>
                </a:gridCol>
                <a:gridCol w="208280">
                  <a:extLst>
                    <a:ext uri="{9D8B030D-6E8A-4147-A177-3AD203B41FA5}">
                      <a16:colId xmlns:a16="http://schemas.microsoft.com/office/drawing/2014/main" val="790313504"/>
                    </a:ext>
                  </a:extLst>
                </a:gridCol>
                <a:gridCol w="208280">
                  <a:extLst>
                    <a:ext uri="{9D8B030D-6E8A-4147-A177-3AD203B41FA5}">
                      <a16:colId xmlns:a16="http://schemas.microsoft.com/office/drawing/2014/main" val="4190659571"/>
                    </a:ext>
                  </a:extLst>
                </a:gridCol>
                <a:gridCol w="208280">
                  <a:extLst>
                    <a:ext uri="{9D8B030D-6E8A-4147-A177-3AD203B41FA5}">
                      <a16:colId xmlns:a16="http://schemas.microsoft.com/office/drawing/2014/main" val="2490128224"/>
                    </a:ext>
                  </a:extLst>
                </a:gridCol>
                <a:gridCol w="208280">
                  <a:extLst>
                    <a:ext uri="{9D8B030D-6E8A-4147-A177-3AD203B41FA5}">
                      <a16:colId xmlns:a16="http://schemas.microsoft.com/office/drawing/2014/main" val="2902912412"/>
                    </a:ext>
                  </a:extLst>
                </a:gridCol>
                <a:gridCol w="208280">
                  <a:extLst>
                    <a:ext uri="{9D8B030D-6E8A-4147-A177-3AD203B41FA5}">
                      <a16:colId xmlns:a16="http://schemas.microsoft.com/office/drawing/2014/main" val="1056567598"/>
                    </a:ext>
                  </a:extLst>
                </a:gridCol>
                <a:gridCol w="208280">
                  <a:extLst>
                    <a:ext uri="{9D8B030D-6E8A-4147-A177-3AD203B41FA5}">
                      <a16:colId xmlns:a16="http://schemas.microsoft.com/office/drawing/2014/main" val="1122003206"/>
                    </a:ext>
                  </a:extLst>
                </a:gridCol>
                <a:gridCol w="246888">
                  <a:extLst>
                    <a:ext uri="{9D8B030D-6E8A-4147-A177-3AD203B41FA5}">
                      <a16:colId xmlns:a16="http://schemas.microsoft.com/office/drawing/2014/main" val="3902672915"/>
                    </a:ext>
                  </a:extLst>
                </a:gridCol>
                <a:gridCol w="246888">
                  <a:extLst>
                    <a:ext uri="{9D8B030D-6E8A-4147-A177-3AD203B41FA5}">
                      <a16:colId xmlns:a16="http://schemas.microsoft.com/office/drawing/2014/main" val="4131244145"/>
                    </a:ext>
                  </a:extLst>
                </a:gridCol>
                <a:gridCol w="246888">
                  <a:extLst>
                    <a:ext uri="{9D8B030D-6E8A-4147-A177-3AD203B41FA5}">
                      <a16:colId xmlns:a16="http://schemas.microsoft.com/office/drawing/2014/main" val="3385869375"/>
                    </a:ext>
                  </a:extLst>
                </a:gridCol>
                <a:gridCol w="208280">
                  <a:extLst>
                    <a:ext uri="{9D8B030D-6E8A-4147-A177-3AD203B41FA5}">
                      <a16:colId xmlns:a16="http://schemas.microsoft.com/office/drawing/2014/main" val="643760941"/>
                    </a:ext>
                  </a:extLst>
                </a:gridCol>
                <a:gridCol w="246888">
                  <a:extLst>
                    <a:ext uri="{9D8B030D-6E8A-4147-A177-3AD203B41FA5}">
                      <a16:colId xmlns:a16="http://schemas.microsoft.com/office/drawing/2014/main" val="4000531394"/>
                    </a:ext>
                  </a:extLst>
                </a:gridCol>
                <a:gridCol w="246888">
                  <a:extLst>
                    <a:ext uri="{9D8B030D-6E8A-4147-A177-3AD203B41FA5}">
                      <a16:colId xmlns:a16="http://schemas.microsoft.com/office/drawing/2014/main" val="593827142"/>
                    </a:ext>
                  </a:extLst>
                </a:gridCol>
                <a:gridCol w="246888">
                  <a:extLst>
                    <a:ext uri="{9D8B030D-6E8A-4147-A177-3AD203B41FA5}">
                      <a16:colId xmlns:a16="http://schemas.microsoft.com/office/drawing/2014/main" val="182969703"/>
                    </a:ext>
                  </a:extLst>
                </a:gridCol>
                <a:gridCol w="208280">
                  <a:extLst>
                    <a:ext uri="{9D8B030D-6E8A-4147-A177-3AD203B41FA5}">
                      <a16:colId xmlns:a16="http://schemas.microsoft.com/office/drawing/2014/main" val="1755053469"/>
                    </a:ext>
                  </a:extLst>
                </a:gridCol>
                <a:gridCol w="246888">
                  <a:extLst>
                    <a:ext uri="{9D8B030D-6E8A-4147-A177-3AD203B41FA5}">
                      <a16:colId xmlns:a16="http://schemas.microsoft.com/office/drawing/2014/main" val="2788825349"/>
                    </a:ext>
                  </a:extLst>
                </a:gridCol>
                <a:gridCol w="246888">
                  <a:extLst>
                    <a:ext uri="{9D8B030D-6E8A-4147-A177-3AD203B41FA5}">
                      <a16:colId xmlns:a16="http://schemas.microsoft.com/office/drawing/2014/main" val="1209835932"/>
                    </a:ext>
                  </a:extLst>
                </a:gridCol>
                <a:gridCol w="208280">
                  <a:extLst>
                    <a:ext uri="{9D8B030D-6E8A-4147-A177-3AD203B41FA5}">
                      <a16:colId xmlns:a16="http://schemas.microsoft.com/office/drawing/2014/main" val="2843721425"/>
                    </a:ext>
                  </a:extLst>
                </a:gridCol>
                <a:gridCol w="208280">
                  <a:extLst>
                    <a:ext uri="{9D8B030D-6E8A-4147-A177-3AD203B41FA5}">
                      <a16:colId xmlns:a16="http://schemas.microsoft.com/office/drawing/2014/main" val="3761420130"/>
                    </a:ext>
                  </a:extLst>
                </a:gridCol>
                <a:gridCol w="208280">
                  <a:extLst>
                    <a:ext uri="{9D8B030D-6E8A-4147-A177-3AD203B41FA5}">
                      <a16:colId xmlns:a16="http://schemas.microsoft.com/office/drawing/2014/main" val="1530514360"/>
                    </a:ext>
                  </a:extLst>
                </a:gridCol>
                <a:gridCol w="246888">
                  <a:extLst>
                    <a:ext uri="{9D8B030D-6E8A-4147-A177-3AD203B41FA5}">
                      <a16:colId xmlns:a16="http://schemas.microsoft.com/office/drawing/2014/main" val="754036424"/>
                    </a:ext>
                  </a:extLst>
                </a:gridCol>
                <a:gridCol w="208280">
                  <a:extLst>
                    <a:ext uri="{9D8B030D-6E8A-4147-A177-3AD203B41FA5}">
                      <a16:colId xmlns:a16="http://schemas.microsoft.com/office/drawing/2014/main" val="3991766474"/>
                    </a:ext>
                  </a:extLst>
                </a:gridCol>
                <a:gridCol w="208280">
                  <a:extLst>
                    <a:ext uri="{9D8B030D-6E8A-4147-A177-3AD203B41FA5}">
                      <a16:colId xmlns:a16="http://schemas.microsoft.com/office/drawing/2014/main" val="3625127366"/>
                    </a:ext>
                  </a:extLst>
                </a:gridCol>
                <a:gridCol w="208280">
                  <a:extLst>
                    <a:ext uri="{9D8B030D-6E8A-4147-A177-3AD203B41FA5}">
                      <a16:colId xmlns:a16="http://schemas.microsoft.com/office/drawing/2014/main" val="2846242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7213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- 2019-01-04 15:05:35 </a:t>
                      </a:r>
                      <a:r>
                        <a:rPr kumimoji="0" lang="de-DE" sz="1000" b="0" i="0" u="none" strike="noStrike" kern="1200" cap="none" spc="0" normalizeH="0" baseline="0" noProof="0">
                          <a:ln>
                            <a:noFill/>
                          </a:ln>
                          <a:solidFill>
                            <a:prstClr val="black"/>
                          </a:solidFill>
                          <a:effectLst/>
                          <a:uLnTx/>
                          <a:uFillTx/>
                          <a:latin typeface="+mn-lt"/>
                          <a:ea typeface="+mn-ea"/>
                          <a:cs typeface="+mn-cs"/>
                        </a:rPr>
                        <a:t> 
 Meet the Artist! 😊 Nicht verpassen: Heute um 16:00 Uhr laden euch die Künstler zur Vernissage auf die TrendSet Fine Arts in Halle C3 und zeigen euch ihre Werke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https://scontent.xx.fbcdn.net/v/t1.0-9/49545923_2251811041516153_6485017608956411904_n.jpg?_nc_cat=110&amp;_nc_ht=scontent.xx&amp;oh=189940514728c36261bf778cc6281c86&amp;oe=5CF7EF02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34335062"/>
                  </a:ext>
                </a:extLst>
              </a:tr>
            </a:tbl>
          </a:graphicData>
        </a:graphic>
      </p:graphicFrame>
      <p:sp>
        <p:nvSpPr>
          <p:cNvPr id="4" name="Text Placeholder 3">
            <a:extLst>
              <a:ext uri="{FF2B5EF4-FFF2-40B4-BE49-F238E27FC236}">
                <a16:creationId xmlns:a16="http://schemas.microsoft.com/office/drawing/2014/main" id="{BDDF04D2-ACF9-48DB-82B8-A774E257A7B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667274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DE5F-F83B-430F-83DB-728F92752F68}"/>
              </a:ext>
            </a:extLst>
          </p:cNvPr>
          <p:cNvSpPr>
            <a:spLocks noGrp="1"/>
          </p:cNvSpPr>
          <p:nvPr>
            <p:ph type="title"/>
          </p:nvPr>
        </p:nvSpPr>
        <p:spPr/>
        <p:txBody>
          <a:bodyPr/>
          <a:lstStyle/>
          <a:p>
            <a:r>
              <a:rPr lang="en-US"/>
              <a:t>Facebook Own Posts Table | TrendSet - 8 of 26</a:t>
            </a:r>
          </a:p>
        </p:txBody>
      </p:sp>
      <p:graphicFrame>
        <p:nvGraphicFramePr>
          <p:cNvPr id="5" name="Table Placeholder 4">
            <a:extLst>
              <a:ext uri="{FF2B5EF4-FFF2-40B4-BE49-F238E27FC236}">
                <a16:creationId xmlns:a16="http://schemas.microsoft.com/office/drawing/2014/main" id="{05017D1C-EFFE-406A-BC05-011E0117988C}"/>
              </a:ext>
            </a:extLst>
          </p:cNvPr>
          <p:cNvGraphicFramePr>
            <a:graphicFrameLocks noGrp="1"/>
          </p:cNvGraphicFramePr>
          <p:nvPr>
            <p:ph type="tbl" sz="quarter" idx="13"/>
            <p:extLst>
              <p:ext uri="{D42A27DB-BD31-4B8C-83A1-F6EECF244321}">
                <p14:modId xmlns:p14="http://schemas.microsoft.com/office/powerpoint/2010/main" val="3959992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143137103"/>
                    </a:ext>
                  </a:extLst>
                </a:gridCol>
                <a:gridCol w="822959">
                  <a:extLst>
                    <a:ext uri="{9D8B030D-6E8A-4147-A177-3AD203B41FA5}">
                      <a16:colId xmlns:a16="http://schemas.microsoft.com/office/drawing/2014/main" val="1614715392"/>
                    </a:ext>
                  </a:extLst>
                </a:gridCol>
                <a:gridCol w="246888">
                  <a:extLst>
                    <a:ext uri="{9D8B030D-6E8A-4147-A177-3AD203B41FA5}">
                      <a16:colId xmlns:a16="http://schemas.microsoft.com/office/drawing/2014/main" val="1288744860"/>
                    </a:ext>
                  </a:extLst>
                </a:gridCol>
                <a:gridCol w="246888">
                  <a:extLst>
                    <a:ext uri="{9D8B030D-6E8A-4147-A177-3AD203B41FA5}">
                      <a16:colId xmlns:a16="http://schemas.microsoft.com/office/drawing/2014/main" val="3586478486"/>
                    </a:ext>
                  </a:extLst>
                </a:gridCol>
                <a:gridCol w="246888">
                  <a:extLst>
                    <a:ext uri="{9D8B030D-6E8A-4147-A177-3AD203B41FA5}">
                      <a16:colId xmlns:a16="http://schemas.microsoft.com/office/drawing/2014/main" val="582184490"/>
                    </a:ext>
                  </a:extLst>
                </a:gridCol>
                <a:gridCol w="208280">
                  <a:extLst>
                    <a:ext uri="{9D8B030D-6E8A-4147-A177-3AD203B41FA5}">
                      <a16:colId xmlns:a16="http://schemas.microsoft.com/office/drawing/2014/main" val="194367688"/>
                    </a:ext>
                  </a:extLst>
                </a:gridCol>
                <a:gridCol w="208280">
                  <a:extLst>
                    <a:ext uri="{9D8B030D-6E8A-4147-A177-3AD203B41FA5}">
                      <a16:colId xmlns:a16="http://schemas.microsoft.com/office/drawing/2014/main" val="441619883"/>
                    </a:ext>
                  </a:extLst>
                </a:gridCol>
                <a:gridCol w="208280">
                  <a:extLst>
                    <a:ext uri="{9D8B030D-6E8A-4147-A177-3AD203B41FA5}">
                      <a16:colId xmlns:a16="http://schemas.microsoft.com/office/drawing/2014/main" val="79929284"/>
                    </a:ext>
                  </a:extLst>
                </a:gridCol>
                <a:gridCol w="208280">
                  <a:extLst>
                    <a:ext uri="{9D8B030D-6E8A-4147-A177-3AD203B41FA5}">
                      <a16:colId xmlns:a16="http://schemas.microsoft.com/office/drawing/2014/main" val="3256293584"/>
                    </a:ext>
                  </a:extLst>
                </a:gridCol>
                <a:gridCol w="208280">
                  <a:extLst>
                    <a:ext uri="{9D8B030D-6E8A-4147-A177-3AD203B41FA5}">
                      <a16:colId xmlns:a16="http://schemas.microsoft.com/office/drawing/2014/main" val="2027732493"/>
                    </a:ext>
                  </a:extLst>
                </a:gridCol>
                <a:gridCol w="208280">
                  <a:extLst>
                    <a:ext uri="{9D8B030D-6E8A-4147-A177-3AD203B41FA5}">
                      <a16:colId xmlns:a16="http://schemas.microsoft.com/office/drawing/2014/main" val="189068810"/>
                    </a:ext>
                  </a:extLst>
                </a:gridCol>
                <a:gridCol w="208280">
                  <a:extLst>
                    <a:ext uri="{9D8B030D-6E8A-4147-A177-3AD203B41FA5}">
                      <a16:colId xmlns:a16="http://schemas.microsoft.com/office/drawing/2014/main" val="2856856837"/>
                    </a:ext>
                  </a:extLst>
                </a:gridCol>
                <a:gridCol w="246888">
                  <a:extLst>
                    <a:ext uri="{9D8B030D-6E8A-4147-A177-3AD203B41FA5}">
                      <a16:colId xmlns:a16="http://schemas.microsoft.com/office/drawing/2014/main" val="2330372292"/>
                    </a:ext>
                  </a:extLst>
                </a:gridCol>
                <a:gridCol w="246888">
                  <a:extLst>
                    <a:ext uri="{9D8B030D-6E8A-4147-A177-3AD203B41FA5}">
                      <a16:colId xmlns:a16="http://schemas.microsoft.com/office/drawing/2014/main" val="4036244969"/>
                    </a:ext>
                  </a:extLst>
                </a:gridCol>
                <a:gridCol w="246888">
                  <a:extLst>
                    <a:ext uri="{9D8B030D-6E8A-4147-A177-3AD203B41FA5}">
                      <a16:colId xmlns:a16="http://schemas.microsoft.com/office/drawing/2014/main" val="1943338399"/>
                    </a:ext>
                  </a:extLst>
                </a:gridCol>
                <a:gridCol w="208280">
                  <a:extLst>
                    <a:ext uri="{9D8B030D-6E8A-4147-A177-3AD203B41FA5}">
                      <a16:colId xmlns:a16="http://schemas.microsoft.com/office/drawing/2014/main" val="583201793"/>
                    </a:ext>
                  </a:extLst>
                </a:gridCol>
                <a:gridCol w="246888">
                  <a:extLst>
                    <a:ext uri="{9D8B030D-6E8A-4147-A177-3AD203B41FA5}">
                      <a16:colId xmlns:a16="http://schemas.microsoft.com/office/drawing/2014/main" val="1688318685"/>
                    </a:ext>
                  </a:extLst>
                </a:gridCol>
                <a:gridCol w="246888">
                  <a:extLst>
                    <a:ext uri="{9D8B030D-6E8A-4147-A177-3AD203B41FA5}">
                      <a16:colId xmlns:a16="http://schemas.microsoft.com/office/drawing/2014/main" val="1209736973"/>
                    </a:ext>
                  </a:extLst>
                </a:gridCol>
                <a:gridCol w="246888">
                  <a:extLst>
                    <a:ext uri="{9D8B030D-6E8A-4147-A177-3AD203B41FA5}">
                      <a16:colId xmlns:a16="http://schemas.microsoft.com/office/drawing/2014/main" val="3132428878"/>
                    </a:ext>
                  </a:extLst>
                </a:gridCol>
                <a:gridCol w="208280">
                  <a:extLst>
                    <a:ext uri="{9D8B030D-6E8A-4147-A177-3AD203B41FA5}">
                      <a16:colId xmlns:a16="http://schemas.microsoft.com/office/drawing/2014/main" val="1382925594"/>
                    </a:ext>
                  </a:extLst>
                </a:gridCol>
                <a:gridCol w="246888">
                  <a:extLst>
                    <a:ext uri="{9D8B030D-6E8A-4147-A177-3AD203B41FA5}">
                      <a16:colId xmlns:a16="http://schemas.microsoft.com/office/drawing/2014/main" val="1945878605"/>
                    </a:ext>
                  </a:extLst>
                </a:gridCol>
                <a:gridCol w="246888">
                  <a:extLst>
                    <a:ext uri="{9D8B030D-6E8A-4147-A177-3AD203B41FA5}">
                      <a16:colId xmlns:a16="http://schemas.microsoft.com/office/drawing/2014/main" val="3380883208"/>
                    </a:ext>
                  </a:extLst>
                </a:gridCol>
                <a:gridCol w="208280">
                  <a:extLst>
                    <a:ext uri="{9D8B030D-6E8A-4147-A177-3AD203B41FA5}">
                      <a16:colId xmlns:a16="http://schemas.microsoft.com/office/drawing/2014/main" val="2047288229"/>
                    </a:ext>
                  </a:extLst>
                </a:gridCol>
                <a:gridCol w="208280">
                  <a:extLst>
                    <a:ext uri="{9D8B030D-6E8A-4147-A177-3AD203B41FA5}">
                      <a16:colId xmlns:a16="http://schemas.microsoft.com/office/drawing/2014/main" val="2785521663"/>
                    </a:ext>
                  </a:extLst>
                </a:gridCol>
                <a:gridCol w="208280">
                  <a:extLst>
                    <a:ext uri="{9D8B030D-6E8A-4147-A177-3AD203B41FA5}">
                      <a16:colId xmlns:a16="http://schemas.microsoft.com/office/drawing/2014/main" val="1742978770"/>
                    </a:ext>
                  </a:extLst>
                </a:gridCol>
                <a:gridCol w="246888">
                  <a:extLst>
                    <a:ext uri="{9D8B030D-6E8A-4147-A177-3AD203B41FA5}">
                      <a16:colId xmlns:a16="http://schemas.microsoft.com/office/drawing/2014/main" val="1794075234"/>
                    </a:ext>
                  </a:extLst>
                </a:gridCol>
                <a:gridCol w="208280">
                  <a:extLst>
                    <a:ext uri="{9D8B030D-6E8A-4147-A177-3AD203B41FA5}">
                      <a16:colId xmlns:a16="http://schemas.microsoft.com/office/drawing/2014/main" val="3093749005"/>
                    </a:ext>
                  </a:extLst>
                </a:gridCol>
                <a:gridCol w="208280">
                  <a:extLst>
                    <a:ext uri="{9D8B030D-6E8A-4147-A177-3AD203B41FA5}">
                      <a16:colId xmlns:a16="http://schemas.microsoft.com/office/drawing/2014/main" val="1378955666"/>
                    </a:ext>
                  </a:extLst>
                </a:gridCol>
                <a:gridCol w="208280">
                  <a:extLst>
                    <a:ext uri="{9D8B030D-6E8A-4147-A177-3AD203B41FA5}">
                      <a16:colId xmlns:a16="http://schemas.microsoft.com/office/drawing/2014/main" val="1332075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5489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- 2019-01-04 08:27:45 </a:t>
                      </a:r>
                      <a:r>
                        <a:rPr kumimoji="0" lang="de-DE" sz="1000" b="0" i="0" u="none" strike="noStrike" kern="1200" cap="none" spc="0" normalizeH="0" baseline="0" noProof="0">
                          <a:ln>
                            <a:noFill/>
                          </a:ln>
                          <a:solidFill>
                            <a:prstClr val="black"/>
                          </a:solidFill>
                          <a:effectLst/>
                          <a:uLnTx/>
                          <a:uFillTx/>
                          <a:latin typeface="+mn-lt"/>
                          <a:ea typeface="+mn-ea"/>
                          <a:cs typeface="+mn-cs"/>
                        </a:rPr>
                        <a:t> 
 Um 9:00 Uhr geht es wieder los! 😊 Bitte beachtet, dass auch heute und morgen der Eingang Ost geschlossen bleibt. Ihr erreicht die TrendSet Winter 2019 über die Eingänge West, Nordwest und Nord. Wir wünschen euch einen guten 2. Messetag!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26282690"/>
                  </a:ext>
                </a:extLst>
              </a:tr>
            </a:tbl>
          </a:graphicData>
        </a:graphic>
      </p:graphicFrame>
      <p:sp>
        <p:nvSpPr>
          <p:cNvPr id="4" name="Text Placeholder 3">
            <a:extLst>
              <a:ext uri="{FF2B5EF4-FFF2-40B4-BE49-F238E27FC236}">
                <a16:creationId xmlns:a16="http://schemas.microsoft.com/office/drawing/2014/main" id="{879AA77A-2FA5-455E-8BCC-16AD6732E2B2}"/>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866118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F1BD6-D819-4406-B6CE-D8D0152C41B4}"/>
              </a:ext>
            </a:extLst>
          </p:cNvPr>
          <p:cNvSpPr>
            <a:spLocks noGrp="1"/>
          </p:cNvSpPr>
          <p:nvPr>
            <p:ph type="title"/>
          </p:nvPr>
        </p:nvSpPr>
        <p:spPr/>
        <p:txBody>
          <a:bodyPr/>
          <a:lstStyle/>
          <a:p>
            <a:r>
              <a:rPr lang="en-US"/>
              <a:t>Facebook Own Posts Table | TrendSet - 9 of 26</a:t>
            </a:r>
          </a:p>
        </p:txBody>
      </p:sp>
      <p:graphicFrame>
        <p:nvGraphicFramePr>
          <p:cNvPr id="5" name="Table Placeholder 4">
            <a:extLst>
              <a:ext uri="{FF2B5EF4-FFF2-40B4-BE49-F238E27FC236}">
                <a16:creationId xmlns:a16="http://schemas.microsoft.com/office/drawing/2014/main" id="{4BDA85BD-E86F-44E1-BB0A-E550AC970048}"/>
              </a:ext>
            </a:extLst>
          </p:cNvPr>
          <p:cNvGraphicFramePr>
            <a:graphicFrameLocks noGrp="1"/>
          </p:cNvGraphicFramePr>
          <p:nvPr>
            <p:ph type="tbl" sz="quarter" idx="13"/>
            <p:extLst>
              <p:ext uri="{D42A27DB-BD31-4B8C-83A1-F6EECF244321}">
                <p14:modId xmlns:p14="http://schemas.microsoft.com/office/powerpoint/2010/main" val="2595986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370677454"/>
                    </a:ext>
                  </a:extLst>
                </a:gridCol>
                <a:gridCol w="822959">
                  <a:extLst>
                    <a:ext uri="{9D8B030D-6E8A-4147-A177-3AD203B41FA5}">
                      <a16:colId xmlns:a16="http://schemas.microsoft.com/office/drawing/2014/main" val="1193859281"/>
                    </a:ext>
                  </a:extLst>
                </a:gridCol>
                <a:gridCol w="246888">
                  <a:extLst>
                    <a:ext uri="{9D8B030D-6E8A-4147-A177-3AD203B41FA5}">
                      <a16:colId xmlns:a16="http://schemas.microsoft.com/office/drawing/2014/main" val="2455763445"/>
                    </a:ext>
                  </a:extLst>
                </a:gridCol>
                <a:gridCol w="246888">
                  <a:extLst>
                    <a:ext uri="{9D8B030D-6E8A-4147-A177-3AD203B41FA5}">
                      <a16:colId xmlns:a16="http://schemas.microsoft.com/office/drawing/2014/main" val="1647306391"/>
                    </a:ext>
                  </a:extLst>
                </a:gridCol>
                <a:gridCol w="246888">
                  <a:extLst>
                    <a:ext uri="{9D8B030D-6E8A-4147-A177-3AD203B41FA5}">
                      <a16:colId xmlns:a16="http://schemas.microsoft.com/office/drawing/2014/main" val="1474679693"/>
                    </a:ext>
                  </a:extLst>
                </a:gridCol>
                <a:gridCol w="208280">
                  <a:extLst>
                    <a:ext uri="{9D8B030D-6E8A-4147-A177-3AD203B41FA5}">
                      <a16:colId xmlns:a16="http://schemas.microsoft.com/office/drawing/2014/main" val="17464816"/>
                    </a:ext>
                  </a:extLst>
                </a:gridCol>
                <a:gridCol w="208280">
                  <a:extLst>
                    <a:ext uri="{9D8B030D-6E8A-4147-A177-3AD203B41FA5}">
                      <a16:colId xmlns:a16="http://schemas.microsoft.com/office/drawing/2014/main" val="3542985308"/>
                    </a:ext>
                  </a:extLst>
                </a:gridCol>
                <a:gridCol w="208280">
                  <a:extLst>
                    <a:ext uri="{9D8B030D-6E8A-4147-A177-3AD203B41FA5}">
                      <a16:colId xmlns:a16="http://schemas.microsoft.com/office/drawing/2014/main" val="1604401095"/>
                    </a:ext>
                  </a:extLst>
                </a:gridCol>
                <a:gridCol w="208280">
                  <a:extLst>
                    <a:ext uri="{9D8B030D-6E8A-4147-A177-3AD203B41FA5}">
                      <a16:colId xmlns:a16="http://schemas.microsoft.com/office/drawing/2014/main" val="2055502180"/>
                    </a:ext>
                  </a:extLst>
                </a:gridCol>
                <a:gridCol w="208280">
                  <a:extLst>
                    <a:ext uri="{9D8B030D-6E8A-4147-A177-3AD203B41FA5}">
                      <a16:colId xmlns:a16="http://schemas.microsoft.com/office/drawing/2014/main" val="2709032333"/>
                    </a:ext>
                  </a:extLst>
                </a:gridCol>
                <a:gridCol w="208280">
                  <a:extLst>
                    <a:ext uri="{9D8B030D-6E8A-4147-A177-3AD203B41FA5}">
                      <a16:colId xmlns:a16="http://schemas.microsoft.com/office/drawing/2014/main" val="3085384268"/>
                    </a:ext>
                  </a:extLst>
                </a:gridCol>
                <a:gridCol w="208280">
                  <a:extLst>
                    <a:ext uri="{9D8B030D-6E8A-4147-A177-3AD203B41FA5}">
                      <a16:colId xmlns:a16="http://schemas.microsoft.com/office/drawing/2014/main" val="2418331409"/>
                    </a:ext>
                  </a:extLst>
                </a:gridCol>
                <a:gridCol w="246888">
                  <a:extLst>
                    <a:ext uri="{9D8B030D-6E8A-4147-A177-3AD203B41FA5}">
                      <a16:colId xmlns:a16="http://schemas.microsoft.com/office/drawing/2014/main" val="2770062588"/>
                    </a:ext>
                  </a:extLst>
                </a:gridCol>
                <a:gridCol w="246888">
                  <a:extLst>
                    <a:ext uri="{9D8B030D-6E8A-4147-A177-3AD203B41FA5}">
                      <a16:colId xmlns:a16="http://schemas.microsoft.com/office/drawing/2014/main" val="3510123056"/>
                    </a:ext>
                  </a:extLst>
                </a:gridCol>
                <a:gridCol w="246888">
                  <a:extLst>
                    <a:ext uri="{9D8B030D-6E8A-4147-A177-3AD203B41FA5}">
                      <a16:colId xmlns:a16="http://schemas.microsoft.com/office/drawing/2014/main" val="740157750"/>
                    </a:ext>
                  </a:extLst>
                </a:gridCol>
                <a:gridCol w="208280">
                  <a:extLst>
                    <a:ext uri="{9D8B030D-6E8A-4147-A177-3AD203B41FA5}">
                      <a16:colId xmlns:a16="http://schemas.microsoft.com/office/drawing/2014/main" val="3900500852"/>
                    </a:ext>
                  </a:extLst>
                </a:gridCol>
                <a:gridCol w="246888">
                  <a:extLst>
                    <a:ext uri="{9D8B030D-6E8A-4147-A177-3AD203B41FA5}">
                      <a16:colId xmlns:a16="http://schemas.microsoft.com/office/drawing/2014/main" val="1964068406"/>
                    </a:ext>
                  </a:extLst>
                </a:gridCol>
                <a:gridCol w="246888">
                  <a:extLst>
                    <a:ext uri="{9D8B030D-6E8A-4147-A177-3AD203B41FA5}">
                      <a16:colId xmlns:a16="http://schemas.microsoft.com/office/drawing/2014/main" val="1186980412"/>
                    </a:ext>
                  </a:extLst>
                </a:gridCol>
                <a:gridCol w="246888">
                  <a:extLst>
                    <a:ext uri="{9D8B030D-6E8A-4147-A177-3AD203B41FA5}">
                      <a16:colId xmlns:a16="http://schemas.microsoft.com/office/drawing/2014/main" val="1894127916"/>
                    </a:ext>
                  </a:extLst>
                </a:gridCol>
                <a:gridCol w="208280">
                  <a:extLst>
                    <a:ext uri="{9D8B030D-6E8A-4147-A177-3AD203B41FA5}">
                      <a16:colId xmlns:a16="http://schemas.microsoft.com/office/drawing/2014/main" val="650462183"/>
                    </a:ext>
                  </a:extLst>
                </a:gridCol>
                <a:gridCol w="246888">
                  <a:extLst>
                    <a:ext uri="{9D8B030D-6E8A-4147-A177-3AD203B41FA5}">
                      <a16:colId xmlns:a16="http://schemas.microsoft.com/office/drawing/2014/main" val="2338840039"/>
                    </a:ext>
                  </a:extLst>
                </a:gridCol>
                <a:gridCol w="246888">
                  <a:extLst>
                    <a:ext uri="{9D8B030D-6E8A-4147-A177-3AD203B41FA5}">
                      <a16:colId xmlns:a16="http://schemas.microsoft.com/office/drawing/2014/main" val="599712929"/>
                    </a:ext>
                  </a:extLst>
                </a:gridCol>
                <a:gridCol w="208280">
                  <a:extLst>
                    <a:ext uri="{9D8B030D-6E8A-4147-A177-3AD203B41FA5}">
                      <a16:colId xmlns:a16="http://schemas.microsoft.com/office/drawing/2014/main" val="4018010672"/>
                    </a:ext>
                  </a:extLst>
                </a:gridCol>
                <a:gridCol w="208280">
                  <a:extLst>
                    <a:ext uri="{9D8B030D-6E8A-4147-A177-3AD203B41FA5}">
                      <a16:colId xmlns:a16="http://schemas.microsoft.com/office/drawing/2014/main" val="2962343"/>
                    </a:ext>
                  </a:extLst>
                </a:gridCol>
                <a:gridCol w="208280">
                  <a:extLst>
                    <a:ext uri="{9D8B030D-6E8A-4147-A177-3AD203B41FA5}">
                      <a16:colId xmlns:a16="http://schemas.microsoft.com/office/drawing/2014/main" val="2586868858"/>
                    </a:ext>
                  </a:extLst>
                </a:gridCol>
                <a:gridCol w="246888">
                  <a:extLst>
                    <a:ext uri="{9D8B030D-6E8A-4147-A177-3AD203B41FA5}">
                      <a16:colId xmlns:a16="http://schemas.microsoft.com/office/drawing/2014/main" val="633595877"/>
                    </a:ext>
                  </a:extLst>
                </a:gridCol>
                <a:gridCol w="208280">
                  <a:extLst>
                    <a:ext uri="{9D8B030D-6E8A-4147-A177-3AD203B41FA5}">
                      <a16:colId xmlns:a16="http://schemas.microsoft.com/office/drawing/2014/main" val="3389555091"/>
                    </a:ext>
                  </a:extLst>
                </a:gridCol>
                <a:gridCol w="208280">
                  <a:extLst>
                    <a:ext uri="{9D8B030D-6E8A-4147-A177-3AD203B41FA5}">
                      <a16:colId xmlns:a16="http://schemas.microsoft.com/office/drawing/2014/main" val="1362601164"/>
                    </a:ext>
                  </a:extLst>
                </a:gridCol>
                <a:gridCol w="208280">
                  <a:extLst>
                    <a:ext uri="{9D8B030D-6E8A-4147-A177-3AD203B41FA5}">
                      <a16:colId xmlns:a16="http://schemas.microsoft.com/office/drawing/2014/main" val="3512393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8732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- 2019-01-03 09:42:17 </a:t>
                      </a:r>
                      <a:r>
                        <a:rPr kumimoji="0" lang="de-DE" sz="1000" b="0" i="0" u="none" strike="noStrike" kern="1200" cap="none" spc="0" normalizeH="0" baseline="0" noProof="0">
                          <a:ln>
                            <a:noFill/>
                          </a:ln>
                          <a:solidFill>
                            <a:prstClr val="black"/>
                          </a:solidFill>
                          <a:effectLst/>
                          <a:uLnTx/>
                          <a:uFillTx/>
                          <a:latin typeface="+mn-lt"/>
                          <a:ea typeface="+mn-ea"/>
                          <a:cs typeface="+mn-cs"/>
                        </a:rPr>
                        <a:t> 
 Die 113. TrendSet ist eröffnet! 😊 Vom 3. bis 5. Januar 2019 können Fachbesucher hier die neuen Trends und Produkte für Frühjahr/Sommer 2019 entdecken. Wir wünschen euch viel Spaß, Erfolg und Inspiration auf der TrendSet Winter 2019! 💙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https://scontent.xx.fbcdn.net/v/t1.0-9/p720x720/49512227_2250041461693111_8709523957742567424_o.jpg?_nc_cat=100&amp;_nc_ht=scontent.xx&amp;oh=0eac81d13afddb0899f697122c152f86&amp;oe=5CCEA28D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77369629"/>
                  </a:ext>
                </a:extLst>
              </a:tr>
            </a:tbl>
          </a:graphicData>
        </a:graphic>
      </p:graphicFrame>
      <p:sp>
        <p:nvSpPr>
          <p:cNvPr id="4" name="Text Placeholder 3">
            <a:extLst>
              <a:ext uri="{FF2B5EF4-FFF2-40B4-BE49-F238E27FC236}">
                <a16:creationId xmlns:a16="http://schemas.microsoft.com/office/drawing/2014/main" id="{A1F562AB-32E4-4744-B016-40AF6677A19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836798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9D20-71A4-4E7A-925B-1F2B2825B12D}"/>
              </a:ext>
            </a:extLst>
          </p:cNvPr>
          <p:cNvSpPr>
            <a:spLocks noGrp="1"/>
          </p:cNvSpPr>
          <p:nvPr>
            <p:ph type="title"/>
          </p:nvPr>
        </p:nvSpPr>
        <p:spPr/>
        <p:txBody>
          <a:bodyPr/>
          <a:lstStyle/>
          <a:p>
            <a:r>
              <a:rPr lang="en-US"/>
              <a:t>Facebook Own Posts Table | TrendSet - 10 of 26</a:t>
            </a:r>
          </a:p>
        </p:txBody>
      </p:sp>
      <p:graphicFrame>
        <p:nvGraphicFramePr>
          <p:cNvPr id="5" name="Table Placeholder 4">
            <a:extLst>
              <a:ext uri="{FF2B5EF4-FFF2-40B4-BE49-F238E27FC236}">
                <a16:creationId xmlns:a16="http://schemas.microsoft.com/office/drawing/2014/main" id="{B4F07E24-D5D5-4928-8FF7-4CAA323FED46}"/>
              </a:ext>
            </a:extLst>
          </p:cNvPr>
          <p:cNvGraphicFramePr>
            <a:graphicFrameLocks noGrp="1"/>
          </p:cNvGraphicFramePr>
          <p:nvPr>
            <p:ph type="tbl" sz="quarter" idx="13"/>
            <p:extLst>
              <p:ext uri="{D42A27DB-BD31-4B8C-83A1-F6EECF244321}">
                <p14:modId xmlns:p14="http://schemas.microsoft.com/office/powerpoint/2010/main" val="37754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608105097"/>
                    </a:ext>
                  </a:extLst>
                </a:gridCol>
                <a:gridCol w="822959">
                  <a:extLst>
                    <a:ext uri="{9D8B030D-6E8A-4147-A177-3AD203B41FA5}">
                      <a16:colId xmlns:a16="http://schemas.microsoft.com/office/drawing/2014/main" val="196035200"/>
                    </a:ext>
                  </a:extLst>
                </a:gridCol>
                <a:gridCol w="246888">
                  <a:extLst>
                    <a:ext uri="{9D8B030D-6E8A-4147-A177-3AD203B41FA5}">
                      <a16:colId xmlns:a16="http://schemas.microsoft.com/office/drawing/2014/main" val="1504474433"/>
                    </a:ext>
                  </a:extLst>
                </a:gridCol>
                <a:gridCol w="246888">
                  <a:extLst>
                    <a:ext uri="{9D8B030D-6E8A-4147-A177-3AD203B41FA5}">
                      <a16:colId xmlns:a16="http://schemas.microsoft.com/office/drawing/2014/main" val="413475920"/>
                    </a:ext>
                  </a:extLst>
                </a:gridCol>
                <a:gridCol w="246888">
                  <a:extLst>
                    <a:ext uri="{9D8B030D-6E8A-4147-A177-3AD203B41FA5}">
                      <a16:colId xmlns:a16="http://schemas.microsoft.com/office/drawing/2014/main" val="1420650012"/>
                    </a:ext>
                  </a:extLst>
                </a:gridCol>
                <a:gridCol w="208280">
                  <a:extLst>
                    <a:ext uri="{9D8B030D-6E8A-4147-A177-3AD203B41FA5}">
                      <a16:colId xmlns:a16="http://schemas.microsoft.com/office/drawing/2014/main" val="2663321634"/>
                    </a:ext>
                  </a:extLst>
                </a:gridCol>
                <a:gridCol w="208280">
                  <a:extLst>
                    <a:ext uri="{9D8B030D-6E8A-4147-A177-3AD203B41FA5}">
                      <a16:colId xmlns:a16="http://schemas.microsoft.com/office/drawing/2014/main" val="1228710468"/>
                    </a:ext>
                  </a:extLst>
                </a:gridCol>
                <a:gridCol w="208280">
                  <a:extLst>
                    <a:ext uri="{9D8B030D-6E8A-4147-A177-3AD203B41FA5}">
                      <a16:colId xmlns:a16="http://schemas.microsoft.com/office/drawing/2014/main" val="2203830444"/>
                    </a:ext>
                  </a:extLst>
                </a:gridCol>
                <a:gridCol w="208280">
                  <a:extLst>
                    <a:ext uri="{9D8B030D-6E8A-4147-A177-3AD203B41FA5}">
                      <a16:colId xmlns:a16="http://schemas.microsoft.com/office/drawing/2014/main" val="2604183870"/>
                    </a:ext>
                  </a:extLst>
                </a:gridCol>
                <a:gridCol w="208280">
                  <a:extLst>
                    <a:ext uri="{9D8B030D-6E8A-4147-A177-3AD203B41FA5}">
                      <a16:colId xmlns:a16="http://schemas.microsoft.com/office/drawing/2014/main" val="1377392550"/>
                    </a:ext>
                  </a:extLst>
                </a:gridCol>
                <a:gridCol w="208280">
                  <a:extLst>
                    <a:ext uri="{9D8B030D-6E8A-4147-A177-3AD203B41FA5}">
                      <a16:colId xmlns:a16="http://schemas.microsoft.com/office/drawing/2014/main" val="3564482066"/>
                    </a:ext>
                  </a:extLst>
                </a:gridCol>
                <a:gridCol w="208280">
                  <a:extLst>
                    <a:ext uri="{9D8B030D-6E8A-4147-A177-3AD203B41FA5}">
                      <a16:colId xmlns:a16="http://schemas.microsoft.com/office/drawing/2014/main" val="4160250304"/>
                    </a:ext>
                  </a:extLst>
                </a:gridCol>
                <a:gridCol w="246888">
                  <a:extLst>
                    <a:ext uri="{9D8B030D-6E8A-4147-A177-3AD203B41FA5}">
                      <a16:colId xmlns:a16="http://schemas.microsoft.com/office/drawing/2014/main" val="1263486011"/>
                    </a:ext>
                  </a:extLst>
                </a:gridCol>
                <a:gridCol w="246888">
                  <a:extLst>
                    <a:ext uri="{9D8B030D-6E8A-4147-A177-3AD203B41FA5}">
                      <a16:colId xmlns:a16="http://schemas.microsoft.com/office/drawing/2014/main" val="3542848844"/>
                    </a:ext>
                  </a:extLst>
                </a:gridCol>
                <a:gridCol w="246888">
                  <a:extLst>
                    <a:ext uri="{9D8B030D-6E8A-4147-A177-3AD203B41FA5}">
                      <a16:colId xmlns:a16="http://schemas.microsoft.com/office/drawing/2014/main" val="2153938494"/>
                    </a:ext>
                  </a:extLst>
                </a:gridCol>
                <a:gridCol w="208280">
                  <a:extLst>
                    <a:ext uri="{9D8B030D-6E8A-4147-A177-3AD203B41FA5}">
                      <a16:colId xmlns:a16="http://schemas.microsoft.com/office/drawing/2014/main" val="1590405227"/>
                    </a:ext>
                  </a:extLst>
                </a:gridCol>
                <a:gridCol w="246888">
                  <a:extLst>
                    <a:ext uri="{9D8B030D-6E8A-4147-A177-3AD203B41FA5}">
                      <a16:colId xmlns:a16="http://schemas.microsoft.com/office/drawing/2014/main" val="1271924745"/>
                    </a:ext>
                  </a:extLst>
                </a:gridCol>
                <a:gridCol w="246888">
                  <a:extLst>
                    <a:ext uri="{9D8B030D-6E8A-4147-A177-3AD203B41FA5}">
                      <a16:colId xmlns:a16="http://schemas.microsoft.com/office/drawing/2014/main" val="1968565867"/>
                    </a:ext>
                  </a:extLst>
                </a:gridCol>
                <a:gridCol w="246888">
                  <a:extLst>
                    <a:ext uri="{9D8B030D-6E8A-4147-A177-3AD203B41FA5}">
                      <a16:colId xmlns:a16="http://schemas.microsoft.com/office/drawing/2014/main" val="2965167975"/>
                    </a:ext>
                  </a:extLst>
                </a:gridCol>
                <a:gridCol w="208280">
                  <a:extLst>
                    <a:ext uri="{9D8B030D-6E8A-4147-A177-3AD203B41FA5}">
                      <a16:colId xmlns:a16="http://schemas.microsoft.com/office/drawing/2014/main" val="481869936"/>
                    </a:ext>
                  </a:extLst>
                </a:gridCol>
                <a:gridCol w="246888">
                  <a:extLst>
                    <a:ext uri="{9D8B030D-6E8A-4147-A177-3AD203B41FA5}">
                      <a16:colId xmlns:a16="http://schemas.microsoft.com/office/drawing/2014/main" val="3521157369"/>
                    </a:ext>
                  </a:extLst>
                </a:gridCol>
                <a:gridCol w="246888">
                  <a:extLst>
                    <a:ext uri="{9D8B030D-6E8A-4147-A177-3AD203B41FA5}">
                      <a16:colId xmlns:a16="http://schemas.microsoft.com/office/drawing/2014/main" val="34932174"/>
                    </a:ext>
                  </a:extLst>
                </a:gridCol>
                <a:gridCol w="208280">
                  <a:extLst>
                    <a:ext uri="{9D8B030D-6E8A-4147-A177-3AD203B41FA5}">
                      <a16:colId xmlns:a16="http://schemas.microsoft.com/office/drawing/2014/main" val="3473138461"/>
                    </a:ext>
                  </a:extLst>
                </a:gridCol>
                <a:gridCol w="208280">
                  <a:extLst>
                    <a:ext uri="{9D8B030D-6E8A-4147-A177-3AD203B41FA5}">
                      <a16:colId xmlns:a16="http://schemas.microsoft.com/office/drawing/2014/main" val="2965929470"/>
                    </a:ext>
                  </a:extLst>
                </a:gridCol>
                <a:gridCol w="208280">
                  <a:extLst>
                    <a:ext uri="{9D8B030D-6E8A-4147-A177-3AD203B41FA5}">
                      <a16:colId xmlns:a16="http://schemas.microsoft.com/office/drawing/2014/main" val="3344487227"/>
                    </a:ext>
                  </a:extLst>
                </a:gridCol>
                <a:gridCol w="246888">
                  <a:extLst>
                    <a:ext uri="{9D8B030D-6E8A-4147-A177-3AD203B41FA5}">
                      <a16:colId xmlns:a16="http://schemas.microsoft.com/office/drawing/2014/main" val="3341500599"/>
                    </a:ext>
                  </a:extLst>
                </a:gridCol>
                <a:gridCol w="208280">
                  <a:extLst>
                    <a:ext uri="{9D8B030D-6E8A-4147-A177-3AD203B41FA5}">
                      <a16:colId xmlns:a16="http://schemas.microsoft.com/office/drawing/2014/main" val="1047361890"/>
                    </a:ext>
                  </a:extLst>
                </a:gridCol>
                <a:gridCol w="208280">
                  <a:extLst>
                    <a:ext uri="{9D8B030D-6E8A-4147-A177-3AD203B41FA5}">
                      <a16:colId xmlns:a16="http://schemas.microsoft.com/office/drawing/2014/main" val="3230163735"/>
                    </a:ext>
                  </a:extLst>
                </a:gridCol>
                <a:gridCol w="208280">
                  <a:extLst>
                    <a:ext uri="{9D8B030D-6E8A-4147-A177-3AD203B41FA5}">
                      <a16:colId xmlns:a16="http://schemas.microsoft.com/office/drawing/2014/main" val="2399679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5138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- 2019-01-01 10:00:01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 frohes, gesundes und glückliches neues Jahr 2019! Und das startet gleich mit den neuesten Interiors- und Lifestyle-Trends für Frühjahr/Sommer 2019. Und zwar übermorgen auf der TrendSet Winter 2019! Eintrittskarten gibt es online unter https://trendset.de/besucher/eintrittskarten/ oder direkt auf der Messe am Ticketschalter. Bis dann! Wir freuen uns auf euch.
#trendsetmuenchen #trendset #happynewyear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https://scontent.xx.fbcdn.net/v/t1.0-9/p720x720/47081660_2198402596856998_5941042859703533568_o.jpg?_nc_cat=110&amp;_nc_ht=scontent.xx&amp;oh=f08108df69a938e616ddf853fae809eb&amp;oe=5CBE6A60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78545542"/>
                  </a:ext>
                </a:extLst>
              </a:tr>
            </a:tbl>
          </a:graphicData>
        </a:graphic>
      </p:graphicFrame>
      <p:sp>
        <p:nvSpPr>
          <p:cNvPr id="4" name="Text Placeholder 3">
            <a:extLst>
              <a:ext uri="{FF2B5EF4-FFF2-40B4-BE49-F238E27FC236}">
                <a16:creationId xmlns:a16="http://schemas.microsoft.com/office/drawing/2014/main" id="{0FAF2063-91C3-4279-9D27-1B001EA39AF1}"/>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642243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F67DE-48FD-4F55-AC5A-D54F6BE1BAB8}"/>
              </a:ext>
            </a:extLst>
          </p:cNvPr>
          <p:cNvSpPr>
            <a:spLocks noGrp="1"/>
          </p:cNvSpPr>
          <p:nvPr>
            <p:ph type="title"/>
          </p:nvPr>
        </p:nvSpPr>
        <p:spPr/>
        <p:txBody>
          <a:bodyPr/>
          <a:lstStyle/>
          <a:p>
            <a:r>
              <a:rPr lang="en-US"/>
              <a:t>Facebook Own Posts Table | TrendSet - 11 of 26</a:t>
            </a:r>
          </a:p>
        </p:txBody>
      </p:sp>
      <p:graphicFrame>
        <p:nvGraphicFramePr>
          <p:cNvPr id="5" name="Table Placeholder 4">
            <a:extLst>
              <a:ext uri="{FF2B5EF4-FFF2-40B4-BE49-F238E27FC236}">
                <a16:creationId xmlns:a16="http://schemas.microsoft.com/office/drawing/2014/main" id="{CAB5E8C9-FCFB-444A-ABD1-E9C6B9F4099C}"/>
              </a:ext>
            </a:extLst>
          </p:cNvPr>
          <p:cNvGraphicFramePr>
            <a:graphicFrameLocks noGrp="1"/>
          </p:cNvGraphicFramePr>
          <p:nvPr>
            <p:ph type="tbl" sz="quarter" idx="13"/>
            <p:extLst>
              <p:ext uri="{D42A27DB-BD31-4B8C-83A1-F6EECF244321}">
                <p14:modId xmlns:p14="http://schemas.microsoft.com/office/powerpoint/2010/main" val="1376498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016513002"/>
                    </a:ext>
                  </a:extLst>
                </a:gridCol>
                <a:gridCol w="822959">
                  <a:extLst>
                    <a:ext uri="{9D8B030D-6E8A-4147-A177-3AD203B41FA5}">
                      <a16:colId xmlns:a16="http://schemas.microsoft.com/office/drawing/2014/main" val="323601306"/>
                    </a:ext>
                  </a:extLst>
                </a:gridCol>
                <a:gridCol w="246888">
                  <a:extLst>
                    <a:ext uri="{9D8B030D-6E8A-4147-A177-3AD203B41FA5}">
                      <a16:colId xmlns:a16="http://schemas.microsoft.com/office/drawing/2014/main" val="1756495738"/>
                    </a:ext>
                  </a:extLst>
                </a:gridCol>
                <a:gridCol w="246888">
                  <a:extLst>
                    <a:ext uri="{9D8B030D-6E8A-4147-A177-3AD203B41FA5}">
                      <a16:colId xmlns:a16="http://schemas.microsoft.com/office/drawing/2014/main" val="682298445"/>
                    </a:ext>
                  </a:extLst>
                </a:gridCol>
                <a:gridCol w="246888">
                  <a:extLst>
                    <a:ext uri="{9D8B030D-6E8A-4147-A177-3AD203B41FA5}">
                      <a16:colId xmlns:a16="http://schemas.microsoft.com/office/drawing/2014/main" val="312492968"/>
                    </a:ext>
                  </a:extLst>
                </a:gridCol>
                <a:gridCol w="208280">
                  <a:extLst>
                    <a:ext uri="{9D8B030D-6E8A-4147-A177-3AD203B41FA5}">
                      <a16:colId xmlns:a16="http://schemas.microsoft.com/office/drawing/2014/main" val="924632578"/>
                    </a:ext>
                  </a:extLst>
                </a:gridCol>
                <a:gridCol w="208280">
                  <a:extLst>
                    <a:ext uri="{9D8B030D-6E8A-4147-A177-3AD203B41FA5}">
                      <a16:colId xmlns:a16="http://schemas.microsoft.com/office/drawing/2014/main" val="1487155642"/>
                    </a:ext>
                  </a:extLst>
                </a:gridCol>
                <a:gridCol w="208280">
                  <a:extLst>
                    <a:ext uri="{9D8B030D-6E8A-4147-A177-3AD203B41FA5}">
                      <a16:colId xmlns:a16="http://schemas.microsoft.com/office/drawing/2014/main" val="1678543785"/>
                    </a:ext>
                  </a:extLst>
                </a:gridCol>
                <a:gridCol w="208280">
                  <a:extLst>
                    <a:ext uri="{9D8B030D-6E8A-4147-A177-3AD203B41FA5}">
                      <a16:colId xmlns:a16="http://schemas.microsoft.com/office/drawing/2014/main" val="4074568874"/>
                    </a:ext>
                  </a:extLst>
                </a:gridCol>
                <a:gridCol w="208280">
                  <a:extLst>
                    <a:ext uri="{9D8B030D-6E8A-4147-A177-3AD203B41FA5}">
                      <a16:colId xmlns:a16="http://schemas.microsoft.com/office/drawing/2014/main" val="491154079"/>
                    </a:ext>
                  </a:extLst>
                </a:gridCol>
                <a:gridCol w="208280">
                  <a:extLst>
                    <a:ext uri="{9D8B030D-6E8A-4147-A177-3AD203B41FA5}">
                      <a16:colId xmlns:a16="http://schemas.microsoft.com/office/drawing/2014/main" val="2126870968"/>
                    </a:ext>
                  </a:extLst>
                </a:gridCol>
                <a:gridCol w="208280">
                  <a:extLst>
                    <a:ext uri="{9D8B030D-6E8A-4147-A177-3AD203B41FA5}">
                      <a16:colId xmlns:a16="http://schemas.microsoft.com/office/drawing/2014/main" val="1679422525"/>
                    </a:ext>
                  </a:extLst>
                </a:gridCol>
                <a:gridCol w="246888">
                  <a:extLst>
                    <a:ext uri="{9D8B030D-6E8A-4147-A177-3AD203B41FA5}">
                      <a16:colId xmlns:a16="http://schemas.microsoft.com/office/drawing/2014/main" val="864418230"/>
                    </a:ext>
                  </a:extLst>
                </a:gridCol>
                <a:gridCol w="246888">
                  <a:extLst>
                    <a:ext uri="{9D8B030D-6E8A-4147-A177-3AD203B41FA5}">
                      <a16:colId xmlns:a16="http://schemas.microsoft.com/office/drawing/2014/main" val="3064507087"/>
                    </a:ext>
                  </a:extLst>
                </a:gridCol>
                <a:gridCol w="246888">
                  <a:extLst>
                    <a:ext uri="{9D8B030D-6E8A-4147-A177-3AD203B41FA5}">
                      <a16:colId xmlns:a16="http://schemas.microsoft.com/office/drawing/2014/main" val="1969080194"/>
                    </a:ext>
                  </a:extLst>
                </a:gridCol>
                <a:gridCol w="208280">
                  <a:extLst>
                    <a:ext uri="{9D8B030D-6E8A-4147-A177-3AD203B41FA5}">
                      <a16:colId xmlns:a16="http://schemas.microsoft.com/office/drawing/2014/main" val="2297220086"/>
                    </a:ext>
                  </a:extLst>
                </a:gridCol>
                <a:gridCol w="246888">
                  <a:extLst>
                    <a:ext uri="{9D8B030D-6E8A-4147-A177-3AD203B41FA5}">
                      <a16:colId xmlns:a16="http://schemas.microsoft.com/office/drawing/2014/main" val="2259300731"/>
                    </a:ext>
                  </a:extLst>
                </a:gridCol>
                <a:gridCol w="246888">
                  <a:extLst>
                    <a:ext uri="{9D8B030D-6E8A-4147-A177-3AD203B41FA5}">
                      <a16:colId xmlns:a16="http://schemas.microsoft.com/office/drawing/2014/main" val="3400597177"/>
                    </a:ext>
                  </a:extLst>
                </a:gridCol>
                <a:gridCol w="246888">
                  <a:extLst>
                    <a:ext uri="{9D8B030D-6E8A-4147-A177-3AD203B41FA5}">
                      <a16:colId xmlns:a16="http://schemas.microsoft.com/office/drawing/2014/main" val="4219677771"/>
                    </a:ext>
                  </a:extLst>
                </a:gridCol>
                <a:gridCol w="208280">
                  <a:extLst>
                    <a:ext uri="{9D8B030D-6E8A-4147-A177-3AD203B41FA5}">
                      <a16:colId xmlns:a16="http://schemas.microsoft.com/office/drawing/2014/main" val="131728405"/>
                    </a:ext>
                  </a:extLst>
                </a:gridCol>
                <a:gridCol w="246888">
                  <a:extLst>
                    <a:ext uri="{9D8B030D-6E8A-4147-A177-3AD203B41FA5}">
                      <a16:colId xmlns:a16="http://schemas.microsoft.com/office/drawing/2014/main" val="951102776"/>
                    </a:ext>
                  </a:extLst>
                </a:gridCol>
                <a:gridCol w="246888">
                  <a:extLst>
                    <a:ext uri="{9D8B030D-6E8A-4147-A177-3AD203B41FA5}">
                      <a16:colId xmlns:a16="http://schemas.microsoft.com/office/drawing/2014/main" val="2321438394"/>
                    </a:ext>
                  </a:extLst>
                </a:gridCol>
                <a:gridCol w="208280">
                  <a:extLst>
                    <a:ext uri="{9D8B030D-6E8A-4147-A177-3AD203B41FA5}">
                      <a16:colId xmlns:a16="http://schemas.microsoft.com/office/drawing/2014/main" val="246128561"/>
                    </a:ext>
                  </a:extLst>
                </a:gridCol>
                <a:gridCol w="208280">
                  <a:extLst>
                    <a:ext uri="{9D8B030D-6E8A-4147-A177-3AD203B41FA5}">
                      <a16:colId xmlns:a16="http://schemas.microsoft.com/office/drawing/2014/main" val="2667677937"/>
                    </a:ext>
                  </a:extLst>
                </a:gridCol>
                <a:gridCol w="208280">
                  <a:extLst>
                    <a:ext uri="{9D8B030D-6E8A-4147-A177-3AD203B41FA5}">
                      <a16:colId xmlns:a16="http://schemas.microsoft.com/office/drawing/2014/main" val="3442252278"/>
                    </a:ext>
                  </a:extLst>
                </a:gridCol>
                <a:gridCol w="246888">
                  <a:extLst>
                    <a:ext uri="{9D8B030D-6E8A-4147-A177-3AD203B41FA5}">
                      <a16:colId xmlns:a16="http://schemas.microsoft.com/office/drawing/2014/main" val="519643409"/>
                    </a:ext>
                  </a:extLst>
                </a:gridCol>
                <a:gridCol w="208280">
                  <a:extLst>
                    <a:ext uri="{9D8B030D-6E8A-4147-A177-3AD203B41FA5}">
                      <a16:colId xmlns:a16="http://schemas.microsoft.com/office/drawing/2014/main" val="1520810341"/>
                    </a:ext>
                  </a:extLst>
                </a:gridCol>
                <a:gridCol w="208280">
                  <a:extLst>
                    <a:ext uri="{9D8B030D-6E8A-4147-A177-3AD203B41FA5}">
                      <a16:colId xmlns:a16="http://schemas.microsoft.com/office/drawing/2014/main" val="299242349"/>
                    </a:ext>
                  </a:extLst>
                </a:gridCol>
                <a:gridCol w="208280">
                  <a:extLst>
                    <a:ext uri="{9D8B030D-6E8A-4147-A177-3AD203B41FA5}">
                      <a16:colId xmlns:a16="http://schemas.microsoft.com/office/drawing/2014/main" val="128760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886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- 2018-12-31 15:30:55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https://scontent.xx.fbcdn.net/v/t1.0-1/47205714_544586875953380_5813073042103861248_n.jpg?_nc_cat=104&amp;_nc_ht=scontent.xx&amp;oh=513feef31dd9345b39dd461a3bf34c10&amp;oe=5CCF13DC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95093291"/>
                  </a:ext>
                </a:extLst>
              </a:tr>
            </a:tbl>
          </a:graphicData>
        </a:graphic>
      </p:graphicFrame>
      <p:sp>
        <p:nvSpPr>
          <p:cNvPr id="4" name="Text Placeholder 3">
            <a:extLst>
              <a:ext uri="{FF2B5EF4-FFF2-40B4-BE49-F238E27FC236}">
                <a16:creationId xmlns:a16="http://schemas.microsoft.com/office/drawing/2014/main" id="{5B3BBC01-50C8-42CA-A816-515335741E47}"/>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610393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975FC-EF14-4EF4-B291-3884D5B4849F}"/>
              </a:ext>
            </a:extLst>
          </p:cNvPr>
          <p:cNvSpPr>
            <a:spLocks noGrp="1"/>
          </p:cNvSpPr>
          <p:nvPr>
            <p:ph type="title"/>
          </p:nvPr>
        </p:nvSpPr>
        <p:spPr/>
        <p:txBody>
          <a:bodyPr/>
          <a:lstStyle/>
          <a:p>
            <a:r>
              <a:rPr lang="en-US"/>
              <a:t>Facebook Own Posts Table | TrendSet - 12 of 26</a:t>
            </a:r>
          </a:p>
        </p:txBody>
      </p:sp>
      <p:graphicFrame>
        <p:nvGraphicFramePr>
          <p:cNvPr id="5" name="Table Placeholder 4">
            <a:extLst>
              <a:ext uri="{FF2B5EF4-FFF2-40B4-BE49-F238E27FC236}">
                <a16:creationId xmlns:a16="http://schemas.microsoft.com/office/drawing/2014/main" id="{6DC2EB35-248B-4CCB-B284-1A6F71B26D0E}"/>
              </a:ext>
            </a:extLst>
          </p:cNvPr>
          <p:cNvGraphicFramePr>
            <a:graphicFrameLocks noGrp="1"/>
          </p:cNvGraphicFramePr>
          <p:nvPr>
            <p:ph type="tbl" sz="quarter" idx="13"/>
            <p:extLst>
              <p:ext uri="{D42A27DB-BD31-4B8C-83A1-F6EECF244321}">
                <p14:modId xmlns:p14="http://schemas.microsoft.com/office/powerpoint/2010/main" val="3742871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61546027"/>
                    </a:ext>
                  </a:extLst>
                </a:gridCol>
                <a:gridCol w="822959">
                  <a:extLst>
                    <a:ext uri="{9D8B030D-6E8A-4147-A177-3AD203B41FA5}">
                      <a16:colId xmlns:a16="http://schemas.microsoft.com/office/drawing/2014/main" val="2798276285"/>
                    </a:ext>
                  </a:extLst>
                </a:gridCol>
                <a:gridCol w="246888">
                  <a:extLst>
                    <a:ext uri="{9D8B030D-6E8A-4147-A177-3AD203B41FA5}">
                      <a16:colId xmlns:a16="http://schemas.microsoft.com/office/drawing/2014/main" val="3045533748"/>
                    </a:ext>
                  </a:extLst>
                </a:gridCol>
                <a:gridCol w="246888">
                  <a:extLst>
                    <a:ext uri="{9D8B030D-6E8A-4147-A177-3AD203B41FA5}">
                      <a16:colId xmlns:a16="http://schemas.microsoft.com/office/drawing/2014/main" val="3024739362"/>
                    </a:ext>
                  </a:extLst>
                </a:gridCol>
                <a:gridCol w="246888">
                  <a:extLst>
                    <a:ext uri="{9D8B030D-6E8A-4147-A177-3AD203B41FA5}">
                      <a16:colId xmlns:a16="http://schemas.microsoft.com/office/drawing/2014/main" val="3961744626"/>
                    </a:ext>
                  </a:extLst>
                </a:gridCol>
                <a:gridCol w="208280">
                  <a:extLst>
                    <a:ext uri="{9D8B030D-6E8A-4147-A177-3AD203B41FA5}">
                      <a16:colId xmlns:a16="http://schemas.microsoft.com/office/drawing/2014/main" val="3391290198"/>
                    </a:ext>
                  </a:extLst>
                </a:gridCol>
                <a:gridCol w="208280">
                  <a:extLst>
                    <a:ext uri="{9D8B030D-6E8A-4147-A177-3AD203B41FA5}">
                      <a16:colId xmlns:a16="http://schemas.microsoft.com/office/drawing/2014/main" val="2464945224"/>
                    </a:ext>
                  </a:extLst>
                </a:gridCol>
                <a:gridCol w="208280">
                  <a:extLst>
                    <a:ext uri="{9D8B030D-6E8A-4147-A177-3AD203B41FA5}">
                      <a16:colId xmlns:a16="http://schemas.microsoft.com/office/drawing/2014/main" val="2722387164"/>
                    </a:ext>
                  </a:extLst>
                </a:gridCol>
                <a:gridCol w="208280">
                  <a:extLst>
                    <a:ext uri="{9D8B030D-6E8A-4147-A177-3AD203B41FA5}">
                      <a16:colId xmlns:a16="http://schemas.microsoft.com/office/drawing/2014/main" val="3805201648"/>
                    </a:ext>
                  </a:extLst>
                </a:gridCol>
                <a:gridCol w="208280">
                  <a:extLst>
                    <a:ext uri="{9D8B030D-6E8A-4147-A177-3AD203B41FA5}">
                      <a16:colId xmlns:a16="http://schemas.microsoft.com/office/drawing/2014/main" val="649278147"/>
                    </a:ext>
                  </a:extLst>
                </a:gridCol>
                <a:gridCol w="208280">
                  <a:extLst>
                    <a:ext uri="{9D8B030D-6E8A-4147-A177-3AD203B41FA5}">
                      <a16:colId xmlns:a16="http://schemas.microsoft.com/office/drawing/2014/main" val="3423620017"/>
                    </a:ext>
                  </a:extLst>
                </a:gridCol>
                <a:gridCol w="208280">
                  <a:extLst>
                    <a:ext uri="{9D8B030D-6E8A-4147-A177-3AD203B41FA5}">
                      <a16:colId xmlns:a16="http://schemas.microsoft.com/office/drawing/2014/main" val="229864404"/>
                    </a:ext>
                  </a:extLst>
                </a:gridCol>
                <a:gridCol w="246888">
                  <a:extLst>
                    <a:ext uri="{9D8B030D-6E8A-4147-A177-3AD203B41FA5}">
                      <a16:colId xmlns:a16="http://schemas.microsoft.com/office/drawing/2014/main" val="3618052048"/>
                    </a:ext>
                  </a:extLst>
                </a:gridCol>
                <a:gridCol w="246888">
                  <a:extLst>
                    <a:ext uri="{9D8B030D-6E8A-4147-A177-3AD203B41FA5}">
                      <a16:colId xmlns:a16="http://schemas.microsoft.com/office/drawing/2014/main" val="1658394135"/>
                    </a:ext>
                  </a:extLst>
                </a:gridCol>
                <a:gridCol w="246888">
                  <a:extLst>
                    <a:ext uri="{9D8B030D-6E8A-4147-A177-3AD203B41FA5}">
                      <a16:colId xmlns:a16="http://schemas.microsoft.com/office/drawing/2014/main" val="2968711425"/>
                    </a:ext>
                  </a:extLst>
                </a:gridCol>
                <a:gridCol w="208280">
                  <a:extLst>
                    <a:ext uri="{9D8B030D-6E8A-4147-A177-3AD203B41FA5}">
                      <a16:colId xmlns:a16="http://schemas.microsoft.com/office/drawing/2014/main" val="4203170406"/>
                    </a:ext>
                  </a:extLst>
                </a:gridCol>
                <a:gridCol w="246888">
                  <a:extLst>
                    <a:ext uri="{9D8B030D-6E8A-4147-A177-3AD203B41FA5}">
                      <a16:colId xmlns:a16="http://schemas.microsoft.com/office/drawing/2014/main" val="1917046224"/>
                    </a:ext>
                  </a:extLst>
                </a:gridCol>
                <a:gridCol w="246888">
                  <a:extLst>
                    <a:ext uri="{9D8B030D-6E8A-4147-A177-3AD203B41FA5}">
                      <a16:colId xmlns:a16="http://schemas.microsoft.com/office/drawing/2014/main" val="1393961504"/>
                    </a:ext>
                  </a:extLst>
                </a:gridCol>
                <a:gridCol w="246888">
                  <a:extLst>
                    <a:ext uri="{9D8B030D-6E8A-4147-A177-3AD203B41FA5}">
                      <a16:colId xmlns:a16="http://schemas.microsoft.com/office/drawing/2014/main" val="3504468794"/>
                    </a:ext>
                  </a:extLst>
                </a:gridCol>
                <a:gridCol w="208280">
                  <a:extLst>
                    <a:ext uri="{9D8B030D-6E8A-4147-A177-3AD203B41FA5}">
                      <a16:colId xmlns:a16="http://schemas.microsoft.com/office/drawing/2014/main" val="1672368122"/>
                    </a:ext>
                  </a:extLst>
                </a:gridCol>
                <a:gridCol w="246888">
                  <a:extLst>
                    <a:ext uri="{9D8B030D-6E8A-4147-A177-3AD203B41FA5}">
                      <a16:colId xmlns:a16="http://schemas.microsoft.com/office/drawing/2014/main" val="32477836"/>
                    </a:ext>
                  </a:extLst>
                </a:gridCol>
                <a:gridCol w="246888">
                  <a:extLst>
                    <a:ext uri="{9D8B030D-6E8A-4147-A177-3AD203B41FA5}">
                      <a16:colId xmlns:a16="http://schemas.microsoft.com/office/drawing/2014/main" val="26516231"/>
                    </a:ext>
                  </a:extLst>
                </a:gridCol>
                <a:gridCol w="208280">
                  <a:extLst>
                    <a:ext uri="{9D8B030D-6E8A-4147-A177-3AD203B41FA5}">
                      <a16:colId xmlns:a16="http://schemas.microsoft.com/office/drawing/2014/main" val="734482449"/>
                    </a:ext>
                  </a:extLst>
                </a:gridCol>
                <a:gridCol w="208280">
                  <a:extLst>
                    <a:ext uri="{9D8B030D-6E8A-4147-A177-3AD203B41FA5}">
                      <a16:colId xmlns:a16="http://schemas.microsoft.com/office/drawing/2014/main" val="259172145"/>
                    </a:ext>
                  </a:extLst>
                </a:gridCol>
                <a:gridCol w="208280">
                  <a:extLst>
                    <a:ext uri="{9D8B030D-6E8A-4147-A177-3AD203B41FA5}">
                      <a16:colId xmlns:a16="http://schemas.microsoft.com/office/drawing/2014/main" val="1952392152"/>
                    </a:ext>
                  </a:extLst>
                </a:gridCol>
                <a:gridCol w="246888">
                  <a:extLst>
                    <a:ext uri="{9D8B030D-6E8A-4147-A177-3AD203B41FA5}">
                      <a16:colId xmlns:a16="http://schemas.microsoft.com/office/drawing/2014/main" val="3420842216"/>
                    </a:ext>
                  </a:extLst>
                </a:gridCol>
                <a:gridCol w="208280">
                  <a:extLst>
                    <a:ext uri="{9D8B030D-6E8A-4147-A177-3AD203B41FA5}">
                      <a16:colId xmlns:a16="http://schemas.microsoft.com/office/drawing/2014/main" val="826885106"/>
                    </a:ext>
                  </a:extLst>
                </a:gridCol>
                <a:gridCol w="208280">
                  <a:extLst>
                    <a:ext uri="{9D8B030D-6E8A-4147-A177-3AD203B41FA5}">
                      <a16:colId xmlns:a16="http://schemas.microsoft.com/office/drawing/2014/main" val="1468213333"/>
                    </a:ext>
                  </a:extLst>
                </a:gridCol>
                <a:gridCol w="208280">
                  <a:extLst>
                    <a:ext uri="{9D8B030D-6E8A-4147-A177-3AD203B41FA5}">
                      <a16:colId xmlns:a16="http://schemas.microsoft.com/office/drawing/2014/main" val="1735341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790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- 2018-12-20 10:00:00 </a:t>
                      </a:r>
                      <a:r>
                        <a:rPr kumimoji="0" lang="de-DE" sz="1000" b="0" i="0" u="none" strike="noStrike" kern="1200" cap="none" spc="0" normalizeH="0" baseline="0" noProof="0">
                          <a:ln>
                            <a:noFill/>
                          </a:ln>
                          <a:solidFill>
                            <a:prstClr val="black"/>
                          </a:solidFill>
                          <a:effectLst/>
                          <a:uLnTx/>
                          <a:uFillTx/>
                          <a:latin typeface="+mn-lt"/>
                          <a:ea typeface="+mn-ea"/>
                          <a:cs typeface="+mn-cs"/>
                        </a:rPr>
                        <a:t> 
 Das Jahr neigt sich dem Ende ... das heißt, bald ist wieder Trendset! Wir freuen uns auf euch vom 3. bis 5. Januar 2019 auf der TrendSet Winter 2019! Aber jetzt wünschen wir euch erst einmal schöne Feiertage und eine erholsame Zeit. Bis bald in München!
#trendsetmuenchen #trendset #christmas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https://scontent.xx.fbcdn.net/v/t1.0-9/p720x720/46956258_2198397020190889_5852984283399979008_o.jpg?_nc_cat=102&amp;_nc_ht=scontent.xx&amp;oh=d4dd961e9c49ff782982a741c1127bc9&amp;oe=5CBA24E9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89212537"/>
                  </a:ext>
                </a:extLst>
              </a:tr>
            </a:tbl>
          </a:graphicData>
        </a:graphic>
      </p:graphicFrame>
      <p:sp>
        <p:nvSpPr>
          <p:cNvPr id="4" name="Text Placeholder 3">
            <a:extLst>
              <a:ext uri="{FF2B5EF4-FFF2-40B4-BE49-F238E27FC236}">
                <a16:creationId xmlns:a16="http://schemas.microsoft.com/office/drawing/2014/main" id="{BA33B10F-80F6-45D4-ADEE-4B3DB0B2BF3D}"/>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430435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20E1-179B-46D4-A2FE-EE93C7DD3D76}"/>
              </a:ext>
            </a:extLst>
          </p:cNvPr>
          <p:cNvSpPr>
            <a:spLocks noGrp="1"/>
          </p:cNvSpPr>
          <p:nvPr>
            <p:ph type="title"/>
          </p:nvPr>
        </p:nvSpPr>
        <p:spPr/>
        <p:txBody>
          <a:bodyPr/>
          <a:lstStyle/>
          <a:p>
            <a:r>
              <a:rPr lang="en-US"/>
              <a:t>Facebook Own Posts Table | TrendSet - 13 of 26</a:t>
            </a:r>
          </a:p>
        </p:txBody>
      </p:sp>
      <p:graphicFrame>
        <p:nvGraphicFramePr>
          <p:cNvPr id="5" name="Table Placeholder 4">
            <a:extLst>
              <a:ext uri="{FF2B5EF4-FFF2-40B4-BE49-F238E27FC236}">
                <a16:creationId xmlns:a16="http://schemas.microsoft.com/office/drawing/2014/main" id="{AD303895-31EF-4463-B1E3-E9DF66F9184A}"/>
              </a:ext>
            </a:extLst>
          </p:cNvPr>
          <p:cNvGraphicFramePr>
            <a:graphicFrameLocks noGrp="1"/>
          </p:cNvGraphicFramePr>
          <p:nvPr>
            <p:ph type="tbl" sz="quarter" idx="13"/>
            <p:extLst>
              <p:ext uri="{D42A27DB-BD31-4B8C-83A1-F6EECF244321}">
                <p14:modId xmlns:p14="http://schemas.microsoft.com/office/powerpoint/2010/main" val="1898697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93618686"/>
                    </a:ext>
                  </a:extLst>
                </a:gridCol>
                <a:gridCol w="822959">
                  <a:extLst>
                    <a:ext uri="{9D8B030D-6E8A-4147-A177-3AD203B41FA5}">
                      <a16:colId xmlns:a16="http://schemas.microsoft.com/office/drawing/2014/main" val="2395219745"/>
                    </a:ext>
                  </a:extLst>
                </a:gridCol>
                <a:gridCol w="246888">
                  <a:extLst>
                    <a:ext uri="{9D8B030D-6E8A-4147-A177-3AD203B41FA5}">
                      <a16:colId xmlns:a16="http://schemas.microsoft.com/office/drawing/2014/main" val="637656412"/>
                    </a:ext>
                  </a:extLst>
                </a:gridCol>
                <a:gridCol w="246888">
                  <a:extLst>
                    <a:ext uri="{9D8B030D-6E8A-4147-A177-3AD203B41FA5}">
                      <a16:colId xmlns:a16="http://schemas.microsoft.com/office/drawing/2014/main" val="4268150647"/>
                    </a:ext>
                  </a:extLst>
                </a:gridCol>
                <a:gridCol w="246888">
                  <a:extLst>
                    <a:ext uri="{9D8B030D-6E8A-4147-A177-3AD203B41FA5}">
                      <a16:colId xmlns:a16="http://schemas.microsoft.com/office/drawing/2014/main" val="2454822042"/>
                    </a:ext>
                  </a:extLst>
                </a:gridCol>
                <a:gridCol w="208280">
                  <a:extLst>
                    <a:ext uri="{9D8B030D-6E8A-4147-A177-3AD203B41FA5}">
                      <a16:colId xmlns:a16="http://schemas.microsoft.com/office/drawing/2014/main" val="2630187900"/>
                    </a:ext>
                  </a:extLst>
                </a:gridCol>
                <a:gridCol w="208280">
                  <a:extLst>
                    <a:ext uri="{9D8B030D-6E8A-4147-A177-3AD203B41FA5}">
                      <a16:colId xmlns:a16="http://schemas.microsoft.com/office/drawing/2014/main" val="3592854260"/>
                    </a:ext>
                  </a:extLst>
                </a:gridCol>
                <a:gridCol w="208280">
                  <a:extLst>
                    <a:ext uri="{9D8B030D-6E8A-4147-A177-3AD203B41FA5}">
                      <a16:colId xmlns:a16="http://schemas.microsoft.com/office/drawing/2014/main" val="1740508245"/>
                    </a:ext>
                  </a:extLst>
                </a:gridCol>
                <a:gridCol w="208280">
                  <a:extLst>
                    <a:ext uri="{9D8B030D-6E8A-4147-A177-3AD203B41FA5}">
                      <a16:colId xmlns:a16="http://schemas.microsoft.com/office/drawing/2014/main" val="2965507828"/>
                    </a:ext>
                  </a:extLst>
                </a:gridCol>
                <a:gridCol w="208280">
                  <a:extLst>
                    <a:ext uri="{9D8B030D-6E8A-4147-A177-3AD203B41FA5}">
                      <a16:colId xmlns:a16="http://schemas.microsoft.com/office/drawing/2014/main" val="380339112"/>
                    </a:ext>
                  </a:extLst>
                </a:gridCol>
                <a:gridCol w="208280">
                  <a:extLst>
                    <a:ext uri="{9D8B030D-6E8A-4147-A177-3AD203B41FA5}">
                      <a16:colId xmlns:a16="http://schemas.microsoft.com/office/drawing/2014/main" val="73178369"/>
                    </a:ext>
                  </a:extLst>
                </a:gridCol>
                <a:gridCol w="208280">
                  <a:extLst>
                    <a:ext uri="{9D8B030D-6E8A-4147-A177-3AD203B41FA5}">
                      <a16:colId xmlns:a16="http://schemas.microsoft.com/office/drawing/2014/main" val="1954027722"/>
                    </a:ext>
                  </a:extLst>
                </a:gridCol>
                <a:gridCol w="246888">
                  <a:extLst>
                    <a:ext uri="{9D8B030D-6E8A-4147-A177-3AD203B41FA5}">
                      <a16:colId xmlns:a16="http://schemas.microsoft.com/office/drawing/2014/main" val="1115606311"/>
                    </a:ext>
                  </a:extLst>
                </a:gridCol>
                <a:gridCol w="246888">
                  <a:extLst>
                    <a:ext uri="{9D8B030D-6E8A-4147-A177-3AD203B41FA5}">
                      <a16:colId xmlns:a16="http://schemas.microsoft.com/office/drawing/2014/main" val="3546034902"/>
                    </a:ext>
                  </a:extLst>
                </a:gridCol>
                <a:gridCol w="246888">
                  <a:extLst>
                    <a:ext uri="{9D8B030D-6E8A-4147-A177-3AD203B41FA5}">
                      <a16:colId xmlns:a16="http://schemas.microsoft.com/office/drawing/2014/main" val="4279429407"/>
                    </a:ext>
                  </a:extLst>
                </a:gridCol>
                <a:gridCol w="208280">
                  <a:extLst>
                    <a:ext uri="{9D8B030D-6E8A-4147-A177-3AD203B41FA5}">
                      <a16:colId xmlns:a16="http://schemas.microsoft.com/office/drawing/2014/main" val="4028460684"/>
                    </a:ext>
                  </a:extLst>
                </a:gridCol>
                <a:gridCol w="246888">
                  <a:extLst>
                    <a:ext uri="{9D8B030D-6E8A-4147-A177-3AD203B41FA5}">
                      <a16:colId xmlns:a16="http://schemas.microsoft.com/office/drawing/2014/main" val="3533489003"/>
                    </a:ext>
                  </a:extLst>
                </a:gridCol>
                <a:gridCol w="246888">
                  <a:extLst>
                    <a:ext uri="{9D8B030D-6E8A-4147-A177-3AD203B41FA5}">
                      <a16:colId xmlns:a16="http://schemas.microsoft.com/office/drawing/2014/main" val="2672666306"/>
                    </a:ext>
                  </a:extLst>
                </a:gridCol>
                <a:gridCol w="246888">
                  <a:extLst>
                    <a:ext uri="{9D8B030D-6E8A-4147-A177-3AD203B41FA5}">
                      <a16:colId xmlns:a16="http://schemas.microsoft.com/office/drawing/2014/main" val="119470853"/>
                    </a:ext>
                  </a:extLst>
                </a:gridCol>
                <a:gridCol w="208280">
                  <a:extLst>
                    <a:ext uri="{9D8B030D-6E8A-4147-A177-3AD203B41FA5}">
                      <a16:colId xmlns:a16="http://schemas.microsoft.com/office/drawing/2014/main" val="3285237224"/>
                    </a:ext>
                  </a:extLst>
                </a:gridCol>
                <a:gridCol w="246888">
                  <a:extLst>
                    <a:ext uri="{9D8B030D-6E8A-4147-A177-3AD203B41FA5}">
                      <a16:colId xmlns:a16="http://schemas.microsoft.com/office/drawing/2014/main" val="2114016755"/>
                    </a:ext>
                  </a:extLst>
                </a:gridCol>
                <a:gridCol w="246888">
                  <a:extLst>
                    <a:ext uri="{9D8B030D-6E8A-4147-A177-3AD203B41FA5}">
                      <a16:colId xmlns:a16="http://schemas.microsoft.com/office/drawing/2014/main" val="3569489868"/>
                    </a:ext>
                  </a:extLst>
                </a:gridCol>
                <a:gridCol w="208280">
                  <a:extLst>
                    <a:ext uri="{9D8B030D-6E8A-4147-A177-3AD203B41FA5}">
                      <a16:colId xmlns:a16="http://schemas.microsoft.com/office/drawing/2014/main" val="2197148388"/>
                    </a:ext>
                  </a:extLst>
                </a:gridCol>
                <a:gridCol w="208280">
                  <a:extLst>
                    <a:ext uri="{9D8B030D-6E8A-4147-A177-3AD203B41FA5}">
                      <a16:colId xmlns:a16="http://schemas.microsoft.com/office/drawing/2014/main" val="278585257"/>
                    </a:ext>
                  </a:extLst>
                </a:gridCol>
                <a:gridCol w="208280">
                  <a:extLst>
                    <a:ext uri="{9D8B030D-6E8A-4147-A177-3AD203B41FA5}">
                      <a16:colId xmlns:a16="http://schemas.microsoft.com/office/drawing/2014/main" val="1502299641"/>
                    </a:ext>
                  </a:extLst>
                </a:gridCol>
                <a:gridCol w="246888">
                  <a:extLst>
                    <a:ext uri="{9D8B030D-6E8A-4147-A177-3AD203B41FA5}">
                      <a16:colId xmlns:a16="http://schemas.microsoft.com/office/drawing/2014/main" val="2465338394"/>
                    </a:ext>
                  </a:extLst>
                </a:gridCol>
                <a:gridCol w="208280">
                  <a:extLst>
                    <a:ext uri="{9D8B030D-6E8A-4147-A177-3AD203B41FA5}">
                      <a16:colId xmlns:a16="http://schemas.microsoft.com/office/drawing/2014/main" val="3468165718"/>
                    </a:ext>
                  </a:extLst>
                </a:gridCol>
                <a:gridCol w="208280">
                  <a:extLst>
                    <a:ext uri="{9D8B030D-6E8A-4147-A177-3AD203B41FA5}">
                      <a16:colId xmlns:a16="http://schemas.microsoft.com/office/drawing/2014/main" val="4081190187"/>
                    </a:ext>
                  </a:extLst>
                </a:gridCol>
                <a:gridCol w="208280">
                  <a:extLst>
                    <a:ext uri="{9D8B030D-6E8A-4147-A177-3AD203B41FA5}">
                      <a16:colId xmlns:a16="http://schemas.microsoft.com/office/drawing/2014/main" val="1027602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977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- 2018-12-17 09:03:49 </a:t>
                      </a:r>
                      <a:r>
                        <a:rPr kumimoji="0" lang="de-DE" sz="1000" b="0" i="0" u="none" strike="noStrike" kern="1200" cap="none" spc="0" normalizeH="0" baseline="0" noProof="0">
                          <a:ln>
                            <a:noFill/>
                          </a:ln>
                          <a:solidFill>
                            <a:prstClr val="black"/>
                          </a:solidFill>
                          <a:effectLst/>
                          <a:uLnTx/>
                          <a:uFillTx/>
                          <a:latin typeface="+mn-lt"/>
                          <a:ea typeface="+mn-ea"/>
                          <a:cs typeface="+mn-cs"/>
                        </a:rPr>
                        <a:t> 
 Heute erscheint das neue TrendSet Journal zur TrendSet Winter 2019 mit den Trends und vielen Produkten aus Interiors &amp; Lifestyle für Frühjahr/Sommer 2019! Ihr könnt es online durchblättern oder downloaden unter https://trendset.de/trends/trendset-journal/ Unsere registrierten Fachbesucher und Aussteller bekommen das Printexemplar auf dem Postweg in den nächsten Tagen zugestellt. Viel Spaß beim Anschauen, Entdecken und Inspirieren lassen!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https://scontent.xx.fbcdn.net/v/t1.0-9/p720x720/48383462_2224687860895138_8381980126727897088_n.jpg?_nc_cat=111&amp;_nc_ht=scontent.xx&amp;oh=bd7bfca7aa032c4b5a3ba3f7f7690905&amp;oe=5CFFA279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88200129"/>
                  </a:ext>
                </a:extLst>
              </a:tr>
            </a:tbl>
          </a:graphicData>
        </a:graphic>
      </p:graphicFrame>
      <p:sp>
        <p:nvSpPr>
          <p:cNvPr id="4" name="Text Placeholder 3">
            <a:extLst>
              <a:ext uri="{FF2B5EF4-FFF2-40B4-BE49-F238E27FC236}">
                <a16:creationId xmlns:a16="http://schemas.microsoft.com/office/drawing/2014/main" id="{9CC54A32-9FA3-415D-88DB-34B85C65D30D}"/>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777952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E0953-C0F6-42A2-A8A3-2D134E2329DD}"/>
              </a:ext>
            </a:extLst>
          </p:cNvPr>
          <p:cNvSpPr>
            <a:spLocks noGrp="1"/>
          </p:cNvSpPr>
          <p:nvPr>
            <p:ph type="title"/>
          </p:nvPr>
        </p:nvSpPr>
        <p:spPr/>
        <p:txBody>
          <a:bodyPr/>
          <a:lstStyle/>
          <a:p>
            <a:r>
              <a:rPr lang="en-US"/>
              <a:t>Facebook Own Posts Table | TrendSet - 14 of 26</a:t>
            </a:r>
          </a:p>
        </p:txBody>
      </p:sp>
      <p:graphicFrame>
        <p:nvGraphicFramePr>
          <p:cNvPr id="5" name="Table Placeholder 4">
            <a:extLst>
              <a:ext uri="{FF2B5EF4-FFF2-40B4-BE49-F238E27FC236}">
                <a16:creationId xmlns:a16="http://schemas.microsoft.com/office/drawing/2014/main" id="{FA258AB1-8E0C-4C4F-B25F-92D69E82774B}"/>
              </a:ext>
            </a:extLst>
          </p:cNvPr>
          <p:cNvGraphicFramePr>
            <a:graphicFrameLocks noGrp="1"/>
          </p:cNvGraphicFramePr>
          <p:nvPr>
            <p:ph type="tbl" sz="quarter" idx="13"/>
            <p:extLst>
              <p:ext uri="{D42A27DB-BD31-4B8C-83A1-F6EECF244321}">
                <p14:modId xmlns:p14="http://schemas.microsoft.com/office/powerpoint/2010/main" val="4044577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78092632"/>
                    </a:ext>
                  </a:extLst>
                </a:gridCol>
                <a:gridCol w="822959">
                  <a:extLst>
                    <a:ext uri="{9D8B030D-6E8A-4147-A177-3AD203B41FA5}">
                      <a16:colId xmlns:a16="http://schemas.microsoft.com/office/drawing/2014/main" val="2346476722"/>
                    </a:ext>
                  </a:extLst>
                </a:gridCol>
                <a:gridCol w="246888">
                  <a:extLst>
                    <a:ext uri="{9D8B030D-6E8A-4147-A177-3AD203B41FA5}">
                      <a16:colId xmlns:a16="http://schemas.microsoft.com/office/drawing/2014/main" val="3872980248"/>
                    </a:ext>
                  </a:extLst>
                </a:gridCol>
                <a:gridCol w="246888">
                  <a:extLst>
                    <a:ext uri="{9D8B030D-6E8A-4147-A177-3AD203B41FA5}">
                      <a16:colId xmlns:a16="http://schemas.microsoft.com/office/drawing/2014/main" val="3322321265"/>
                    </a:ext>
                  </a:extLst>
                </a:gridCol>
                <a:gridCol w="246888">
                  <a:extLst>
                    <a:ext uri="{9D8B030D-6E8A-4147-A177-3AD203B41FA5}">
                      <a16:colId xmlns:a16="http://schemas.microsoft.com/office/drawing/2014/main" val="3494500320"/>
                    </a:ext>
                  </a:extLst>
                </a:gridCol>
                <a:gridCol w="208280">
                  <a:extLst>
                    <a:ext uri="{9D8B030D-6E8A-4147-A177-3AD203B41FA5}">
                      <a16:colId xmlns:a16="http://schemas.microsoft.com/office/drawing/2014/main" val="206131798"/>
                    </a:ext>
                  </a:extLst>
                </a:gridCol>
                <a:gridCol w="208280">
                  <a:extLst>
                    <a:ext uri="{9D8B030D-6E8A-4147-A177-3AD203B41FA5}">
                      <a16:colId xmlns:a16="http://schemas.microsoft.com/office/drawing/2014/main" val="2535947115"/>
                    </a:ext>
                  </a:extLst>
                </a:gridCol>
                <a:gridCol w="208280">
                  <a:extLst>
                    <a:ext uri="{9D8B030D-6E8A-4147-A177-3AD203B41FA5}">
                      <a16:colId xmlns:a16="http://schemas.microsoft.com/office/drawing/2014/main" val="2950581769"/>
                    </a:ext>
                  </a:extLst>
                </a:gridCol>
                <a:gridCol w="208280">
                  <a:extLst>
                    <a:ext uri="{9D8B030D-6E8A-4147-A177-3AD203B41FA5}">
                      <a16:colId xmlns:a16="http://schemas.microsoft.com/office/drawing/2014/main" val="1660852710"/>
                    </a:ext>
                  </a:extLst>
                </a:gridCol>
                <a:gridCol w="208280">
                  <a:extLst>
                    <a:ext uri="{9D8B030D-6E8A-4147-A177-3AD203B41FA5}">
                      <a16:colId xmlns:a16="http://schemas.microsoft.com/office/drawing/2014/main" val="126074656"/>
                    </a:ext>
                  </a:extLst>
                </a:gridCol>
                <a:gridCol w="208280">
                  <a:extLst>
                    <a:ext uri="{9D8B030D-6E8A-4147-A177-3AD203B41FA5}">
                      <a16:colId xmlns:a16="http://schemas.microsoft.com/office/drawing/2014/main" val="1752647429"/>
                    </a:ext>
                  </a:extLst>
                </a:gridCol>
                <a:gridCol w="208280">
                  <a:extLst>
                    <a:ext uri="{9D8B030D-6E8A-4147-A177-3AD203B41FA5}">
                      <a16:colId xmlns:a16="http://schemas.microsoft.com/office/drawing/2014/main" val="1315622935"/>
                    </a:ext>
                  </a:extLst>
                </a:gridCol>
                <a:gridCol w="246888">
                  <a:extLst>
                    <a:ext uri="{9D8B030D-6E8A-4147-A177-3AD203B41FA5}">
                      <a16:colId xmlns:a16="http://schemas.microsoft.com/office/drawing/2014/main" val="29545595"/>
                    </a:ext>
                  </a:extLst>
                </a:gridCol>
                <a:gridCol w="246888">
                  <a:extLst>
                    <a:ext uri="{9D8B030D-6E8A-4147-A177-3AD203B41FA5}">
                      <a16:colId xmlns:a16="http://schemas.microsoft.com/office/drawing/2014/main" val="3775339625"/>
                    </a:ext>
                  </a:extLst>
                </a:gridCol>
                <a:gridCol w="246888">
                  <a:extLst>
                    <a:ext uri="{9D8B030D-6E8A-4147-A177-3AD203B41FA5}">
                      <a16:colId xmlns:a16="http://schemas.microsoft.com/office/drawing/2014/main" val="2192058361"/>
                    </a:ext>
                  </a:extLst>
                </a:gridCol>
                <a:gridCol w="208280">
                  <a:extLst>
                    <a:ext uri="{9D8B030D-6E8A-4147-A177-3AD203B41FA5}">
                      <a16:colId xmlns:a16="http://schemas.microsoft.com/office/drawing/2014/main" val="738892373"/>
                    </a:ext>
                  </a:extLst>
                </a:gridCol>
                <a:gridCol w="246888">
                  <a:extLst>
                    <a:ext uri="{9D8B030D-6E8A-4147-A177-3AD203B41FA5}">
                      <a16:colId xmlns:a16="http://schemas.microsoft.com/office/drawing/2014/main" val="553924075"/>
                    </a:ext>
                  </a:extLst>
                </a:gridCol>
                <a:gridCol w="246888">
                  <a:extLst>
                    <a:ext uri="{9D8B030D-6E8A-4147-A177-3AD203B41FA5}">
                      <a16:colId xmlns:a16="http://schemas.microsoft.com/office/drawing/2014/main" val="1627859507"/>
                    </a:ext>
                  </a:extLst>
                </a:gridCol>
                <a:gridCol w="246888">
                  <a:extLst>
                    <a:ext uri="{9D8B030D-6E8A-4147-A177-3AD203B41FA5}">
                      <a16:colId xmlns:a16="http://schemas.microsoft.com/office/drawing/2014/main" val="1413548870"/>
                    </a:ext>
                  </a:extLst>
                </a:gridCol>
                <a:gridCol w="208280">
                  <a:extLst>
                    <a:ext uri="{9D8B030D-6E8A-4147-A177-3AD203B41FA5}">
                      <a16:colId xmlns:a16="http://schemas.microsoft.com/office/drawing/2014/main" val="3199283989"/>
                    </a:ext>
                  </a:extLst>
                </a:gridCol>
                <a:gridCol w="246888">
                  <a:extLst>
                    <a:ext uri="{9D8B030D-6E8A-4147-A177-3AD203B41FA5}">
                      <a16:colId xmlns:a16="http://schemas.microsoft.com/office/drawing/2014/main" val="2406568341"/>
                    </a:ext>
                  </a:extLst>
                </a:gridCol>
                <a:gridCol w="246888">
                  <a:extLst>
                    <a:ext uri="{9D8B030D-6E8A-4147-A177-3AD203B41FA5}">
                      <a16:colId xmlns:a16="http://schemas.microsoft.com/office/drawing/2014/main" val="3645338517"/>
                    </a:ext>
                  </a:extLst>
                </a:gridCol>
                <a:gridCol w="208280">
                  <a:extLst>
                    <a:ext uri="{9D8B030D-6E8A-4147-A177-3AD203B41FA5}">
                      <a16:colId xmlns:a16="http://schemas.microsoft.com/office/drawing/2014/main" val="999604555"/>
                    </a:ext>
                  </a:extLst>
                </a:gridCol>
                <a:gridCol w="208280">
                  <a:extLst>
                    <a:ext uri="{9D8B030D-6E8A-4147-A177-3AD203B41FA5}">
                      <a16:colId xmlns:a16="http://schemas.microsoft.com/office/drawing/2014/main" val="543429978"/>
                    </a:ext>
                  </a:extLst>
                </a:gridCol>
                <a:gridCol w="208280">
                  <a:extLst>
                    <a:ext uri="{9D8B030D-6E8A-4147-A177-3AD203B41FA5}">
                      <a16:colId xmlns:a16="http://schemas.microsoft.com/office/drawing/2014/main" val="614588289"/>
                    </a:ext>
                  </a:extLst>
                </a:gridCol>
                <a:gridCol w="246888">
                  <a:extLst>
                    <a:ext uri="{9D8B030D-6E8A-4147-A177-3AD203B41FA5}">
                      <a16:colId xmlns:a16="http://schemas.microsoft.com/office/drawing/2014/main" val="201703276"/>
                    </a:ext>
                  </a:extLst>
                </a:gridCol>
                <a:gridCol w="208280">
                  <a:extLst>
                    <a:ext uri="{9D8B030D-6E8A-4147-A177-3AD203B41FA5}">
                      <a16:colId xmlns:a16="http://schemas.microsoft.com/office/drawing/2014/main" val="701301910"/>
                    </a:ext>
                  </a:extLst>
                </a:gridCol>
                <a:gridCol w="208280">
                  <a:extLst>
                    <a:ext uri="{9D8B030D-6E8A-4147-A177-3AD203B41FA5}">
                      <a16:colId xmlns:a16="http://schemas.microsoft.com/office/drawing/2014/main" val="2284570726"/>
                    </a:ext>
                  </a:extLst>
                </a:gridCol>
                <a:gridCol w="208280">
                  <a:extLst>
                    <a:ext uri="{9D8B030D-6E8A-4147-A177-3AD203B41FA5}">
                      <a16:colId xmlns:a16="http://schemas.microsoft.com/office/drawing/2014/main" val="1255730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12388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- 2018-12-14 10:00:01 </a:t>
                      </a:r>
                      <a:r>
                        <a:rPr kumimoji="0" lang="de-DE" sz="1000" b="0" i="0" u="none" strike="noStrike" kern="1200" cap="none" spc="0" normalizeH="0" baseline="0" noProof="0">
                          <a:ln>
                            <a:noFill/>
                          </a:ln>
                          <a:solidFill>
                            <a:prstClr val="black"/>
                          </a:solidFill>
                          <a:effectLst/>
                          <a:uLnTx/>
                          <a:uFillTx/>
                          <a:latin typeface="+mn-lt"/>
                          <a:ea typeface="+mn-ea"/>
                          <a:cs typeface="+mn-cs"/>
                        </a:rPr>
                        <a:t> 
 Achtung: Dauerkarten-Spezialpreis verlängert bis 21.12.2018! 
Alle Fachbesucher, die jetzt noch die vergünstigten Dauerkarten für die TrendSet Winter 2019 zum Spezialpreis von nur 19 Euro (statt 23 Euro Normalpreis) bestellen möchten, können dies noch bis zum 21. Dezember 2018 unter https://shop.trendset.de/mein-konto/ tun. Wir freuen uns auf euch im Januar in München. Bis bald!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https://scontent.xx.fbcdn.net/v/t1.0-9/p720x720/48391809_2219426054754652_2829516809563013120_o.jpg?_nc_cat=103&amp;_nc_ht=scontent.xx&amp;oh=45d7424f9e839089ca8c916b2938d5b5&amp;oe=5CBD469E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87065555"/>
                  </a:ext>
                </a:extLst>
              </a:tr>
            </a:tbl>
          </a:graphicData>
        </a:graphic>
      </p:graphicFrame>
      <p:sp>
        <p:nvSpPr>
          <p:cNvPr id="4" name="Text Placeholder 3">
            <a:extLst>
              <a:ext uri="{FF2B5EF4-FFF2-40B4-BE49-F238E27FC236}">
                <a16:creationId xmlns:a16="http://schemas.microsoft.com/office/drawing/2014/main" id="{A5DF803E-DC0A-49A8-AFBC-A92F887A6E15}"/>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478271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8810B-23FA-465A-9F76-B049F0523E8E}"/>
              </a:ext>
            </a:extLst>
          </p:cNvPr>
          <p:cNvSpPr>
            <a:spLocks noGrp="1"/>
          </p:cNvSpPr>
          <p:nvPr>
            <p:ph type="title"/>
          </p:nvPr>
        </p:nvSpPr>
        <p:spPr/>
        <p:txBody>
          <a:bodyPr/>
          <a:lstStyle/>
          <a:p>
            <a:r>
              <a:rPr lang="en-US"/>
              <a:t>Facebook Own Posts Table | TrendSet - 15 of 26</a:t>
            </a:r>
          </a:p>
        </p:txBody>
      </p:sp>
      <p:graphicFrame>
        <p:nvGraphicFramePr>
          <p:cNvPr id="5" name="Table Placeholder 4">
            <a:extLst>
              <a:ext uri="{FF2B5EF4-FFF2-40B4-BE49-F238E27FC236}">
                <a16:creationId xmlns:a16="http://schemas.microsoft.com/office/drawing/2014/main" id="{BADCFDBE-6281-4E62-A3D5-F34EC08365B9}"/>
              </a:ext>
            </a:extLst>
          </p:cNvPr>
          <p:cNvGraphicFramePr>
            <a:graphicFrameLocks noGrp="1"/>
          </p:cNvGraphicFramePr>
          <p:nvPr>
            <p:ph type="tbl" sz="quarter" idx="13"/>
            <p:extLst>
              <p:ext uri="{D42A27DB-BD31-4B8C-83A1-F6EECF244321}">
                <p14:modId xmlns:p14="http://schemas.microsoft.com/office/powerpoint/2010/main" val="583956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265096070"/>
                    </a:ext>
                  </a:extLst>
                </a:gridCol>
                <a:gridCol w="822959">
                  <a:extLst>
                    <a:ext uri="{9D8B030D-6E8A-4147-A177-3AD203B41FA5}">
                      <a16:colId xmlns:a16="http://schemas.microsoft.com/office/drawing/2014/main" val="796419681"/>
                    </a:ext>
                  </a:extLst>
                </a:gridCol>
                <a:gridCol w="246888">
                  <a:extLst>
                    <a:ext uri="{9D8B030D-6E8A-4147-A177-3AD203B41FA5}">
                      <a16:colId xmlns:a16="http://schemas.microsoft.com/office/drawing/2014/main" val="151885754"/>
                    </a:ext>
                  </a:extLst>
                </a:gridCol>
                <a:gridCol w="246888">
                  <a:extLst>
                    <a:ext uri="{9D8B030D-6E8A-4147-A177-3AD203B41FA5}">
                      <a16:colId xmlns:a16="http://schemas.microsoft.com/office/drawing/2014/main" val="251229242"/>
                    </a:ext>
                  </a:extLst>
                </a:gridCol>
                <a:gridCol w="246888">
                  <a:extLst>
                    <a:ext uri="{9D8B030D-6E8A-4147-A177-3AD203B41FA5}">
                      <a16:colId xmlns:a16="http://schemas.microsoft.com/office/drawing/2014/main" val="694803869"/>
                    </a:ext>
                  </a:extLst>
                </a:gridCol>
                <a:gridCol w="208280">
                  <a:extLst>
                    <a:ext uri="{9D8B030D-6E8A-4147-A177-3AD203B41FA5}">
                      <a16:colId xmlns:a16="http://schemas.microsoft.com/office/drawing/2014/main" val="2226082514"/>
                    </a:ext>
                  </a:extLst>
                </a:gridCol>
                <a:gridCol w="208280">
                  <a:extLst>
                    <a:ext uri="{9D8B030D-6E8A-4147-A177-3AD203B41FA5}">
                      <a16:colId xmlns:a16="http://schemas.microsoft.com/office/drawing/2014/main" val="980702356"/>
                    </a:ext>
                  </a:extLst>
                </a:gridCol>
                <a:gridCol w="208280">
                  <a:extLst>
                    <a:ext uri="{9D8B030D-6E8A-4147-A177-3AD203B41FA5}">
                      <a16:colId xmlns:a16="http://schemas.microsoft.com/office/drawing/2014/main" val="4165445226"/>
                    </a:ext>
                  </a:extLst>
                </a:gridCol>
                <a:gridCol w="208280">
                  <a:extLst>
                    <a:ext uri="{9D8B030D-6E8A-4147-A177-3AD203B41FA5}">
                      <a16:colId xmlns:a16="http://schemas.microsoft.com/office/drawing/2014/main" val="3437760394"/>
                    </a:ext>
                  </a:extLst>
                </a:gridCol>
                <a:gridCol w="208280">
                  <a:extLst>
                    <a:ext uri="{9D8B030D-6E8A-4147-A177-3AD203B41FA5}">
                      <a16:colId xmlns:a16="http://schemas.microsoft.com/office/drawing/2014/main" val="3953988844"/>
                    </a:ext>
                  </a:extLst>
                </a:gridCol>
                <a:gridCol w="208280">
                  <a:extLst>
                    <a:ext uri="{9D8B030D-6E8A-4147-A177-3AD203B41FA5}">
                      <a16:colId xmlns:a16="http://schemas.microsoft.com/office/drawing/2014/main" val="442778191"/>
                    </a:ext>
                  </a:extLst>
                </a:gridCol>
                <a:gridCol w="208280">
                  <a:extLst>
                    <a:ext uri="{9D8B030D-6E8A-4147-A177-3AD203B41FA5}">
                      <a16:colId xmlns:a16="http://schemas.microsoft.com/office/drawing/2014/main" val="449790681"/>
                    </a:ext>
                  </a:extLst>
                </a:gridCol>
                <a:gridCol w="246888">
                  <a:extLst>
                    <a:ext uri="{9D8B030D-6E8A-4147-A177-3AD203B41FA5}">
                      <a16:colId xmlns:a16="http://schemas.microsoft.com/office/drawing/2014/main" val="3831309656"/>
                    </a:ext>
                  </a:extLst>
                </a:gridCol>
                <a:gridCol w="246888">
                  <a:extLst>
                    <a:ext uri="{9D8B030D-6E8A-4147-A177-3AD203B41FA5}">
                      <a16:colId xmlns:a16="http://schemas.microsoft.com/office/drawing/2014/main" val="924421665"/>
                    </a:ext>
                  </a:extLst>
                </a:gridCol>
                <a:gridCol w="246888">
                  <a:extLst>
                    <a:ext uri="{9D8B030D-6E8A-4147-A177-3AD203B41FA5}">
                      <a16:colId xmlns:a16="http://schemas.microsoft.com/office/drawing/2014/main" val="250216352"/>
                    </a:ext>
                  </a:extLst>
                </a:gridCol>
                <a:gridCol w="208280">
                  <a:extLst>
                    <a:ext uri="{9D8B030D-6E8A-4147-A177-3AD203B41FA5}">
                      <a16:colId xmlns:a16="http://schemas.microsoft.com/office/drawing/2014/main" val="3587580333"/>
                    </a:ext>
                  </a:extLst>
                </a:gridCol>
                <a:gridCol w="246888">
                  <a:extLst>
                    <a:ext uri="{9D8B030D-6E8A-4147-A177-3AD203B41FA5}">
                      <a16:colId xmlns:a16="http://schemas.microsoft.com/office/drawing/2014/main" val="2696272666"/>
                    </a:ext>
                  </a:extLst>
                </a:gridCol>
                <a:gridCol w="246888">
                  <a:extLst>
                    <a:ext uri="{9D8B030D-6E8A-4147-A177-3AD203B41FA5}">
                      <a16:colId xmlns:a16="http://schemas.microsoft.com/office/drawing/2014/main" val="2320367770"/>
                    </a:ext>
                  </a:extLst>
                </a:gridCol>
                <a:gridCol w="246888">
                  <a:extLst>
                    <a:ext uri="{9D8B030D-6E8A-4147-A177-3AD203B41FA5}">
                      <a16:colId xmlns:a16="http://schemas.microsoft.com/office/drawing/2014/main" val="1891820622"/>
                    </a:ext>
                  </a:extLst>
                </a:gridCol>
                <a:gridCol w="208280">
                  <a:extLst>
                    <a:ext uri="{9D8B030D-6E8A-4147-A177-3AD203B41FA5}">
                      <a16:colId xmlns:a16="http://schemas.microsoft.com/office/drawing/2014/main" val="2243820214"/>
                    </a:ext>
                  </a:extLst>
                </a:gridCol>
                <a:gridCol w="246888">
                  <a:extLst>
                    <a:ext uri="{9D8B030D-6E8A-4147-A177-3AD203B41FA5}">
                      <a16:colId xmlns:a16="http://schemas.microsoft.com/office/drawing/2014/main" val="1775622718"/>
                    </a:ext>
                  </a:extLst>
                </a:gridCol>
                <a:gridCol w="246888">
                  <a:extLst>
                    <a:ext uri="{9D8B030D-6E8A-4147-A177-3AD203B41FA5}">
                      <a16:colId xmlns:a16="http://schemas.microsoft.com/office/drawing/2014/main" val="4082019428"/>
                    </a:ext>
                  </a:extLst>
                </a:gridCol>
                <a:gridCol w="208280">
                  <a:extLst>
                    <a:ext uri="{9D8B030D-6E8A-4147-A177-3AD203B41FA5}">
                      <a16:colId xmlns:a16="http://schemas.microsoft.com/office/drawing/2014/main" val="3610071112"/>
                    </a:ext>
                  </a:extLst>
                </a:gridCol>
                <a:gridCol w="208280">
                  <a:extLst>
                    <a:ext uri="{9D8B030D-6E8A-4147-A177-3AD203B41FA5}">
                      <a16:colId xmlns:a16="http://schemas.microsoft.com/office/drawing/2014/main" val="4225237382"/>
                    </a:ext>
                  </a:extLst>
                </a:gridCol>
                <a:gridCol w="208280">
                  <a:extLst>
                    <a:ext uri="{9D8B030D-6E8A-4147-A177-3AD203B41FA5}">
                      <a16:colId xmlns:a16="http://schemas.microsoft.com/office/drawing/2014/main" val="2203100723"/>
                    </a:ext>
                  </a:extLst>
                </a:gridCol>
                <a:gridCol w="246888">
                  <a:extLst>
                    <a:ext uri="{9D8B030D-6E8A-4147-A177-3AD203B41FA5}">
                      <a16:colId xmlns:a16="http://schemas.microsoft.com/office/drawing/2014/main" val="2006459669"/>
                    </a:ext>
                  </a:extLst>
                </a:gridCol>
                <a:gridCol w="208280">
                  <a:extLst>
                    <a:ext uri="{9D8B030D-6E8A-4147-A177-3AD203B41FA5}">
                      <a16:colId xmlns:a16="http://schemas.microsoft.com/office/drawing/2014/main" val="2433647877"/>
                    </a:ext>
                  </a:extLst>
                </a:gridCol>
                <a:gridCol w="208280">
                  <a:extLst>
                    <a:ext uri="{9D8B030D-6E8A-4147-A177-3AD203B41FA5}">
                      <a16:colId xmlns:a16="http://schemas.microsoft.com/office/drawing/2014/main" val="2949435320"/>
                    </a:ext>
                  </a:extLst>
                </a:gridCol>
                <a:gridCol w="208280">
                  <a:extLst>
                    <a:ext uri="{9D8B030D-6E8A-4147-A177-3AD203B41FA5}">
                      <a16:colId xmlns:a16="http://schemas.microsoft.com/office/drawing/2014/main" val="222423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5784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- 2018-12-13 10:00:00 </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In drei Wochen beginnt die TrendSet Winter 2019! Unter https://shop.trendset.de/mein-konto/ könnt ihr jetzt eure Eintageskarten oder Dauerkarten (für alle drei Messetage) bestellen. Wer seine Dauerkarte bis zum 14.12.2018 ordert, zahlt statt 23 Euro nur 19 Euro. Also, nichts wie los! Bis bald auf der TrendSet Winter 2019. Wir freuen uns auf euch!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https://scontent.xx.fbcdn.net/v/t1.0-9/p720x720/47054597_2198394423524482_6192827869958242304_o.jpg?_nc_cat=100&amp;_nc_ht=scontent.xx&amp;oh=63b0e37601cea36957a69ed7293ea250&amp;oe=5CB7A07A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86718932"/>
                  </a:ext>
                </a:extLst>
              </a:tr>
            </a:tbl>
          </a:graphicData>
        </a:graphic>
      </p:graphicFrame>
      <p:sp>
        <p:nvSpPr>
          <p:cNvPr id="4" name="Text Placeholder 3">
            <a:extLst>
              <a:ext uri="{FF2B5EF4-FFF2-40B4-BE49-F238E27FC236}">
                <a16:creationId xmlns:a16="http://schemas.microsoft.com/office/drawing/2014/main" id="{3E62A4F7-C882-46F0-AEE4-479A6EECB223}"/>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831334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2C356-2EF9-45BB-85A1-D7DED29E99F2}"/>
              </a:ext>
            </a:extLst>
          </p:cNvPr>
          <p:cNvSpPr>
            <a:spLocks noGrp="1"/>
          </p:cNvSpPr>
          <p:nvPr>
            <p:ph type="title"/>
          </p:nvPr>
        </p:nvSpPr>
        <p:spPr/>
        <p:txBody>
          <a:bodyPr/>
          <a:lstStyle/>
          <a:p>
            <a:r>
              <a:rPr lang="en-US"/>
              <a:t>Facebook Own Posts Table | TrendSet - 16 of 26</a:t>
            </a:r>
          </a:p>
        </p:txBody>
      </p:sp>
      <p:graphicFrame>
        <p:nvGraphicFramePr>
          <p:cNvPr id="5" name="Table Placeholder 4">
            <a:extLst>
              <a:ext uri="{FF2B5EF4-FFF2-40B4-BE49-F238E27FC236}">
                <a16:creationId xmlns:a16="http://schemas.microsoft.com/office/drawing/2014/main" id="{B56FAFAF-92CF-4010-B29C-2A09E2ADD9AE}"/>
              </a:ext>
            </a:extLst>
          </p:cNvPr>
          <p:cNvGraphicFramePr>
            <a:graphicFrameLocks noGrp="1"/>
          </p:cNvGraphicFramePr>
          <p:nvPr>
            <p:ph type="tbl" sz="quarter" idx="13"/>
            <p:extLst>
              <p:ext uri="{D42A27DB-BD31-4B8C-83A1-F6EECF244321}">
                <p14:modId xmlns:p14="http://schemas.microsoft.com/office/powerpoint/2010/main" val="1797526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832189448"/>
                    </a:ext>
                  </a:extLst>
                </a:gridCol>
                <a:gridCol w="822959">
                  <a:extLst>
                    <a:ext uri="{9D8B030D-6E8A-4147-A177-3AD203B41FA5}">
                      <a16:colId xmlns:a16="http://schemas.microsoft.com/office/drawing/2014/main" val="3991876105"/>
                    </a:ext>
                  </a:extLst>
                </a:gridCol>
                <a:gridCol w="246888">
                  <a:extLst>
                    <a:ext uri="{9D8B030D-6E8A-4147-A177-3AD203B41FA5}">
                      <a16:colId xmlns:a16="http://schemas.microsoft.com/office/drawing/2014/main" val="3273894971"/>
                    </a:ext>
                  </a:extLst>
                </a:gridCol>
                <a:gridCol w="246888">
                  <a:extLst>
                    <a:ext uri="{9D8B030D-6E8A-4147-A177-3AD203B41FA5}">
                      <a16:colId xmlns:a16="http://schemas.microsoft.com/office/drawing/2014/main" val="1489319994"/>
                    </a:ext>
                  </a:extLst>
                </a:gridCol>
                <a:gridCol w="246888">
                  <a:extLst>
                    <a:ext uri="{9D8B030D-6E8A-4147-A177-3AD203B41FA5}">
                      <a16:colId xmlns:a16="http://schemas.microsoft.com/office/drawing/2014/main" val="3697689792"/>
                    </a:ext>
                  </a:extLst>
                </a:gridCol>
                <a:gridCol w="208280">
                  <a:extLst>
                    <a:ext uri="{9D8B030D-6E8A-4147-A177-3AD203B41FA5}">
                      <a16:colId xmlns:a16="http://schemas.microsoft.com/office/drawing/2014/main" val="991463189"/>
                    </a:ext>
                  </a:extLst>
                </a:gridCol>
                <a:gridCol w="208280">
                  <a:extLst>
                    <a:ext uri="{9D8B030D-6E8A-4147-A177-3AD203B41FA5}">
                      <a16:colId xmlns:a16="http://schemas.microsoft.com/office/drawing/2014/main" val="795577854"/>
                    </a:ext>
                  </a:extLst>
                </a:gridCol>
                <a:gridCol w="208280">
                  <a:extLst>
                    <a:ext uri="{9D8B030D-6E8A-4147-A177-3AD203B41FA5}">
                      <a16:colId xmlns:a16="http://schemas.microsoft.com/office/drawing/2014/main" val="550946498"/>
                    </a:ext>
                  </a:extLst>
                </a:gridCol>
                <a:gridCol w="208280">
                  <a:extLst>
                    <a:ext uri="{9D8B030D-6E8A-4147-A177-3AD203B41FA5}">
                      <a16:colId xmlns:a16="http://schemas.microsoft.com/office/drawing/2014/main" val="194147413"/>
                    </a:ext>
                  </a:extLst>
                </a:gridCol>
                <a:gridCol w="208280">
                  <a:extLst>
                    <a:ext uri="{9D8B030D-6E8A-4147-A177-3AD203B41FA5}">
                      <a16:colId xmlns:a16="http://schemas.microsoft.com/office/drawing/2014/main" val="318974652"/>
                    </a:ext>
                  </a:extLst>
                </a:gridCol>
                <a:gridCol w="208280">
                  <a:extLst>
                    <a:ext uri="{9D8B030D-6E8A-4147-A177-3AD203B41FA5}">
                      <a16:colId xmlns:a16="http://schemas.microsoft.com/office/drawing/2014/main" val="3947617963"/>
                    </a:ext>
                  </a:extLst>
                </a:gridCol>
                <a:gridCol w="208280">
                  <a:extLst>
                    <a:ext uri="{9D8B030D-6E8A-4147-A177-3AD203B41FA5}">
                      <a16:colId xmlns:a16="http://schemas.microsoft.com/office/drawing/2014/main" val="4267610391"/>
                    </a:ext>
                  </a:extLst>
                </a:gridCol>
                <a:gridCol w="246888">
                  <a:extLst>
                    <a:ext uri="{9D8B030D-6E8A-4147-A177-3AD203B41FA5}">
                      <a16:colId xmlns:a16="http://schemas.microsoft.com/office/drawing/2014/main" val="383616287"/>
                    </a:ext>
                  </a:extLst>
                </a:gridCol>
                <a:gridCol w="246888">
                  <a:extLst>
                    <a:ext uri="{9D8B030D-6E8A-4147-A177-3AD203B41FA5}">
                      <a16:colId xmlns:a16="http://schemas.microsoft.com/office/drawing/2014/main" val="1577419527"/>
                    </a:ext>
                  </a:extLst>
                </a:gridCol>
                <a:gridCol w="246888">
                  <a:extLst>
                    <a:ext uri="{9D8B030D-6E8A-4147-A177-3AD203B41FA5}">
                      <a16:colId xmlns:a16="http://schemas.microsoft.com/office/drawing/2014/main" val="1953434714"/>
                    </a:ext>
                  </a:extLst>
                </a:gridCol>
                <a:gridCol w="208280">
                  <a:extLst>
                    <a:ext uri="{9D8B030D-6E8A-4147-A177-3AD203B41FA5}">
                      <a16:colId xmlns:a16="http://schemas.microsoft.com/office/drawing/2014/main" val="791710812"/>
                    </a:ext>
                  </a:extLst>
                </a:gridCol>
                <a:gridCol w="246888">
                  <a:extLst>
                    <a:ext uri="{9D8B030D-6E8A-4147-A177-3AD203B41FA5}">
                      <a16:colId xmlns:a16="http://schemas.microsoft.com/office/drawing/2014/main" val="408464826"/>
                    </a:ext>
                  </a:extLst>
                </a:gridCol>
                <a:gridCol w="246888">
                  <a:extLst>
                    <a:ext uri="{9D8B030D-6E8A-4147-A177-3AD203B41FA5}">
                      <a16:colId xmlns:a16="http://schemas.microsoft.com/office/drawing/2014/main" val="2153580005"/>
                    </a:ext>
                  </a:extLst>
                </a:gridCol>
                <a:gridCol w="246888">
                  <a:extLst>
                    <a:ext uri="{9D8B030D-6E8A-4147-A177-3AD203B41FA5}">
                      <a16:colId xmlns:a16="http://schemas.microsoft.com/office/drawing/2014/main" val="1100537959"/>
                    </a:ext>
                  </a:extLst>
                </a:gridCol>
                <a:gridCol w="208280">
                  <a:extLst>
                    <a:ext uri="{9D8B030D-6E8A-4147-A177-3AD203B41FA5}">
                      <a16:colId xmlns:a16="http://schemas.microsoft.com/office/drawing/2014/main" val="1663396777"/>
                    </a:ext>
                  </a:extLst>
                </a:gridCol>
                <a:gridCol w="246888">
                  <a:extLst>
                    <a:ext uri="{9D8B030D-6E8A-4147-A177-3AD203B41FA5}">
                      <a16:colId xmlns:a16="http://schemas.microsoft.com/office/drawing/2014/main" val="3763020563"/>
                    </a:ext>
                  </a:extLst>
                </a:gridCol>
                <a:gridCol w="246888">
                  <a:extLst>
                    <a:ext uri="{9D8B030D-6E8A-4147-A177-3AD203B41FA5}">
                      <a16:colId xmlns:a16="http://schemas.microsoft.com/office/drawing/2014/main" val="547128534"/>
                    </a:ext>
                  </a:extLst>
                </a:gridCol>
                <a:gridCol w="208280">
                  <a:extLst>
                    <a:ext uri="{9D8B030D-6E8A-4147-A177-3AD203B41FA5}">
                      <a16:colId xmlns:a16="http://schemas.microsoft.com/office/drawing/2014/main" val="642680958"/>
                    </a:ext>
                  </a:extLst>
                </a:gridCol>
                <a:gridCol w="208280">
                  <a:extLst>
                    <a:ext uri="{9D8B030D-6E8A-4147-A177-3AD203B41FA5}">
                      <a16:colId xmlns:a16="http://schemas.microsoft.com/office/drawing/2014/main" val="556790647"/>
                    </a:ext>
                  </a:extLst>
                </a:gridCol>
                <a:gridCol w="208280">
                  <a:extLst>
                    <a:ext uri="{9D8B030D-6E8A-4147-A177-3AD203B41FA5}">
                      <a16:colId xmlns:a16="http://schemas.microsoft.com/office/drawing/2014/main" val="2165413337"/>
                    </a:ext>
                  </a:extLst>
                </a:gridCol>
                <a:gridCol w="246888">
                  <a:extLst>
                    <a:ext uri="{9D8B030D-6E8A-4147-A177-3AD203B41FA5}">
                      <a16:colId xmlns:a16="http://schemas.microsoft.com/office/drawing/2014/main" val="3858204728"/>
                    </a:ext>
                  </a:extLst>
                </a:gridCol>
                <a:gridCol w="208280">
                  <a:extLst>
                    <a:ext uri="{9D8B030D-6E8A-4147-A177-3AD203B41FA5}">
                      <a16:colId xmlns:a16="http://schemas.microsoft.com/office/drawing/2014/main" val="1121767681"/>
                    </a:ext>
                  </a:extLst>
                </a:gridCol>
                <a:gridCol w="208280">
                  <a:extLst>
                    <a:ext uri="{9D8B030D-6E8A-4147-A177-3AD203B41FA5}">
                      <a16:colId xmlns:a16="http://schemas.microsoft.com/office/drawing/2014/main" val="2974383805"/>
                    </a:ext>
                  </a:extLst>
                </a:gridCol>
                <a:gridCol w="208280">
                  <a:extLst>
                    <a:ext uri="{9D8B030D-6E8A-4147-A177-3AD203B41FA5}">
                      <a16:colId xmlns:a16="http://schemas.microsoft.com/office/drawing/2014/main" val="453333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55499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- 2018-12-11 10:00:00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https://bit.ly/2zuRjWS
Während wir uns noch auf Weihnachten vorbereiten, tummeln sich auf der TrendSet Winter 2019 schon die Osterhasen. Im TrendSet Blog könnt ihr jetzt schon sehen, was im Frühjahr 2019 an Deko auf den österlichen Tisch kommt. Soviel sei schon verraten: Es wird bunt, glamourös und sehr kreativ. Lest mal rein! 
(Osterdeko gesehen bei Coppenrath Verlag &amp; Die Spiegelburg)
#trendsetmuenchen #trendset #trends2019 #trendsetwinter2019 #easter #ostern #ostertrends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https://scontent.xx.fbcdn.net/v/t1.0-9/p720x720/47181424_2198447410185850_3730624858346749952_n.jpg?_nc_cat=100&amp;_nc_ht=scontent.xx&amp;oh=24b9afccc04fbe0a40a99e3699d283a5&amp;oe=5CCCFD49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29127880"/>
                  </a:ext>
                </a:extLst>
              </a:tr>
            </a:tbl>
          </a:graphicData>
        </a:graphic>
      </p:graphicFrame>
      <p:sp>
        <p:nvSpPr>
          <p:cNvPr id="4" name="Text Placeholder 3">
            <a:extLst>
              <a:ext uri="{FF2B5EF4-FFF2-40B4-BE49-F238E27FC236}">
                <a16:creationId xmlns:a16="http://schemas.microsoft.com/office/drawing/2014/main" id="{FB73D1E0-AD6E-4955-9E0B-F414CF57974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180416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63EC6-C5B1-4AA3-8D18-6F9685785750}"/>
              </a:ext>
            </a:extLst>
          </p:cNvPr>
          <p:cNvSpPr>
            <a:spLocks noGrp="1"/>
          </p:cNvSpPr>
          <p:nvPr>
            <p:ph type="title"/>
          </p:nvPr>
        </p:nvSpPr>
        <p:spPr/>
        <p:txBody>
          <a:bodyPr/>
          <a:lstStyle/>
          <a:p>
            <a:r>
              <a:rPr lang="en-US"/>
              <a:t>Facebook Own Posts Table | TrendSet - 17 of 26</a:t>
            </a:r>
          </a:p>
        </p:txBody>
      </p:sp>
      <p:graphicFrame>
        <p:nvGraphicFramePr>
          <p:cNvPr id="5" name="Table Placeholder 4">
            <a:extLst>
              <a:ext uri="{FF2B5EF4-FFF2-40B4-BE49-F238E27FC236}">
                <a16:creationId xmlns:a16="http://schemas.microsoft.com/office/drawing/2014/main" id="{FAEA5DF9-F8D5-40BF-8071-F18407AFFC55}"/>
              </a:ext>
            </a:extLst>
          </p:cNvPr>
          <p:cNvGraphicFramePr>
            <a:graphicFrameLocks noGrp="1"/>
          </p:cNvGraphicFramePr>
          <p:nvPr>
            <p:ph type="tbl" sz="quarter" idx="13"/>
            <p:extLst>
              <p:ext uri="{D42A27DB-BD31-4B8C-83A1-F6EECF244321}">
                <p14:modId xmlns:p14="http://schemas.microsoft.com/office/powerpoint/2010/main" val="1963594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771951389"/>
                    </a:ext>
                  </a:extLst>
                </a:gridCol>
                <a:gridCol w="822959">
                  <a:extLst>
                    <a:ext uri="{9D8B030D-6E8A-4147-A177-3AD203B41FA5}">
                      <a16:colId xmlns:a16="http://schemas.microsoft.com/office/drawing/2014/main" val="2059027523"/>
                    </a:ext>
                  </a:extLst>
                </a:gridCol>
                <a:gridCol w="246888">
                  <a:extLst>
                    <a:ext uri="{9D8B030D-6E8A-4147-A177-3AD203B41FA5}">
                      <a16:colId xmlns:a16="http://schemas.microsoft.com/office/drawing/2014/main" val="1057238303"/>
                    </a:ext>
                  </a:extLst>
                </a:gridCol>
                <a:gridCol w="246888">
                  <a:extLst>
                    <a:ext uri="{9D8B030D-6E8A-4147-A177-3AD203B41FA5}">
                      <a16:colId xmlns:a16="http://schemas.microsoft.com/office/drawing/2014/main" val="336391201"/>
                    </a:ext>
                  </a:extLst>
                </a:gridCol>
                <a:gridCol w="246888">
                  <a:extLst>
                    <a:ext uri="{9D8B030D-6E8A-4147-A177-3AD203B41FA5}">
                      <a16:colId xmlns:a16="http://schemas.microsoft.com/office/drawing/2014/main" val="1110971115"/>
                    </a:ext>
                  </a:extLst>
                </a:gridCol>
                <a:gridCol w="208280">
                  <a:extLst>
                    <a:ext uri="{9D8B030D-6E8A-4147-A177-3AD203B41FA5}">
                      <a16:colId xmlns:a16="http://schemas.microsoft.com/office/drawing/2014/main" val="3350312064"/>
                    </a:ext>
                  </a:extLst>
                </a:gridCol>
                <a:gridCol w="208280">
                  <a:extLst>
                    <a:ext uri="{9D8B030D-6E8A-4147-A177-3AD203B41FA5}">
                      <a16:colId xmlns:a16="http://schemas.microsoft.com/office/drawing/2014/main" val="3812000322"/>
                    </a:ext>
                  </a:extLst>
                </a:gridCol>
                <a:gridCol w="208280">
                  <a:extLst>
                    <a:ext uri="{9D8B030D-6E8A-4147-A177-3AD203B41FA5}">
                      <a16:colId xmlns:a16="http://schemas.microsoft.com/office/drawing/2014/main" val="2072655940"/>
                    </a:ext>
                  </a:extLst>
                </a:gridCol>
                <a:gridCol w="208280">
                  <a:extLst>
                    <a:ext uri="{9D8B030D-6E8A-4147-A177-3AD203B41FA5}">
                      <a16:colId xmlns:a16="http://schemas.microsoft.com/office/drawing/2014/main" val="2283336266"/>
                    </a:ext>
                  </a:extLst>
                </a:gridCol>
                <a:gridCol w="208280">
                  <a:extLst>
                    <a:ext uri="{9D8B030D-6E8A-4147-A177-3AD203B41FA5}">
                      <a16:colId xmlns:a16="http://schemas.microsoft.com/office/drawing/2014/main" val="1765552328"/>
                    </a:ext>
                  </a:extLst>
                </a:gridCol>
                <a:gridCol w="208280">
                  <a:extLst>
                    <a:ext uri="{9D8B030D-6E8A-4147-A177-3AD203B41FA5}">
                      <a16:colId xmlns:a16="http://schemas.microsoft.com/office/drawing/2014/main" val="1578431762"/>
                    </a:ext>
                  </a:extLst>
                </a:gridCol>
                <a:gridCol w="208280">
                  <a:extLst>
                    <a:ext uri="{9D8B030D-6E8A-4147-A177-3AD203B41FA5}">
                      <a16:colId xmlns:a16="http://schemas.microsoft.com/office/drawing/2014/main" val="807161329"/>
                    </a:ext>
                  </a:extLst>
                </a:gridCol>
                <a:gridCol w="246888">
                  <a:extLst>
                    <a:ext uri="{9D8B030D-6E8A-4147-A177-3AD203B41FA5}">
                      <a16:colId xmlns:a16="http://schemas.microsoft.com/office/drawing/2014/main" val="156282079"/>
                    </a:ext>
                  </a:extLst>
                </a:gridCol>
                <a:gridCol w="246888">
                  <a:extLst>
                    <a:ext uri="{9D8B030D-6E8A-4147-A177-3AD203B41FA5}">
                      <a16:colId xmlns:a16="http://schemas.microsoft.com/office/drawing/2014/main" val="760818372"/>
                    </a:ext>
                  </a:extLst>
                </a:gridCol>
                <a:gridCol w="246888">
                  <a:extLst>
                    <a:ext uri="{9D8B030D-6E8A-4147-A177-3AD203B41FA5}">
                      <a16:colId xmlns:a16="http://schemas.microsoft.com/office/drawing/2014/main" val="945767260"/>
                    </a:ext>
                  </a:extLst>
                </a:gridCol>
                <a:gridCol w="208280">
                  <a:extLst>
                    <a:ext uri="{9D8B030D-6E8A-4147-A177-3AD203B41FA5}">
                      <a16:colId xmlns:a16="http://schemas.microsoft.com/office/drawing/2014/main" val="4198229202"/>
                    </a:ext>
                  </a:extLst>
                </a:gridCol>
                <a:gridCol w="246888">
                  <a:extLst>
                    <a:ext uri="{9D8B030D-6E8A-4147-A177-3AD203B41FA5}">
                      <a16:colId xmlns:a16="http://schemas.microsoft.com/office/drawing/2014/main" val="3328069518"/>
                    </a:ext>
                  </a:extLst>
                </a:gridCol>
                <a:gridCol w="246888">
                  <a:extLst>
                    <a:ext uri="{9D8B030D-6E8A-4147-A177-3AD203B41FA5}">
                      <a16:colId xmlns:a16="http://schemas.microsoft.com/office/drawing/2014/main" val="3697195085"/>
                    </a:ext>
                  </a:extLst>
                </a:gridCol>
                <a:gridCol w="246888">
                  <a:extLst>
                    <a:ext uri="{9D8B030D-6E8A-4147-A177-3AD203B41FA5}">
                      <a16:colId xmlns:a16="http://schemas.microsoft.com/office/drawing/2014/main" val="1215426741"/>
                    </a:ext>
                  </a:extLst>
                </a:gridCol>
                <a:gridCol w="208280">
                  <a:extLst>
                    <a:ext uri="{9D8B030D-6E8A-4147-A177-3AD203B41FA5}">
                      <a16:colId xmlns:a16="http://schemas.microsoft.com/office/drawing/2014/main" val="895316607"/>
                    </a:ext>
                  </a:extLst>
                </a:gridCol>
                <a:gridCol w="246888">
                  <a:extLst>
                    <a:ext uri="{9D8B030D-6E8A-4147-A177-3AD203B41FA5}">
                      <a16:colId xmlns:a16="http://schemas.microsoft.com/office/drawing/2014/main" val="3260242736"/>
                    </a:ext>
                  </a:extLst>
                </a:gridCol>
                <a:gridCol w="246888">
                  <a:extLst>
                    <a:ext uri="{9D8B030D-6E8A-4147-A177-3AD203B41FA5}">
                      <a16:colId xmlns:a16="http://schemas.microsoft.com/office/drawing/2014/main" val="2771268546"/>
                    </a:ext>
                  </a:extLst>
                </a:gridCol>
                <a:gridCol w="208280">
                  <a:extLst>
                    <a:ext uri="{9D8B030D-6E8A-4147-A177-3AD203B41FA5}">
                      <a16:colId xmlns:a16="http://schemas.microsoft.com/office/drawing/2014/main" val="4273450047"/>
                    </a:ext>
                  </a:extLst>
                </a:gridCol>
                <a:gridCol w="208280">
                  <a:extLst>
                    <a:ext uri="{9D8B030D-6E8A-4147-A177-3AD203B41FA5}">
                      <a16:colId xmlns:a16="http://schemas.microsoft.com/office/drawing/2014/main" val="2986543563"/>
                    </a:ext>
                  </a:extLst>
                </a:gridCol>
                <a:gridCol w="208280">
                  <a:extLst>
                    <a:ext uri="{9D8B030D-6E8A-4147-A177-3AD203B41FA5}">
                      <a16:colId xmlns:a16="http://schemas.microsoft.com/office/drawing/2014/main" val="2029772810"/>
                    </a:ext>
                  </a:extLst>
                </a:gridCol>
                <a:gridCol w="246888">
                  <a:extLst>
                    <a:ext uri="{9D8B030D-6E8A-4147-A177-3AD203B41FA5}">
                      <a16:colId xmlns:a16="http://schemas.microsoft.com/office/drawing/2014/main" val="2717852620"/>
                    </a:ext>
                  </a:extLst>
                </a:gridCol>
                <a:gridCol w="208280">
                  <a:extLst>
                    <a:ext uri="{9D8B030D-6E8A-4147-A177-3AD203B41FA5}">
                      <a16:colId xmlns:a16="http://schemas.microsoft.com/office/drawing/2014/main" val="370507416"/>
                    </a:ext>
                  </a:extLst>
                </a:gridCol>
                <a:gridCol w="208280">
                  <a:extLst>
                    <a:ext uri="{9D8B030D-6E8A-4147-A177-3AD203B41FA5}">
                      <a16:colId xmlns:a16="http://schemas.microsoft.com/office/drawing/2014/main" val="571527825"/>
                    </a:ext>
                  </a:extLst>
                </a:gridCol>
                <a:gridCol w="208280">
                  <a:extLst>
                    <a:ext uri="{9D8B030D-6E8A-4147-A177-3AD203B41FA5}">
                      <a16:colId xmlns:a16="http://schemas.microsoft.com/office/drawing/2014/main" val="3688932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056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- 2018-12-05 13:23:01 </a:t>
                      </a:r>
                      <a:r>
                        <a:rPr kumimoji="0" lang="de-DE" sz="1000" b="0" i="0" u="none" strike="noStrike" kern="1200" cap="none" spc="0" normalizeH="0" baseline="0" noProof="0">
                          <a:ln>
                            <a:noFill/>
                          </a:ln>
                          <a:solidFill>
                            <a:prstClr val="black"/>
                          </a:solidFill>
                          <a:effectLst/>
                          <a:uLnTx/>
                          <a:uFillTx/>
                          <a:latin typeface="+mn-lt"/>
                          <a:ea typeface="+mn-ea"/>
                          <a:cs typeface="+mn-cs"/>
                        </a:rPr>
                        <a:t> 
 Ab sofort hat der Eintrittskarten-Shop der TrendSet für alle Fachbesucher rund um die Uhr geöffnet! Unter https://shop.trendset.de/mein-konto/ könnt ihr ab jetzt Eintageskarten oder Dauerkarten für euren Besuch auf der TrendSet Winter 2019 bestellen. Dauerkarten gelten für alle drei Messetage und können bis zum 14.12.2018 online zum günstigeren Spezialpreis bestellt werden! Statt 23 Euro zahlt ihr so nur 19 Euro. Also, keine Zeit verlieren und Tickets zu den Trends für Frühjahr/Sommer 2019 sichern!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https://scontent.xx.fbcdn.net/v/t1.0-9/p720x720/47325035_2207174815979776_4506342788622712832_o.jpg?_nc_cat=102&amp;_nc_ht=scontent.xx&amp;oh=7d51e524722f77b5d15ae6aa44299ca8&amp;oe=5CF81F20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49383728"/>
                  </a:ext>
                </a:extLst>
              </a:tr>
            </a:tbl>
          </a:graphicData>
        </a:graphic>
      </p:graphicFrame>
      <p:sp>
        <p:nvSpPr>
          <p:cNvPr id="4" name="Text Placeholder 3">
            <a:extLst>
              <a:ext uri="{FF2B5EF4-FFF2-40B4-BE49-F238E27FC236}">
                <a16:creationId xmlns:a16="http://schemas.microsoft.com/office/drawing/2014/main" id="{B910A5A3-2732-4D04-90EB-EB34D5CB675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124930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67A05-C183-402B-859F-97FCE6A6ED87}"/>
              </a:ext>
            </a:extLst>
          </p:cNvPr>
          <p:cNvSpPr>
            <a:spLocks noGrp="1"/>
          </p:cNvSpPr>
          <p:nvPr>
            <p:ph type="title"/>
          </p:nvPr>
        </p:nvSpPr>
        <p:spPr/>
        <p:txBody>
          <a:bodyPr/>
          <a:lstStyle/>
          <a:p>
            <a:r>
              <a:rPr lang="en-US"/>
              <a:t>Facebook Own Posts Table | TrendSet - 18 of 26</a:t>
            </a:r>
          </a:p>
        </p:txBody>
      </p:sp>
      <p:graphicFrame>
        <p:nvGraphicFramePr>
          <p:cNvPr id="5" name="Table Placeholder 4">
            <a:extLst>
              <a:ext uri="{FF2B5EF4-FFF2-40B4-BE49-F238E27FC236}">
                <a16:creationId xmlns:a16="http://schemas.microsoft.com/office/drawing/2014/main" id="{E04B66B0-15FC-4C0F-8461-5F84F43B455E}"/>
              </a:ext>
            </a:extLst>
          </p:cNvPr>
          <p:cNvGraphicFramePr>
            <a:graphicFrameLocks noGrp="1"/>
          </p:cNvGraphicFramePr>
          <p:nvPr>
            <p:ph type="tbl" sz="quarter" idx="13"/>
            <p:extLst>
              <p:ext uri="{D42A27DB-BD31-4B8C-83A1-F6EECF244321}">
                <p14:modId xmlns:p14="http://schemas.microsoft.com/office/powerpoint/2010/main" val="4011610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72583038"/>
                    </a:ext>
                  </a:extLst>
                </a:gridCol>
                <a:gridCol w="822959">
                  <a:extLst>
                    <a:ext uri="{9D8B030D-6E8A-4147-A177-3AD203B41FA5}">
                      <a16:colId xmlns:a16="http://schemas.microsoft.com/office/drawing/2014/main" val="3612010252"/>
                    </a:ext>
                  </a:extLst>
                </a:gridCol>
                <a:gridCol w="246888">
                  <a:extLst>
                    <a:ext uri="{9D8B030D-6E8A-4147-A177-3AD203B41FA5}">
                      <a16:colId xmlns:a16="http://schemas.microsoft.com/office/drawing/2014/main" val="2010336197"/>
                    </a:ext>
                  </a:extLst>
                </a:gridCol>
                <a:gridCol w="246888">
                  <a:extLst>
                    <a:ext uri="{9D8B030D-6E8A-4147-A177-3AD203B41FA5}">
                      <a16:colId xmlns:a16="http://schemas.microsoft.com/office/drawing/2014/main" val="3079855939"/>
                    </a:ext>
                  </a:extLst>
                </a:gridCol>
                <a:gridCol w="246888">
                  <a:extLst>
                    <a:ext uri="{9D8B030D-6E8A-4147-A177-3AD203B41FA5}">
                      <a16:colId xmlns:a16="http://schemas.microsoft.com/office/drawing/2014/main" val="2608931136"/>
                    </a:ext>
                  </a:extLst>
                </a:gridCol>
                <a:gridCol w="208280">
                  <a:extLst>
                    <a:ext uri="{9D8B030D-6E8A-4147-A177-3AD203B41FA5}">
                      <a16:colId xmlns:a16="http://schemas.microsoft.com/office/drawing/2014/main" val="2892525849"/>
                    </a:ext>
                  </a:extLst>
                </a:gridCol>
                <a:gridCol w="208280">
                  <a:extLst>
                    <a:ext uri="{9D8B030D-6E8A-4147-A177-3AD203B41FA5}">
                      <a16:colId xmlns:a16="http://schemas.microsoft.com/office/drawing/2014/main" val="1844513594"/>
                    </a:ext>
                  </a:extLst>
                </a:gridCol>
                <a:gridCol w="208280">
                  <a:extLst>
                    <a:ext uri="{9D8B030D-6E8A-4147-A177-3AD203B41FA5}">
                      <a16:colId xmlns:a16="http://schemas.microsoft.com/office/drawing/2014/main" val="4107311709"/>
                    </a:ext>
                  </a:extLst>
                </a:gridCol>
                <a:gridCol w="208280">
                  <a:extLst>
                    <a:ext uri="{9D8B030D-6E8A-4147-A177-3AD203B41FA5}">
                      <a16:colId xmlns:a16="http://schemas.microsoft.com/office/drawing/2014/main" val="3989179341"/>
                    </a:ext>
                  </a:extLst>
                </a:gridCol>
                <a:gridCol w="208280">
                  <a:extLst>
                    <a:ext uri="{9D8B030D-6E8A-4147-A177-3AD203B41FA5}">
                      <a16:colId xmlns:a16="http://schemas.microsoft.com/office/drawing/2014/main" val="3561265942"/>
                    </a:ext>
                  </a:extLst>
                </a:gridCol>
                <a:gridCol w="208280">
                  <a:extLst>
                    <a:ext uri="{9D8B030D-6E8A-4147-A177-3AD203B41FA5}">
                      <a16:colId xmlns:a16="http://schemas.microsoft.com/office/drawing/2014/main" val="1318820537"/>
                    </a:ext>
                  </a:extLst>
                </a:gridCol>
                <a:gridCol w="208280">
                  <a:extLst>
                    <a:ext uri="{9D8B030D-6E8A-4147-A177-3AD203B41FA5}">
                      <a16:colId xmlns:a16="http://schemas.microsoft.com/office/drawing/2014/main" val="3666691648"/>
                    </a:ext>
                  </a:extLst>
                </a:gridCol>
                <a:gridCol w="246888">
                  <a:extLst>
                    <a:ext uri="{9D8B030D-6E8A-4147-A177-3AD203B41FA5}">
                      <a16:colId xmlns:a16="http://schemas.microsoft.com/office/drawing/2014/main" val="1864080676"/>
                    </a:ext>
                  </a:extLst>
                </a:gridCol>
                <a:gridCol w="246888">
                  <a:extLst>
                    <a:ext uri="{9D8B030D-6E8A-4147-A177-3AD203B41FA5}">
                      <a16:colId xmlns:a16="http://schemas.microsoft.com/office/drawing/2014/main" val="1471821009"/>
                    </a:ext>
                  </a:extLst>
                </a:gridCol>
                <a:gridCol w="246888">
                  <a:extLst>
                    <a:ext uri="{9D8B030D-6E8A-4147-A177-3AD203B41FA5}">
                      <a16:colId xmlns:a16="http://schemas.microsoft.com/office/drawing/2014/main" val="1608496223"/>
                    </a:ext>
                  </a:extLst>
                </a:gridCol>
                <a:gridCol w="208280">
                  <a:extLst>
                    <a:ext uri="{9D8B030D-6E8A-4147-A177-3AD203B41FA5}">
                      <a16:colId xmlns:a16="http://schemas.microsoft.com/office/drawing/2014/main" val="2682548593"/>
                    </a:ext>
                  </a:extLst>
                </a:gridCol>
                <a:gridCol w="246888">
                  <a:extLst>
                    <a:ext uri="{9D8B030D-6E8A-4147-A177-3AD203B41FA5}">
                      <a16:colId xmlns:a16="http://schemas.microsoft.com/office/drawing/2014/main" val="3511531414"/>
                    </a:ext>
                  </a:extLst>
                </a:gridCol>
                <a:gridCol w="246888">
                  <a:extLst>
                    <a:ext uri="{9D8B030D-6E8A-4147-A177-3AD203B41FA5}">
                      <a16:colId xmlns:a16="http://schemas.microsoft.com/office/drawing/2014/main" val="3746414886"/>
                    </a:ext>
                  </a:extLst>
                </a:gridCol>
                <a:gridCol w="246888">
                  <a:extLst>
                    <a:ext uri="{9D8B030D-6E8A-4147-A177-3AD203B41FA5}">
                      <a16:colId xmlns:a16="http://schemas.microsoft.com/office/drawing/2014/main" val="505595890"/>
                    </a:ext>
                  </a:extLst>
                </a:gridCol>
                <a:gridCol w="208280">
                  <a:extLst>
                    <a:ext uri="{9D8B030D-6E8A-4147-A177-3AD203B41FA5}">
                      <a16:colId xmlns:a16="http://schemas.microsoft.com/office/drawing/2014/main" val="541781097"/>
                    </a:ext>
                  </a:extLst>
                </a:gridCol>
                <a:gridCol w="246888">
                  <a:extLst>
                    <a:ext uri="{9D8B030D-6E8A-4147-A177-3AD203B41FA5}">
                      <a16:colId xmlns:a16="http://schemas.microsoft.com/office/drawing/2014/main" val="3213502206"/>
                    </a:ext>
                  </a:extLst>
                </a:gridCol>
                <a:gridCol w="246888">
                  <a:extLst>
                    <a:ext uri="{9D8B030D-6E8A-4147-A177-3AD203B41FA5}">
                      <a16:colId xmlns:a16="http://schemas.microsoft.com/office/drawing/2014/main" val="2162277789"/>
                    </a:ext>
                  </a:extLst>
                </a:gridCol>
                <a:gridCol w="208280">
                  <a:extLst>
                    <a:ext uri="{9D8B030D-6E8A-4147-A177-3AD203B41FA5}">
                      <a16:colId xmlns:a16="http://schemas.microsoft.com/office/drawing/2014/main" val="3443353470"/>
                    </a:ext>
                  </a:extLst>
                </a:gridCol>
                <a:gridCol w="208280">
                  <a:extLst>
                    <a:ext uri="{9D8B030D-6E8A-4147-A177-3AD203B41FA5}">
                      <a16:colId xmlns:a16="http://schemas.microsoft.com/office/drawing/2014/main" val="2848734526"/>
                    </a:ext>
                  </a:extLst>
                </a:gridCol>
                <a:gridCol w="208280">
                  <a:extLst>
                    <a:ext uri="{9D8B030D-6E8A-4147-A177-3AD203B41FA5}">
                      <a16:colId xmlns:a16="http://schemas.microsoft.com/office/drawing/2014/main" val="1682270675"/>
                    </a:ext>
                  </a:extLst>
                </a:gridCol>
                <a:gridCol w="246888">
                  <a:extLst>
                    <a:ext uri="{9D8B030D-6E8A-4147-A177-3AD203B41FA5}">
                      <a16:colId xmlns:a16="http://schemas.microsoft.com/office/drawing/2014/main" val="3829497454"/>
                    </a:ext>
                  </a:extLst>
                </a:gridCol>
                <a:gridCol w="208280">
                  <a:extLst>
                    <a:ext uri="{9D8B030D-6E8A-4147-A177-3AD203B41FA5}">
                      <a16:colId xmlns:a16="http://schemas.microsoft.com/office/drawing/2014/main" val="550841094"/>
                    </a:ext>
                  </a:extLst>
                </a:gridCol>
                <a:gridCol w="208280">
                  <a:extLst>
                    <a:ext uri="{9D8B030D-6E8A-4147-A177-3AD203B41FA5}">
                      <a16:colId xmlns:a16="http://schemas.microsoft.com/office/drawing/2014/main" val="1318714541"/>
                    </a:ext>
                  </a:extLst>
                </a:gridCol>
                <a:gridCol w="208280">
                  <a:extLst>
                    <a:ext uri="{9D8B030D-6E8A-4147-A177-3AD203B41FA5}">
                      <a16:colId xmlns:a16="http://schemas.microsoft.com/office/drawing/2014/main" val="2810649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732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- 2018-12-04 10:00:00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https://bit.ly/2Ro1jYY
Urlaub zuhause ist das Motto vieler floristischer Dekorationen im Frühjahr/Sommer 2019. Balkon und Terrasse werden zu kleinen Inseln der Erholung. Exotische Motive aus südlicher Flora und Fauna wie Palmen, Papageien oder Philodendron bringen Tropenflair in den heimischen Sommer. Entdeckt jetzt im TrendSet Blog neue Produkte im Floristikbereich für das Urlaubsfeeling daheim in S/S 2019. Lest mal rein! 
(Deko gesehen bei Vosteen Import Export GmbH)
#trendsetmuenchen #trendset #trends2019 #trendsetwinter2019 #floristry #floristik #floristiktrends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https://scontent.xx.fbcdn.net/v/t1.0-9/p720x720/47067697_2198444246852833_319155377633492992_n.jpg?_nc_cat=102&amp;_nc_ht=scontent.xx&amp;oh=3420d0cd63fb8b3da5ac0cc657187423&amp;oe=5CBF1A16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50258717"/>
                  </a:ext>
                </a:extLst>
              </a:tr>
            </a:tbl>
          </a:graphicData>
        </a:graphic>
      </p:graphicFrame>
      <p:sp>
        <p:nvSpPr>
          <p:cNvPr id="4" name="Text Placeholder 3">
            <a:extLst>
              <a:ext uri="{FF2B5EF4-FFF2-40B4-BE49-F238E27FC236}">
                <a16:creationId xmlns:a16="http://schemas.microsoft.com/office/drawing/2014/main" id="{56686752-7D8C-4848-8DB7-EF4D6C99F6D9}"/>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3304575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06A52-D293-4594-8A9F-BCFBF4E6E548}"/>
              </a:ext>
            </a:extLst>
          </p:cNvPr>
          <p:cNvSpPr>
            <a:spLocks noGrp="1"/>
          </p:cNvSpPr>
          <p:nvPr>
            <p:ph type="title"/>
          </p:nvPr>
        </p:nvSpPr>
        <p:spPr/>
        <p:txBody>
          <a:bodyPr/>
          <a:lstStyle/>
          <a:p>
            <a:r>
              <a:rPr lang="en-US"/>
              <a:t>Facebook Own Posts Table | TrendSet - 19 of 26</a:t>
            </a:r>
          </a:p>
        </p:txBody>
      </p:sp>
      <p:graphicFrame>
        <p:nvGraphicFramePr>
          <p:cNvPr id="5" name="Table Placeholder 4">
            <a:extLst>
              <a:ext uri="{FF2B5EF4-FFF2-40B4-BE49-F238E27FC236}">
                <a16:creationId xmlns:a16="http://schemas.microsoft.com/office/drawing/2014/main" id="{FBBCA244-7A3A-4735-B079-512F5FB4AC7F}"/>
              </a:ext>
            </a:extLst>
          </p:cNvPr>
          <p:cNvGraphicFramePr>
            <a:graphicFrameLocks noGrp="1"/>
          </p:cNvGraphicFramePr>
          <p:nvPr>
            <p:ph type="tbl" sz="quarter" idx="13"/>
            <p:extLst>
              <p:ext uri="{D42A27DB-BD31-4B8C-83A1-F6EECF244321}">
                <p14:modId xmlns:p14="http://schemas.microsoft.com/office/powerpoint/2010/main" val="2490666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492696684"/>
                    </a:ext>
                  </a:extLst>
                </a:gridCol>
                <a:gridCol w="822959">
                  <a:extLst>
                    <a:ext uri="{9D8B030D-6E8A-4147-A177-3AD203B41FA5}">
                      <a16:colId xmlns:a16="http://schemas.microsoft.com/office/drawing/2014/main" val="2961749858"/>
                    </a:ext>
                  </a:extLst>
                </a:gridCol>
                <a:gridCol w="246888">
                  <a:extLst>
                    <a:ext uri="{9D8B030D-6E8A-4147-A177-3AD203B41FA5}">
                      <a16:colId xmlns:a16="http://schemas.microsoft.com/office/drawing/2014/main" val="1961948955"/>
                    </a:ext>
                  </a:extLst>
                </a:gridCol>
                <a:gridCol w="246888">
                  <a:extLst>
                    <a:ext uri="{9D8B030D-6E8A-4147-A177-3AD203B41FA5}">
                      <a16:colId xmlns:a16="http://schemas.microsoft.com/office/drawing/2014/main" val="112545604"/>
                    </a:ext>
                  </a:extLst>
                </a:gridCol>
                <a:gridCol w="246888">
                  <a:extLst>
                    <a:ext uri="{9D8B030D-6E8A-4147-A177-3AD203B41FA5}">
                      <a16:colId xmlns:a16="http://schemas.microsoft.com/office/drawing/2014/main" val="947147068"/>
                    </a:ext>
                  </a:extLst>
                </a:gridCol>
                <a:gridCol w="208280">
                  <a:extLst>
                    <a:ext uri="{9D8B030D-6E8A-4147-A177-3AD203B41FA5}">
                      <a16:colId xmlns:a16="http://schemas.microsoft.com/office/drawing/2014/main" val="3479755408"/>
                    </a:ext>
                  </a:extLst>
                </a:gridCol>
                <a:gridCol w="208280">
                  <a:extLst>
                    <a:ext uri="{9D8B030D-6E8A-4147-A177-3AD203B41FA5}">
                      <a16:colId xmlns:a16="http://schemas.microsoft.com/office/drawing/2014/main" val="214501528"/>
                    </a:ext>
                  </a:extLst>
                </a:gridCol>
                <a:gridCol w="208280">
                  <a:extLst>
                    <a:ext uri="{9D8B030D-6E8A-4147-A177-3AD203B41FA5}">
                      <a16:colId xmlns:a16="http://schemas.microsoft.com/office/drawing/2014/main" val="3595558513"/>
                    </a:ext>
                  </a:extLst>
                </a:gridCol>
                <a:gridCol w="208280">
                  <a:extLst>
                    <a:ext uri="{9D8B030D-6E8A-4147-A177-3AD203B41FA5}">
                      <a16:colId xmlns:a16="http://schemas.microsoft.com/office/drawing/2014/main" val="3911398384"/>
                    </a:ext>
                  </a:extLst>
                </a:gridCol>
                <a:gridCol w="208280">
                  <a:extLst>
                    <a:ext uri="{9D8B030D-6E8A-4147-A177-3AD203B41FA5}">
                      <a16:colId xmlns:a16="http://schemas.microsoft.com/office/drawing/2014/main" val="455410715"/>
                    </a:ext>
                  </a:extLst>
                </a:gridCol>
                <a:gridCol w="208280">
                  <a:extLst>
                    <a:ext uri="{9D8B030D-6E8A-4147-A177-3AD203B41FA5}">
                      <a16:colId xmlns:a16="http://schemas.microsoft.com/office/drawing/2014/main" val="817286570"/>
                    </a:ext>
                  </a:extLst>
                </a:gridCol>
                <a:gridCol w="208280">
                  <a:extLst>
                    <a:ext uri="{9D8B030D-6E8A-4147-A177-3AD203B41FA5}">
                      <a16:colId xmlns:a16="http://schemas.microsoft.com/office/drawing/2014/main" val="2464647150"/>
                    </a:ext>
                  </a:extLst>
                </a:gridCol>
                <a:gridCol w="246888">
                  <a:extLst>
                    <a:ext uri="{9D8B030D-6E8A-4147-A177-3AD203B41FA5}">
                      <a16:colId xmlns:a16="http://schemas.microsoft.com/office/drawing/2014/main" val="3112227498"/>
                    </a:ext>
                  </a:extLst>
                </a:gridCol>
                <a:gridCol w="246888">
                  <a:extLst>
                    <a:ext uri="{9D8B030D-6E8A-4147-A177-3AD203B41FA5}">
                      <a16:colId xmlns:a16="http://schemas.microsoft.com/office/drawing/2014/main" val="2012233466"/>
                    </a:ext>
                  </a:extLst>
                </a:gridCol>
                <a:gridCol w="246888">
                  <a:extLst>
                    <a:ext uri="{9D8B030D-6E8A-4147-A177-3AD203B41FA5}">
                      <a16:colId xmlns:a16="http://schemas.microsoft.com/office/drawing/2014/main" val="3187075821"/>
                    </a:ext>
                  </a:extLst>
                </a:gridCol>
                <a:gridCol w="208280">
                  <a:extLst>
                    <a:ext uri="{9D8B030D-6E8A-4147-A177-3AD203B41FA5}">
                      <a16:colId xmlns:a16="http://schemas.microsoft.com/office/drawing/2014/main" val="4251177170"/>
                    </a:ext>
                  </a:extLst>
                </a:gridCol>
                <a:gridCol w="246888">
                  <a:extLst>
                    <a:ext uri="{9D8B030D-6E8A-4147-A177-3AD203B41FA5}">
                      <a16:colId xmlns:a16="http://schemas.microsoft.com/office/drawing/2014/main" val="922236372"/>
                    </a:ext>
                  </a:extLst>
                </a:gridCol>
                <a:gridCol w="246888">
                  <a:extLst>
                    <a:ext uri="{9D8B030D-6E8A-4147-A177-3AD203B41FA5}">
                      <a16:colId xmlns:a16="http://schemas.microsoft.com/office/drawing/2014/main" val="1566224774"/>
                    </a:ext>
                  </a:extLst>
                </a:gridCol>
                <a:gridCol w="246888">
                  <a:extLst>
                    <a:ext uri="{9D8B030D-6E8A-4147-A177-3AD203B41FA5}">
                      <a16:colId xmlns:a16="http://schemas.microsoft.com/office/drawing/2014/main" val="1422994876"/>
                    </a:ext>
                  </a:extLst>
                </a:gridCol>
                <a:gridCol w="208280">
                  <a:extLst>
                    <a:ext uri="{9D8B030D-6E8A-4147-A177-3AD203B41FA5}">
                      <a16:colId xmlns:a16="http://schemas.microsoft.com/office/drawing/2014/main" val="1950174552"/>
                    </a:ext>
                  </a:extLst>
                </a:gridCol>
                <a:gridCol w="246888">
                  <a:extLst>
                    <a:ext uri="{9D8B030D-6E8A-4147-A177-3AD203B41FA5}">
                      <a16:colId xmlns:a16="http://schemas.microsoft.com/office/drawing/2014/main" val="4164597708"/>
                    </a:ext>
                  </a:extLst>
                </a:gridCol>
                <a:gridCol w="246888">
                  <a:extLst>
                    <a:ext uri="{9D8B030D-6E8A-4147-A177-3AD203B41FA5}">
                      <a16:colId xmlns:a16="http://schemas.microsoft.com/office/drawing/2014/main" val="1132315347"/>
                    </a:ext>
                  </a:extLst>
                </a:gridCol>
                <a:gridCol w="208280">
                  <a:extLst>
                    <a:ext uri="{9D8B030D-6E8A-4147-A177-3AD203B41FA5}">
                      <a16:colId xmlns:a16="http://schemas.microsoft.com/office/drawing/2014/main" val="2479387437"/>
                    </a:ext>
                  </a:extLst>
                </a:gridCol>
                <a:gridCol w="208280">
                  <a:extLst>
                    <a:ext uri="{9D8B030D-6E8A-4147-A177-3AD203B41FA5}">
                      <a16:colId xmlns:a16="http://schemas.microsoft.com/office/drawing/2014/main" val="2580372323"/>
                    </a:ext>
                  </a:extLst>
                </a:gridCol>
                <a:gridCol w="208280">
                  <a:extLst>
                    <a:ext uri="{9D8B030D-6E8A-4147-A177-3AD203B41FA5}">
                      <a16:colId xmlns:a16="http://schemas.microsoft.com/office/drawing/2014/main" val="2920183265"/>
                    </a:ext>
                  </a:extLst>
                </a:gridCol>
                <a:gridCol w="246888">
                  <a:extLst>
                    <a:ext uri="{9D8B030D-6E8A-4147-A177-3AD203B41FA5}">
                      <a16:colId xmlns:a16="http://schemas.microsoft.com/office/drawing/2014/main" val="3595576998"/>
                    </a:ext>
                  </a:extLst>
                </a:gridCol>
                <a:gridCol w="208280">
                  <a:extLst>
                    <a:ext uri="{9D8B030D-6E8A-4147-A177-3AD203B41FA5}">
                      <a16:colId xmlns:a16="http://schemas.microsoft.com/office/drawing/2014/main" val="4116158454"/>
                    </a:ext>
                  </a:extLst>
                </a:gridCol>
                <a:gridCol w="208280">
                  <a:extLst>
                    <a:ext uri="{9D8B030D-6E8A-4147-A177-3AD203B41FA5}">
                      <a16:colId xmlns:a16="http://schemas.microsoft.com/office/drawing/2014/main" val="2660918575"/>
                    </a:ext>
                  </a:extLst>
                </a:gridCol>
                <a:gridCol w="208280">
                  <a:extLst>
                    <a:ext uri="{9D8B030D-6E8A-4147-A177-3AD203B41FA5}">
                      <a16:colId xmlns:a16="http://schemas.microsoft.com/office/drawing/2014/main" val="336191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36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- 2018-11-29 10:32:16 </a:t>
                      </a:r>
                      <a:r>
                        <a:rPr kumimoji="0" lang="de-DE" sz="1000" b="0" i="0" u="none" strike="noStrike" kern="1200" cap="none" spc="0" normalizeH="0" baseline="0" noProof="0">
                          <a:ln>
                            <a:noFill/>
                          </a:ln>
                          <a:solidFill>
                            <a:prstClr val="black"/>
                          </a:solidFill>
                          <a:effectLst/>
                          <a:uLnTx/>
                          <a:uFillTx/>
                          <a:latin typeface="+mn-lt"/>
                          <a:ea typeface="+mn-ea"/>
                          <a:cs typeface="+mn-cs"/>
                        </a:rPr>
                        <a:t> 
 Ab heute können sich alle Aussteller der TrendSet Winter 2019 unter https://trendset.de/aussteller/wichtige-informationen/ über die Termine und Zeiten zum Aufbau und Abbau sowie die Verkehrslenkung zu Einfahrt und Ausfahrt vor, während und nach der Messe informieren. Mit dem aktuellen Verkehrsleitfaden gibt die TrendSet ihren Ausstellern einen Überblick über Vorgaben zum Auf- und Abbau, die Verkehrsregelung und -lenkung für Ein- und Ausfahrt mit LKW oder PKW sowie wie Informationen zu den Serviceeinrichtungen der TrendSet Winter 2019 und der Messe München.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https://scontent.xx.fbcdn.net/v/t1.0-9/p720x720/46854699_2198383560192235_9056470020049076224_o.jpg?_nc_cat=106&amp;_nc_ht=scontent.xx&amp;oh=f835d15083153bbdfd42f5a70b81286d&amp;oe=5CCAB230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04114705"/>
                  </a:ext>
                </a:extLst>
              </a:tr>
            </a:tbl>
          </a:graphicData>
        </a:graphic>
      </p:graphicFrame>
      <p:sp>
        <p:nvSpPr>
          <p:cNvPr id="4" name="Text Placeholder 3">
            <a:extLst>
              <a:ext uri="{FF2B5EF4-FFF2-40B4-BE49-F238E27FC236}">
                <a16:creationId xmlns:a16="http://schemas.microsoft.com/office/drawing/2014/main" id="{30733327-9EC9-4831-811E-96EED959419C}"/>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864178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A5745-2FC2-4F5C-8E13-80073677EE46}"/>
              </a:ext>
            </a:extLst>
          </p:cNvPr>
          <p:cNvSpPr>
            <a:spLocks noGrp="1"/>
          </p:cNvSpPr>
          <p:nvPr>
            <p:ph type="title"/>
          </p:nvPr>
        </p:nvSpPr>
        <p:spPr/>
        <p:txBody>
          <a:bodyPr/>
          <a:lstStyle/>
          <a:p>
            <a:r>
              <a:rPr lang="en-US"/>
              <a:t>Facebook Own Posts Table | TrendSet - 20 of 26</a:t>
            </a:r>
          </a:p>
        </p:txBody>
      </p:sp>
      <p:graphicFrame>
        <p:nvGraphicFramePr>
          <p:cNvPr id="5" name="Table Placeholder 4">
            <a:extLst>
              <a:ext uri="{FF2B5EF4-FFF2-40B4-BE49-F238E27FC236}">
                <a16:creationId xmlns:a16="http://schemas.microsoft.com/office/drawing/2014/main" id="{2C9AAF2E-F254-4B3F-BC97-1F91CF7360A9}"/>
              </a:ext>
            </a:extLst>
          </p:cNvPr>
          <p:cNvGraphicFramePr>
            <a:graphicFrameLocks noGrp="1"/>
          </p:cNvGraphicFramePr>
          <p:nvPr>
            <p:ph type="tbl" sz="quarter" idx="13"/>
            <p:extLst>
              <p:ext uri="{D42A27DB-BD31-4B8C-83A1-F6EECF244321}">
                <p14:modId xmlns:p14="http://schemas.microsoft.com/office/powerpoint/2010/main" val="3171295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682694652"/>
                    </a:ext>
                  </a:extLst>
                </a:gridCol>
                <a:gridCol w="822959">
                  <a:extLst>
                    <a:ext uri="{9D8B030D-6E8A-4147-A177-3AD203B41FA5}">
                      <a16:colId xmlns:a16="http://schemas.microsoft.com/office/drawing/2014/main" val="664405293"/>
                    </a:ext>
                  </a:extLst>
                </a:gridCol>
                <a:gridCol w="246888">
                  <a:extLst>
                    <a:ext uri="{9D8B030D-6E8A-4147-A177-3AD203B41FA5}">
                      <a16:colId xmlns:a16="http://schemas.microsoft.com/office/drawing/2014/main" val="2253353627"/>
                    </a:ext>
                  </a:extLst>
                </a:gridCol>
                <a:gridCol w="246888">
                  <a:extLst>
                    <a:ext uri="{9D8B030D-6E8A-4147-A177-3AD203B41FA5}">
                      <a16:colId xmlns:a16="http://schemas.microsoft.com/office/drawing/2014/main" val="3335607885"/>
                    </a:ext>
                  </a:extLst>
                </a:gridCol>
                <a:gridCol w="246888">
                  <a:extLst>
                    <a:ext uri="{9D8B030D-6E8A-4147-A177-3AD203B41FA5}">
                      <a16:colId xmlns:a16="http://schemas.microsoft.com/office/drawing/2014/main" val="3419578648"/>
                    </a:ext>
                  </a:extLst>
                </a:gridCol>
                <a:gridCol w="208280">
                  <a:extLst>
                    <a:ext uri="{9D8B030D-6E8A-4147-A177-3AD203B41FA5}">
                      <a16:colId xmlns:a16="http://schemas.microsoft.com/office/drawing/2014/main" val="1339956608"/>
                    </a:ext>
                  </a:extLst>
                </a:gridCol>
                <a:gridCol w="208280">
                  <a:extLst>
                    <a:ext uri="{9D8B030D-6E8A-4147-A177-3AD203B41FA5}">
                      <a16:colId xmlns:a16="http://schemas.microsoft.com/office/drawing/2014/main" val="630829451"/>
                    </a:ext>
                  </a:extLst>
                </a:gridCol>
                <a:gridCol w="208280">
                  <a:extLst>
                    <a:ext uri="{9D8B030D-6E8A-4147-A177-3AD203B41FA5}">
                      <a16:colId xmlns:a16="http://schemas.microsoft.com/office/drawing/2014/main" val="3875797496"/>
                    </a:ext>
                  </a:extLst>
                </a:gridCol>
                <a:gridCol w="208280">
                  <a:extLst>
                    <a:ext uri="{9D8B030D-6E8A-4147-A177-3AD203B41FA5}">
                      <a16:colId xmlns:a16="http://schemas.microsoft.com/office/drawing/2014/main" val="258797357"/>
                    </a:ext>
                  </a:extLst>
                </a:gridCol>
                <a:gridCol w="208280">
                  <a:extLst>
                    <a:ext uri="{9D8B030D-6E8A-4147-A177-3AD203B41FA5}">
                      <a16:colId xmlns:a16="http://schemas.microsoft.com/office/drawing/2014/main" val="3533247285"/>
                    </a:ext>
                  </a:extLst>
                </a:gridCol>
                <a:gridCol w="208280">
                  <a:extLst>
                    <a:ext uri="{9D8B030D-6E8A-4147-A177-3AD203B41FA5}">
                      <a16:colId xmlns:a16="http://schemas.microsoft.com/office/drawing/2014/main" val="4042314977"/>
                    </a:ext>
                  </a:extLst>
                </a:gridCol>
                <a:gridCol w="208280">
                  <a:extLst>
                    <a:ext uri="{9D8B030D-6E8A-4147-A177-3AD203B41FA5}">
                      <a16:colId xmlns:a16="http://schemas.microsoft.com/office/drawing/2014/main" val="3048621810"/>
                    </a:ext>
                  </a:extLst>
                </a:gridCol>
                <a:gridCol w="246888">
                  <a:extLst>
                    <a:ext uri="{9D8B030D-6E8A-4147-A177-3AD203B41FA5}">
                      <a16:colId xmlns:a16="http://schemas.microsoft.com/office/drawing/2014/main" val="1569853400"/>
                    </a:ext>
                  </a:extLst>
                </a:gridCol>
                <a:gridCol w="246888">
                  <a:extLst>
                    <a:ext uri="{9D8B030D-6E8A-4147-A177-3AD203B41FA5}">
                      <a16:colId xmlns:a16="http://schemas.microsoft.com/office/drawing/2014/main" val="274652995"/>
                    </a:ext>
                  </a:extLst>
                </a:gridCol>
                <a:gridCol w="246888">
                  <a:extLst>
                    <a:ext uri="{9D8B030D-6E8A-4147-A177-3AD203B41FA5}">
                      <a16:colId xmlns:a16="http://schemas.microsoft.com/office/drawing/2014/main" val="3698760807"/>
                    </a:ext>
                  </a:extLst>
                </a:gridCol>
                <a:gridCol w="208280">
                  <a:extLst>
                    <a:ext uri="{9D8B030D-6E8A-4147-A177-3AD203B41FA5}">
                      <a16:colId xmlns:a16="http://schemas.microsoft.com/office/drawing/2014/main" val="1055666085"/>
                    </a:ext>
                  </a:extLst>
                </a:gridCol>
                <a:gridCol w="246888">
                  <a:extLst>
                    <a:ext uri="{9D8B030D-6E8A-4147-A177-3AD203B41FA5}">
                      <a16:colId xmlns:a16="http://schemas.microsoft.com/office/drawing/2014/main" val="3301568115"/>
                    </a:ext>
                  </a:extLst>
                </a:gridCol>
                <a:gridCol w="246888">
                  <a:extLst>
                    <a:ext uri="{9D8B030D-6E8A-4147-A177-3AD203B41FA5}">
                      <a16:colId xmlns:a16="http://schemas.microsoft.com/office/drawing/2014/main" val="2170666012"/>
                    </a:ext>
                  </a:extLst>
                </a:gridCol>
                <a:gridCol w="246888">
                  <a:extLst>
                    <a:ext uri="{9D8B030D-6E8A-4147-A177-3AD203B41FA5}">
                      <a16:colId xmlns:a16="http://schemas.microsoft.com/office/drawing/2014/main" val="627826259"/>
                    </a:ext>
                  </a:extLst>
                </a:gridCol>
                <a:gridCol w="208280">
                  <a:extLst>
                    <a:ext uri="{9D8B030D-6E8A-4147-A177-3AD203B41FA5}">
                      <a16:colId xmlns:a16="http://schemas.microsoft.com/office/drawing/2014/main" val="3417101624"/>
                    </a:ext>
                  </a:extLst>
                </a:gridCol>
                <a:gridCol w="246888">
                  <a:extLst>
                    <a:ext uri="{9D8B030D-6E8A-4147-A177-3AD203B41FA5}">
                      <a16:colId xmlns:a16="http://schemas.microsoft.com/office/drawing/2014/main" val="2501589434"/>
                    </a:ext>
                  </a:extLst>
                </a:gridCol>
                <a:gridCol w="246888">
                  <a:extLst>
                    <a:ext uri="{9D8B030D-6E8A-4147-A177-3AD203B41FA5}">
                      <a16:colId xmlns:a16="http://schemas.microsoft.com/office/drawing/2014/main" val="2991665554"/>
                    </a:ext>
                  </a:extLst>
                </a:gridCol>
                <a:gridCol w="208280">
                  <a:extLst>
                    <a:ext uri="{9D8B030D-6E8A-4147-A177-3AD203B41FA5}">
                      <a16:colId xmlns:a16="http://schemas.microsoft.com/office/drawing/2014/main" val="115977649"/>
                    </a:ext>
                  </a:extLst>
                </a:gridCol>
                <a:gridCol w="208280">
                  <a:extLst>
                    <a:ext uri="{9D8B030D-6E8A-4147-A177-3AD203B41FA5}">
                      <a16:colId xmlns:a16="http://schemas.microsoft.com/office/drawing/2014/main" val="3139567966"/>
                    </a:ext>
                  </a:extLst>
                </a:gridCol>
                <a:gridCol w="208280">
                  <a:extLst>
                    <a:ext uri="{9D8B030D-6E8A-4147-A177-3AD203B41FA5}">
                      <a16:colId xmlns:a16="http://schemas.microsoft.com/office/drawing/2014/main" val="2994327713"/>
                    </a:ext>
                  </a:extLst>
                </a:gridCol>
                <a:gridCol w="246888">
                  <a:extLst>
                    <a:ext uri="{9D8B030D-6E8A-4147-A177-3AD203B41FA5}">
                      <a16:colId xmlns:a16="http://schemas.microsoft.com/office/drawing/2014/main" val="1771790552"/>
                    </a:ext>
                  </a:extLst>
                </a:gridCol>
                <a:gridCol w="208280">
                  <a:extLst>
                    <a:ext uri="{9D8B030D-6E8A-4147-A177-3AD203B41FA5}">
                      <a16:colId xmlns:a16="http://schemas.microsoft.com/office/drawing/2014/main" val="29110276"/>
                    </a:ext>
                  </a:extLst>
                </a:gridCol>
                <a:gridCol w="208280">
                  <a:extLst>
                    <a:ext uri="{9D8B030D-6E8A-4147-A177-3AD203B41FA5}">
                      <a16:colId xmlns:a16="http://schemas.microsoft.com/office/drawing/2014/main" val="3148418281"/>
                    </a:ext>
                  </a:extLst>
                </a:gridCol>
                <a:gridCol w="208280">
                  <a:extLst>
                    <a:ext uri="{9D8B030D-6E8A-4147-A177-3AD203B41FA5}">
                      <a16:colId xmlns:a16="http://schemas.microsoft.com/office/drawing/2014/main" val="218532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9422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- 2018-11-28 11:22:13 </a:t>
                      </a:r>
                      <a:r>
                        <a:rPr kumimoji="0" lang="de-DE" sz="1000" b="0" i="0" u="none" strike="noStrike" kern="1200" cap="none" spc="0" normalizeH="0" baseline="0" noProof="0">
                          <a:ln>
                            <a:noFill/>
                          </a:ln>
                          <a:solidFill>
                            <a:prstClr val="black"/>
                          </a:solidFill>
                          <a:effectLst/>
                          <a:uLnTx/>
                          <a:uFillTx/>
                          <a:latin typeface="+mn-lt"/>
                          <a:ea typeface="+mn-ea"/>
                          <a:cs typeface="+mn-cs"/>
                        </a:rPr>
                        <a:t> 
 Kostenlos Parken zur TrendSet Winter 2019! Zur 113. TrendSet vom 3. bis 5. Januar 2019 ist das Parken im Parkhaus West und auf der Parkfläche Nord für Aussteller und Fachbesucher kostenlos. Von hier kommen die Messebesucher zu den Eingängen West, Nordwest und Nord. Der Eingang Ost ist zur TrendSet Winter 2019 nicht geöffnet.
Mehr Informationen zur TrendSet Winter 2019 für Fachbesucher: https://trendset.de/besucher/
Mehr Informationen zur TrendSet Winter 2019 für Aussteller: https://trendset.de/aussteller/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https://scontent.xx.fbcdn.net/v/t1.0-9/p720x720/46837181_2196974983666426_1956454283041832960_o.jpg?_nc_cat=105&amp;_nc_ht=scontent.xx&amp;oh=89d34b931783bc49c5f0767d586fbe72&amp;oe=5CFE2B98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21003535"/>
                  </a:ext>
                </a:extLst>
              </a:tr>
            </a:tbl>
          </a:graphicData>
        </a:graphic>
      </p:graphicFrame>
      <p:sp>
        <p:nvSpPr>
          <p:cNvPr id="4" name="Text Placeholder 3">
            <a:extLst>
              <a:ext uri="{FF2B5EF4-FFF2-40B4-BE49-F238E27FC236}">
                <a16:creationId xmlns:a16="http://schemas.microsoft.com/office/drawing/2014/main" id="{BFB91756-ABE6-4D73-BC0B-79E2123C59A6}"/>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1469348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C4D1-D097-4AD8-A998-15D39FA13F12}"/>
              </a:ext>
            </a:extLst>
          </p:cNvPr>
          <p:cNvSpPr>
            <a:spLocks noGrp="1"/>
          </p:cNvSpPr>
          <p:nvPr>
            <p:ph type="title"/>
          </p:nvPr>
        </p:nvSpPr>
        <p:spPr/>
        <p:txBody>
          <a:bodyPr/>
          <a:lstStyle/>
          <a:p>
            <a:r>
              <a:rPr lang="en-US"/>
              <a:t>Facebook Own Posts Table | TrendSet - 21 of 26</a:t>
            </a:r>
          </a:p>
        </p:txBody>
      </p:sp>
      <p:graphicFrame>
        <p:nvGraphicFramePr>
          <p:cNvPr id="5" name="Table Placeholder 4">
            <a:extLst>
              <a:ext uri="{FF2B5EF4-FFF2-40B4-BE49-F238E27FC236}">
                <a16:creationId xmlns:a16="http://schemas.microsoft.com/office/drawing/2014/main" id="{90CD427A-7FE3-4E47-B740-EA44B064E327}"/>
              </a:ext>
            </a:extLst>
          </p:cNvPr>
          <p:cNvGraphicFramePr>
            <a:graphicFrameLocks noGrp="1"/>
          </p:cNvGraphicFramePr>
          <p:nvPr>
            <p:ph type="tbl" sz="quarter" idx="13"/>
            <p:extLst>
              <p:ext uri="{D42A27DB-BD31-4B8C-83A1-F6EECF244321}">
                <p14:modId xmlns:p14="http://schemas.microsoft.com/office/powerpoint/2010/main" val="239269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996140726"/>
                    </a:ext>
                  </a:extLst>
                </a:gridCol>
                <a:gridCol w="822959">
                  <a:extLst>
                    <a:ext uri="{9D8B030D-6E8A-4147-A177-3AD203B41FA5}">
                      <a16:colId xmlns:a16="http://schemas.microsoft.com/office/drawing/2014/main" val="965835888"/>
                    </a:ext>
                  </a:extLst>
                </a:gridCol>
                <a:gridCol w="246888">
                  <a:extLst>
                    <a:ext uri="{9D8B030D-6E8A-4147-A177-3AD203B41FA5}">
                      <a16:colId xmlns:a16="http://schemas.microsoft.com/office/drawing/2014/main" val="2852797453"/>
                    </a:ext>
                  </a:extLst>
                </a:gridCol>
                <a:gridCol w="246888">
                  <a:extLst>
                    <a:ext uri="{9D8B030D-6E8A-4147-A177-3AD203B41FA5}">
                      <a16:colId xmlns:a16="http://schemas.microsoft.com/office/drawing/2014/main" val="3771826201"/>
                    </a:ext>
                  </a:extLst>
                </a:gridCol>
                <a:gridCol w="246888">
                  <a:extLst>
                    <a:ext uri="{9D8B030D-6E8A-4147-A177-3AD203B41FA5}">
                      <a16:colId xmlns:a16="http://schemas.microsoft.com/office/drawing/2014/main" val="820971407"/>
                    </a:ext>
                  </a:extLst>
                </a:gridCol>
                <a:gridCol w="208280">
                  <a:extLst>
                    <a:ext uri="{9D8B030D-6E8A-4147-A177-3AD203B41FA5}">
                      <a16:colId xmlns:a16="http://schemas.microsoft.com/office/drawing/2014/main" val="961297823"/>
                    </a:ext>
                  </a:extLst>
                </a:gridCol>
                <a:gridCol w="208280">
                  <a:extLst>
                    <a:ext uri="{9D8B030D-6E8A-4147-A177-3AD203B41FA5}">
                      <a16:colId xmlns:a16="http://schemas.microsoft.com/office/drawing/2014/main" val="2502010127"/>
                    </a:ext>
                  </a:extLst>
                </a:gridCol>
                <a:gridCol w="208280">
                  <a:extLst>
                    <a:ext uri="{9D8B030D-6E8A-4147-A177-3AD203B41FA5}">
                      <a16:colId xmlns:a16="http://schemas.microsoft.com/office/drawing/2014/main" val="2293705256"/>
                    </a:ext>
                  </a:extLst>
                </a:gridCol>
                <a:gridCol w="208280">
                  <a:extLst>
                    <a:ext uri="{9D8B030D-6E8A-4147-A177-3AD203B41FA5}">
                      <a16:colId xmlns:a16="http://schemas.microsoft.com/office/drawing/2014/main" val="218304338"/>
                    </a:ext>
                  </a:extLst>
                </a:gridCol>
                <a:gridCol w="208280">
                  <a:extLst>
                    <a:ext uri="{9D8B030D-6E8A-4147-A177-3AD203B41FA5}">
                      <a16:colId xmlns:a16="http://schemas.microsoft.com/office/drawing/2014/main" val="3010062745"/>
                    </a:ext>
                  </a:extLst>
                </a:gridCol>
                <a:gridCol w="208280">
                  <a:extLst>
                    <a:ext uri="{9D8B030D-6E8A-4147-A177-3AD203B41FA5}">
                      <a16:colId xmlns:a16="http://schemas.microsoft.com/office/drawing/2014/main" val="394351253"/>
                    </a:ext>
                  </a:extLst>
                </a:gridCol>
                <a:gridCol w="208280">
                  <a:extLst>
                    <a:ext uri="{9D8B030D-6E8A-4147-A177-3AD203B41FA5}">
                      <a16:colId xmlns:a16="http://schemas.microsoft.com/office/drawing/2014/main" val="2691798571"/>
                    </a:ext>
                  </a:extLst>
                </a:gridCol>
                <a:gridCol w="246888">
                  <a:extLst>
                    <a:ext uri="{9D8B030D-6E8A-4147-A177-3AD203B41FA5}">
                      <a16:colId xmlns:a16="http://schemas.microsoft.com/office/drawing/2014/main" val="1541620754"/>
                    </a:ext>
                  </a:extLst>
                </a:gridCol>
                <a:gridCol w="246888">
                  <a:extLst>
                    <a:ext uri="{9D8B030D-6E8A-4147-A177-3AD203B41FA5}">
                      <a16:colId xmlns:a16="http://schemas.microsoft.com/office/drawing/2014/main" val="444582006"/>
                    </a:ext>
                  </a:extLst>
                </a:gridCol>
                <a:gridCol w="246888">
                  <a:extLst>
                    <a:ext uri="{9D8B030D-6E8A-4147-A177-3AD203B41FA5}">
                      <a16:colId xmlns:a16="http://schemas.microsoft.com/office/drawing/2014/main" val="2110599430"/>
                    </a:ext>
                  </a:extLst>
                </a:gridCol>
                <a:gridCol w="208280">
                  <a:extLst>
                    <a:ext uri="{9D8B030D-6E8A-4147-A177-3AD203B41FA5}">
                      <a16:colId xmlns:a16="http://schemas.microsoft.com/office/drawing/2014/main" val="705734095"/>
                    </a:ext>
                  </a:extLst>
                </a:gridCol>
                <a:gridCol w="246888">
                  <a:extLst>
                    <a:ext uri="{9D8B030D-6E8A-4147-A177-3AD203B41FA5}">
                      <a16:colId xmlns:a16="http://schemas.microsoft.com/office/drawing/2014/main" val="1991672311"/>
                    </a:ext>
                  </a:extLst>
                </a:gridCol>
                <a:gridCol w="246888">
                  <a:extLst>
                    <a:ext uri="{9D8B030D-6E8A-4147-A177-3AD203B41FA5}">
                      <a16:colId xmlns:a16="http://schemas.microsoft.com/office/drawing/2014/main" val="3876927605"/>
                    </a:ext>
                  </a:extLst>
                </a:gridCol>
                <a:gridCol w="246888">
                  <a:extLst>
                    <a:ext uri="{9D8B030D-6E8A-4147-A177-3AD203B41FA5}">
                      <a16:colId xmlns:a16="http://schemas.microsoft.com/office/drawing/2014/main" val="738376885"/>
                    </a:ext>
                  </a:extLst>
                </a:gridCol>
                <a:gridCol w="208280">
                  <a:extLst>
                    <a:ext uri="{9D8B030D-6E8A-4147-A177-3AD203B41FA5}">
                      <a16:colId xmlns:a16="http://schemas.microsoft.com/office/drawing/2014/main" val="2954363297"/>
                    </a:ext>
                  </a:extLst>
                </a:gridCol>
                <a:gridCol w="246888">
                  <a:extLst>
                    <a:ext uri="{9D8B030D-6E8A-4147-A177-3AD203B41FA5}">
                      <a16:colId xmlns:a16="http://schemas.microsoft.com/office/drawing/2014/main" val="1419946264"/>
                    </a:ext>
                  </a:extLst>
                </a:gridCol>
                <a:gridCol w="246888">
                  <a:extLst>
                    <a:ext uri="{9D8B030D-6E8A-4147-A177-3AD203B41FA5}">
                      <a16:colId xmlns:a16="http://schemas.microsoft.com/office/drawing/2014/main" val="3000166183"/>
                    </a:ext>
                  </a:extLst>
                </a:gridCol>
                <a:gridCol w="208280">
                  <a:extLst>
                    <a:ext uri="{9D8B030D-6E8A-4147-A177-3AD203B41FA5}">
                      <a16:colId xmlns:a16="http://schemas.microsoft.com/office/drawing/2014/main" val="2564163956"/>
                    </a:ext>
                  </a:extLst>
                </a:gridCol>
                <a:gridCol w="208280">
                  <a:extLst>
                    <a:ext uri="{9D8B030D-6E8A-4147-A177-3AD203B41FA5}">
                      <a16:colId xmlns:a16="http://schemas.microsoft.com/office/drawing/2014/main" val="1892194206"/>
                    </a:ext>
                  </a:extLst>
                </a:gridCol>
                <a:gridCol w="208280">
                  <a:extLst>
                    <a:ext uri="{9D8B030D-6E8A-4147-A177-3AD203B41FA5}">
                      <a16:colId xmlns:a16="http://schemas.microsoft.com/office/drawing/2014/main" val="2382773907"/>
                    </a:ext>
                  </a:extLst>
                </a:gridCol>
                <a:gridCol w="246888">
                  <a:extLst>
                    <a:ext uri="{9D8B030D-6E8A-4147-A177-3AD203B41FA5}">
                      <a16:colId xmlns:a16="http://schemas.microsoft.com/office/drawing/2014/main" val="1681194510"/>
                    </a:ext>
                  </a:extLst>
                </a:gridCol>
                <a:gridCol w="208280">
                  <a:extLst>
                    <a:ext uri="{9D8B030D-6E8A-4147-A177-3AD203B41FA5}">
                      <a16:colId xmlns:a16="http://schemas.microsoft.com/office/drawing/2014/main" val="280726623"/>
                    </a:ext>
                  </a:extLst>
                </a:gridCol>
                <a:gridCol w="208280">
                  <a:extLst>
                    <a:ext uri="{9D8B030D-6E8A-4147-A177-3AD203B41FA5}">
                      <a16:colId xmlns:a16="http://schemas.microsoft.com/office/drawing/2014/main" val="430173935"/>
                    </a:ext>
                  </a:extLst>
                </a:gridCol>
                <a:gridCol w="208280">
                  <a:extLst>
                    <a:ext uri="{9D8B030D-6E8A-4147-A177-3AD203B41FA5}">
                      <a16:colId xmlns:a16="http://schemas.microsoft.com/office/drawing/2014/main" val="1996982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4368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- 2018-11-27 10:00:00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https://bit.ly/2QkaZXj
Hier kommen die Interior-Trends für Frühjahr/Sommer 2019! Klare Linien, taktile Oberflächen und raffinierte Details bestimmen die Interieurs im Frühjahr/Sommer 2019. Ob rural, poppig, modern oder retrospektiv umgesetzt – Möbel, Leuchten und Deko folgen einer neu interpretierten, subtilen Behaglichkeit. Entdeckt im TrendSet Blog jetzt schon neue Interiors für die kommende Saison. Lest mal rein! (Möbel gesehen bei Trademark Living)
#trendsetmuenchen #trendset #trends2019 #trendsetwinter2019 #interior #interiordesign #interiorstrends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https://scontent.xx.fbcdn.net/v/t1.0-9/p720x720/46268703_2177145295649395_3207706289341726720_n.jpg?_nc_cat=101&amp;_nc_ht=scontent.xx&amp;oh=8661505153be8411c8261752a9a62fc9&amp;oe=5CF82EDD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1938257"/>
                  </a:ext>
                </a:extLst>
              </a:tr>
            </a:tbl>
          </a:graphicData>
        </a:graphic>
      </p:graphicFrame>
      <p:sp>
        <p:nvSpPr>
          <p:cNvPr id="4" name="Text Placeholder 3">
            <a:extLst>
              <a:ext uri="{FF2B5EF4-FFF2-40B4-BE49-F238E27FC236}">
                <a16:creationId xmlns:a16="http://schemas.microsoft.com/office/drawing/2014/main" id="{8085A33F-543E-43E8-8F5F-AF3494059201}"/>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4180027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A3A9C-A2C5-4EBE-B483-2789D19E58D1}"/>
              </a:ext>
            </a:extLst>
          </p:cNvPr>
          <p:cNvSpPr>
            <a:spLocks noGrp="1"/>
          </p:cNvSpPr>
          <p:nvPr>
            <p:ph type="title"/>
          </p:nvPr>
        </p:nvSpPr>
        <p:spPr/>
        <p:txBody>
          <a:bodyPr/>
          <a:lstStyle/>
          <a:p>
            <a:r>
              <a:rPr lang="en-US"/>
              <a:t>Facebook Own Posts Table | TrendSet - 22 of 26</a:t>
            </a:r>
          </a:p>
        </p:txBody>
      </p:sp>
      <p:graphicFrame>
        <p:nvGraphicFramePr>
          <p:cNvPr id="5" name="Table Placeholder 4">
            <a:extLst>
              <a:ext uri="{FF2B5EF4-FFF2-40B4-BE49-F238E27FC236}">
                <a16:creationId xmlns:a16="http://schemas.microsoft.com/office/drawing/2014/main" id="{6DB3EE38-D68D-4E9B-9593-92B17E2353E8}"/>
              </a:ext>
            </a:extLst>
          </p:cNvPr>
          <p:cNvGraphicFramePr>
            <a:graphicFrameLocks noGrp="1"/>
          </p:cNvGraphicFramePr>
          <p:nvPr>
            <p:ph type="tbl" sz="quarter" idx="13"/>
            <p:extLst>
              <p:ext uri="{D42A27DB-BD31-4B8C-83A1-F6EECF244321}">
                <p14:modId xmlns:p14="http://schemas.microsoft.com/office/powerpoint/2010/main" val="2859543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5323633"/>
                    </a:ext>
                  </a:extLst>
                </a:gridCol>
                <a:gridCol w="822959">
                  <a:extLst>
                    <a:ext uri="{9D8B030D-6E8A-4147-A177-3AD203B41FA5}">
                      <a16:colId xmlns:a16="http://schemas.microsoft.com/office/drawing/2014/main" val="2665282652"/>
                    </a:ext>
                  </a:extLst>
                </a:gridCol>
                <a:gridCol w="246888">
                  <a:extLst>
                    <a:ext uri="{9D8B030D-6E8A-4147-A177-3AD203B41FA5}">
                      <a16:colId xmlns:a16="http://schemas.microsoft.com/office/drawing/2014/main" val="3355462067"/>
                    </a:ext>
                  </a:extLst>
                </a:gridCol>
                <a:gridCol w="246888">
                  <a:extLst>
                    <a:ext uri="{9D8B030D-6E8A-4147-A177-3AD203B41FA5}">
                      <a16:colId xmlns:a16="http://schemas.microsoft.com/office/drawing/2014/main" val="3419532339"/>
                    </a:ext>
                  </a:extLst>
                </a:gridCol>
                <a:gridCol w="246888">
                  <a:extLst>
                    <a:ext uri="{9D8B030D-6E8A-4147-A177-3AD203B41FA5}">
                      <a16:colId xmlns:a16="http://schemas.microsoft.com/office/drawing/2014/main" val="3540509430"/>
                    </a:ext>
                  </a:extLst>
                </a:gridCol>
                <a:gridCol w="208280">
                  <a:extLst>
                    <a:ext uri="{9D8B030D-6E8A-4147-A177-3AD203B41FA5}">
                      <a16:colId xmlns:a16="http://schemas.microsoft.com/office/drawing/2014/main" val="1945954806"/>
                    </a:ext>
                  </a:extLst>
                </a:gridCol>
                <a:gridCol w="208280">
                  <a:extLst>
                    <a:ext uri="{9D8B030D-6E8A-4147-A177-3AD203B41FA5}">
                      <a16:colId xmlns:a16="http://schemas.microsoft.com/office/drawing/2014/main" val="901033307"/>
                    </a:ext>
                  </a:extLst>
                </a:gridCol>
                <a:gridCol w="208280">
                  <a:extLst>
                    <a:ext uri="{9D8B030D-6E8A-4147-A177-3AD203B41FA5}">
                      <a16:colId xmlns:a16="http://schemas.microsoft.com/office/drawing/2014/main" val="3972745652"/>
                    </a:ext>
                  </a:extLst>
                </a:gridCol>
                <a:gridCol w="208280">
                  <a:extLst>
                    <a:ext uri="{9D8B030D-6E8A-4147-A177-3AD203B41FA5}">
                      <a16:colId xmlns:a16="http://schemas.microsoft.com/office/drawing/2014/main" val="1753759380"/>
                    </a:ext>
                  </a:extLst>
                </a:gridCol>
                <a:gridCol w="208280">
                  <a:extLst>
                    <a:ext uri="{9D8B030D-6E8A-4147-A177-3AD203B41FA5}">
                      <a16:colId xmlns:a16="http://schemas.microsoft.com/office/drawing/2014/main" val="1990504049"/>
                    </a:ext>
                  </a:extLst>
                </a:gridCol>
                <a:gridCol w="208280">
                  <a:extLst>
                    <a:ext uri="{9D8B030D-6E8A-4147-A177-3AD203B41FA5}">
                      <a16:colId xmlns:a16="http://schemas.microsoft.com/office/drawing/2014/main" val="2670986281"/>
                    </a:ext>
                  </a:extLst>
                </a:gridCol>
                <a:gridCol w="208280">
                  <a:extLst>
                    <a:ext uri="{9D8B030D-6E8A-4147-A177-3AD203B41FA5}">
                      <a16:colId xmlns:a16="http://schemas.microsoft.com/office/drawing/2014/main" val="461016883"/>
                    </a:ext>
                  </a:extLst>
                </a:gridCol>
                <a:gridCol w="246888">
                  <a:extLst>
                    <a:ext uri="{9D8B030D-6E8A-4147-A177-3AD203B41FA5}">
                      <a16:colId xmlns:a16="http://schemas.microsoft.com/office/drawing/2014/main" val="1861411813"/>
                    </a:ext>
                  </a:extLst>
                </a:gridCol>
                <a:gridCol w="246888">
                  <a:extLst>
                    <a:ext uri="{9D8B030D-6E8A-4147-A177-3AD203B41FA5}">
                      <a16:colId xmlns:a16="http://schemas.microsoft.com/office/drawing/2014/main" val="2711526284"/>
                    </a:ext>
                  </a:extLst>
                </a:gridCol>
                <a:gridCol w="246888">
                  <a:extLst>
                    <a:ext uri="{9D8B030D-6E8A-4147-A177-3AD203B41FA5}">
                      <a16:colId xmlns:a16="http://schemas.microsoft.com/office/drawing/2014/main" val="2638210876"/>
                    </a:ext>
                  </a:extLst>
                </a:gridCol>
                <a:gridCol w="208280">
                  <a:extLst>
                    <a:ext uri="{9D8B030D-6E8A-4147-A177-3AD203B41FA5}">
                      <a16:colId xmlns:a16="http://schemas.microsoft.com/office/drawing/2014/main" val="3726610531"/>
                    </a:ext>
                  </a:extLst>
                </a:gridCol>
                <a:gridCol w="246888">
                  <a:extLst>
                    <a:ext uri="{9D8B030D-6E8A-4147-A177-3AD203B41FA5}">
                      <a16:colId xmlns:a16="http://schemas.microsoft.com/office/drawing/2014/main" val="760627079"/>
                    </a:ext>
                  </a:extLst>
                </a:gridCol>
                <a:gridCol w="246888">
                  <a:extLst>
                    <a:ext uri="{9D8B030D-6E8A-4147-A177-3AD203B41FA5}">
                      <a16:colId xmlns:a16="http://schemas.microsoft.com/office/drawing/2014/main" val="130712082"/>
                    </a:ext>
                  </a:extLst>
                </a:gridCol>
                <a:gridCol w="246888">
                  <a:extLst>
                    <a:ext uri="{9D8B030D-6E8A-4147-A177-3AD203B41FA5}">
                      <a16:colId xmlns:a16="http://schemas.microsoft.com/office/drawing/2014/main" val="3410923376"/>
                    </a:ext>
                  </a:extLst>
                </a:gridCol>
                <a:gridCol w="208280">
                  <a:extLst>
                    <a:ext uri="{9D8B030D-6E8A-4147-A177-3AD203B41FA5}">
                      <a16:colId xmlns:a16="http://schemas.microsoft.com/office/drawing/2014/main" val="3124335401"/>
                    </a:ext>
                  </a:extLst>
                </a:gridCol>
                <a:gridCol w="246888">
                  <a:extLst>
                    <a:ext uri="{9D8B030D-6E8A-4147-A177-3AD203B41FA5}">
                      <a16:colId xmlns:a16="http://schemas.microsoft.com/office/drawing/2014/main" val="451138202"/>
                    </a:ext>
                  </a:extLst>
                </a:gridCol>
                <a:gridCol w="246888">
                  <a:extLst>
                    <a:ext uri="{9D8B030D-6E8A-4147-A177-3AD203B41FA5}">
                      <a16:colId xmlns:a16="http://schemas.microsoft.com/office/drawing/2014/main" val="4037838715"/>
                    </a:ext>
                  </a:extLst>
                </a:gridCol>
                <a:gridCol w="208280">
                  <a:extLst>
                    <a:ext uri="{9D8B030D-6E8A-4147-A177-3AD203B41FA5}">
                      <a16:colId xmlns:a16="http://schemas.microsoft.com/office/drawing/2014/main" val="1279942380"/>
                    </a:ext>
                  </a:extLst>
                </a:gridCol>
                <a:gridCol w="208280">
                  <a:extLst>
                    <a:ext uri="{9D8B030D-6E8A-4147-A177-3AD203B41FA5}">
                      <a16:colId xmlns:a16="http://schemas.microsoft.com/office/drawing/2014/main" val="2514206552"/>
                    </a:ext>
                  </a:extLst>
                </a:gridCol>
                <a:gridCol w="208280">
                  <a:extLst>
                    <a:ext uri="{9D8B030D-6E8A-4147-A177-3AD203B41FA5}">
                      <a16:colId xmlns:a16="http://schemas.microsoft.com/office/drawing/2014/main" val="3618878734"/>
                    </a:ext>
                  </a:extLst>
                </a:gridCol>
                <a:gridCol w="246888">
                  <a:extLst>
                    <a:ext uri="{9D8B030D-6E8A-4147-A177-3AD203B41FA5}">
                      <a16:colId xmlns:a16="http://schemas.microsoft.com/office/drawing/2014/main" val="3332510090"/>
                    </a:ext>
                  </a:extLst>
                </a:gridCol>
                <a:gridCol w="208280">
                  <a:extLst>
                    <a:ext uri="{9D8B030D-6E8A-4147-A177-3AD203B41FA5}">
                      <a16:colId xmlns:a16="http://schemas.microsoft.com/office/drawing/2014/main" val="2328942382"/>
                    </a:ext>
                  </a:extLst>
                </a:gridCol>
                <a:gridCol w="208280">
                  <a:extLst>
                    <a:ext uri="{9D8B030D-6E8A-4147-A177-3AD203B41FA5}">
                      <a16:colId xmlns:a16="http://schemas.microsoft.com/office/drawing/2014/main" val="1218331277"/>
                    </a:ext>
                  </a:extLst>
                </a:gridCol>
                <a:gridCol w="208280">
                  <a:extLst>
                    <a:ext uri="{9D8B030D-6E8A-4147-A177-3AD203B41FA5}">
                      <a16:colId xmlns:a16="http://schemas.microsoft.com/office/drawing/2014/main" val="3332883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300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- 2018-11-22 10:00:01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https://bit.ly/2zchwcN
OPEN MINDS visualisiert die unendliche Vielfalt des Lebens und die grenzenlose Kreativität des Einzelnen. Wilde geometrische oder volkstümliche Muster verbinden sich mit scheinbar zufällig zusammengestellten Farben. Alltägliche Gebrauchsgegenstände werden zu surrealen Kunstwerken. Im neuen TrendSet Blog Beitrag zeigen wir euch Trendprodukte zu dieser Strömung für Frühjahr/Sommer 2019. Lest mal rein! (Poster gesehen bei Vissevasse.com)
#trendsetmuenchen #trendset #trends2019 #trendsetwinter2019 #openminds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https://scontent.xx.fbcdn.net/v/t1.0-9/p720x720/46343477_2177103248986933_7151877368322195456_n.jpg?_nc_cat=105&amp;_nc_ht=scontent.xx&amp;oh=0e3c85116c5a2c4711070b2bfc4de7ec&amp;oe=5CFA0677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90682269"/>
                  </a:ext>
                </a:extLst>
              </a:tr>
            </a:tbl>
          </a:graphicData>
        </a:graphic>
      </p:graphicFrame>
      <p:sp>
        <p:nvSpPr>
          <p:cNvPr id="4" name="Text Placeholder 3">
            <a:extLst>
              <a:ext uri="{FF2B5EF4-FFF2-40B4-BE49-F238E27FC236}">
                <a16:creationId xmlns:a16="http://schemas.microsoft.com/office/drawing/2014/main" id="{D52008C4-0EF1-4BDE-982A-F5F6B5FCFDED}"/>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4294055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80668-38A3-416B-828C-AD36D0958D28}"/>
              </a:ext>
            </a:extLst>
          </p:cNvPr>
          <p:cNvSpPr>
            <a:spLocks noGrp="1"/>
          </p:cNvSpPr>
          <p:nvPr>
            <p:ph type="title"/>
          </p:nvPr>
        </p:nvSpPr>
        <p:spPr/>
        <p:txBody>
          <a:bodyPr/>
          <a:lstStyle/>
          <a:p>
            <a:r>
              <a:rPr lang="en-US"/>
              <a:t>Facebook Own Posts Table | TrendSet - 23 of 26</a:t>
            </a:r>
          </a:p>
        </p:txBody>
      </p:sp>
      <p:graphicFrame>
        <p:nvGraphicFramePr>
          <p:cNvPr id="5" name="Table Placeholder 4">
            <a:extLst>
              <a:ext uri="{FF2B5EF4-FFF2-40B4-BE49-F238E27FC236}">
                <a16:creationId xmlns:a16="http://schemas.microsoft.com/office/drawing/2014/main" id="{FFBB796A-30AB-4452-8CFC-EBDF196911D1}"/>
              </a:ext>
            </a:extLst>
          </p:cNvPr>
          <p:cNvGraphicFramePr>
            <a:graphicFrameLocks noGrp="1"/>
          </p:cNvGraphicFramePr>
          <p:nvPr>
            <p:ph type="tbl" sz="quarter" idx="13"/>
            <p:extLst>
              <p:ext uri="{D42A27DB-BD31-4B8C-83A1-F6EECF244321}">
                <p14:modId xmlns:p14="http://schemas.microsoft.com/office/powerpoint/2010/main" val="502540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96657991"/>
                    </a:ext>
                  </a:extLst>
                </a:gridCol>
                <a:gridCol w="822959">
                  <a:extLst>
                    <a:ext uri="{9D8B030D-6E8A-4147-A177-3AD203B41FA5}">
                      <a16:colId xmlns:a16="http://schemas.microsoft.com/office/drawing/2014/main" val="2681443948"/>
                    </a:ext>
                  </a:extLst>
                </a:gridCol>
                <a:gridCol w="246888">
                  <a:extLst>
                    <a:ext uri="{9D8B030D-6E8A-4147-A177-3AD203B41FA5}">
                      <a16:colId xmlns:a16="http://schemas.microsoft.com/office/drawing/2014/main" val="3900424284"/>
                    </a:ext>
                  </a:extLst>
                </a:gridCol>
                <a:gridCol w="246888">
                  <a:extLst>
                    <a:ext uri="{9D8B030D-6E8A-4147-A177-3AD203B41FA5}">
                      <a16:colId xmlns:a16="http://schemas.microsoft.com/office/drawing/2014/main" val="1094501134"/>
                    </a:ext>
                  </a:extLst>
                </a:gridCol>
                <a:gridCol w="246888">
                  <a:extLst>
                    <a:ext uri="{9D8B030D-6E8A-4147-A177-3AD203B41FA5}">
                      <a16:colId xmlns:a16="http://schemas.microsoft.com/office/drawing/2014/main" val="3180165823"/>
                    </a:ext>
                  </a:extLst>
                </a:gridCol>
                <a:gridCol w="208280">
                  <a:extLst>
                    <a:ext uri="{9D8B030D-6E8A-4147-A177-3AD203B41FA5}">
                      <a16:colId xmlns:a16="http://schemas.microsoft.com/office/drawing/2014/main" val="2466718511"/>
                    </a:ext>
                  </a:extLst>
                </a:gridCol>
                <a:gridCol w="208280">
                  <a:extLst>
                    <a:ext uri="{9D8B030D-6E8A-4147-A177-3AD203B41FA5}">
                      <a16:colId xmlns:a16="http://schemas.microsoft.com/office/drawing/2014/main" val="2942250653"/>
                    </a:ext>
                  </a:extLst>
                </a:gridCol>
                <a:gridCol w="208280">
                  <a:extLst>
                    <a:ext uri="{9D8B030D-6E8A-4147-A177-3AD203B41FA5}">
                      <a16:colId xmlns:a16="http://schemas.microsoft.com/office/drawing/2014/main" val="2777006117"/>
                    </a:ext>
                  </a:extLst>
                </a:gridCol>
                <a:gridCol w="208280">
                  <a:extLst>
                    <a:ext uri="{9D8B030D-6E8A-4147-A177-3AD203B41FA5}">
                      <a16:colId xmlns:a16="http://schemas.microsoft.com/office/drawing/2014/main" val="2791216693"/>
                    </a:ext>
                  </a:extLst>
                </a:gridCol>
                <a:gridCol w="208280">
                  <a:extLst>
                    <a:ext uri="{9D8B030D-6E8A-4147-A177-3AD203B41FA5}">
                      <a16:colId xmlns:a16="http://schemas.microsoft.com/office/drawing/2014/main" val="3164061412"/>
                    </a:ext>
                  </a:extLst>
                </a:gridCol>
                <a:gridCol w="208280">
                  <a:extLst>
                    <a:ext uri="{9D8B030D-6E8A-4147-A177-3AD203B41FA5}">
                      <a16:colId xmlns:a16="http://schemas.microsoft.com/office/drawing/2014/main" val="2520110762"/>
                    </a:ext>
                  </a:extLst>
                </a:gridCol>
                <a:gridCol w="208280">
                  <a:extLst>
                    <a:ext uri="{9D8B030D-6E8A-4147-A177-3AD203B41FA5}">
                      <a16:colId xmlns:a16="http://schemas.microsoft.com/office/drawing/2014/main" val="3535782566"/>
                    </a:ext>
                  </a:extLst>
                </a:gridCol>
                <a:gridCol w="246888">
                  <a:extLst>
                    <a:ext uri="{9D8B030D-6E8A-4147-A177-3AD203B41FA5}">
                      <a16:colId xmlns:a16="http://schemas.microsoft.com/office/drawing/2014/main" val="3382640816"/>
                    </a:ext>
                  </a:extLst>
                </a:gridCol>
                <a:gridCol w="246888">
                  <a:extLst>
                    <a:ext uri="{9D8B030D-6E8A-4147-A177-3AD203B41FA5}">
                      <a16:colId xmlns:a16="http://schemas.microsoft.com/office/drawing/2014/main" val="3636771700"/>
                    </a:ext>
                  </a:extLst>
                </a:gridCol>
                <a:gridCol w="246888">
                  <a:extLst>
                    <a:ext uri="{9D8B030D-6E8A-4147-A177-3AD203B41FA5}">
                      <a16:colId xmlns:a16="http://schemas.microsoft.com/office/drawing/2014/main" val="2470925783"/>
                    </a:ext>
                  </a:extLst>
                </a:gridCol>
                <a:gridCol w="208280">
                  <a:extLst>
                    <a:ext uri="{9D8B030D-6E8A-4147-A177-3AD203B41FA5}">
                      <a16:colId xmlns:a16="http://schemas.microsoft.com/office/drawing/2014/main" val="2681795025"/>
                    </a:ext>
                  </a:extLst>
                </a:gridCol>
                <a:gridCol w="246888">
                  <a:extLst>
                    <a:ext uri="{9D8B030D-6E8A-4147-A177-3AD203B41FA5}">
                      <a16:colId xmlns:a16="http://schemas.microsoft.com/office/drawing/2014/main" val="277523470"/>
                    </a:ext>
                  </a:extLst>
                </a:gridCol>
                <a:gridCol w="246888">
                  <a:extLst>
                    <a:ext uri="{9D8B030D-6E8A-4147-A177-3AD203B41FA5}">
                      <a16:colId xmlns:a16="http://schemas.microsoft.com/office/drawing/2014/main" val="3234687703"/>
                    </a:ext>
                  </a:extLst>
                </a:gridCol>
                <a:gridCol w="246888">
                  <a:extLst>
                    <a:ext uri="{9D8B030D-6E8A-4147-A177-3AD203B41FA5}">
                      <a16:colId xmlns:a16="http://schemas.microsoft.com/office/drawing/2014/main" val="762029742"/>
                    </a:ext>
                  </a:extLst>
                </a:gridCol>
                <a:gridCol w="208280">
                  <a:extLst>
                    <a:ext uri="{9D8B030D-6E8A-4147-A177-3AD203B41FA5}">
                      <a16:colId xmlns:a16="http://schemas.microsoft.com/office/drawing/2014/main" val="2050471859"/>
                    </a:ext>
                  </a:extLst>
                </a:gridCol>
                <a:gridCol w="246888">
                  <a:extLst>
                    <a:ext uri="{9D8B030D-6E8A-4147-A177-3AD203B41FA5}">
                      <a16:colId xmlns:a16="http://schemas.microsoft.com/office/drawing/2014/main" val="1154007750"/>
                    </a:ext>
                  </a:extLst>
                </a:gridCol>
                <a:gridCol w="246888">
                  <a:extLst>
                    <a:ext uri="{9D8B030D-6E8A-4147-A177-3AD203B41FA5}">
                      <a16:colId xmlns:a16="http://schemas.microsoft.com/office/drawing/2014/main" val="856293996"/>
                    </a:ext>
                  </a:extLst>
                </a:gridCol>
                <a:gridCol w="208280">
                  <a:extLst>
                    <a:ext uri="{9D8B030D-6E8A-4147-A177-3AD203B41FA5}">
                      <a16:colId xmlns:a16="http://schemas.microsoft.com/office/drawing/2014/main" val="2527444259"/>
                    </a:ext>
                  </a:extLst>
                </a:gridCol>
                <a:gridCol w="208280">
                  <a:extLst>
                    <a:ext uri="{9D8B030D-6E8A-4147-A177-3AD203B41FA5}">
                      <a16:colId xmlns:a16="http://schemas.microsoft.com/office/drawing/2014/main" val="4284945265"/>
                    </a:ext>
                  </a:extLst>
                </a:gridCol>
                <a:gridCol w="208280">
                  <a:extLst>
                    <a:ext uri="{9D8B030D-6E8A-4147-A177-3AD203B41FA5}">
                      <a16:colId xmlns:a16="http://schemas.microsoft.com/office/drawing/2014/main" val="71120651"/>
                    </a:ext>
                  </a:extLst>
                </a:gridCol>
                <a:gridCol w="246888">
                  <a:extLst>
                    <a:ext uri="{9D8B030D-6E8A-4147-A177-3AD203B41FA5}">
                      <a16:colId xmlns:a16="http://schemas.microsoft.com/office/drawing/2014/main" val="1994754586"/>
                    </a:ext>
                  </a:extLst>
                </a:gridCol>
                <a:gridCol w="208280">
                  <a:extLst>
                    <a:ext uri="{9D8B030D-6E8A-4147-A177-3AD203B41FA5}">
                      <a16:colId xmlns:a16="http://schemas.microsoft.com/office/drawing/2014/main" val="3969847270"/>
                    </a:ext>
                  </a:extLst>
                </a:gridCol>
                <a:gridCol w="208280">
                  <a:extLst>
                    <a:ext uri="{9D8B030D-6E8A-4147-A177-3AD203B41FA5}">
                      <a16:colId xmlns:a16="http://schemas.microsoft.com/office/drawing/2014/main" val="3870736278"/>
                    </a:ext>
                  </a:extLst>
                </a:gridCol>
                <a:gridCol w="208280">
                  <a:extLst>
                    <a:ext uri="{9D8B030D-6E8A-4147-A177-3AD203B41FA5}">
                      <a16:colId xmlns:a16="http://schemas.microsoft.com/office/drawing/2014/main" val="1283737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049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- 2018-11-13 10:00:02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https://bit.ly/2Duhf8T
GENTLE TOUCH steht für leuchtende Farbtöne, fließende Texturen, aufregende Muster und sanfte Formen, die energetisieren, beruhigen und stimulieren. Das Erleben von Design mit allen Sinnen und die daraus resultierenden positiven Emotionen stehen im Vordergrund. Im neuen TrendSet Blog Beitrag könnt ihr viele neue Trendprodukte zu dieser Strömung im Frühjahr/Sommer 2019 entdecken. Lest mal rein! (Tischwaren gesehen bei Södahl)
#trendsetmuenchen #trendset #trends2019 #trendsetwinter2019 #gentletouch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https://scontent.xx.fbcdn.net/v/t1.0-9/p720x720/45674673_2169251409772117_707013193867722752_n.jpg?_nc_cat=103&amp;_nc_ht=scontent.xx&amp;oh=fd6aa30c7bd8c9aeba7252ef8219391e&amp;oe=5CCF5A84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33357670"/>
                  </a:ext>
                </a:extLst>
              </a:tr>
            </a:tbl>
          </a:graphicData>
        </a:graphic>
      </p:graphicFrame>
      <p:sp>
        <p:nvSpPr>
          <p:cNvPr id="4" name="Text Placeholder 3">
            <a:extLst>
              <a:ext uri="{FF2B5EF4-FFF2-40B4-BE49-F238E27FC236}">
                <a16:creationId xmlns:a16="http://schemas.microsoft.com/office/drawing/2014/main" id="{27ABD322-63B9-4406-8EDF-FE2D8F98EDFB}"/>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2561751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E10F5-D0C9-43D1-B82C-E1F0F70CAA61}"/>
              </a:ext>
            </a:extLst>
          </p:cNvPr>
          <p:cNvSpPr>
            <a:spLocks noGrp="1"/>
          </p:cNvSpPr>
          <p:nvPr>
            <p:ph type="title"/>
          </p:nvPr>
        </p:nvSpPr>
        <p:spPr/>
        <p:txBody>
          <a:bodyPr/>
          <a:lstStyle/>
          <a:p>
            <a:r>
              <a:rPr lang="en-US"/>
              <a:t>Facebook Own Posts Table | TrendSet - 24 of 26</a:t>
            </a:r>
          </a:p>
        </p:txBody>
      </p:sp>
      <p:graphicFrame>
        <p:nvGraphicFramePr>
          <p:cNvPr id="5" name="Table Placeholder 4">
            <a:extLst>
              <a:ext uri="{FF2B5EF4-FFF2-40B4-BE49-F238E27FC236}">
                <a16:creationId xmlns:a16="http://schemas.microsoft.com/office/drawing/2014/main" id="{5B05CEF6-1800-4E42-8208-8208DF4DFE42}"/>
              </a:ext>
            </a:extLst>
          </p:cNvPr>
          <p:cNvGraphicFramePr>
            <a:graphicFrameLocks noGrp="1"/>
          </p:cNvGraphicFramePr>
          <p:nvPr>
            <p:ph type="tbl" sz="quarter" idx="13"/>
            <p:extLst>
              <p:ext uri="{D42A27DB-BD31-4B8C-83A1-F6EECF244321}">
                <p14:modId xmlns:p14="http://schemas.microsoft.com/office/powerpoint/2010/main" val="2201590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435454921"/>
                    </a:ext>
                  </a:extLst>
                </a:gridCol>
                <a:gridCol w="822959">
                  <a:extLst>
                    <a:ext uri="{9D8B030D-6E8A-4147-A177-3AD203B41FA5}">
                      <a16:colId xmlns:a16="http://schemas.microsoft.com/office/drawing/2014/main" val="1764019543"/>
                    </a:ext>
                  </a:extLst>
                </a:gridCol>
                <a:gridCol w="246888">
                  <a:extLst>
                    <a:ext uri="{9D8B030D-6E8A-4147-A177-3AD203B41FA5}">
                      <a16:colId xmlns:a16="http://schemas.microsoft.com/office/drawing/2014/main" val="1743665223"/>
                    </a:ext>
                  </a:extLst>
                </a:gridCol>
                <a:gridCol w="246888">
                  <a:extLst>
                    <a:ext uri="{9D8B030D-6E8A-4147-A177-3AD203B41FA5}">
                      <a16:colId xmlns:a16="http://schemas.microsoft.com/office/drawing/2014/main" val="1642718515"/>
                    </a:ext>
                  </a:extLst>
                </a:gridCol>
                <a:gridCol w="246888">
                  <a:extLst>
                    <a:ext uri="{9D8B030D-6E8A-4147-A177-3AD203B41FA5}">
                      <a16:colId xmlns:a16="http://schemas.microsoft.com/office/drawing/2014/main" val="158993953"/>
                    </a:ext>
                  </a:extLst>
                </a:gridCol>
                <a:gridCol w="208280">
                  <a:extLst>
                    <a:ext uri="{9D8B030D-6E8A-4147-A177-3AD203B41FA5}">
                      <a16:colId xmlns:a16="http://schemas.microsoft.com/office/drawing/2014/main" val="3682319314"/>
                    </a:ext>
                  </a:extLst>
                </a:gridCol>
                <a:gridCol w="208280">
                  <a:extLst>
                    <a:ext uri="{9D8B030D-6E8A-4147-A177-3AD203B41FA5}">
                      <a16:colId xmlns:a16="http://schemas.microsoft.com/office/drawing/2014/main" val="2244342203"/>
                    </a:ext>
                  </a:extLst>
                </a:gridCol>
                <a:gridCol w="208280">
                  <a:extLst>
                    <a:ext uri="{9D8B030D-6E8A-4147-A177-3AD203B41FA5}">
                      <a16:colId xmlns:a16="http://schemas.microsoft.com/office/drawing/2014/main" val="2735052709"/>
                    </a:ext>
                  </a:extLst>
                </a:gridCol>
                <a:gridCol w="208280">
                  <a:extLst>
                    <a:ext uri="{9D8B030D-6E8A-4147-A177-3AD203B41FA5}">
                      <a16:colId xmlns:a16="http://schemas.microsoft.com/office/drawing/2014/main" val="3815606201"/>
                    </a:ext>
                  </a:extLst>
                </a:gridCol>
                <a:gridCol w="208280">
                  <a:extLst>
                    <a:ext uri="{9D8B030D-6E8A-4147-A177-3AD203B41FA5}">
                      <a16:colId xmlns:a16="http://schemas.microsoft.com/office/drawing/2014/main" val="2474500570"/>
                    </a:ext>
                  </a:extLst>
                </a:gridCol>
                <a:gridCol w="208280">
                  <a:extLst>
                    <a:ext uri="{9D8B030D-6E8A-4147-A177-3AD203B41FA5}">
                      <a16:colId xmlns:a16="http://schemas.microsoft.com/office/drawing/2014/main" val="570997178"/>
                    </a:ext>
                  </a:extLst>
                </a:gridCol>
                <a:gridCol w="208280">
                  <a:extLst>
                    <a:ext uri="{9D8B030D-6E8A-4147-A177-3AD203B41FA5}">
                      <a16:colId xmlns:a16="http://schemas.microsoft.com/office/drawing/2014/main" val="2977892932"/>
                    </a:ext>
                  </a:extLst>
                </a:gridCol>
                <a:gridCol w="246888">
                  <a:extLst>
                    <a:ext uri="{9D8B030D-6E8A-4147-A177-3AD203B41FA5}">
                      <a16:colId xmlns:a16="http://schemas.microsoft.com/office/drawing/2014/main" val="154863117"/>
                    </a:ext>
                  </a:extLst>
                </a:gridCol>
                <a:gridCol w="246888">
                  <a:extLst>
                    <a:ext uri="{9D8B030D-6E8A-4147-A177-3AD203B41FA5}">
                      <a16:colId xmlns:a16="http://schemas.microsoft.com/office/drawing/2014/main" val="1175616388"/>
                    </a:ext>
                  </a:extLst>
                </a:gridCol>
                <a:gridCol w="246888">
                  <a:extLst>
                    <a:ext uri="{9D8B030D-6E8A-4147-A177-3AD203B41FA5}">
                      <a16:colId xmlns:a16="http://schemas.microsoft.com/office/drawing/2014/main" val="2984061577"/>
                    </a:ext>
                  </a:extLst>
                </a:gridCol>
                <a:gridCol w="208280">
                  <a:extLst>
                    <a:ext uri="{9D8B030D-6E8A-4147-A177-3AD203B41FA5}">
                      <a16:colId xmlns:a16="http://schemas.microsoft.com/office/drawing/2014/main" val="104618081"/>
                    </a:ext>
                  </a:extLst>
                </a:gridCol>
                <a:gridCol w="246888">
                  <a:extLst>
                    <a:ext uri="{9D8B030D-6E8A-4147-A177-3AD203B41FA5}">
                      <a16:colId xmlns:a16="http://schemas.microsoft.com/office/drawing/2014/main" val="2996855001"/>
                    </a:ext>
                  </a:extLst>
                </a:gridCol>
                <a:gridCol w="246888">
                  <a:extLst>
                    <a:ext uri="{9D8B030D-6E8A-4147-A177-3AD203B41FA5}">
                      <a16:colId xmlns:a16="http://schemas.microsoft.com/office/drawing/2014/main" val="1640392062"/>
                    </a:ext>
                  </a:extLst>
                </a:gridCol>
                <a:gridCol w="246888">
                  <a:extLst>
                    <a:ext uri="{9D8B030D-6E8A-4147-A177-3AD203B41FA5}">
                      <a16:colId xmlns:a16="http://schemas.microsoft.com/office/drawing/2014/main" val="1615711271"/>
                    </a:ext>
                  </a:extLst>
                </a:gridCol>
                <a:gridCol w="208280">
                  <a:extLst>
                    <a:ext uri="{9D8B030D-6E8A-4147-A177-3AD203B41FA5}">
                      <a16:colId xmlns:a16="http://schemas.microsoft.com/office/drawing/2014/main" val="4086776906"/>
                    </a:ext>
                  </a:extLst>
                </a:gridCol>
                <a:gridCol w="246888">
                  <a:extLst>
                    <a:ext uri="{9D8B030D-6E8A-4147-A177-3AD203B41FA5}">
                      <a16:colId xmlns:a16="http://schemas.microsoft.com/office/drawing/2014/main" val="1786270021"/>
                    </a:ext>
                  </a:extLst>
                </a:gridCol>
                <a:gridCol w="246888">
                  <a:extLst>
                    <a:ext uri="{9D8B030D-6E8A-4147-A177-3AD203B41FA5}">
                      <a16:colId xmlns:a16="http://schemas.microsoft.com/office/drawing/2014/main" val="2941822524"/>
                    </a:ext>
                  </a:extLst>
                </a:gridCol>
                <a:gridCol w="208280">
                  <a:extLst>
                    <a:ext uri="{9D8B030D-6E8A-4147-A177-3AD203B41FA5}">
                      <a16:colId xmlns:a16="http://schemas.microsoft.com/office/drawing/2014/main" val="1827090033"/>
                    </a:ext>
                  </a:extLst>
                </a:gridCol>
                <a:gridCol w="208280">
                  <a:extLst>
                    <a:ext uri="{9D8B030D-6E8A-4147-A177-3AD203B41FA5}">
                      <a16:colId xmlns:a16="http://schemas.microsoft.com/office/drawing/2014/main" val="1671274103"/>
                    </a:ext>
                  </a:extLst>
                </a:gridCol>
                <a:gridCol w="208280">
                  <a:extLst>
                    <a:ext uri="{9D8B030D-6E8A-4147-A177-3AD203B41FA5}">
                      <a16:colId xmlns:a16="http://schemas.microsoft.com/office/drawing/2014/main" val="3437659636"/>
                    </a:ext>
                  </a:extLst>
                </a:gridCol>
                <a:gridCol w="246888">
                  <a:extLst>
                    <a:ext uri="{9D8B030D-6E8A-4147-A177-3AD203B41FA5}">
                      <a16:colId xmlns:a16="http://schemas.microsoft.com/office/drawing/2014/main" val="3753242497"/>
                    </a:ext>
                  </a:extLst>
                </a:gridCol>
                <a:gridCol w="208280">
                  <a:extLst>
                    <a:ext uri="{9D8B030D-6E8A-4147-A177-3AD203B41FA5}">
                      <a16:colId xmlns:a16="http://schemas.microsoft.com/office/drawing/2014/main" val="381642247"/>
                    </a:ext>
                  </a:extLst>
                </a:gridCol>
                <a:gridCol w="208280">
                  <a:extLst>
                    <a:ext uri="{9D8B030D-6E8A-4147-A177-3AD203B41FA5}">
                      <a16:colId xmlns:a16="http://schemas.microsoft.com/office/drawing/2014/main" val="1588899926"/>
                    </a:ext>
                  </a:extLst>
                </a:gridCol>
                <a:gridCol w="208280">
                  <a:extLst>
                    <a:ext uri="{9D8B030D-6E8A-4147-A177-3AD203B41FA5}">
                      <a16:colId xmlns:a16="http://schemas.microsoft.com/office/drawing/2014/main" val="3077337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7662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- 2018-11-06 10:00:54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https://bit.ly/2Osdsda
RURAL DREAM schafft eine Verbindung zwischen naturnahen Designs, retrospektiven Stilanleihen und globalen Motiven. Nachhaltigkeit, Authentizität und moderner Purismus gepaart mit der gemütlichen Aussage traditionell und ländlich inspirierter Entwürfe geben dieser Strömung einen hohen Wohlfühlfaktor. Der neue Beitrag im TrendSet Blog zeigt euch aufregende Produkte, die dieser Strömung im Sommer 2019 folgen. Lest mal rein! (Leuchten und Deko gesehen bei Light &amp; Living)
#trendsetmuenchen #trendset #trends2019 #trendsetwinter2019 #ruraldream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https://scontent.xx.fbcdn.net/v/t1.0-9/p720x720/45020343_2166242826739642_6714871738808664064_n.jpg?_nc_cat=103&amp;_nc_ht=scontent.xx&amp;oh=04d54830df8ee040f92ca2c75b709d46&amp;oe=5CB84557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69795504"/>
                  </a:ext>
                </a:extLst>
              </a:tr>
            </a:tbl>
          </a:graphicData>
        </a:graphic>
      </p:graphicFrame>
      <p:sp>
        <p:nvSpPr>
          <p:cNvPr id="4" name="Text Placeholder 3">
            <a:extLst>
              <a:ext uri="{FF2B5EF4-FFF2-40B4-BE49-F238E27FC236}">
                <a16:creationId xmlns:a16="http://schemas.microsoft.com/office/drawing/2014/main" id="{54F49447-5CFD-42B8-AD5F-33F9BC459DD4}"/>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888932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F6DB5-B642-4876-AD64-C5A131A90546}"/>
              </a:ext>
            </a:extLst>
          </p:cNvPr>
          <p:cNvSpPr>
            <a:spLocks noGrp="1"/>
          </p:cNvSpPr>
          <p:nvPr>
            <p:ph type="title"/>
          </p:nvPr>
        </p:nvSpPr>
        <p:spPr/>
        <p:txBody>
          <a:bodyPr/>
          <a:lstStyle/>
          <a:p>
            <a:r>
              <a:rPr lang="en-US"/>
              <a:t>Facebook Own Posts Table | TrendSet - 25 of 26</a:t>
            </a:r>
          </a:p>
        </p:txBody>
      </p:sp>
      <p:graphicFrame>
        <p:nvGraphicFramePr>
          <p:cNvPr id="5" name="Table Placeholder 4">
            <a:extLst>
              <a:ext uri="{FF2B5EF4-FFF2-40B4-BE49-F238E27FC236}">
                <a16:creationId xmlns:a16="http://schemas.microsoft.com/office/drawing/2014/main" id="{384EB044-48F0-4360-BAE6-580297A90195}"/>
              </a:ext>
            </a:extLst>
          </p:cNvPr>
          <p:cNvGraphicFramePr>
            <a:graphicFrameLocks noGrp="1"/>
          </p:cNvGraphicFramePr>
          <p:nvPr>
            <p:ph type="tbl" sz="quarter" idx="13"/>
            <p:extLst>
              <p:ext uri="{D42A27DB-BD31-4B8C-83A1-F6EECF244321}">
                <p14:modId xmlns:p14="http://schemas.microsoft.com/office/powerpoint/2010/main" val="2938247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405421477"/>
                    </a:ext>
                  </a:extLst>
                </a:gridCol>
                <a:gridCol w="822959">
                  <a:extLst>
                    <a:ext uri="{9D8B030D-6E8A-4147-A177-3AD203B41FA5}">
                      <a16:colId xmlns:a16="http://schemas.microsoft.com/office/drawing/2014/main" val="326660842"/>
                    </a:ext>
                  </a:extLst>
                </a:gridCol>
                <a:gridCol w="246888">
                  <a:extLst>
                    <a:ext uri="{9D8B030D-6E8A-4147-A177-3AD203B41FA5}">
                      <a16:colId xmlns:a16="http://schemas.microsoft.com/office/drawing/2014/main" val="3091594862"/>
                    </a:ext>
                  </a:extLst>
                </a:gridCol>
                <a:gridCol w="246888">
                  <a:extLst>
                    <a:ext uri="{9D8B030D-6E8A-4147-A177-3AD203B41FA5}">
                      <a16:colId xmlns:a16="http://schemas.microsoft.com/office/drawing/2014/main" val="3290192172"/>
                    </a:ext>
                  </a:extLst>
                </a:gridCol>
                <a:gridCol w="246888">
                  <a:extLst>
                    <a:ext uri="{9D8B030D-6E8A-4147-A177-3AD203B41FA5}">
                      <a16:colId xmlns:a16="http://schemas.microsoft.com/office/drawing/2014/main" val="1549698467"/>
                    </a:ext>
                  </a:extLst>
                </a:gridCol>
                <a:gridCol w="208280">
                  <a:extLst>
                    <a:ext uri="{9D8B030D-6E8A-4147-A177-3AD203B41FA5}">
                      <a16:colId xmlns:a16="http://schemas.microsoft.com/office/drawing/2014/main" val="3817906802"/>
                    </a:ext>
                  </a:extLst>
                </a:gridCol>
                <a:gridCol w="208280">
                  <a:extLst>
                    <a:ext uri="{9D8B030D-6E8A-4147-A177-3AD203B41FA5}">
                      <a16:colId xmlns:a16="http://schemas.microsoft.com/office/drawing/2014/main" val="4017574596"/>
                    </a:ext>
                  </a:extLst>
                </a:gridCol>
                <a:gridCol w="208280">
                  <a:extLst>
                    <a:ext uri="{9D8B030D-6E8A-4147-A177-3AD203B41FA5}">
                      <a16:colId xmlns:a16="http://schemas.microsoft.com/office/drawing/2014/main" val="3541707903"/>
                    </a:ext>
                  </a:extLst>
                </a:gridCol>
                <a:gridCol w="208280">
                  <a:extLst>
                    <a:ext uri="{9D8B030D-6E8A-4147-A177-3AD203B41FA5}">
                      <a16:colId xmlns:a16="http://schemas.microsoft.com/office/drawing/2014/main" val="570423097"/>
                    </a:ext>
                  </a:extLst>
                </a:gridCol>
                <a:gridCol w="208280">
                  <a:extLst>
                    <a:ext uri="{9D8B030D-6E8A-4147-A177-3AD203B41FA5}">
                      <a16:colId xmlns:a16="http://schemas.microsoft.com/office/drawing/2014/main" val="1640996906"/>
                    </a:ext>
                  </a:extLst>
                </a:gridCol>
                <a:gridCol w="208280">
                  <a:extLst>
                    <a:ext uri="{9D8B030D-6E8A-4147-A177-3AD203B41FA5}">
                      <a16:colId xmlns:a16="http://schemas.microsoft.com/office/drawing/2014/main" val="3447668143"/>
                    </a:ext>
                  </a:extLst>
                </a:gridCol>
                <a:gridCol w="208280">
                  <a:extLst>
                    <a:ext uri="{9D8B030D-6E8A-4147-A177-3AD203B41FA5}">
                      <a16:colId xmlns:a16="http://schemas.microsoft.com/office/drawing/2014/main" val="2565546675"/>
                    </a:ext>
                  </a:extLst>
                </a:gridCol>
                <a:gridCol w="246888">
                  <a:extLst>
                    <a:ext uri="{9D8B030D-6E8A-4147-A177-3AD203B41FA5}">
                      <a16:colId xmlns:a16="http://schemas.microsoft.com/office/drawing/2014/main" val="1329552095"/>
                    </a:ext>
                  </a:extLst>
                </a:gridCol>
                <a:gridCol w="246888">
                  <a:extLst>
                    <a:ext uri="{9D8B030D-6E8A-4147-A177-3AD203B41FA5}">
                      <a16:colId xmlns:a16="http://schemas.microsoft.com/office/drawing/2014/main" val="4113681040"/>
                    </a:ext>
                  </a:extLst>
                </a:gridCol>
                <a:gridCol w="246888">
                  <a:extLst>
                    <a:ext uri="{9D8B030D-6E8A-4147-A177-3AD203B41FA5}">
                      <a16:colId xmlns:a16="http://schemas.microsoft.com/office/drawing/2014/main" val="3888448079"/>
                    </a:ext>
                  </a:extLst>
                </a:gridCol>
                <a:gridCol w="208280">
                  <a:extLst>
                    <a:ext uri="{9D8B030D-6E8A-4147-A177-3AD203B41FA5}">
                      <a16:colId xmlns:a16="http://schemas.microsoft.com/office/drawing/2014/main" val="2781854820"/>
                    </a:ext>
                  </a:extLst>
                </a:gridCol>
                <a:gridCol w="246888">
                  <a:extLst>
                    <a:ext uri="{9D8B030D-6E8A-4147-A177-3AD203B41FA5}">
                      <a16:colId xmlns:a16="http://schemas.microsoft.com/office/drawing/2014/main" val="1507504092"/>
                    </a:ext>
                  </a:extLst>
                </a:gridCol>
                <a:gridCol w="246888">
                  <a:extLst>
                    <a:ext uri="{9D8B030D-6E8A-4147-A177-3AD203B41FA5}">
                      <a16:colId xmlns:a16="http://schemas.microsoft.com/office/drawing/2014/main" val="130980230"/>
                    </a:ext>
                  </a:extLst>
                </a:gridCol>
                <a:gridCol w="246888">
                  <a:extLst>
                    <a:ext uri="{9D8B030D-6E8A-4147-A177-3AD203B41FA5}">
                      <a16:colId xmlns:a16="http://schemas.microsoft.com/office/drawing/2014/main" val="3135772580"/>
                    </a:ext>
                  </a:extLst>
                </a:gridCol>
                <a:gridCol w="208280">
                  <a:extLst>
                    <a:ext uri="{9D8B030D-6E8A-4147-A177-3AD203B41FA5}">
                      <a16:colId xmlns:a16="http://schemas.microsoft.com/office/drawing/2014/main" val="3700190615"/>
                    </a:ext>
                  </a:extLst>
                </a:gridCol>
                <a:gridCol w="246888">
                  <a:extLst>
                    <a:ext uri="{9D8B030D-6E8A-4147-A177-3AD203B41FA5}">
                      <a16:colId xmlns:a16="http://schemas.microsoft.com/office/drawing/2014/main" val="3912314692"/>
                    </a:ext>
                  </a:extLst>
                </a:gridCol>
                <a:gridCol w="246888">
                  <a:extLst>
                    <a:ext uri="{9D8B030D-6E8A-4147-A177-3AD203B41FA5}">
                      <a16:colId xmlns:a16="http://schemas.microsoft.com/office/drawing/2014/main" val="619737760"/>
                    </a:ext>
                  </a:extLst>
                </a:gridCol>
                <a:gridCol w="208280">
                  <a:extLst>
                    <a:ext uri="{9D8B030D-6E8A-4147-A177-3AD203B41FA5}">
                      <a16:colId xmlns:a16="http://schemas.microsoft.com/office/drawing/2014/main" val="2647221296"/>
                    </a:ext>
                  </a:extLst>
                </a:gridCol>
                <a:gridCol w="208280">
                  <a:extLst>
                    <a:ext uri="{9D8B030D-6E8A-4147-A177-3AD203B41FA5}">
                      <a16:colId xmlns:a16="http://schemas.microsoft.com/office/drawing/2014/main" val="4176637822"/>
                    </a:ext>
                  </a:extLst>
                </a:gridCol>
                <a:gridCol w="208280">
                  <a:extLst>
                    <a:ext uri="{9D8B030D-6E8A-4147-A177-3AD203B41FA5}">
                      <a16:colId xmlns:a16="http://schemas.microsoft.com/office/drawing/2014/main" val="3227168029"/>
                    </a:ext>
                  </a:extLst>
                </a:gridCol>
                <a:gridCol w="246888">
                  <a:extLst>
                    <a:ext uri="{9D8B030D-6E8A-4147-A177-3AD203B41FA5}">
                      <a16:colId xmlns:a16="http://schemas.microsoft.com/office/drawing/2014/main" val="182471181"/>
                    </a:ext>
                  </a:extLst>
                </a:gridCol>
                <a:gridCol w="208280">
                  <a:extLst>
                    <a:ext uri="{9D8B030D-6E8A-4147-A177-3AD203B41FA5}">
                      <a16:colId xmlns:a16="http://schemas.microsoft.com/office/drawing/2014/main" val="3608139575"/>
                    </a:ext>
                  </a:extLst>
                </a:gridCol>
                <a:gridCol w="208280">
                  <a:extLst>
                    <a:ext uri="{9D8B030D-6E8A-4147-A177-3AD203B41FA5}">
                      <a16:colId xmlns:a16="http://schemas.microsoft.com/office/drawing/2014/main" val="1969986569"/>
                    </a:ext>
                  </a:extLst>
                </a:gridCol>
                <a:gridCol w="208280">
                  <a:extLst>
                    <a:ext uri="{9D8B030D-6E8A-4147-A177-3AD203B41FA5}">
                      <a16:colId xmlns:a16="http://schemas.microsoft.com/office/drawing/2014/main" val="2492029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944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- 2018-10-30 10:00:00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https://bit.ly/2yI7XlI
Das sind die Trends in Interiors &amp; Lifestyle im Frühjahr/Sommer 2019: Interiors zeigen sich modern, puristisch, rural, üppig, künstlerisch oder bunt – möglich ist, was gefällt und Freude am Wohnen bereitet. Fashion und Accessoires mixen plakative Anleihen aus den Achtzigern mit fröhlichen Hippie-Styles aus den Siebzigern und moderner Streetwear von heute. Die Farben sind fröhlich und bunt, die Materialien von aufregender Diversität. Den kompletten Trendausblick gibt’s jetzt im TrendSet Blog. Lest mal rein! (Deko gesehen bei Dottir Nordic Design)
#trendsetmuenchen #trendset #trends2019 #trendsetwinter2019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https://scontent.xx.fbcdn.net/v/t1.0-9/p720x720/43669722_2147058325324759_3334131061176139776_n.jpg?_nc_cat=102&amp;_nc_ht=scontent.xx&amp;oh=b30382a3a515eb90e4d4939a1243ce71&amp;oe=5CC3992B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53421346"/>
                  </a:ext>
                </a:extLst>
              </a:tr>
            </a:tbl>
          </a:graphicData>
        </a:graphic>
      </p:graphicFrame>
      <p:sp>
        <p:nvSpPr>
          <p:cNvPr id="4" name="Text Placeholder 3">
            <a:extLst>
              <a:ext uri="{FF2B5EF4-FFF2-40B4-BE49-F238E27FC236}">
                <a16:creationId xmlns:a16="http://schemas.microsoft.com/office/drawing/2014/main" id="{016E87A4-0A4B-42F9-8E2F-7E55267E3110}"/>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890915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6FBCB-979F-4F34-9CB5-0F7D430F6E21}"/>
              </a:ext>
            </a:extLst>
          </p:cNvPr>
          <p:cNvSpPr>
            <a:spLocks noGrp="1"/>
          </p:cNvSpPr>
          <p:nvPr>
            <p:ph type="title"/>
          </p:nvPr>
        </p:nvSpPr>
        <p:spPr/>
        <p:txBody>
          <a:bodyPr/>
          <a:lstStyle/>
          <a:p>
            <a:r>
              <a:rPr lang="en-US"/>
              <a:t>Facebook Own Posts Table | TrendSet - 26 of 26</a:t>
            </a:r>
          </a:p>
        </p:txBody>
      </p:sp>
      <p:graphicFrame>
        <p:nvGraphicFramePr>
          <p:cNvPr id="5" name="Table Placeholder 4">
            <a:extLst>
              <a:ext uri="{FF2B5EF4-FFF2-40B4-BE49-F238E27FC236}">
                <a16:creationId xmlns:a16="http://schemas.microsoft.com/office/drawing/2014/main" id="{900F873D-AAA7-4B1D-987D-26A62ADDE7AE}"/>
              </a:ext>
            </a:extLst>
          </p:cNvPr>
          <p:cNvGraphicFramePr>
            <a:graphicFrameLocks noGrp="1"/>
          </p:cNvGraphicFramePr>
          <p:nvPr>
            <p:ph type="tbl" sz="quarter" idx="13"/>
            <p:extLst>
              <p:ext uri="{D42A27DB-BD31-4B8C-83A1-F6EECF244321}">
                <p14:modId xmlns:p14="http://schemas.microsoft.com/office/powerpoint/2010/main" val="3609517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312632801"/>
                    </a:ext>
                  </a:extLst>
                </a:gridCol>
                <a:gridCol w="822959">
                  <a:extLst>
                    <a:ext uri="{9D8B030D-6E8A-4147-A177-3AD203B41FA5}">
                      <a16:colId xmlns:a16="http://schemas.microsoft.com/office/drawing/2014/main" val="851986510"/>
                    </a:ext>
                  </a:extLst>
                </a:gridCol>
                <a:gridCol w="246888">
                  <a:extLst>
                    <a:ext uri="{9D8B030D-6E8A-4147-A177-3AD203B41FA5}">
                      <a16:colId xmlns:a16="http://schemas.microsoft.com/office/drawing/2014/main" val="1533408970"/>
                    </a:ext>
                  </a:extLst>
                </a:gridCol>
                <a:gridCol w="246888">
                  <a:extLst>
                    <a:ext uri="{9D8B030D-6E8A-4147-A177-3AD203B41FA5}">
                      <a16:colId xmlns:a16="http://schemas.microsoft.com/office/drawing/2014/main" val="492384565"/>
                    </a:ext>
                  </a:extLst>
                </a:gridCol>
                <a:gridCol w="246888">
                  <a:extLst>
                    <a:ext uri="{9D8B030D-6E8A-4147-A177-3AD203B41FA5}">
                      <a16:colId xmlns:a16="http://schemas.microsoft.com/office/drawing/2014/main" val="1464020067"/>
                    </a:ext>
                  </a:extLst>
                </a:gridCol>
                <a:gridCol w="208280">
                  <a:extLst>
                    <a:ext uri="{9D8B030D-6E8A-4147-A177-3AD203B41FA5}">
                      <a16:colId xmlns:a16="http://schemas.microsoft.com/office/drawing/2014/main" val="3345827999"/>
                    </a:ext>
                  </a:extLst>
                </a:gridCol>
                <a:gridCol w="208280">
                  <a:extLst>
                    <a:ext uri="{9D8B030D-6E8A-4147-A177-3AD203B41FA5}">
                      <a16:colId xmlns:a16="http://schemas.microsoft.com/office/drawing/2014/main" val="1223481424"/>
                    </a:ext>
                  </a:extLst>
                </a:gridCol>
                <a:gridCol w="208280">
                  <a:extLst>
                    <a:ext uri="{9D8B030D-6E8A-4147-A177-3AD203B41FA5}">
                      <a16:colId xmlns:a16="http://schemas.microsoft.com/office/drawing/2014/main" val="2878125871"/>
                    </a:ext>
                  </a:extLst>
                </a:gridCol>
                <a:gridCol w="208280">
                  <a:extLst>
                    <a:ext uri="{9D8B030D-6E8A-4147-A177-3AD203B41FA5}">
                      <a16:colId xmlns:a16="http://schemas.microsoft.com/office/drawing/2014/main" val="3258009132"/>
                    </a:ext>
                  </a:extLst>
                </a:gridCol>
                <a:gridCol w="208280">
                  <a:extLst>
                    <a:ext uri="{9D8B030D-6E8A-4147-A177-3AD203B41FA5}">
                      <a16:colId xmlns:a16="http://schemas.microsoft.com/office/drawing/2014/main" val="140705316"/>
                    </a:ext>
                  </a:extLst>
                </a:gridCol>
                <a:gridCol w="208280">
                  <a:extLst>
                    <a:ext uri="{9D8B030D-6E8A-4147-A177-3AD203B41FA5}">
                      <a16:colId xmlns:a16="http://schemas.microsoft.com/office/drawing/2014/main" val="959291370"/>
                    </a:ext>
                  </a:extLst>
                </a:gridCol>
                <a:gridCol w="208280">
                  <a:extLst>
                    <a:ext uri="{9D8B030D-6E8A-4147-A177-3AD203B41FA5}">
                      <a16:colId xmlns:a16="http://schemas.microsoft.com/office/drawing/2014/main" val="412639868"/>
                    </a:ext>
                  </a:extLst>
                </a:gridCol>
                <a:gridCol w="246888">
                  <a:extLst>
                    <a:ext uri="{9D8B030D-6E8A-4147-A177-3AD203B41FA5}">
                      <a16:colId xmlns:a16="http://schemas.microsoft.com/office/drawing/2014/main" val="2691377524"/>
                    </a:ext>
                  </a:extLst>
                </a:gridCol>
                <a:gridCol w="246888">
                  <a:extLst>
                    <a:ext uri="{9D8B030D-6E8A-4147-A177-3AD203B41FA5}">
                      <a16:colId xmlns:a16="http://schemas.microsoft.com/office/drawing/2014/main" val="365754393"/>
                    </a:ext>
                  </a:extLst>
                </a:gridCol>
                <a:gridCol w="246888">
                  <a:extLst>
                    <a:ext uri="{9D8B030D-6E8A-4147-A177-3AD203B41FA5}">
                      <a16:colId xmlns:a16="http://schemas.microsoft.com/office/drawing/2014/main" val="4141233094"/>
                    </a:ext>
                  </a:extLst>
                </a:gridCol>
                <a:gridCol w="208280">
                  <a:extLst>
                    <a:ext uri="{9D8B030D-6E8A-4147-A177-3AD203B41FA5}">
                      <a16:colId xmlns:a16="http://schemas.microsoft.com/office/drawing/2014/main" val="2677274144"/>
                    </a:ext>
                  </a:extLst>
                </a:gridCol>
                <a:gridCol w="246888">
                  <a:extLst>
                    <a:ext uri="{9D8B030D-6E8A-4147-A177-3AD203B41FA5}">
                      <a16:colId xmlns:a16="http://schemas.microsoft.com/office/drawing/2014/main" val="1772565267"/>
                    </a:ext>
                  </a:extLst>
                </a:gridCol>
                <a:gridCol w="246888">
                  <a:extLst>
                    <a:ext uri="{9D8B030D-6E8A-4147-A177-3AD203B41FA5}">
                      <a16:colId xmlns:a16="http://schemas.microsoft.com/office/drawing/2014/main" val="3131780109"/>
                    </a:ext>
                  </a:extLst>
                </a:gridCol>
                <a:gridCol w="246888">
                  <a:extLst>
                    <a:ext uri="{9D8B030D-6E8A-4147-A177-3AD203B41FA5}">
                      <a16:colId xmlns:a16="http://schemas.microsoft.com/office/drawing/2014/main" val="1231388737"/>
                    </a:ext>
                  </a:extLst>
                </a:gridCol>
                <a:gridCol w="208280">
                  <a:extLst>
                    <a:ext uri="{9D8B030D-6E8A-4147-A177-3AD203B41FA5}">
                      <a16:colId xmlns:a16="http://schemas.microsoft.com/office/drawing/2014/main" val="213660576"/>
                    </a:ext>
                  </a:extLst>
                </a:gridCol>
                <a:gridCol w="246888">
                  <a:extLst>
                    <a:ext uri="{9D8B030D-6E8A-4147-A177-3AD203B41FA5}">
                      <a16:colId xmlns:a16="http://schemas.microsoft.com/office/drawing/2014/main" val="3730604937"/>
                    </a:ext>
                  </a:extLst>
                </a:gridCol>
                <a:gridCol w="246888">
                  <a:extLst>
                    <a:ext uri="{9D8B030D-6E8A-4147-A177-3AD203B41FA5}">
                      <a16:colId xmlns:a16="http://schemas.microsoft.com/office/drawing/2014/main" val="2455410159"/>
                    </a:ext>
                  </a:extLst>
                </a:gridCol>
                <a:gridCol w="208280">
                  <a:extLst>
                    <a:ext uri="{9D8B030D-6E8A-4147-A177-3AD203B41FA5}">
                      <a16:colId xmlns:a16="http://schemas.microsoft.com/office/drawing/2014/main" val="590142878"/>
                    </a:ext>
                  </a:extLst>
                </a:gridCol>
                <a:gridCol w="208280">
                  <a:extLst>
                    <a:ext uri="{9D8B030D-6E8A-4147-A177-3AD203B41FA5}">
                      <a16:colId xmlns:a16="http://schemas.microsoft.com/office/drawing/2014/main" val="725881898"/>
                    </a:ext>
                  </a:extLst>
                </a:gridCol>
                <a:gridCol w="208280">
                  <a:extLst>
                    <a:ext uri="{9D8B030D-6E8A-4147-A177-3AD203B41FA5}">
                      <a16:colId xmlns:a16="http://schemas.microsoft.com/office/drawing/2014/main" val="809349842"/>
                    </a:ext>
                  </a:extLst>
                </a:gridCol>
                <a:gridCol w="246888">
                  <a:extLst>
                    <a:ext uri="{9D8B030D-6E8A-4147-A177-3AD203B41FA5}">
                      <a16:colId xmlns:a16="http://schemas.microsoft.com/office/drawing/2014/main" val="3299812979"/>
                    </a:ext>
                  </a:extLst>
                </a:gridCol>
                <a:gridCol w="208280">
                  <a:extLst>
                    <a:ext uri="{9D8B030D-6E8A-4147-A177-3AD203B41FA5}">
                      <a16:colId xmlns:a16="http://schemas.microsoft.com/office/drawing/2014/main" val="1834011665"/>
                    </a:ext>
                  </a:extLst>
                </a:gridCol>
                <a:gridCol w="208280">
                  <a:extLst>
                    <a:ext uri="{9D8B030D-6E8A-4147-A177-3AD203B41FA5}">
                      <a16:colId xmlns:a16="http://schemas.microsoft.com/office/drawing/2014/main" val="769789156"/>
                    </a:ext>
                  </a:extLst>
                </a:gridCol>
                <a:gridCol w="208280">
                  <a:extLst>
                    <a:ext uri="{9D8B030D-6E8A-4147-A177-3AD203B41FA5}">
                      <a16:colId xmlns:a16="http://schemas.microsoft.com/office/drawing/2014/main" val="3783841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2028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- 2018-10-23 09:00:02 </a:t>
                      </a:r>
                      <a:r>
                        <a:rPr kumimoji="0" lang="de-DE" sz="1000" b="0" i="0" u="none" strike="noStrike" kern="1200" cap="none" spc="0" normalizeH="0" baseline="0" noProof="0">
                          <a:ln>
                            <a:noFill/>
                          </a:ln>
                          <a:solidFill>
                            <a:prstClr val="black"/>
                          </a:solidFill>
                          <a:effectLst/>
                          <a:uLnTx/>
                          <a:uFillTx/>
                          <a:latin typeface="+mn-lt"/>
                          <a:ea typeface="+mn-ea"/>
                          <a:cs typeface="+mn-cs"/>
                        </a:rPr>
                        <a:t> 
 Die Farbwelten im Frühjahr/Sommer 2019 zeigen sich puristisch, luxuriös und kreativ. Von fröhlich und bunt über ländlich und gemütlich bis hin zu expressiv und cool sind alle Richtungen drin. Welche Farben dabei den Ton angeben zeigen euch die neuen Trendmotive für S/S 2019 und ihre Farbkarten schon jetzt im TrendSet Blog: https://bit.ly/2PArdYM. Lest mal rein!
#trendsetmuenchen #trendset #ruraldream #gentletouch #openminds #trendsetwinter2019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https://scontent.xx.fbcdn.net/v/t1.0-1/p200x200/21731223_1653234734707123_5142853780918954024_n.jpg?_nc_cat=101&amp;_nc_ht=scontent.xx&amp;oh=d51018c35a3ac7c9d06266cc784b7fd7&amp;oe=5CF8347D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09907245"/>
                  </a:ext>
                </a:extLst>
              </a:tr>
            </a:tbl>
          </a:graphicData>
        </a:graphic>
      </p:graphicFrame>
      <p:sp>
        <p:nvSpPr>
          <p:cNvPr id="4" name="Text Placeholder 3">
            <a:extLst>
              <a:ext uri="{FF2B5EF4-FFF2-40B4-BE49-F238E27FC236}">
                <a16:creationId xmlns:a16="http://schemas.microsoft.com/office/drawing/2014/main" id="{E61A7F5D-9042-4561-8134-97391B3A16F0}"/>
              </a:ext>
            </a:extLst>
          </p:cNvPr>
          <p:cNvSpPr>
            <a:spLocks noGrp="1"/>
          </p:cNvSpPr>
          <p:nvPr>
            <p:ph type="body" sz="quarter" idx="14"/>
          </p:nvPr>
        </p:nvSpPr>
        <p:spPr/>
        <p:txBody>
          <a:bodyPr/>
          <a:lstStyle/>
          <a:p>
            <a:r>
              <a:rPr lang="en-US"/>
              <a:t>10/01/2018 - 01/21/2019</a:t>
            </a:r>
          </a:p>
        </p:txBody>
      </p:sp>
    </p:spTree>
    <p:extLst>
      <p:ext uri="{BB962C8B-B14F-4D97-AF65-F5344CB8AC3E}">
        <p14:creationId xmlns:p14="http://schemas.microsoft.com/office/powerpoint/2010/main" val="8518768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3704</Words>
  <Application>Microsoft Office PowerPoint</Application>
  <PresentationFormat>On-screen Show (4:3)</PresentationFormat>
  <Paragraphs>1645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Facebook Quartal (Teil 1)</vt:lpstr>
      <vt:lpstr>Facebook Key Metrics Table | TrendSet</vt:lpstr>
      <vt:lpstr>Facebook Key Metrics Table | TrendSet</vt:lpstr>
      <vt:lpstr>Facebook Fans Total | TrendSet</vt:lpstr>
      <vt:lpstr>Facebook Fans Table | TrendSet</vt:lpstr>
      <vt:lpstr>Facebook Own Posts Table | TrendSet - 1 of 26</vt:lpstr>
      <vt:lpstr>Facebook Own Posts Table | TrendSet - 2 of 26</vt:lpstr>
      <vt:lpstr>Facebook Own Posts Table | TrendSet - 3 of 26</vt:lpstr>
      <vt:lpstr>Facebook Own Posts Table | TrendSet - 4 of 26</vt:lpstr>
      <vt:lpstr>Facebook Own Posts Table | TrendSet - 5 of 26</vt:lpstr>
      <vt:lpstr>Facebook Own Posts Table | TrendSet - 6 of 26</vt:lpstr>
      <vt:lpstr>Facebook Own Posts Table | TrendSet - 7 of 26</vt:lpstr>
      <vt:lpstr>Facebook Own Posts Table | TrendSet - 8 of 26</vt:lpstr>
      <vt:lpstr>Facebook Own Posts Table | TrendSet - 9 of 26</vt:lpstr>
      <vt:lpstr>Facebook Own Posts Table | TrendSet - 10 of 26</vt:lpstr>
      <vt:lpstr>Facebook Own Posts Table | TrendSet - 11 of 26</vt:lpstr>
      <vt:lpstr>Facebook Own Posts Table | TrendSet - 12 of 26</vt:lpstr>
      <vt:lpstr>Facebook Own Posts Table | TrendSet - 13 of 26</vt:lpstr>
      <vt:lpstr>Facebook Own Posts Table | TrendSet - 14 of 26</vt:lpstr>
      <vt:lpstr>Facebook Own Posts Table | TrendSet - 15 of 26</vt:lpstr>
      <vt:lpstr>Facebook Own Posts Table | TrendSet - 16 of 26</vt:lpstr>
      <vt:lpstr>Facebook Own Posts Table | TrendSet - 17 of 26</vt:lpstr>
      <vt:lpstr>Facebook Own Posts Table | TrendSet - 18 of 26</vt:lpstr>
      <vt:lpstr>Facebook Own Posts Table | TrendSet - 19 of 26</vt:lpstr>
      <vt:lpstr>Facebook Own Posts Table | TrendSet - 20 of 26</vt:lpstr>
      <vt:lpstr>Facebook Own Posts Table | TrendSet - 21 of 26</vt:lpstr>
      <vt:lpstr>Facebook Own Posts Table | TrendSet - 22 of 26</vt:lpstr>
      <vt:lpstr>Facebook Own Posts Table | TrendSet - 23 of 26</vt:lpstr>
      <vt:lpstr>Facebook Own Posts Table | TrendSet - 24 of 26</vt:lpstr>
      <vt:lpstr>Facebook Own Posts Table | TrendSet - 25 of 26</vt:lpstr>
      <vt:lpstr>Facebook Own Posts Table | TrendSet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Frederik Peiniger</dc:creator>
  <cp:lastModifiedBy>Frederik Peiniger</cp:lastModifiedBy>
  <cp:revision>1</cp:revision>
  <dcterms:created xsi:type="dcterms:W3CDTF">2019-01-21T09:35:03Z</dcterms:created>
  <dcterms:modified xsi:type="dcterms:W3CDTF">2019-01-21T09:36:50Z</dcterms:modified>
</cp:coreProperties>
</file>