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213">
                  <c:v>627</c:v>
                </c:pt>
                <c:pt idx="214">
                  <c:v>627</c:v>
                </c:pt>
                <c:pt idx="215">
                  <c:v>627</c:v>
                </c:pt>
                <c:pt idx="216">
                  <c:v>628</c:v>
                </c:pt>
                <c:pt idx="217">
                  <c:v>629</c:v>
                </c:pt>
                <c:pt idx="218">
                  <c:v>630</c:v>
                </c:pt>
                <c:pt idx="219">
                  <c:v>630</c:v>
                </c:pt>
                <c:pt idx="220">
                  <c:v>630</c:v>
                </c:pt>
                <c:pt idx="221">
                  <c:v>630</c:v>
                </c:pt>
                <c:pt idx="222">
                  <c:v>631</c:v>
                </c:pt>
                <c:pt idx="223">
                  <c:v>630</c:v>
                </c:pt>
                <c:pt idx="224">
                  <c:v>630</c:v>
                </c:pt>
                <c:pt idx="225">
                  <c:v>630</c:v>
                </c:pt>
                <c:pt idx="226">
                  <c:v>630</c:v>
                </c:pt>
                <c:pt idx="227">
                  <c:v>630</c:v>
                </c:pt>
                <c:pt idx="228">
                  <c:v>631</c:v>
                </c:pt>
                <c:pt idx="229">
                  <c:v>631</c:v>
                </c:pt>
                <c:pt idx="230">
                  <c:v>631</c:v>
                </c:pt>
                <c:pt idx="231">
                  <c:v>631</c:v>
                </c:pt>
                <c:pt idx="232">
                  <c:v>630</c:v>
                </c:pt>
                <c:pt idx="233">
                  <c:v>630</c:v>
                </c:pt>
                <c:pt idx="234">
                  <c:v>630</c:v>
                </c:pt>
                <c:pt idx="235">
                  <c:v>631</c:v>
                </c:pt>
                <c:pt idx="236">
                  <c:v>632</c:v>
                </c:pt>
                <c:pt idx="237">
                  <c:v>632</c:v>
                </c:pt>
                <c:pt idx="238">
                  <c:v>632</c:v>
                </c:pt>
                <c:pt idx="239">
                  <c:v>633</c:v>
                </c:pt>
                <c:pt idx="240">
                  <c:v>633</c:v>
                </c:pt>
                <c:pt idx="241">
                  <c:v>633</c:v>
                </c:pt>
                <c:pt idx="242">
                  <c:v>634</c:v>
                </c:pt>
                <c:pt idx="243">
                  <c:v>637</c:v>
                </c:pt>
                <c:pt idx="244">
                  <c:v>637</c:v>
                </c:pt>
                <c:pt idx="245">
                  <c:v>637</c:v>
                </c:pt>
                <c:pt idx="246">
                  <c:v>637</c:v>
                </c:pt>
                <c:pt idx="247">
                  <c:v>637</c:v>
                </c:pt>
                <c:pt idx="248">
                  <c:v>637</c:v>
                </c:pt>
                <c:pt idx="249">
                  <c:v>637</c:v>
                </c:pt>
                <c:pt idx="250">
                  <c:v>637</c:v>
                </c:pt>
                <c:pt idx="251">
                  <c:v>637</c:v>
                </c:pt>
                <c:pt idx="252">
                  <c:v>637</c:v>
                </c:pt>
                <c:pt idx="253">
                  <c:v>641</c:v>
                </c:pt>
                <c:pt idx="254">
                  <c:v>643</c:v>
                </c:pt>
                <c:pt idx="255">
                  <c:v>644</c:v>
                </c:pt>
                <c:pt idx="256">
                  <c:v>644</c:v>
                </c:pt>
                <c:pt idx="257">
                  <c:v>644</c:v>
                </c:pt>
                <c:pt idx="258">
                  <c:v>645</c:v>
                </c:pt>
                <c:pt idx="259">
                  <c:v>645</c:v>
                </c:pt>
                <c:pt idx="260">
                  <c:v>645</c:v>
                </c:pt>
                <c:pt idx="261">
                  <c:v>645</c:v>
                </c:pt>
                <c:pt idx="262">
                  <c:v>646</c:v>
                </c:pt>
                <c:pt idx="263">
                  <c:v>646</c:v>
                </c:pt>
                <c:pt idx="264">
                  <c:v>647</c:v>
                </c:pt>
                <c:pt idx="265">
                  <c:v>650</c:v>
                </c:pt>
                <c:pt idx="266">
                  <c:v>650</c:v>
                </c:pt>
                <c:pt idx="267">
                  <c:v>653</c:v>
                </c:pt>
                <c:pt idx="268">
                  <c:v>653</c:v>
                </c:pt>
                <c:pt idx="269">
                  <c:v>654</c:v>
                </c:pt>
                <c:pt idx="270">
                  <c:v>655</c:v>
                </c:pt>
                <c:pt idx="271">
                  <c:v>657</c:v>
                </c:pt>
                <c:pt idx="272">
                  <c:v>657</c:v>
                </c:pt>
                <c:pt idx="273">
                  <c:v>657</c:v>
                </c:pt>
                <c:pt idx="274">
                  <c:v>657</c:v>
                </c:pt>
                <c:pt idx="275">
                  <c:v>658</c:v>
                </c:pt>
                <c:pt idx="276">
                  <c:v>658</c:v>
                </c:pt>
                <c:pt idx="277">
                  <c:v>659</c:v>
                </c:pt>
                <c:pt idx="278">
                  <c:v>661</c:v>
                </c:pt>
                <c:pt idx="279">
                  <c:v>661</c:v>
                </c:pt>
                <c:pt idx="280">
                  <c:v>661</c:v>
                </c:pt>
                <c:pt idx="281">
                  <c:v>660</c:v>
                </c:pt>
                <c:pt idx="282">
                  <c:v>663</c:v>
                </c:pt>
                <c:pt idx="283">
                  <c:v>665</c:v>
                </c:pt>
                <c:pt idx="284">
                  <c:v>668</c:v>
                </c:pt>
                <c:pt idx="285">
                  <c:v>670</c:v>
                </c:pt>
                <c:pt idx="286">
                  <c:v>670</c:v>
                </c:pt>
                <c:pt idx="287">
                  <c:v>670</c:v>
                </c:pt>
                <c:pt idx="288">
                  <c:v>670</c:v>
                </c:pt>
                <c:pt idx="289">
                  <c:v>671</c:v>
                </c:pt>
                <c:pt idx="290">
                  <c:v>671</c:v>
                </c:pt>
                <c:pt idx="291">
                  <c:v>670</c:v>
                </c:pt>
                <c:pt idx="292">
                  <c:v>670</c:v>
                </c:pt>
                <c:pt idx="293">
                  <c:v>670</c:v>
                </c:pt>
                <c:pt idx="294">
                  <c:v>670</c:v>
                </c:pt>
                <c:pt idx="295">
                  <c:v>672</c:v>
                </c:pt>
                <c:pt idx="296">
                  <c:v>674</c:v>
                </c:pt>
                <c:pt idx="297">
                  <c:v>675</c:v>
                </c:pt>
                <c:pt idx="298">
                  <c:v>677</c:v>
                </c:pt>
                <c:pt idx="299">
                  <c:v>677</c:v>
                </c:pt>
                <c:pt idx="300">
                  <c:v>679</c:v>
                </c:pt>
                <c:pt idx="301">
                  <c:v>680</c:v>
                </c:pt>
                <c:pt idx="302">
                  <c:v>680</c:v>
                </c:pt>
                <c:pt idx="303">
                  <c:v>682</c:v>
                </c:pt>
                <c:pt idx="304">
                  <c:v>683</c:v>
                </c:pt>
                <c:pt idx="305">
                  <c:v>684</c:v>
                </c:pt>
                <c:pt idx="306">
                  <c:v>686</c:v>
                </c:pt>
                <c:pt idx="307">
                  <c:v>685</c:v>
                </c:pt>
                <c:pt idx="308">
                  <c:v>686</c:v>
                </c:pt>
                <c:pt idx="309">
                  <c:v>687</c:v>
                </c:pt>
                <c:pt idx="310">
                  <c:v>688</c:v>
                </c:pt>
                <c:pt idx="311">
                  <c:v>688</c:v>
                </c:pt>
                <c:pt idx="312">
                  <c:v>689</c:v>
                </c:pt>
                <c:pt idx="313">
                  <c:v>689</c:v>
                </c:pt>
                <c:pt idx="314">
                  <c:v>689</c:v>
                </c:pt>
                <c:pt idx="315">
                  <c:v>690</c:v>
                </c:pt>
                <c:pt idx="316">
                  <c:v>692</c:v>
                </c:pt>
                <c:pt idx="317">
                  <c:v>694</c:v>
                </c:pt>
                <c:pt idx="318">
                  <c:v>696</c:v>
                </c:pt>
                <c:pt idx="319">
                  <c:v>697</c:v>
                </c:pt>
                <c:pt idx="320">
                  <c:v>701</c:v>
                </c:pt>
                <c:pt idx="321">
                  <c:v>704</c:v>
                </c:pt>
                <c:pt idx="322">
                  <c:v>705</c:v>
                </c:pt>
                <c:pt idx="323">
                  <c:v>707</c:v>
                </c:pt>
                <c:pt idx="324">
                  <c:v>707</c:v>
                </c:pt>
                <c:pt idx="325">
                  <c:v>707</c:v>
                </c:pt>
                <c:pt idx="326">
                  <c:v>707</c:v>
                </c:pt>
                <c:pt idx="327">
                  <c:v>707</c:v>
                </c:pt>
                <c:pt idx="328">
                  <c:v>707</c:v>
                </c:pt>
                <c:pt idx="329">
                  <c:v>709</c:v>
                </c:pt>
                <c:pt idx="330">
                  <c:v>710</c:v>
                </c:pt>
                <c:pt idx="331">
                  <c:v>710</c:v>
                </c:pt>
                <c:pt idx="332">
                  <c:v>712</c:v>
                </c:pt>
                <c:pt idx="333">
                  <c:v>712</c:v>
                </c:pt>
                <c:pt idx="334">
                  <c:v>712</c:v>
                </c:pt>
                <c:pt idx="335">
                  <c:v>713</c:v>
                </c:pt>
                <c:pt idx="336">
                  <c:v>713</c:v>
                </c:pt>
                <c:pt idx="337">
                  <c:v>714</c:v>
                </c:pt>
                <c:pt idx="338">
                  <c:v>714</c:v>
                </c:pt>
                <c:pt idx="339">
                  <c:v>714</c:v>
                </c:pt>
                <c:pt idx="340">
                  <c:v>714</c:v>
                </c:pt>
                <c:pt idx="341">
                  <c:v>714</c:v>
                </c:pt>
                <c:pt idx="342">
                  <c:v>714</c:v>
                </c:pt>
                <c:pt idx="343">
                  <c:v>715</c:v>
                </c:pt>
                <c:pt idx="344">
                  <c:v>716</c:v>
                </c:pt>
                <c:pt idx="345">
                  <c:v>719</c:v>
                </c:pt>
                <c:pt idx="346">
                  <c:v>726</c:v>
                </c:pt>
                <c:pt idx="347">
                  <c:v>727</c:v>
                </c:pt>
                <c:pt idx="348">
                  <c:v>727</c:v>
                </c:pt>
                <c:pt idx="349">
                  <c:v>729</c:v>
                </c:pt>
                <c:pt idx="350">
                  <c:v>729</c:v>
                </c:pt>
                <c:pt idx="351">
                  <c:v>730</c:v>
                </c:pt>
                <c:pt idx="352">
                  <c:v>730</c:v>
                </c:pt>
                <c:pt idx="353">
                  <c:v>731</c:v>
                </c:pt>
                <c:pt idx="354">
                  <c:v>731</c:v>
                </c:pt>
                <c:pt idx="355">
                  <c:v>732</c:v>
                </c:pt>
                <c:pt idx="356">
                  <c:v>732</c:v>
                </c:pt>
                <c:pt idx="357">
                  <c:v>732</c:v>
                </c:pt>
                <c:pt idx="358">
                  <c:v>732</c:v>
                </c:pt>
                <c:pt idx="359">
                  <c:v>733</c:v>
                </c:pt>
                <c:pt idx="360">
                  <c:v>733</c:v>
                </c:pt>
                <c:pt idx="361">
                  <c:v>734</c:v>
                </c:pt>
                <c:pt idx="362">
                  <c:v>735</c:v>
                </c:pt>
                <c:pt idx="363">
                  <c:v>736</c:v>
                </c:pt>
                <c:pt idx="364">
                  <c:v>736</c:v>
                </c:pt>
              </c:numCache>
            </c:numRef>
          </c:val>
          <c:smooth val="0"/>
          <c:extLst>
            <c:ext xmlns:c16="http://schemas.microsoft.com/office/drawing/2014/chart" uri="{C3380CC4-5D6E-409C-BE32-E72D297353CC}">
              <c16:uniqueId val="{00000000-719D-40C1-A9E8-6ADD90C5714E}"/>
            </c:ext>
          </c:extLst>
        </c:ser>
        <c:dLbls>
          <c:showLegendKey val="0"/>
          <c:showVal val="0"/>
          <c:showCatName val="0"/>
          <c:showSerName val="0"/>
          <c:showPercent val="0"/>
          <c:showBubbleSize val="0"/>
        </c:dLbls>
        <c:smooth val="0"/>
        <c:axId val="340282384"/>
        <c:axId val="340278776"/>
      </c:lineChart>
      <c:dateAx>
        <c:axId val="34028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78776"/>
        <c:crosses val="autoZero"/>
        <c:auto val="1"/>
        <c:lblOffset val="100"/>
        <c:baseTimeUnit val="days"/>
      </c:dateAx>
      <c:valAx>
        <c:axId val="34027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8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3.8095238095238102</c:v>
                </c:pt>
                <c:pt idx="221">
                  <c:v>0</c:v>
                </c:pt>
                <c:pt idx="222">
                  <c:v>0</c:v>
                </c:pt>
                <c:pt idx="223">
                  <c:v>0</c:v>
                </c:pt>
                <c:pt idx="224">
                  <c:v>0</c:v>
                </c:pt>
                <c:pt idx="225">
                  <c:v>2.53968253968254</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1.7377567140600301</c:v>
                </c:pt>
                <c:pt idx="242">
                  <c:v>0</c:v>
                </c:pt>
                <c:pt idx="243">
                  <c:v>0</c:v>
                </c:pt>
                <c:pt idx="244">
                  <c:v>0</c:v>
                </c:pt>
                <c:pt idx="245">
                  <c:v>0</c:v>
                </c:pt>
                <c:pt idx="246">
                  <c:v>0</c:v>
                </c:pt>
                <c:pt idx="247">
                  <c:v>0</c:v>
                </c:pt>
                <c:pt idx="248">
                  <c:v>0</c:v>
                </c:pt>
                <c:pt idx="249">
                  <c:v>0</c:v>
                </c:pt>
                <c:pt idx="250">
                  <c:v>0</c:v>
                </c:pt>
                <c:pt idx="251">
                  <c:v>0</c:v>
                </c:pt>
                <c:pt idx="252">
                  <c:v>0</c:v>
                </c:pt>
                <c:pt idx="253">
                  <c:v>5.3208137715179999</c:v>
                </c:pt>
                <c:pt idx="254">
                  <c:v>0</c:v>
                </c:pt>
                <c:pt idx="255">
                  <c:v>0</c:v>
                </c:pt>
                <c:pt idx="256">
                  <c:v>0</c:v>
                </c:pt>
                <c:pt idx="257">
                  <c:v>0</c:v>
                </c:pt>
                <c:pt idx="258">
                  <c:v>0</c:v>
                </c:pt>
                <c:pt idx="259">
                  <c:v>0</c:v>
                </c:pt>
                <c:pt idx="260">
                  <c:v>2.0155038759689901</c:v>
                </c:pt>
                <c:pt idx="261">
                  <c:v>0</c:v>
                </c:pt>
                <c:pt idx="262">
                  <c:v>0</c:v>
                </c:pt>
                <c:pt idx="263">
                  <c:v>3.40557275541796</c:v>
                </c:pt>
                <c:pt idx="264">
                  <c:v>0</c:v>
                </c:pt>
                <c:pt idx="265">
                  <c:v>0</c:v>
                </c:pt>
                <c:pt idx="266">
                  <c:v>0</c:v>
                </c:pt>
                <c:pt idx="267">
                  <c:v>0</c:v>
                </c:pt>
                <c:pt idx="268">
                  <c:v>0</c:v>
                </c:pt>
                <c:pt idx="269">
                  <c:v>0</c:v>
                </c:pt>
                <c:pt idx="270">
                  <c:v>1.6819571865443399</c:v>
                </c:pt>
                <c:pt idx="271">
                  <c:v>0</c:v>
                </c:pt>
                <c:pt idx="272">
                  <c:v>0</c:v>
                </c:pt>
                <c:pt idx="273">
                  <c:v>0</c:v>
                </c:pt>
                <c:pt idx="274">
                  <c:v>0</c:v>
                </c:pt>
                <c:pt idx="275">
                  <c:v>0</c:v>
                </c:pt>
                <c:pt idx="276">
                  <c:v>0</c:v>
                </c:pt>
                <c:pt idx="277">
                  <c:v>1.21580547112462</c:v>
                </c:pt>
                <c:pt idx="278">
                  <c:v>0</c:v>
                </c:pt>
                <c:pt idx="279">
                  <c:v>0</c:v>
                </c:pt>
                <c:pt idx="280">
                  <c:v>0</c:v>
                </c:pt>
                <c:pt idx="281">
                  <c:v>2.2727272727272698</c:v>
                </c:pt>
                <c:pt idx="282">
                  <c:v>0</c:v>
                </c:pt>
                <c:pt idx="283">
                  <c:v>0</c:v>
                </c:pt>
                <c:pt idx="284">
                  <c:v>1.9519519519519499</c:v>
                </c:pt>
                <c:pt idx="285">
                  <c:v>0</c:v>
                </c:pt>
                <c:pt idx="286">
                  <c:v>0</c:v>
                </c:pt>
                <c:pt idx="287">
                  <c:v>0</c:v>
                </c:pt>
                <c:pt idx="288">
                  <c:v>0</c:v>
                </c:pt>
                <c:pt idx="289">
                  <c:v>0</c:v>
                </c:pt>
                <c:pt idx="290">
                  <c:v>0</c:v>
                </c:pt>
                <c:pt idx="291">
                  <c:v>0</c:v>
                </c:pt>
                <c:pt idx="292">
                  <c:v>0</c:v>
                </c:pt>
                <c:pt idx="293">
                  <c:v>0</c:v>
                </c:pt>
                <c:pt idx="294">
                  <c:v>2.23880597014925</c:v>
                </c:pt>
                <c:pt idx="295">
                  <c:v>0</c:v>
                </c:pt>
                <c:pt idx="296">
                  <c:v>0</c:v>
                </c:pt>
                <c:pt idx="297">
                  <c:v>0</c:v>
                </c:pt>
                <c:pt idx="298">
                  <c:v>6.6568047337278102</c:v>
                </c:pt>
                <c:pt idx="299">
                  <c:v>0</c:v>
                </c:pt>
                <c:pt idx="300">
                  <c:v>0</c:v>
                </c:pt>
                <c:pt idx="301">
                  <c:v>0</c:v>
                </c:pt>
                <c:pt idx="302">
                  <c:v>0</c:v>
                </c:pt>
                <c:pt idx="303">
                  <c:v>0</c:v>
                </c:pt>
                <c:pt idx="304">
                  <c:v>0</c:v>
                </c:pt>
                <c:pt idx="305">
                  <c:v>4.8316251830161097</c:v>
                </c:pt>
                <c:pt idx="306">
                  <c:v>0</c:v>
                </c:pt>
                <c:pt idx="307">
                  <c:v>0</c:v>
                </c:pt>
                <c:pt idx="308">
                  <c:v>0</c:v>
                </c:pt>
                <c:pt idx="309">
                  <c:v>0</c:v>
                </c:pt>
                <c:pt idx="310">
                  <c:v>0</c:v>
                </c:pt>
                <c:pt idx="311">
                  <c:v>0</c:v>
                </c:pt>
                <c:pt idx="312">
                  <c:v>0</c:v>
                </c:pt>
                <c:pt idx="313">
                  <c:v>0</c:v>
                </c:pt>
                <c:pt idx="314">
                  <c:v>0</c:v>
                </c:pt>
                <c:pt idx="315">
                  <c:v>0</c:v>
                </c:pt>
                <c:pt idx="316">
                  <c:v>0</c:v>
                </c:pt>
                <c:pt idx="317">
                  <c:v>0</c:v>
                </c:pt>
                <c:pt idx="318">
                  <c:v>2.7338129496402899</c:v>
                </c:pt>
                <c:pt idx="319">
                  <c:v>3.16091954022989</c:v>
                </c:pt>
                <c:pt idx="320">
                  <c:v>0</c:v>
                </c:pt>
                <c:pt idx="321">
                  <c:v>0</c:v>
                </c:pt>
                <c:pt idx="322">
                  <c:v>0</c:v>
                </c:pt>
                <c:pt idx="323">
                  <c:v>2.5495750708215299</c:v>
                </c:pt>
                <c:pt idx="324">
                  <c:v>0</c:v>
                </c:pt>
                <c:pt idx="325">
                  <c:v>0</c:v>
                </c:pt>
                <c:pt idx="326">
                  <c:v>2.6874115983026901</c:v>
                </c:pt>
                <c:pt idx="327">
                  <c:v>0</c:v>
                </c:pt>
                <c:pt idx="328">
                  <c:v>0</c:v>
                </c:pt>
                <c:pt idx="329">
                  <c:v>0</c:v>
                </c:pt>
                <c:pt idx="330">
                  <c:v>0</c:v>
                </c:pt>
                <c:pt idx="331">
                  <c:v>0</c:v>
                </c:pt>
                <c:pt idx="332">
                  <c:v>0</c:v>
                </c:pt>
                <c:pt idx="333">
                  <c:v>1.68539325842697</c:v>
                </c:pt>
                <c:pt idx="334">
                  <c:v>0</c:v>
                </c:pt>
                <c:pt idx="335">
                  <c:v>0</c:v>
                </c:pt>
                <c:pt idx="336">
                  <c:v>0</c:v>
                </c:pt>
                <c:pt idx="337">
                  <c:v>0</c:v>
                </c:pt>
                <c:pt idx="338">
                  <c:v>0</c:v>
                </c:pt>
                <c:pt idx="339">
                  <c:v>0</c:v>
                </c:pt>
                <c:pt idx="340">
                  <c:v>3.9215686274509798</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2.7359781121751001</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E609-4732-9C68-4884A9B0DDC8}"/>
            </c:ext>
          </c:extLst>
        </c:ser>
        <c:dLbls>
          <c:showLegendKey val="0"/>
          <c:showVal val="0"/>
          <c:showCatName val="0"/>
          <c:showSerName val="0"/>
          <c:showPercent val="0"/>
          <c:showBubbleSize val="0"/>
        </c:dLbls>
        <c:smooth val="0"/>
        <c:axId val="402500048"/>
        <c:axId val="402495128"/>
      </c:lineChart>
      <c:dateAx>
        <c:axId val="40250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5128"/>
        <c:crosses val="autoZero"/>
        <c:auto val="1"/>
        <c:lblOffset val="100"/>
        <c:baseTimeUnit val="days"/>
      </c:dateAx>
      <c:valAx>
        <c:axId val="40249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0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777</c:v>
                </c:pt>
              </c:numCache>
            </c:numRef>
          </c:val>
          <c:extLst>
            <c:ext xmlns:c16="http://schemas.microsoft.com/office/drawing/2014/chart" uri="{C3380CC4-5D6E-409C-BE32-E72D297353CC}">
              <c16:uniqueId val="{00000000-99E1-4193-B1D7-D3B7FE3B7F0B}"/>
            </c:ext>
          </c:extLst>
        </c:ser>
        <c:dLbls>
          <c:showLegendKey val="0"/>
          <c:showVal val="0"/>
          <c:showCatName val="0"/>
          <c:showSerName val="0"/>
          <c:showPercent val="0"/>
          <c:showBubbleSize val="0"/>
        </c:dLbls>
        <c:gapWidth val="219"/>
        <c:overlap val="-27"/>
        <c:axId val="402495456"/>
        <c:axId val="402495784"/>
      </c:barChart>
      <c:catAx>
        <c:axId val="4024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5784"/>
        <c:crosses val="autoZero"/>
        <c:auto val="1"/>
        <c:lblAlgn val="ctr"/>
        <c:lblOffset val="100"/>
        <c:noMultiLvlLbl val="0"/>
      </c:catAx>
      <c:valAx>
        <c:axId val="40249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EBD03-F396-4D6F-A68F-BFF7C204CF35}"/>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3DADBCC8-C221-4EBC-9E1A-8543D9156384}"/>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570900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2DC2C-028A-45CC-8D37-D998ADA00EE4}"/>
              </a:ext>
            </a:extLst>
          </p:cNvPr>
          <p:cNvSpPr>
            <a:spLocks noGrp="1"/>
          </p:cNvSpPr>
          <p:nvPr>
            <p:ph type="title"/>
          </p:nvPr>
        </p:nvSpPr>
        <p:spPr/>
        <p:txBody>
          <a:bodyPr/>
          <a:lstStyle/>
          <a:p>
            <a:r>
              <a:rPr lang="en-US"/>
              <a:t>LinkedIn Key Metrics Table | BUSS</a:t>
            </a:r>
          </a:p>
        </p:txBody>
      </p:sp>
      <p:graphicFrame>
        <p:nvGraphicFramePr>
          <p:cNvPr id="5" name="Table Placeholder 4">
            <a:extLst>
              <a:ext uri="{FF2B5EF4-FFF2-40B4-BE49-F238E27FC236}">
                <a16:creationId xmlns:a16="http://schemas.microsoft.com/office/drawing/2014/main" id="{395CF7C6-4508-490C-B632-A52834C358E4}"/>
              </a:ext>
            </a:extLst>
          </p:cNvPr>
          <p:cNvGraphicFramePr>
            <a:graphicFrameLocks noGrp="1"/>
          </p:cNvGraphicFramePr>
          <p:nvPr>
            <p:ph type="tbl" sz="quarter" idx="13"/>
            <p:extLst>
              <p:ext uri="{D42A27DB-BD31-4B8C-83A1-F6EECF244321}">
                <p14:modId xmlns:p14="http://schemas.microsoft.com/office/powerpoint/2010/main" val="293179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3463988"/>
                    </a:ext>
                  </a:extLst>
                </a:gridCol>
                <a:gridCol w="1069848">
                  <a:extLst>
                    <a:ext uri="{9D8B030D-6E8A-4147-A177-3AD203B41FA5}">
                      <a16:colId xmlns:a16="http://schemas.microsoft.com/office/drawing/2014/main" val="2986012042"/>
                    </a:ext>
                  </a:extLst>
                </a:gridCol>
                <a:gridCol w="1069848">
                  <a:extLst>
                    <a:ext uri="{9D8B030D-6E8A-4147-A177-3AD203B41FA5}">
                      <a16:colId xmlns:a16="http://schemas.microsoft.com/office/drawing/2014/main" val="3122468621"/>
                    </a:ext>
                  </a:extLst>
                </a:gridCol>
                <a:gridCol w="1069848">
                  <a:extLst>
                    <a:ext uri="{9D8B030D-6E8A-4147-A177-3AD203B41FA5}">
                      <a16:colId xmlns:a16="http://schemas.microsoft.com/office/drawing/2014/main" val="1326749871"/>
                    </a:ext>
                  </a:extLst>
                </a:gridCol>
                <a:gridCol w="1069848">
                  <a:extLst>
                    <a:ext uri="{9D8B030D-6E8A-4147-A177-3AD203B41FA5}">
                      <a16:colId xmlns:a16="http://schemas.microsoft.com/office/drawing/2014/main" val="2901227392"/>
                    </a:ext>
                  </a:extLst>
                </a:gridCol>
                <a:gridCol w="1069848">
                  <a:extLst>
                    <a:ext uri="{9D8B030D-6E8A-4147-A177-3AD203B41FA5}">
                      <a16:colId xmlns:a16="http://schemas.microsoft.com/office/drawing/2014/main" val="1191592364"/>
                    </a:ext>
                  </a:extLst>
                </a:gridCol>
                <a:gridCol w="1069848">
                  <a:extLst>
                    <a:ext uri="{9D8B030D-6E8A-4147-A177-3AD203B41FA5}">
                      <a16:colId xmlns:a16="http://schemas.microsoft.com/office/drawing/2014/main" val="4604469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671677"/>
                  </a:ext>
                </a:extLst>
              </a:tr>
              <a:tr h="370840">
                <a:tc>
                  <a:txBody>
                    <a:bodyPr/>
                    <a:lstStyle/>
                    <a:p>
                      <a:r>
                        <a:rPr lang="en-US" sz="1000"/>
                        <a:t>Buss AG</a:t>
                      </a:r>
                    </a:p>
                  </a:txBody>
                  <a:tcPr/>
                </a:tc>
                <a:tc>
                  <a:txBody>
                    <a:bodyPr/>
                    <a:lstStyle/>
                    <a:p>
                      <a:r>
                        <a:rPr lang="en-US" sz="1000"/>
                        <a:t>736</a:t>
                      </a:r>
                    </a:p>
                  </a:txBody>
                  <a:tcPr/>
                </a:tc>
                <a:tc>
                  <a:txBody>
                    <a:bodyPr/>
                    <a:lstStyle/>
                    <a:p>
                      <a:r>
                        <a:rPr lang="en-US" sz="1000"/>
                        <a:t>n/a</a:t>
                      </a:r>
                    </a:p>
                  </a:txBody>
                  <a:tcPr/>
                </a:tc>
                <a:tc>
                  <a:txBody>
                    <a:bodyPr/>
                    <a:lstStyle/>
                    <a:p>
                      <a:r>
                        <a:rPr lang="en-US" sz="1000"/>
                        <a:t>47</a:t>
                      </a:r>
                    </a:p>
                  </a:txBody>
                  <a:tcPr/>
                </a:tc>
                <a:tc>
                  <a:txBody>
                    <a:bodyPr/>
                    <a:lstStyle/>
                    <a:p>
                      <a:r>
                        <a:rPr lang="en-US" sz="1000"/>
                        <a:t>751</a:t>
                      </a:r>
                    </a:p>
                  </a:txBody>
                  <a:tcPr/>
                </a:tc>
                <a:tc>
                  <a:txBody>
                    <a:bodyPr/>
                    <a:lstStyle/>
                    <a:p>
                      <a:r>
                        <a:rPr lang="en-US" sz="1000"/>
                        <a:t>26</a:t>
                      </a:r>
                    </a:p>
                  </a:txBody>
                  <a:tcPr/>
                </a:tc>
                <a:tc>
                  <a:txBody>
                    <a:bodyPr/>
                    <a:lstStyle/>
                    <a:p>
                      <a:r>
                        <a:rPr lang="en-US" sz="1000"/>
                        <a:t>n/a</a:t>
                      </a:r>
                    </a:p>
                  </a:txBody>
                  <a:tcPr/>
                </a:tc>
                <a:extLst>
                  <a:ext uri="{0D108BD9-81ED-4DB2-BD59-A6C34878D82A}">
                    <a16:rowId xmlns:a16="http://schemas.microsoft.com/office/drawing/2014/main" val="4104662062"/>
                  </a:ext>
                </a:extLst>
              </a:tr>
            </a:tbl>
          </a:graphicData>
        </a:graphic>
      </p:graphicFrame>
      <p:sp>
        <p:nvSpPr>
          <p:cNvPr id="4" name="Text Placeholder 3">
            <a:extLst>
              <a:ext uri="{FF2B5EF4-FFF2-40B4-BE49-F238E27FC236}">
                <a16:creationId xmlns:a16="http://schemas.microsoft.com/office/drawing/2014/main" id="{2E1A5E8A-456F-42D6-9A49-6F75A75D1A5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08150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4D0DE-A54B-4F97-87AF-9716A5095642}"/>
              </a:ext>
            </a:extLst>
          </p:cNvPr>
          <p:cNvSpPr>
            <a:spLocks noGrp="1"/>
          </p:cNvSpPr>
          <p:nvPr>
            <p:ph type="title"/>
          </p:nvPr>
        </p:nvSpPr>
        <p:spPr/>
        <p:txBody>
          <a:bodyPr/>
          <a:lstStyle/>
          <a:p>
            <a:r>
              <a:rPr lang="en-US"/>
              <a:t>LinkedIn Followers Total | BUSS</a:t>
            </a:r>
          </a:p>
        </p:txBody>
      </p:sp>
      <p:graphicFrame>
        <p:nvGraphicFramePr>
          <p:cNvPr id="6" name="Chart Placeholder 5">
            <a:extLst>
              <a:ext uri="{FF2B5EF4-FFF2-40B4-BE49-F238E27FC236}">
                <a16:creationId xmlns:a16="http://schemas.microsoft.com/office/drawing/2014/main" id="{7F52AD26-157F-45FF-BB4A-E311ED9052C0}"/>
              </a:ext>
            </a:extLst>
          </p:cNvPr>
          <p:cNvGraphicFramePr>
            <a:graphicFrameLocks noGrp="1"/>
          </p:cNvGraphicFramePr>
          <p:nvPr>
            <p:ph type="chart" sz="quarter" idx="13"/>
            <p:extLst>
              <p:ext uri="{D42A27DB-BD31-4B8C-83A1-F6EECF244321}">
                <p14:modId xmlns:p14="http://schemas.microsoft.com/office/powerpoint/2010/main" val="1045022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44F4E5-3290-4AEC-8063-63C4004B84B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5FCB19A-E7F3-4D8F-B7BE-C26A686AC9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410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3BA6B-BC19-4407-AC63-089F21BEBAA3}"/>
              </a:ext>
            </a:extLst>
          </p:cNvPr>
          <p:cNvSpPr>
            <a:spLocks noGrp="1"/>
          </p:cNvSpPr>
          <p:nvPr>
            <p:ph type="title"/>
          </p:nvPr>
        </p:nvSpPr>
        <p:spPr/>
        <p:txBody>
          <a:bodyPr/>
          <a:lstStyle/>
          <a:p>
            <a:r>
              <a:rPr lang="en-US"/>
              <a:t>LinkedIn Followers Table | BUSS</a:t>
            </a:r>
          </a:p>
        </p:txBody>
      </p:sp>
      <p:graphicFrame>
        <p:nvGraphicFramePr>
          <p:cNvPr id="5" name="Table Placeholder 4">
            <a:extLst>
              <a:ext uri="{FF2B5EF4-FFF2-40B4-BE49-F238E27FC236}">
                <a16:creationId xmlns:a16="http://schemas.microsoft.com/office/drawing/2014/main" id="{AC3CDB8F-B027-4A94-A205-7DC7DFE32ECC}"/>
              </a:ext>
            </a:extLst>
          </p:cNvPr>
          <p:cNvGraphicFramePr>
            <a:graphicFrameLocks noGrp="1"/>
          </p:cNvGraphicFramePr>
          <p:nvPr>
            <p:ph type="tbl" sz="quarter" idx="13"/>
            <p:extLst>
              <p:ext uri="{D42A27DB-BD31-4B8C-83A1-F6EECF244321}">
                <p14:modId xmlns:p14="http://schemas.microsoft.com/office/powerpoint/2010/main" val="357253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195139"/>
                    </a:ext>
                  </a:extLst>
                </a:gridCol>
                <a:gridCol w="1234440">
                  <a:extLst>
                    <a:ext uri="{9D8B030D-6E8A-4147-A177-3AD203B41FA5}">
                      <a16:colId xmlns:a16="http://schemas.microsoft.com/office/drawing/2014/main" val="2477215398"/>
                    </a:ext>
                  </a:extLst>
                </a:gridCol>
                <a:gridCol w="822960">
                  <a:extLst>
                    <a:ext uri="{9D8B030D-6E8A-4147-A177-3AD203B41FA5}">
                      <a16:colId xmlns:a16="http://schemas.microsoft.com/office/drawing/2014/main" val="2349860920"/>
                    </a:ext>
                  </a:extLst>
                </a:gridCol>
                <a:gridCol w="822960">
                  <a:extLst>
                    <a:ext uri="{9D8B030D-6E8A-4147-A177-3AD203B41FA5}">
                      <a16:colId xmlns:a16="http://schemas.microsoft.com/office/drawing/2014/main" val="2799922325"/>
                    </a:ext>
                  </a:extLst>
                </a:gridCol>
                <a:gridCol w="822960">
                  <a:extLst>
                    <a:ext uri="{9D8B030D-6E8A-4147-A177-3AD203B41FA5}">
                      <a16:colId xmlns:a16="http://schemas.microsoft.com/office/drawing/2014/main" val="378781621"/>
                    </a:ext>
                  </a:extLst>
                </a:gridCol>
                <a:gridCol w="822960">
                  <a:extLst>
                    <a:ext uri="{9D8B030D-6E8A-4147-A177-3AD203B41FA5}">
                      <a16:colId xmlns:a16="http://schemas.microsoft.com/office/drawing/2014/main" val="2036730122"/>
                    </a:ext>
                  </a:extLst>
                </a:gridCol>
                <a:gridCol w="822960">
                  <a:extLst>
                    <a:ext uri="{9D8B030D-6E8A-4147-A177-3AD203B41FA5}">
                      <a16:colId xmlns:a16="http://schemas.microsoft.com/office/drawing/2014/main" val="3665816473"/>
                    </a:ext>
                  </a:extLst>
                </a:gridCol>
                <a:gridCol w="822960">
                  <a:extLst>
                    <a:ext uri="{9D8B030D-6E8A-4147-A177-3AD203B41FA5}">
                      <a16:colId xmlns:a16="http://schemas.microsoft.com/office/drawing/2014/main" val="24932358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577385728"/>
                  </a:ext>
                </a:extLst>
              </a:tr>
              <a:tr h="370840">
                <a:tc>
                  <a:txBody>
                    <a:bodyPr/>
                    <a:lstStyle/>
                    <a:p>
                      <a:r>
                        <a:rPr lang="en-US" sz="1000"/>
                        <a:t>Buss AG</a:t>
                      </a:r>
                    </a:p>
                  </a:txBody>
                  <a:tcPr/>
                </a:tc>
                <a:tc>
                  <a:txBody>
                    <a:bodyPr/>
                    <a:lstStyle/>
                    <a:p>
                      <a:r>
                        <a:rPr lang="en-US" sz="1000"/>
                        <a:t>736</a:t>
                      </a:r>
                    </a:p>
                  </a:txBody>
                  <a:tcPr/>
                </a:tc>
                <a:tc>
                  <a:txBody>
                    <a:bodyPr/>
                    <a:lstStyle/>
                    <a:p>
                      <a:r>
                        <a:rPr lang="en-US" sz="1000"/>
                        <a:t>2</a:t>
                      </a:r>
                    </a:p>
                  </a:txBody>
                  <a:tcPr/>
                </a:tc>
                <a:tc>
                  <a:txBody>
                    <a:bodyPr/>
                    <a:lstStyle/>
                    <a:p>
                      <a:r>
                        <a:rPr lang="en-US" sz="1000"/>
                        <a:t>0.3 %</a:t>
                      </a:r>
                    </a:p>
                  </a:txBody>
                  <a:tcPr/>
                </a:tc>
                <a:tc>
                  <a:txBody>
                    <a:bodyPr/>
                    <a:lstStyle/>
                    <a:p>
                      <a:r>
                        <a:rPr lang="en-US" sz="1000"/>
                        <a:t>4</a:t>
                      </a:r>
                    </a:p>
                  </a:txBody>
                  <a:tcPr/>
                </a:tc>
                <a:tc>
                  <a:txBody>
                    <a:bodyPr/>
                    <a:lstStyle/>
                    <a:p>
                      <a:r>
                        <a:rPr lang="en-US" sz="1000"/>
                        <a:t>0.5 %</a:t>
                      </a:r>
                    </a:p>
                  </a:txBody>
                  <a:tcPr/>
                </a:tc>
                <a:tc>
                  <a:txBody>
                    <a:bodyPr/>
                    <a:lstStyle/>
                    <a:p>
                      <a:r>
                        <a:rPr lang="en-US" sz="1000"/>
                        <a:t>24</a:t>
                      </a:r>
                    </a:p>
                  </a:txBody>
                  <a:tcPr/>
                </a:tc>
                <a:tc>
                  <a:txBody>
                    <a:bodyPr/>
                    <a:lstStyle/>
                    <a:p>
                      <a:r>
                        <a:rPr lang="en-US" sz="1000"/>
                        <a:t>3.4 %</a:t>
                      </a:r>
                    </a:p>
                  </a:txBody>
                  <a:tcPr/>
                </a:tc>
                <a:extLst>
                  <a:ext uri="{0D108BD9-81ED-4DB2-BD59-A6C34878D82A}">
                    <a16:rowId xmlns:a16="http://schemas.microsoft.com/office/drawing/2014/main" val="250948893"/>
                  </a:ext>
                </a:extLst>
              </a:tr>
            </a:tbl>
          </a:graphicData>
        </a:graphic>
      </p:graphicFrame>
      <p:sp>
        <p:nvSpPr>
          <p:cNvPr id="4" name="Text Placeholder 3">
            <a:extLst>
              <a:ext uri="{FF2B5EF4-FFF2-40B4-BE49-F238E27FC236}">
                <a16:creationId xmlns:a16="http://schemas.microsoft.com/office/drawing/2014/main" id="{C878A112-BA49-4F02-AC18-E549B5B3801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67322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FA45-0258-4F67-8BB9-AAA004C5CB3D}"/>
              </a:ext>
            </a:extLst>
          </p:cNvPr>
          <p:cNvSpPr>
            <a:spLocks noGrp="1"/>
          </p:cNvSpPr>
          <p:nvPr>
            <p:ph type="title"/>
          </p:nvPr>
        </p:nvSpPr>
        <p:spPr/>
        <p:txBody>
          <a:bodyPr/>
          <a:lstStyle/>
          <a:p>
            <a:r>
              <a:rPr lang="en-US"/>
              <a:t>LinkedIn Updates Table | BUSS - 1 of 23</a:t>
            </a:r>
          </a:p>
        </p:txBody>
      </p:sp>
      <p:graphicFrame>
        <p:nvGraphicFramePr>
          <p:cNvPr id="5" name="Table Placeholder 4">
            <a:extLst>
              <a:ext uri="{FF2B5EF4-FFF2-40B4-BE49-F238E27FC236}">
                <a16:creationId xmlns:a16="http://schemas.microsoft.com/office/drawing/2014/main" id="{3B7E00DB-E863-404F-9EB8-61A5272D2F98}"/>
              </a:ext>
            </a:extLst>
          </p:cNvPr>
          <p:cNvGraphicFramePr>
            <a:graphicFrameLocks noGrp="1"/>
          </p:cNvGraphicFramePr>
          <p:nvPr>
            <p:ph type="tbl" sz="quarter" idx="13"/>
            <p:extLst>
              <p:ext uri="{D42A27DB-BD31-4B8C-83A1-F6EECF244321}">
                <p14:modId xmlns:p14="http://schemas.microsoft.com/office/powerpoint/2010/main" val="420604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152756726"/>
                    </a:ext>
                  </a:extLst>
                </a:gridCol>
                <a:gridCol w="905256">
                  <a:extLst>
                    <a:ext uri="{9D8B030D-6E8A-4147-A177-3AD203B41FA5}">
                      <a16:colId xmlns:a16="http://schemas.microsoft.com/office/drawing/2014/main" val="1793666546"/>
                    </a:ext>
                  </a:extLst>
                </a:gridCol>
                <a:gridCol w="987552">
                  <a:extLst>
                    <a:ext uri="{9D8B030D-6E8A-4147-A177-3AD203B41FA5}">
                      <a16:colId xmlns:a16="http://schemas.microsoft.com/office/drawing/2014/main" val="2117727387"/>
                    </a:ext>
                  </a:extLst>
                </a:gridCol>
                <a:gridCol w="987552">
                  <a:extLst>
                    <a:ext uri="{9D8B030D-6E8A-4147-A177-3AD203B41FA5}">
                      <a16:colId xmlns:a16="http://schemas.microsoft.com/office/drawing/2014/main" val="3535756970"/>
                    </a:ext>
                  </a:extLst>
                </a:gridCol>
                <a:gridCol w="987552">
                  <a:extLst>
                    <a:ext uri="{9D8B030D-6E8A-4147-A177-3AD203B41FA5}">
                      <a16:colId xmlns:a16="http://schemas.microsoft.com/office/drawing/2014/main" val="856037646"/>
                    </a:ext>
                  </a:extLst>
                </a:gridCol>
                <a:gridCol w="987552">
                  <a:extLst>
                    <a:ext uri="{9D8B030D-6E8A-4147-A177-3AD203B41FA5}">
                      <a16:colId xmlns:a16="http://schemas.microsoft.com/office/drawing/2014/main" val="372597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522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- 2018-12-21 11:12:19 </a:t>
                      </a:r>
                      <a:r>
                        <a:rPr kumimoji="0" lang="en-US" sz="1000" b="0" i="0" u="none" strike="noStrike" kern="1200" cap="none" spc="0" normalizeH="0" baseline="0" noProof="0">
                          <a:ln>
                            <a:noFill/>
                          </a:ln>
                          <a:solidFill>
                            <a:prstClr val="black"/>
                          </a:solidFill>
                          <a:effectLst/>
                          <a:uLnTx/>
                          <a:uFillTx/>
                          <a:latin typeface="+mn-lt"/>
                          <a:ea typeface="+mn-ea"/>
                          <a:cs typeface="+mn-cs"/>
                        </a:rPr>
                        <a:t>
  It’s raining at the BUSS headquarters in Pratteln, Switzerland. So actually, we are dreaming of a dry Christmas… Nevertheless, we are looking forward to the holidays. From snow-covered mountains to white sandy beaches, what matters are the people we spend this time with. In this spirit: we wish all of our employees, customers, suppliers and business partners a merry and peaceful Christmas, wherever you may be during the holidays!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https://media.licdn.com/dms/image/C5622AQFusgHGHABorQ/feedshare-shrink_1280/0?e=1547182800&amp;v=beta&amp;t=QFIxr-625nSxTvGS6MqAz53MLKfLaHSBqRK5UBGTNSM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7412036"/>
                  </a:ext>
                </a:extLst>
              </a:tr>
            </a:tbl>
          </a:graphicData>
        </a:graphic>
      </p:graphicFrame>
      <p:sp>
        <p:nvSpPr>
          <p:cNvPr id="4" name="Text Placeholder 3">
            <a:extLst>
              <a:ext uri="{FF2B5EF4-FFF2-40B4-BE49-F238E27FC236}">
                <a16:creationId xmlns:a16="http://schemas.microsoft.com/office/drawing/2014/main" id="{7E49DCD7-663A-4AC2-A788-C07AE7E1F49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65158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52273-BCBB-4977-A289-0ED44D520813}"/>
              </a:ext>
            </a:extLst>
          </p:cNvPr>
          <p:cNvSpPr>
            <a:spLocks noGrp="1"/>
          </p:cNvSpPr>
          <p:nvPr>
            <p:ph type="title"/>
          </p:nvPr>
        </p:nvSpPr>
        <p:spPr/>
        <p:txBody>
          <a:bodyPr/>
          <a:lstStyle/>
          <a:p>
            <a:r>
              <a:rPr lang="en-US"/>
              <a:t>LinkedIn Updates Table | BUSS - 2 of 23</a:t>
            </a:r>
          </a:p>
        </p:txBody>
      </p:sp>
      <p:graphicFrame>
        <p:nvGraphicFramePr>
          <p:cNvPr id="5" name="Table Placeholder 4">
            <a:extLst>
              <a:ext uri="{FF2B5EF4-FFF2-40B4-BE49-F238E27FC236}">
                <a16:creationId xmlns:a16="http://schemas.microsoft.com/office/drawing/2014/main" id="{7550DD16-8BFC-4844-A39B-9F473A747658}"/>
              </a:ext>
            </a:extLst>
          </p:cNvPr>
          <p:cNvGraphicFramePr>
            <a:graphicFrameLocks noGrp="1"/>
          </p:cNvGraphicFramePr>
          <p:nvPr>
            <p:ph type="tbl" sz="quarter" idx="13"/>
            <p:extLst>
              <p:ext uri="{D42A27DB-BD31-4B8C-83A1-F6EECF244321}">
                <p14:modId xmlns:p14="http://schemas.microsoft.com/office/powerpoint/2010/main" val="191793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3898583"/>
                    </a:ext>
                  </a:extLst>
                </a:gridCol>
                <a:gridCol w="905256">
                  <a:extLst>
                    <a:ext uri="{9D8B030D-6E8A-4147-A177-3AD203B41FA5}">
                      <a16:colId xmlns:a16="http://schemas.microsoft.com/office/drawing/2014/main" val="3147422023"/>
                    </a:ext>
                  </a:extLst>
                </a:gridCol>
                <a:gridCol w="987552">
                  <a:extLst>
                    <a:ext uri="{9D8B030D-6E8A-4147-A177-3AD203B41FA5}">
                      <a16:colId xmlns:a16="http://schemas.microsoft.com/office/drawing/2014/main" val="1696798001"/>
                    </a:ext>
                  </a:extLst>
                </a:gridCol>
                <a:gridCol w="987552">
                  <a:extLst>
                    <a:ext uri="{9D8B030D-6E8A-4147-A177-3AD203B41FA5}">
                      <a16:colId xmlns:a16="http://schemas.microsoft.com/office/drawing/2014/main" val="91947123"/>
                    </a:ext>
                  </a:extLst>
                </a:gridCol>
                <a:gridCol w="987552">
                  <a:extLst>
                    <a:ext uri="{9D8B030D-6E8A-4147-A177-3AD203B41FA5}">
                      <a16:colId xmlns:a16="http://schemas.microsoft.com/office/drawing/2014/main" val="3592985168"/>
                    </a:ext>
                  </a:extLst>
                </a:gridCol>
                <a:gridCol w="987552">
                  <a:extLst>
                    <a:ext uri="{9D8B030D-6E8A-4147-A177-3AD203B41FA5}">
                      <a16:colId xmlns:a16="http://schemas.microsoft.com/office/drawing/2014/main" val="319221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800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- 2018-12-07 17:12:14 </a:t>
                      </a:r>
                      <a:r>
                        <a:rPr kumimoji="0" lang="en-US" sz="1000" b="0" i="0" u="none" strike="noStrike" kern="1200" cap="none" spc="0" normalizeH="0" baseline="0" noProof="0">
                          <a:ln>
                            <a:noFill/>
                          </a:ln>
                          <a:solidFill>
                            <a:prstClr val="black"/>
                          </a:solidFill>
                          <a:effectLst/>
                          <a:uLnTx/>
                          <a:uFillTx/>
                          <a:latin typeface="+mn-lt"/>
                          <a:ea typeface="+mn-ea"/>
                          <a:cs typeface="+mn-cs"/>
                        </a:rPr>
                        <a:t>
  Seven months ago, we started our grand COMPEO tour at the NPE in Orlando, USA. Tomorrow, we are ending this year’s trade fair season simultaneously at Plast Eurasia in Istanbul and PLASTIC EXPO in Tokyo. From West to East, from North to South, it has been a pleasure to present our new compounder generation COMPEO and the enhanced BUSS compounding technology to the world. We are already looking forward to next year’s trade fairs!
Read more about our trade fair journey in 2018: https://lnkd.in/gT2fh-y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https://media.licdn.com/dms/image/C5622AQHM8Tj752bAww/feedshare-shrink_8192/0?e=1547182800&amp;v=beta&amp;t=PMi3UQRVA1vUgaE_8zIE9ix00LCOy2IaKwxrpxtIEL4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760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- 2018-11-30 16:59:14 </a:t>
                      </a:r>
                      <a:r>
                        <a:rPr kumimoji="0" lang="en-US" sz="1000" b="0" i="0" u="none" strike="noStrike" kern="1200" cap="none" spc="0" normalizeH="0" baseline="0" noProof="0">
                          <a:ln>
                            <a:noFill/>
                          </a:ln>
                          <a:solidFill>
                            <a:prstClr val="black"/>
                          </a:solidFill>
                          <a:effectLst/>
                          <a:uLnTx/>
                          <a:uFillTx/>
                          <a:latin typeface="+mn-lt"/>
                          <a:ea typeface="+mn-ea"/>
                          <a:cs typeface="+mn-cs"/>
                        </a:rPr>
                        <a:t>
  Saturday is already the 1st of December! Only 24 days until Christmas. The BUSS Team wishes you all a lovely first Advent!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https://image-store.slidesharecdn.com/aa777b35-f2de-4eb4-b419-94a04169f107-original.jpeg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2087627"/>
                  </a:ext>
                </a:extLst>
              </a:tr>
            </a:tbl>
          </a:graphicData>
        </a:graphic>
      </p:graphicFrame>
      <p:sp>
        <p:nvSpPr>
          <p:cNvPr id="4" name="Text Placeholder 3">
            <a:extLst>
              <a:ext uri="{FF2B5EF4-FFF2-40B4-BE49-F238E27FC236}">
                <a16:creationId xmlns:a16="http://schemas.microsoft.com/office/drawing/2014/main" id="{53D36675-0FE3-45B1-B808-F2A5D28222C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32992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97109-99FE-4D40-9722-909D9344CE08}"/>
              </a:ext>
            </a:extLst>
          </p:cNvPr>
          <p:cNvSpPr>
            <a:spLocks noGrp="1"/>
          </p:cNvSpPr>
          <p:nvPr>
            <p:ph type="title"/>
          </p:nvPr>
        </p:nvSpPr>
        <p:spPr/>
        <p:txBody>
          <a:bodyPr/>
          <a:lstStyle/>
          <a:p>
            <a:r>
              <a:rPr lang="en-US"/>
              <a:t>LinkedIn Updates Table | BUSS - 3 of 23</a:t>
            </a:r>
          </a:p>
        </p:txBody>
      </p:sp>
      <p:graphicFrame>
        <p:nvGraphicFramePr>
          <p:cNvPr id="5" name="Table Placeholder 4">
            <a:extLst>
              <a:ext uri="{FF2B5EF4-FFF2-40B4-BE49-F238E27FC236}">
                <a16:creationId xmlns:a16="http://schemas.microsoft.com/office/drawing/2014/main" id="{8A1E2079-7490-4B58-AB32-DFFF0EABF345}"/>
              </a:ext>
            </a:extLst>
          </p:cNvPr>
          <p:cNvGraphicFramePr>
            <a:graphicFrameLocks noGrp="1"/>
          </p:cNvGraphicFramePr>
          <p:nvPr>
            <p:ph type="tbl" sz="quarter" idx="13"/>
            <p:extLst>
              <p:ext uri="{D42A27DB-BD31-4B8C-83A1-F6EECF244321}">
                <p14:modId xmlns:p14="http://schemas.microsoft.com/office/powerpoint/2010/main" val="335511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307835664"/>
                    </a:ext>
                  </a:extLst>
                </a:gridCol>
                <a:gridCol w="905256">
                  <a:extLst>
                    <a:ext uri="{9D8B030D-6E8A-4147-A177-3AD203B41FA5}">
                      <a16:colId xmlns:a16="http://schemas.microsoft.com/office/drawing/2014/main" val="3749046383"/>
                    </a:ext>
                  </a:extLst>
                </a:gridCol>
                <a:gridCol w="987552">
                  <a:extLst>
                    <a:ext uri="{9D8B030D-6E8A-4147-A177-3AD203B41FA5}">
                      <a16:colId xmlns:a16="http://schemas.microsoft.com/office/drawing/2014/main" val="41188331"/>
                    </a:ext>
                  </a:extLst>
                </a:gridCol>
                <a:gridCol w="987552">
                  <a:extLst>
                    <a:ext uri="{9D8B030D-6E8A-4147-A177-3AD203B41FA5}">
                      <a16:colId xmlns:a16="http://schemas.microsoft.com/office/drawing/2014/main" val="348414903"/>
                    </a:ext>
                  </a:extLst>
                </a:gridCol>
                <a:gridCol w="987552">
                  <a:extLst>
                    <a:ext uri="{9D8B030D-6E8A-4147-A177-3AD203B41FA5}">
                      <a16:colId xmlns:a16="http://schemas.microsoft.com/office/drawing/2014/main" val="1793806869"/>
                    </a:ext>
                  </a:extLst>
                </a:gridCol>
                <a:gridCol w="987552">
                  <a:extLst>
                    <a:ext uri="{9D8B030D-6E8A-4147-A177-3AD203B41FA5}">
                      <a16:colId xmlns:a16="http://schemas.microsoft.com/office/drawing/2014/main" val="405892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876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- 2018-11-23 16:56:08 </a:t>
                      </a:r>
                      <a:r>
                        <a:rPr kumimoji="0" lang="en-US" sz="1000" b="0" i="0" u="none" strike="noStrike" kern="1200" cap="none" spc="0" normalizeH="0" baseline="0" noProof="0">
                          <a:ln>
                            <a:noFill/>
                          </a:ln>
                          <a:solidFill>
                            <a:prstClr val="black"/>
                          </a:solidFill>
                          <a:effectLst/>
                          <a:uLnTx/>
                          <a:uFillTx/>
                          <a:latin typeface="+mn-lt"/>
                          <a:ea typeface="+mn-ea"/>
                          <a:cs typeface="+mn-cs"/>
                        </a:rPr>
                        <a:t>
  It is great to see that our compounding expertise is appreciated all over the world. During the “2018 Summit on Compounding Intelligent Manufacturing” hosted by Plaschain on November 16–17, 2018 in Suzhou, BUSS process specialist Dino Kudrass delivered a presentation on flexible compounding processes adding value to production. The focus was on the new modular compounder generation COMPEO, which takes versatility and flexibility in compounding to a new level.
Have a look at the details of this event: https://lnkd.in/gGhvut6
#buss #compounding #busschina #plastic #plasticindustry #summit #intelligentmanufacturing #suzhou #china #compoundingsolutions #flexibility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https://image-store.slidesharecdn.com/a4aeb90f-1c6e-4c77-bae8-3da428789884-original.jpeg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5534192"/>
                  </a:ext>
                </a:extLst>
              </a:tr>
            </a:tbl>
          </a:graphicData>
        </a:graphic>
      </p:graphicFrame>
      <p:sp>
        <p:nvSpPr>
          <p:cNvPr id="4" name="Text Placeholder 3">
            <a:extLst>
              <a:ext uri="{FF2B5EF4-FFF2-40B4-BE49-F238E27FC236}">
                <a16:creationId xmlns:a16="http://schemas.microsoft.com/office/drawing/2014/main" id="{883BC7BC-F440-4883-806F-D897DE47D04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86005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DA8A7-C334-474C-AC7E-11C0E425C9ED}"/>
              </a:ext>
            </a:extLst>
          </p:cNvPr>
          <p:cNvSpPr>
            <a:spLocks noGrp="1"/>
          </p:cNvSpPr>
          <p:nvPr>
            <p:ph type="title"/>
          </p:nvPr>
        </p:nvSpPr>
        <p:spPr/>
        <p:txBody>
          <a:bodyPr/>
          <a:lstStyle/>
          <a:p>
            <a:r>
              <a:rPr lang="en-US"/>
              <a:t>LinkedIn Updates Table | BUSS - 4 of 23</a:t>
            </a:r>
          </a:p>
        </p:txBody>
      </p:sp>
      <p:graphicFrame>
        <p:nvGraphicFramePr>
          <p:cNvPr id="5" name="Table Placeholder 4">
            <a:extLst>
              <a:ext uri="{FF2B5EF4-FFF2-40B4-BE49-F238E27FC236}">
                <a16:creationId xmlns:a16="http://schemas.microsoft.com/office/drawing/2014/main" id="{4818AFFD-41AD-4C03-A0EA-BA884A720878}"/>
              </a:ext>
            </a:extLst>
          </p:cNvPr>
          <p:cNvGraphicFramePr>
            <a:graphicFrameLocks noGrp="1"/>
          </p:cNvGraphicFramePr>
          <p:nvPr>
            <p:ph type="tbl" sz="quarter" idx="13"/>
            <p:extLst>
              <p:ext uri="{D42A27DB-BD31-4B8C-83A1-F6EECF244321}">
                <p14:modId xmlns:p14="http://schemas.microsoft.com/office/powerpoint/2010/main" val="7212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873408140"/>
                    </a:ext>
                  </a:extLst>
                </a:gridCol>
                <a:gridCol w="905256">
                  <a:extLst>
                    <a:ext uri="{9D8B030D-6E8A-4147-A177-3AD203B41FA5}">
                      <a16:colId xmlns:a16="http://schemas.microsoft.com/office/drawing/2014/main" val="2363028591"/>
                    </a:ext>
                  </a:extLst>
                </a:gridCol>
                <a:gridCol w="987552">
                  <a:extLst>
                    <a:ext uri="{9D8B030D-6E8A-4147-A177-3AD203B41FA5}">
                      <a16:colId xmlns:a16="http://schemas.microsoft.com/office/drawing/2014/main" val="533338569"/>
                    </a:ext>
                  </a:extLst>
                </a:gridCol>
                <a:gridCol w="987552">
                  <a:extLst>
                    <a:ext uri="{9D8B030D-6E8A-4147-A177-3AD203B41FA5}">
                      <a16:colId xmlns:a16="http://schemas.microsoft.com/office/drawing/2014/main" val="3297854675"/>
                    </a:ext>
                  </a:extLst>
                </a:gridCol>
                <a:gridCol w="987552">
                  <a:extLst>
                    <a:ext uri="{9D8B030D-6E8A-4147-A177-3AD203B41FA5}">
                      <a16:colId xmlns:a16="http://schemas.microsoft.com/office/drawing/2014/main" val="3050828744"/>
                    </a:ext>
                  </a:extLst>
                </a:gridCol>
                <a:gridCol w="987552">
                  <a:extLst>
                    <a:ext uri="{9D8B030D-6E8A-4147-A177-3AD203B41FA5}">
                      <a16:colId xmlns:a16="http://schemas.microsoft.com/office/drawing/2014/main" val="91794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835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- 2018-11-20 09:44:03 </a:t>
                      </a:r>
                      <a:r>
                        <a:rPr kumimoji="0" lang="en-US" sz="1000" b="0" i="0" u="none" strike="noStrike" kern="1200" cap="none" spc="0" normalizeH="0" baseline="0" noProof="0">
                          <a:ln>
                            <a:noFill/>
                          </a:ln>
                          <a:solidFill>
                            <a:prstClr val="black"/>
                          </a:solidFill>
                          <a:effectLst/>
                          <a:uLnTx/>
                          <a:uFillTx/>
                          <a:latin typeface="+mn-lt"/>
                          <a:ea typeface="+mn-ea"/>
                          <a:cs typeface="+mn-cs"/>
                        </a:rPr>
                        <a:t>
  Here, there and everywhere! – With subsidiaries and agents all over the world, BUSS is present in 29 countries. Our international customers and partners value the well-trained specialists and experienced engineers of our global service network. And we are not just there for you offline, but also online. Our website is now available in English, German, Spanish, Russian and Chinese, with Japanese coming soon. We bring Swiss Quality in compounding solutions to you!
Find out where your nearest BUSS service center is: https://lnkd.in/gvQf5HV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https://image-store.slidesharecdn.com/a7fcd5db-f0c1-4c8b-9daf-b5188e4b63b4-original.jpeg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8255523"/>
                  </a:ext>
                </a:extLst>
              </a:tr>
            </a:tbl>
          </a:graphicData>
        </a:graphic>
      </p:graphicFrame>
      <p:sp>
        <p:nvSpPr>
          <p:cNvPr id="4" name="Text Placeholder 3">
            <a:extLst>
              <a:ext uri="{FF2B5EF4-FFF2-40B4-BE49-F238E27FC236}">
                <a16:creationId xmlns:a16="http://schemas.microsoft.com/office/drawing/2014/main" id="{C23C5D7C-B79D-4398-880D-A64B7A0E6C8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13814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7007C-FF4F-4A6F-8009-B1A09038A660}"/>
              </a:ext>
            </a:extLst>
          </p:cNvPr>
          <p:cNvSpPr>
            <a:spLocks noGrp="1"/>
          </p:cNvSpPr>
          <p:nvPr>
            <p:ph type="title"/>
          </p:nvPr>
        </p:nvSpPr>
        <p:spPr/>
        <p:txBody>
          <a:bodyPr/>
          <a:lstStyle/>
          <a:p>
            <a:r>
              <a:rPr lang="en-US"/>
              <a:t>LinkedIn Updates Table | BUSS - 5 of 23</a:t>
            </a:r>
          </a:p>
        </p:txBody>
      </p:sp>
      <p:graphicFrame>
        <p:nvGraphicFramePr>
          <p:cNvPr id="5" name="Table Placeholder 4">
            <a:extLst>
              <a:ext uri="{FF2B5EF4-FFF2-40B4-BE49-F238E27FC236}">
                <a16:creationId xmlns:a16="http://schemas.microsoft.com/office/drawing/2014/main" id="{028274A5-6E42-49D4-84F8-E58783AFE0E2}"/>
              </a:ext>
            </a:extLst>
          </p:cNvPr>
          <p:cNvGraphicFramePr>
            <a:graphicFrameLocks noGrp="1"/>
          </p:cNvGraphicFramePr>
          <p:nvPr>
            <p:ph type="tbl" sz="quarter" idx="13"/>
            <p:extLst>
              <p:ext uri="{D42A27DB-BD31-4B8C-83A1-F6EECF244321}">
                <p14:modId xmlns:p14="http://schemas.microsoft.com/office/powerpoint/2010/main" val="1602105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777050680"/>
                    </a:ext>
                  </a:extLst>
                </a:gridCol>
                <a:gridCol w="905256">
                  <a:extLst>
                    <a:ext uri="{9D8B030D-6E8A-4147-A177-3AD203B41FA5}">
                      <a16:colId xmlns:a16="http://schemas.microsoft.com/office/drawing/2014/main" val="3412851288"/>
                    </a:ext>
                  </a:extLst>
                </a:gridCol>
                <a:gridCol w="987552">
                  <a:extLst>
                    <a:ext uri="{9D8B030D-6E8A-4147-A177-3AD203B41FA5}">
                      <a16:colId xmlns:a16="http://schemas.microsoft.com/office/drawing/2014/main" val="753757222"/>
                    </a:ext>
                  </a:extLst>
                </a:gridCol>
                <a:gridCol w="987552">
                  <a:extLst>
                    <a:ext uri="{9D8B030D-6E8A-4147-A177-3AD203B41FA5}">
                      <a16:colId xmlns:a16="http://schemas.microsoft.com/office/drawing/2014/main" val="2325546246"/>
                    </a:ext>
                  </a:extLst>
                </a:gridCol>
                <a:gridCol w="987552">
                  <a:extLst>
                    <a:ext uri="{9D8B030D-6E8A-4147-A177-3AD203B41FA5}">
                      <a16:colId xmlns:a16="http://schemas.microsoft.com/office/drawing/2014/main" val="1448400303"/>
                    </a:ext>
                  </a:extLst>
                </a:gridCol>
                <a:gridCol w="987552">
                  <a:extLst>
                    <a:ext uri="{9D8B030D-6E8A-4147-A177-3AD203B41FA5}">
                      <a16:colId xmlns:a16="http://schemas.microsoft.com/office/drawing/2014/main" val="2781208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028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- 2018-11-16 11:51:02 </a:t>
                      </a:r>
                      <a:r>
                        <a:rPr kumimoji="0" lang="en-US" sz="1000" b="0" i="0" u="none" strike="noStrike" kern="1200" cap="none" spc="0" normalizeH="0" baseline="0" noProof="0">
                          <a:ln>
                            <a:noFill/>
                          </a:ln>
                          <a:solidFill>
                            <a:prstClr val="black"/>
                          </a:solidFill>
                          <a:effectLst/>
                          <a:uLnTx/>
                          <a:uFillTx/>
                          <a:latin typeface="+mn-lt"/>
                          <a:ea typeface="+mn-ea"/>
                          <a:cs typeface="+mn-cs"/>
                        </a:rPr>
                        <a:t>
  The good news from China continue… at the China International Import Expo (CIIE), which took place in Shanghai from 5th to 11th of November, BUSS exhibited as the only European provider of compounding solutions. During the expo, visitors from government, economic and technological development zones and various industries came to our booth and showed great interest in the BUSS compounding technology, especially the new compounder generation COMPEO. People were particularly impressed with the Swiss Quality and complimented the "craftsmanship spirit" of our products. This positive feedback bore fruits right away, as BUSS China reached an agreement with two domestic companies and signed a cooperation agreement during the expo.
Check out, where BUSS will exhibit next: https://lnkd.in/dB7aYgD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https://image-store.slidesharecdn.com/427c9995-a53d-44e9-9db2-e7a954827b9f-original.jpeg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187962"/>
                  </a:ext>
                </a:extLst>
              </a:tr>
            </a:tbl>
          </a:graphicData>
        </a:graphic>
      </p:graphicFrame>
      <p:sp>
        <p:nvSpPr>
          <p:cNvPr id="4" name="Text Placeholder 3">
            <a:extLst>
              <a:ext uri="{FF2B5EF4-FFF2-40B4-BE49-F238E27FC236}">
                <a16:creationId xmlns:a16="http://schemas.microsoft.com/office/drawing/2014/main" id="{97653728-BEEB-40F4-BD80-37AE04C5F1B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156575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49362-760F-42D1-97CE-64B871035856}"/>
              </a:ext>
            </a:extLst>
          </p:cNvPr>
          <p:cNvSpPr>
            <a:spLocks noGrp="1"/>
          </p:cNvSpPr>
          <p:nvPr>
            <p:ph type="title"/>
          </p:nvPr>
        </p:nvSpPr>
        <p:spPr/>
        <p:txBody>
          <a:bodyPr/>
          <a:lstStyle/>
          <a:p>
            <a:r>
              <a:rPr lang="en-US"/>
              <a:t>LinkedIn Updates Table | BUSS - 6 of 23</a:t>
            </a:r>
          </a:p>
        </p:txBody>
      </p:sp>
      <p:graphicFrame>
        <p:nvGraphicFramePr>
          <p:cNvPr id="5" name="Table Placeholder 4">
            <a:extLst>
              <a:ext uri="{FF2B5EF4-FFF2-40B4-BE49-F238E27FC236}">
                <a16:creationId xmlns:a16="http://schemas.microsoft.com/office/drawing/2014/main" id="{05B33D66-8FB4-4E00-B641-5EF69F64E29D}"/>
              </a:ext>
            </a:extLst>
          </p:cNvPr>
          <p:cNvGraphicFramePr>
            <a:graphicFrameLocks noGrp="1"/>
          </p:cNvGraphicFramePr>
          <p:nvPr>
            <p:ph type="tbl" sz="quarter" idx="13"/>
            <p:extLst>
              <p:ext uri="{D42A27DB-BD31-4B8C-83A1-F6EECF244321}">
                <p14:modId xmlns:p14="http://schemas.microsoft.com/office/powerpoint/2010/main" val="254310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370013434"/>
                    </a:ext>
                  </a:extLst>
                </a:gridCol>
                <a:gridCol w="905256">
                  <a:extLst>
                    <a:ext uri="{9D8B030D-6E8A-4147-A177-3AD203B41FA5}">
                      <a16:colId xmlns:a16="http://schemas.microsoft.com/office/drawing/2014/main" val="832430102"/>
                    </a:ext>
                  </a:extLst>
                </a:gridCol>
                <a:gridCol w="987552">
                  <a:extLst>
                    <a:ext uri="{9D8B030D-6E8A-4147-A177-3AD203B41FA5}">
                      <a16:colId xmlns:a16="http://schemas.microsoft.com/office/drawing/2014/main" val="3140074018"/>
                    </a:ext>
                  </a:extLst>
                </a:gridCol>
                <a:gridCol w="987552">
                  <a:extLst>
                    <a:ext uri="{9D8B030D-6E8A-4147-A177-3AD203B41FA5}">
                      <a16:colId xmlns:a16="http://schemas.microsoft.com/office/drawing/2014/main" val="840663938"/>
                    </a:ext>
                  </a:extLst>
                </a:gridCol>
                <a:gridCol w="987552">
                  <a:extLst>
                    <a:ext uri="{9D8B030D-6E8A-4147-A177-3AD203B41FA5}">
                      <a16:colId xmlns:a16="http://schemas.microsoft.com/office/drawing/2014/main" val="1811156546"/>
                    </a:ext>
                  </a:extLst>
                </a:gridCol>
                <a:gridCol w="987552">
                  <a:extLst>
                    <a:ext uri="{9D8B030D-6E8A-4147-A177-3AD203B41FA5}">
                      <a16:colId xmlns:a16="http://schemas.microsoft.com/office/drawing/2014/main" val="818126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122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- 2018-11-15 08:34:22 </a:t>
                      </a:r>
                      <a:r>
                        <a:rPr kumimoji="0" lang="en-US" sz="1000" b="0" i="0" u="none" strike="noStrike" kern="1200" cap="none" spc="0" normalizeH="0" baseline="0" noProof="0">
                          <a:ln>
                            <a:noFill/>
                          </a:ln>
                          <a:solidFill>
                            <a:prstClr val="black"/>
                          </a:solidFill>
                          <a:effectLst/>
                          <a:uLnTx/>
                          <a:uFillTx/>
                          <a:latin typeface="+mn-lt"/>
                          <a:ea typeface="+mn-ea"/>
                          <a:cs typeface="+mn-cs"/>
                        </a:rPr>
                        <a:t>
  The opening of our new office in Songjiang, China, was a big event for us. Over 150 customers, representatives of local authorities, business partners and delegates from associations and scientific institutions celebrated this day with us. Now it is up to us to achieve our ambitious plans in China.
More information: www.busscorp.com
#buss #openingceremony #china #shanghai #songjiang #compounding #chinesemarket #growth #development #expansion #customerservice #compoundingsolution #compoundingtechnology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https://media.licdn.com/media-proxy/ext?w=480&amp;h=360&amp;f=n&amp;hash=k0FxMMKSUSzLPkANNwEhI%2F3OSVg%3D&amp;ora=1%2CaFBCTXdkRmpGL2lvQUFBPQ%2CxAVta5g-0R6j3QIOyxEmrq2OoACm7Qh0E4HSL0nGCk23g8rYISO8L5aaJfa__h1B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1684731"/>
                  </a:ext>
                </a:extLst>
              </a:tr>
            </a:tbl>
          </a:graphicData>
        </a:graphic>
      </p:graphicFrame>
      <p:sp>
        <p:nvSpPr>
          <p:cNvPr id="4" name="Text Placeholder 3">
            <a:extLst>
              <a:ext uri="{FF2B5EF4-FFF2-40B4-BE49-F238E27FC236}">
                <a16:creationId xmlns:a16="http://schemas.microsoft.com/office/drawing/2014/main" id="{8956A967-F365-4C75-BA9A-EAACFF0F12E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04829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5F470-D060-4FE5-9AB0-89284BFB74E7}"/>
              </a:ext>
            </a:extLst>
          </p:cNvPr>
          <p:cNvSpPr>
            <a:spLocks noGrp="1"/>
          </p:cNvSpPr>
          <p:nvPr>
            <p:ph type="title"/>
          </p:nvPr>
        </p:nvSpPr>
        <p:spPr/>
        <p:txBody>
          <a:bodyPr/>
          <a:lstStyle/>
          <a:p>
            <a:r>
              <a:rPr lang="en-US"/>
              <a:t>LinkedIn Updates Table | BUSS - 7 of 23</a:t>
            </a:r>
          </a:p>
        </p:txBody>
      </p:sp>
      <p:graphicFrame>
        <p:nvGraphicFramePr>
          <p:cNvPr id="5" name="Table Placeholder 4">
            <a:extLst>
              <a:ext uri="{FF2B5EF4-FFF2-40B4-BE49-F238E27FC236}">
                <a16:creationId xmlns:a16="http://schemas.microsoft.com/office/drawing/2014/main" id="{BDF053F2-9B41-4451-A3D0-BC952F0FFF69}"/>
              </a:ext>
            </a:extLst>
          </p:cNvPr>
          <p:cNvGraphicFramePr>
            <a:graphicFrameLocks noGrp="1"/>
          </p:cNvGraphicFramePr>
          <p:nvPr>
            <p:ph type="tbl" sz="quarter" idx="13"/>
            <p:extLst>
              <p:ext uri="{D42A27DB-BD31-4B8C-83A1-F6EECF244321}">
                <p14:modId xmlns:p14="http://schemas.microsoft.com/office/powerpoint/2010/main" val="37709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722041185"/>
                    </a:ext>
                  </a:extLst>
                </a:gridCol>
                <a:gridCol w="905256">
                  <a:extLst>
                    <a:ext uri="{9D8B030D-6E8A-4147-A177-3AD203B41FA5}">
                      <a16:colId xmlns:a16="http://schemas.microsoft.com/office/drawing/2014/main" val="3434104441"/>
                    </a:ext>
                  </a:extLst>
                </a:gridCol>
                <a:gridCol w="987552">
                  <a:extLst>
                    <a:ext uri="{9D8B030D-6E8A-4147-A177-3AD203B41FA5}">
                      <a16:colId xmlns:a16="http://schemas.microsoft.com/office/drawing/2014/main" val="2613502258"/>
                    </a:ext>
                  </a:extLst>
                </a:gridCol>
                <a:gridCol w="987552">
                  <a:extLst>
                    <a:ext uri="{9D8B030D-6E8A-4147-A177-3AD203B41FA5}">
                      <a16:colId xmlns:a16="http://schemas.microsoft.com/office/drawing/2014/main" val="965382922"/>
                    </a:ext>
                  </a:extLst>
                </a:gridCol>
                <a:gridCol w="987552">
                  <a:extLst>
                    <a:ext uri="{9D8B030D-6E8A-4147-A177-3AD203B41FA5}">
                      <a16:colId xmlns:a16="http://schemas.microsoft.com/office/drawing/2014/main" val="1896279180"/>
                    </a:ext>
                  </a:extLst>
                </a:gridCol>
                <a:gridCol w="987552">
                  <a:extLst>
                    <a:ext uri="{9D8B030D-6E8A-4147-A177-3AD203B41FA5}">
                      <a16:colId xmlns:a16="http://schemas.microsoft.com/office/drawing/2014/main" val="25995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394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- 2018-11-02 12:24:16 </a:t>
                      </a:r>
                      <a:r>
                        <a:rPr kumimoji="0" lang="en-US" sz="1000" b="0" i="0" u="none" strike="noStrike" kern="1200" cap="none" spc="0" normalizeH="0" baseline="0" noProof="0">
                          <a:ln>
                            <a:noFill/>
                          </a:ln>
                          <a:solidFill>
                            <a:prstClr val="black"/>
                          </a:solidFill>
                          <a:effectLst/>
                          <a:uLnTx/>
                          <a:uFillTx/>
                          <a:latin typeface="+mn-lt"/>
                          <a:ea typeface="+mn-ea"/>
                          <a:cs typeface="+mn-cs"/>
                        </a:rPr>
                        <a:t>
  Aaaand cut! With this ribbon cutting, the new Chinese headquarters for Buss Compounding Solutions (Shanghai) Co., Ltd. were officially opened. Speeches from BUSS managers, greetings from BUSS partners, local authorities and industrial organisations, a traditional lion dance, Swiss delicacies and finally a festive evening event with live music made the inauguration ceremony a grand success. 
Dr. Philip Nising, President and CEO of Buss AG, summed up the mentality of the event and of BUSS in general in his opening speech: „And this wonderful moment of today’s official opening is the basis for our future success and the growth we are striving for in Asia and the Asia-Pacific region."
Check out the detailed report and photo impressions of this milestone: https://lnkd.in/guFMTRe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https://image-store.slidesharecdn.com/7996a025-3c3f-499f-b7a5-8657187a6074-original.jpeg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35982947"/>
                  </a:ext>
                </a:extLst>
              </a:tr>
            </a:tbl>
          </a:graphicData>
        </a:graphic>
      </p:graphicFrame>
      <p:sp>
        <p:nvSpPr>
          <p:cNvPr id="4" name="Text Placeholder 3">
            <a:extLst>
              <a:ext uri="{FF2B5EF4-FFF2-40B4-BE49-F238E27FC236}">
                <a16:creationId xmlns:a16="http://schemas.microsoft.com/office/drawing/2014/main" id="{7A05B4FF-E4D8-4E5A-9F82-AD56FD78750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977836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2258-2DA4-4C14-B759-67FF1BACC5D3}"/>
              </a:ext>
            </a:extLst>
          </p:cNvPr>
          <p:cNvSpPr>
            <a:spLocks noGrp="1"/>
          </p:cNvSpPr>
          <p:nvPr>
            <p:ph type="title"/>
          </p:nvPr>
        </p:nvSpPr>
        <p:spPr/>
        <p:txBody>
          <a:bodyPr/>
          <a:lstStyle/>
          <a:p>
            <a:r>
              <a:rPr lang="en-US"/>
              <a:t>LinkedIn Updates Table | BUSS - 8 of 23</a:t>
            </a:r>
          </a:p>
        </p:txBody>
      </p:sp>
      <p:graphicFrame>
        <p:nvGraphicFramePr>
          <p:cNvPr id="5" name="Table Placeholder 4">
            <a:extLst>
              <a:ext uri="{FF2B5EF4-FFF2-40B4-BE49-F238E27FC236}">
                <a16:creationId xmlns:a16="http://schemas.microsoft.com/office/drawing/2014/main" id="{A8806581-D5D9-47D4-A50E-FBC6129BC31C}"/>
              </a:ext>
            </a:extLst>
          </p:cNvPr>
          <p:cNvGraphicFramePr>
            <a:graphicFrameLocks noGrp="1"/>
          </p:cNvGraphicFramePr>
          <p:nvPr>
            <p:ph type="tbl" sz="quarter" idx="13"/>
            <p:extLst>
              <p:ext uri="{D42A27DB-BD31-4B8C-83A1-F6EECF244321}">
                <p14:modId xmlns:p14="http://schemas.microsoft.com/office/powerpoint/2010/main" val="1690208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930848330"/>
                    </a:ext>
                  </a:extLst>
                </a:gridCol>
                <a:gridCol w="905256">
                  <a:extLst>
                    <a:ext uri="{9D8B030D-6E8A-4147-A177-3AD203B41FA5}">
                      <a16:colId xmlns:a16="http://schemas.microsoft.com/office/drawing/2014/main" val="3647909911"/>
                    </a:ext>
                  </a:extLst>
                </a:gridCol>
                <a:gridCol w="987552">
                  <a:extLst>
                    <a:ext uri="{9D8B030D-6E8A-4147-A177-3AD203B41FA5}">
                      <a16:colId xmlns:a16="http://schemas.microsoft.com/office/drawing/2014/main" val="594617420"/>
                    </a:ext>
                  </a:extLst>
                </a:gridCol>
                <a:gridCol w="987552">
                  <a:extLst>
                    <a:ext uri="{9D8B030D-6E8A-4147-A177-3AD203B41FA5}">
                      <a16:colId xmlns:a16="http://schemas.microsoft.com/office/drawing/2014/main" val="2240590834"/>
                    </a:ext>
                  </a:extLst>
                </a:gridCol>
                <a:gridCol w="987552">
                  <a:extLst>
                    <a:ext uri="{9D8B030D-6E8A-4147-A177-3AD203B41FA5}">
                      <a16:colId xmlns:a16="http://schemas.microsoft.com/office/drawing/2014/main" val="3927175483"/>
                    </a:ext>
                  </a:extLst>
                </a:gridCol>
                <a:gridCol w="987552">
                  <a:extLst>
                    <a:ext uri="{9D8B030D-6E8A-4147-A177-3AD203B41FA5}">
                      <a16:colId xmlns:a16="http://schemas.microsoft.com/office/drawing/2014/main" val="1024172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735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- 2018-10-26 12:44:10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Ceremony in China – Today, the new branch of the Swiss Buss AG in Songjiang, a southwestern district of Shanghai, China, is officially inaugurated. The spacious location offers new opportunities for a significant expansion of the local service offering (customer tests, transmission revisions, modernization) as well as an even faster spare parts service. Overall, the establishment of Buss Compounding Solutions (Shanghai) Co., Ltd. and the opening of the newly expanded site are an important step in the further development of the Chinese market, where BUSS has been present since 1987. The dedicated team around General Manager Joe Gao will continue to successfully expand and develop the Chinese market from Songjiang. 
Read more: www.busscorp.com
#buss #openingceremony #china #shanghai #songjiang #compounding #chinesemarket #growth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https://image-store.slidesharecdn.com/1a8d354b-816f-4cd0-afcb-a5b1285251ac-original.jpeg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3853390"/>
                  </a:ext>
                </a:extLst>
              </a:tr>
            </a:tbl>
          </a:graphicData>
        </a:graphic>
      </p:graphicFrame>
      <p:sp>
        <p:nvSpPr>
          <p:cNvPr id="4" name="Text Placeholder 3">
            <a:extLst>
              <a:ext uri="{FF2B5EF4-FFF2-40B4-BE49-F238E27FC236}">
                <a16:creationId xmlns:a16="http://schemas.microsoft.com/office/drawing/2014/main" id="{2C862D49-351D-4107-9172-336D9F571A7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110300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2740-0DB8-4E55-9EA3-7B74E12D46FC}"/>
              </a:ext>
            </a:extLst>
          </p:cNvPr>
          <p:cNvSpPr>
            <a:spLocks noGrp="1"/>
          </p:cNvSpPr>
          <p:nvPr>
            <p:ph type="title"/>
          </p:nvPr>
        </p:nvSpPr>
        <p:spPr/>
        <p:txBody>
          <a:bodyPr/>
          <a:lstStyle/>
          <a:p>
            <a:r>
              <a:rPr lang="en-US"/>
              <a:t>LinkedIn Updates Table | BUSS - 9 of 23</a:t>
            </a:r>
          </a:p>
        </p:txBody>
      </p:sp>
      <p:graphicFrame>
        <p:nvGraphicFramePr>
          <p:cNvPr id="5" name="Table Placeholder 4">
            <a:extLst>
              <a:ext uri="{FF2B5EF4-FFF2-40B4-BE49-F238E27FC236}">
                <a16:creationId xmlns:a16="http://schemas.microsoft.com/office/drawing/2014/main" id="{C48CD63B-D258-4F74-930F-286ABF038F2E}"/>
              </a:ext>
            </a:extLst>
          </p:cNvPr>
          <p:cNvGraphicFramePr>
            <a:graphicFrameLocks noGrp="1"/>
          </p:cNvGraphicFramePr>
          <p:nvPr>
            <p:ph type="tbl" sz="quarter" idx="13"/>
            <p:extLst>
              <p:ext uri="{D42A27DB-BD31-4B8C-83A1-F6EECF244321}">
                <p14:modId xmlns:p14="http://schemas.microsoft.com/office/powerpoint/2010/main" val="258012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46550293"/>
                    </a:ext>
                  </a:extLst>
                </a:gridCol>
                <a:gridCol w="905256">
                  <a:extLst>
                    <a:ext uri="{9D8B030D-6E8A-4147-A177-3AD203B41FA5}">
                      <a16:colId xmlns:a16="http://schemas.microsoft.com/office/drawing/2014/main" val="2762095257"/>
                    </a:ext>
                  </a:extLst>
                </a:gridCol>
                <a:gridCol w="987552">
                  <a:extLst>
                    <a:ext uri="{9D8B030D-6E8A-4147-A177-3AD203B41FA5}">
                      <a16:colId xmlns:a16="http://schemas.microsoft.com/office/drawing/2014/main" val="2391971407"/>
                    </a:ext>
                  </a:extLst>
                </a:gridCol>
                <a:gridCol w="987552">
                  <a:extLst>
                    <a:ext uri="{9D8B030D-6E8A-4147-A177-3AD203B41FA5}">
                      <a16:colId xmlns:a16="http://schemas.microsoft.com/office/drawing/2014/main" val="905615881"/>
                    </a:ext>
                  </a:extLst>
                </a:gridCol>
                <a:gridCol w="987552">
                  <a:extLst>
                    <a:ext uri="{9D8B030D-6E8A-4147-A177-3AD203B41FA5}">
                      <a16:colId xmlns:a16="http://schemas.microsoft.com/office/drawing/2014/main" val="3681425477"/>
                    </a:ext>
                  </a:extLst>
                </a:gridCol>
                <a:gridCol w="987552">
                  <a:extLst>
                    <a:ext uri="{9D8B030D-6E8A-4147-A177-3AD203B41FA5}">
                      <a16:colId xmlns:a16="http://schemas.microsoft.com/office/drawing/2014/main" val="79638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656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- 2018-10-22 14:53:27 </a:t>
                      </a:r>
                      <a:r>
                        <a:rPr kumimoji="0" lang="en-US" sz="1000" b="0" i="0" u="none" strike="noStrike" kern="1200" cap="none" spc="0" normalizeH="0" baseline="0" noProof="0">
                          <a:ln>
                            <a:noFill/>
                          </a:ln>
                          <a:solidFill>
                            <a:prstClr val="black"/>
                          </a:solidFill>
                          <a:effectLst/>
                          <a:uLnTx/>
                          <a:uFillTx/>
                          <a:latin typeface="+mn-lt"/>
                          <a:ea typeface="+mn-ea"/>
                          <a:cs typeface="+mn-cs"/>
                        </a:rPr>
                        <a:t>
  Calendering is the process of smoothing and compressing a material by passing a continuous sheet through a series of temperature controlled rolls. The process of calendering originates in the paper and textile industries, and can be traced back into the 17th century. The word “calender” is a derivation of the Greek word κύλινδρος (kylindros), which literally means “cylinder”.    
In the plastics industry, calendering is used to form film or sheeting and to apply coatings. Calendering is a classical form of direct processing. Raw materials are fed into the BUSS Kneader and compounded. The extrudate from the BUSS Kneader is directly fed to the calender and passed through the calender rollers. The plastic emerges as a flat film or sheet. Thickness, surface finish and texture can be adjusted according to the endproducts requirements. BUSS has more than 50 years of experience in calender feeding. This makes the BUSS Kneader technology ideal for all kinds of calendering, from PVC materials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https://image-store.slidesharecdn.com/0a27913b-f73e-4b2f-b6ae-ee26a1e748fc-original.jpeg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2468595"/>
                  </a:ext>
                </a:extLst>
              </a:tr>
            </a:tbl>
          </a:graphicData>
        </a:graphic>
      </p:graphicFrame>
      <p:sp>
        <p:nvSpPr>
          <p:cNvPr id="4" name="Text Placeholder 3">
            <a:extLst>
              <a:ext uri="{FF2B5EF4-FFF2-40B4-BE49-F238E27FC236}">
                <a16:creationId xmlns:a16="http://schemas.microsoft.com/office/drawing/2014/main" id="{1AD10A39-FF47-46F6-A447-5CF68F23517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39541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20D3-455C-4E55-BF90-83C4E0E8EA01}"/>
              </a:ext>
            </a:extLst>
          </p:cNvPr>
          <p:cNvSpPr>
            <a:spLocks noGrp="1"/>
          </p:cNvSpPr>
          <p:nvPr>
            <p:ph type="title"/>
          </p:nvPr>
        </p:nvSpPr>
        <p:spPr/>
        <p:txBody>
          <a:bodyPr/>
          <a:lstStyle/>
          <a:p>
            <a:r>
              <a:rPr lang="en-US"/>
              <a:t>LinkedIn Updates Table | BUSS - 10 of 23</a:t>
            </a:r>
          </a:p>
        </p:txBody>
      </p:sp>
      <p:graphicFrame>
        <p:nvGraphicFramePr>
          <p:cNvPr id="5" name="Table Placeholder 4">
            <a:extLst>
              <a:ext uri="{FF2B5EF4-FFF2-40B4-BE49-F238E27FC236}">
                <a16:creationId xmlns:a16="http://schemas.microsoft.com/office/drawing/2014/main" id="{D98D5CBD-7AC2-4C75-84A8-A08A9CD0BD01}"/>
              </a:ext>
            </a:extLst>
          </p:cNvPr>
          <p:cNvGraphicFramePr>
            <a:graphicFrameLocks noGrp="1"/>
          </p:cNvGraphicFramePr>
          <p:nvPr>
            <p:ph type="tbl" sz="quarter" idx="13"/>
            <p:extLst>
              <p:ext uri="{D42A27DB-BD31-4B8C-83A1-F6EECF244321}">
                <p14:modId xmlns:p14="http://schemas.microsoft.com/office/powerpoint/2010/main" val="277312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258835661"/>
                    </a:ext>
                  </a:extLst>
                </a:gridCol>
                <a:gridCol w="905256">
                  <a:extLst>
                    <a:ext uri="{9D8B030D-6E8A-4147-A177-3AD203B41FA5}">
                      <a16:colId xmlns:a16="http://schemas.microsoft.com/office/drawing/2014/main" val="1019525437"/>
                    </a:ext>
                  </a:extLst>
                </a:gridCol>
                <a:gridCol w="987552">
                  <a:extLst>
                    <a:ext uri="{9D8B030D-6E8A-4147-A177-3AD203B41FA5}">
                      <a16:colId xmlns:a16="http://schemas.microsoft.com/office/drawing/2014/main" val="2290940808"/>
                    </a:ext>
                  </a:extLst>
                </a:gridCol>
                <a:gridCol w="987552">
                  <a:extLst>
                    <a:ext uri="{9D8B030D-6E8A-4147-A177-3AD203B41FA5}">
                      <a16:colId xmlns:a16="http://schemas.microsoft.com/office/drawing/2014/main" val="3668420771"/>
                    </a:ext>
                  </a:extLst>
                </a:gridCol>
                <a:gridCol w="987552">
                  <a:extLst>
                    <a:ext uri="{9D8B030D-6E8A-4147-A177-3AD203B41FA5}">
                      <a16:colId xmlns:a16="http://schemas.microsoft.com/office/drawing/2014/main" val="3380172327"/>
                    </a:ext>
                  </a:extLst>
                </a:gridCol>
                <a:gridCol w="987552">
                  <a:extLst>
                    <a:ext uri="{9D8B030D-6E8A-4147-A177-3AD203B41FA5}">
                      <a16:colId xmlns:a16="http://schemas.microsoft.com/office/drawing/2014/main" val="419779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6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- 2018-10-12 11:40:34 </a:t>
                      </a:r>
                      <a:r>
                        <a:rPr kumimoji="0" lang="en-US" sz="1000" b="0" i="0" u="none" strike="noStrike" kern="1200" cap="none" spc="0" normalizeH="0" baseline="0" noProof="0">
                          <a:ln>
                            <a:noFill/>
                          </a:ln>
                          <a:solidFill>
                            <a:prstClr val="black"/>
                          </a:solidFill>
                          <a:effectLst/>
                          <a:uLnTx/>
                          <a:uFillTx/>
                          <a:latin typeface="+mn-lt"/>
                          <a:ea typeface="+mn-ea"/>
                          <a:cs typeface="+mn-cs"/>
                        </a:rPr>
                        <a:t>
  As the tuning of compounds properties through polymer chemistry is widely exploited, further improvement of those properties has to be achieved by mixing in more and more sophisticated, sensitive and expensive additives. This is where intensive mixing of sensitive ingredients supersedes the requirement for ever higher throughputs. 
In the latest issue of Compounding World magazine, Mark Holmes discusses compounding options, and takes a close look at our new COMPEO series!    
Read the full article here: https://lnkd.in/gAy2irR
#Compounding #compounder #compeo #buss #Kneader #ContinuousKneader #MultipleScrewExtruder #PlanetaryExtruder #RingExtruder #shearing #ShearSensitive #TemperatureSensitive #opportunityrecognition #KneadingExperts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https://image-store.slidesharecdn.com/c9cbbc34-8869-4757-9b12-3f18d9ce5474-original.jpeg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52045870"/>
                  </a:ext>
                </a:extLst>
              </a:tr>
            </a:tbl>
          </a:graphicData>
        </a:graphic>
      </p:graphicFrame>
      <p:sp>
        <p:nvSpPr>
          <p:cNvPr id="4" name="Text Placeholder 3">
            <a:extLst>
              <a:ext uri="{FF2B5EF4-FFF2-40B4-BE49-F238E27FC236}">
                <a16:creationId xmlns:a16="http://schemas.microsoft.com/office/drawing/2014/main" id="{11E3470F-46F7-4B6C-AFEC-8F48DACB64A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798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1B956-D5D4-4DFA-AE57-A6ADAB73EC02}"/>
              </a:ext>
            </a:extLst>
          </p:cNvPr>
          <p:cNvSpPr>
            <a:spLocks noGrp="1"/>
          </p:cNvSpPr>
          <p:nvPr>
            <p:ph type="title"/>
          </p:nvPr>
        </p:nvSpPr>
        <p:spPr/>
        <p:txBody>
          <a:bodyPr/>
          <a:lstStyle/>
          <a:p>
            <a:r>
              <a:rPr lang="en-US"/>
              <a:t>LinkedIn Updates Table | BUSS - 11 of 23</a:t>
            </a:r>
          </a:p>
        </p:txBody>
      </p:sp>
      <p:graphicFrame>
        <p:nvGraphicFramePr>
          <p:cNvPr id="5" name="Table Placeholder 4">
            <a:extLst>
              <a:ext uri="{FF2B5EF4-FFF2-40B4-BE49-F238E27FC236}">
                <a16:creationId xmlns:a16="http://schemas.microsoft.com/office/drawing/2014/main" id="{59B4A7C6-6F7C-4DB4-9C2B-A89AC6501578}"/>
              </a:ext>
            </a:extLst>
          </p:cNvPr>
          <p:cNvGraphicFramePr>
            <a:graphicFrameLocks noGrp="1"/>
          </p:cNvGraphicFramePr>
          <p:nvPr>
            <p:ph type="tbl" sz="quarter" idx="13"/>
            <p:extLst>
              <p:ext uri="{D42A27DB-BD31-4B8C-83A1-F6EECF244321}">
                <p14:modId xmlns:p14="http://schemas.microsoft.com/office/powerpoint/2010/main" val="251956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94570546"/>
                    </a:ext>
                  </a:extLst>
                </a:gridCol>
                <a:gridCol w="905256">
                  <a:extLst>
                    <a:ext uri="{9D8B030D-6E8A-4147-A177-3AD203B41FA5}">
                      <a16:colId xmlns:a16="http://schemas.microsoft.com/office/drawing/2014/main" val="1909677537"/>
                    </a:ext>
                  </a:extLst>
                </a:gridCol>
                <a:gridCol w="987552">
                  <a:extLst>
                    <a:ext uri="{9D8B030D-6E8A-4147-A177-3AD203B41FA5}">
                      <a16:colId xmlns:a16="http://schemas.microsoft.com/office/drawing/2014/main" val="718826696"/>
                    </a:ext>
                  </a:extLst>
                </a:gridCol>
                <a:gridCol w="987552">
                  <a:extLst>
                    <a:ext uri="{9D8B030D-6E8A-4147-A177-3AD203B41FA5}">
                      <a16:colId xmlns:a16="http://schemas.microsoft.com/office/drawing/2014/main" val="3773402461"/>
                    </a:ext>
                  </a:extLst>
                </a:gridCol>
                <a:gridCol w="987552">
                  <a:extLst>
                    <a:ext uri="{9D8B030D-6E8A-4147-A177-3AD203B41FA5}">
                      <a16:colId xmlns:a16="http://schemas.microsoft.com/office/drawing/2014/main" val="2535116889"/>
                    </a:ext>
                  </a:extLst>
                </a:gridCol>
                <a:gridCol w="987552">
                  <a:extLst>
                    <a:ext uri="{9D8B030D-6E8A-4147-A177-3AD203B41FA5}">
                      <a16:colId xmlns:a16="http://schemas.microsoft.com/office/drawing/2014/main" val="3358953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61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- 2018-10-09 14:28:37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PVC is the world’s third-most produced synthetic plastic polymer? In 2018, close to 50 million tonnes of PVC will be produced. Without any plasticizer additives, PVC stays rigid and is extensively used in the construction industry for pipes or profiles for doors and windows. To make it flexible, plasticizer are added to create soft PVC, which is commonly used as insulation on electrical cables or flooring. PVC is also used in healthcare, furniture and clothing. Our new compounding system COMPEO covers the whole spectrum of PVC applications. Thanks to its modular design, the COMPEO series can be precisely configured to meet the specific compounding application. 
Read more about the BUSS compounding technology for PVC here: https://lnkd.in/gTGcyQn
#compounding #pvc #rigidpvc #softpvc #compeo #compoundingtechnology #plastics #plasticizer #additives #insulation #construction #flooring #healthcare #furniture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https://image-store.slidesharecdn.com/d140ea0f-f78c-4f0e-8507-3d1c3898b952-original.jpeg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3273944"/>
                  </a:ext>
                </a:extLst>
              </a:tr>
            </a:tbl>
          </a:graphicData>
        </a:graphic>
      </p:graphicFrame>
      <p:sp>
        <p:nvSpPr>
          <p:cNvPr id="4" name="Text Placeholder 3">
            <a:extLst>
              <a:ext uri="{FF2B5EF4-FFF2-40B4-BE49-F238E27FC236}">
                <a16:creationId xmlns:a16="http://schemas.microsoft.com/office/drawing/2014/main" id="{97D23802-ECF0-4B9D-99FD-EB7AAD8E6CC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74887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4FF29-7CAE-41ED-99F8-C046B2FE4EA4}"/>
              </a:ext>
            </a:extLst>
          </p:cNvPr>
          <p:cNvSpPr>
            <a:spLocks noGrp="1"/>
          </p:cNvSpPr>
          <p:nvPr>
            <p:ph type="title"/>
          </p:nvPr>
        </p:nvSpPr>
        <p:spPr/>
        <p:txBody>
          <a:bodyPr/>
          <a:lstStyle/>
          <a:p>
            <a:r>
              <a:rPr lang="en-US"/>
              <a:t>LinkedIn Updates Table | BUSS - 12 of 23</a:t>
            </a:r>
          </a:p>
        </p:txBody>
      </p:sp>
      <p:graphicFrame>
        <p:nvGraphicFramePr>
          <p:cNvPr id="5" name="Table Placeholder 4">
            <a:extLst>
              <a:ext uri="{FF2B5EF4-FFF2-40B4-BE49-F238E27FC236}">
                <a16:creationId xmlns:a16="http://schemas.microsoft.com/office/drawing/2014/main" id="{A99DC95A-72FD-4D56-B3C0-9824727D2568}"/>
              </a:ext>
            </a:extLst>
          </p:cNvPr>
          <p:cNvGraphicFramePr>
            <a:graphicFrameLocks noGrp="1"/>
          </p:cNvGraphicFramePr>
          <p:nvPr>
            <p:ph type="tbl" sz="quarter" idx="13"/>
            <p:extLst>
              <p:ext uri="{D42A27DB-BD31-4B8C-83A1-F6EECF244321}">
                <p14:modId xmlns:p14="http://schemas.microsoft.com/office/powerpoint/2010/main" val="92820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17952102"/>
                    </a:ext>
                  </a:extLst>
                </a:gridCol>
                <a:gridCol w="905256">
                  <a:extLst>
                    <a:ext uri="{9D8B030D-6E8A-4147-A177-3AD203B41FA5}">
                      <a16:colId xmlns:a16="http://schemas.microsoft.com/office/drawing/2014/main" val="2601791103"/>
                    </a:ext>
                  </a:extLst>
                </a:gridCol>
                <a:gridCol w="987552">
                  <a:extLst>
                    <a:ext uri="{9D8B030D-6E8A-4147-A177-3AD203B41FA5}">
                      <a16:colId xmlns:a16="http://schemas.microsoft.com/office/drawing/2014/main" val="2551199702"/>
                    </a:ext>
                  </a:extLst>
                </a:gridCol>
                <a:gridCol w="987552">
                  <a:extLst>
                    <a:ext uri="{9D8B030D-6E8A-4147-A177-3AD203B41FA5}">
                      <a16:colId xmlns:a16="http://schemas.microsoft.com/office/drawing/2014/main" val="305062323"/>
                    </a:ext>
                  </a:extLst>
                </a:gridCol>
                <a:gridCol w="987552">
                  <a:extLst>
                    <a:ext uri="{9D8B030D-6E8A-4147-A177-3AD203B41FA5}">
                      <a16:colId xmlns:a16="http://schemas.microsoft.com/office/drawing/2014/main" val="2341225695"/>
                    </a:ext>
                  </a:extLst>
                </a:gridCol>
                <a:gridCol w="987552">
                  <a:extLst>
                    <a:ext uri="{9D8B030D-6E8A-4147-A177-3AD203B41FA5}">
                      <a16:colId xmlns:a16="http://schemas.microsoft.com/office/drawing/2014/main" val="164568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115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- 2018-10-05 10:30:02 </a:t>
                      </a:r>
                      <a:r>
                        <a:rPr kumimoji="0" lang="en-US" sz="1000" b="0" i="0" u="none" strike="noStrike" kern="1200" cap="none" spc="0" normalizeH="0" baseline="0" noProof="0">
                          <a:ln>
                            <a:noFill/>
                          </a:ln>
                          <a:solidFill>
                            <a:prstClr val="black"/>
                          </a:solidFill>
                          <a:effectLst/>
                          <a:uLnTx/>
                          <a:uFillTx/>
                          <a:latin typeface="+mn-lt"/>
                          <a:ea typeface="+mn-ea"/>
                          <a:cs typeface="+mn-cs"/>
                        </a:rPr>
                        <a:t>
  What a start! We kicked off this autumn’s tradefair season with Asia's most influential wire industry event: Wire China in Shanghai. Our BUSS team was busy explaining the new COMPEO technology, which was exhibited at the BUSS stand. 75% local and 25% international visitors were excited about its wide range of compounding possibilities. We are happy with so much positive feedback and excited for the next tradefair events!
Find out where you can meet BUSS next: https://lnkd.in/dB7aYgD 
#compounding #wirechina #cablechina ‚tubechina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https://image-store.slidesharecdn.com/a38b1452-4996-43f8-92de-ef9b35d459c7-original.jpeg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6626119"/>
                  </a:ext>
                </a:extLst>
              </a:tr>
            </a:tbl>
          </a:graphicData>
        </a:graphic>
      </p:graphicFrame>
      <p:sp>
        <p:nvSpPr>
          <p:cNvPr id="4" name="Text Placeholder 3">
            <a:extLst>
              <a:ext uri="{FF2B5EF4-FFF2-40B4-BE49-F238E27FC236}">
                <a16:creationId xmlns:a16="http://schemas.microsoft.com/office/drawing/2014/main" id="{946DE95F-2219-49DE-BD9A-96DCB2AE798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954977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940CC-985A-4B15-8563-1ED6C5139019}"/>
              </a:ext>
            </a:extLst>
          </p:cNvPr>
          <p:cNvSpPr>
            <a:spLocks noGrp="1"/>
          </p:cNvSpPr>
          <p:nvPr>
            <p:ph type="title"/>
          </p:nvPr>
        </p:nvSpPr>
        <p:spPr/>
        <p:txBody>
          <a:bodyPr/>
          <a:lstStyle/>
          <a:p>
            <a:r>
              <a:rPr lang="en-US"/>
              <a:t>LinkedIn Updates Table | BUSS - 13 of 23</a:t>
            </a:r>
          </a:p>
        </p:txBody>
      </p:sp>
      <p:graphicFrame>
        <p:nvGraphicFramePr>
          <p:cNvPr id="5" name="Table Placeholder 4">
            <a:extLst>
              <a:ext uri="{FF2B5EF4-FFF2-40B4-BE49-F238E27FC236}">
                <a16:creationId xmlns:a16="http://schemas.microsoft.com/office/drawing/2014/main" id="{AABFE7D7-64EB-4A73-8FE7-A006D71F2F02}"/>
              </a:ext>
            </a:extLst>
          </p:cNvPr>
          <p:cNvGraphicFramePr>
            <a:graphicFrameLocks noGrp="1"/>
          </p:cNvGraphicFramePr>
          <p:nvPr>
            <p:ph type="tbl" sz="quarter" idx="13"/>
            <p:extLst>
              <p:ext uri="{D42A27DB-BD31-4B8C-83A1-F6EECF244321}">
                <p14:modId xmlns:p14="http://schemas.microsoft.com/office/powerpoint/2010/main" val="3469428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72304068"/>
                    </a:ext>
                  </a:extLst>
                </a:gridCol>
                <a:gridCol w="905256">
                  <a:extLst>
                    <a:ext uri="{9D8B030D-6E8A-4147-A177-3AD203B41FA5}">
                      <a16:colId xmlns:a16="http://schemas.microsoft.com/office/drawing/2014/main" val="4206804996"/>
                    </a:ext>
                  </a:extLst>
                </a:gridCol>
                <a:gridCol w="987552">
                  <a:extLst>
                    <a:ext uri="{9D8B030D-6E8A-4147-A177-3AD203B41FA5}">
                      <a16:colId xmlns:a16="http://schemas.microsoft.com/office/drawing/2014/main" val="100050646"/>
                    </a:ext>
                  </a:extLst>
                </a:gridCol>
                <a:gridCol w="987552">
                  <a:extLst>
                    <a:ext uri="{9D8B030D-6E8A-4147-A177-3AD203B41FA5}">
                      <a16:colId xmlns:a16="http://schemas.microsoft.com/office/drawing/2014/main" val="676430667"/>
                    </a:ext>
                  </a:extLst>
                </a:gridCol>
                <a:gridCol w="987552">
                  <a:extLst>
                    <a:ext uri="{9D8B030D-6E8A-4147-A177-3AD203B41FA5}">
                      <a16:colId xmlns:a16="http://schemas.microsoft.com/office/drawing/2014/main" val="1922502373"/>
                    </a:ext>
                  </a:extLst>
                </a:gridCol>
                <a:gridCol w="987552">
                  <a:extLst>
                    <a:ext uri="{9D8B030D-6E8A-4147-A177-3AD203B41FA5}">
                      <a16:colId xmlns:a16="http://schemas.microsoft.com/office/drawing/2014/main" val="98214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686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- 2018-09-28 10:26:03 </a:t>
                      </a:r>
                      <a:r>
                        <a:rPr kumimoji="0" lang="en-US" sz="1000" b="0" i="0" u="none" strike="noStrike" kern="1200" cap="none" spc="0" normalizeH="0" baseline="0" noProof="0">
                          <a:ln>
                            <a:noFill/>
                          </a:ln>
                          <a:solidFill>
                            <a:prstClr val="black"/>
                          </a:solidFill>
                          <a:effectLst/>
                          <a:uLnTx/>
                          <a:uFillTx/>
                          <a:latin typeface="+mn-lt"/>
                          <a:ea typeface="+mn-ea"/>
                          <a:cs typeface="+mn-cs"/>
                        </a:rPr>
                        <a:t>
  Exciting weeks for BUSS in China... Last week the move to the new premises in Songjiang, this week the presentation of the new compounder generation COMPEO at the Wire China in Shanghai. There's a lot going on at the booth. We have great conversations with interested parties and customers from China and Asia. But there are also a remarkably large number of international trade visitors to be seen. 
You can visit us until 29.09.2018 in hall W1 at booth W1C47 at the Wire China at the Shanghai New International Expo Centre (SNIEC).
#compounding #wirechina #cablechina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https://image-store.slidesharecdn.com/fd4b570a-f147-4afe-bdae-fed78e0b6ed2-original.jpeg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7570860"/>
                  </a:ext>
                </a:extLst>
              </a:tr>
            </a:tbl>
          </a:graphicData>
        </a:graphic>
      </p:graphicFrame>
      <p:sp>
        <p:nvSpPr>
          <p:cNvPr id="4" name="Text Placeholder 3">
            <a:extLst>
              <a:ext uri="{FF2B5EF4-FFF2-40B4-BE49-F238E27FC236}">
                <a16:creationId xmlns:a16="http://schemas.microsoft.com/office/drawing/2014/main" id="{D6411059-FA10-4593-91FA-FB918BE26D6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206402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33412-813A-4EDE-961A-E0C246D0BD90}"/>
              </a:ext>
            </a:extLst>
          </p:cNvPr>
          <p:cNvSpPr>
            <a:spLocks noGrp="1"/>
          </p:cNvSpPr>
          <p:nvPr>
            <p:ph type="title"/>
          </p:nvPr>
        </p:nvSpPr>
        <p:spPr/>
        <p:txBody>
          <a:bodyPr/>
          <a:lstStyle/>
          <a:p>
            <a:r>
              <a:rPr lang="en-US"/>
              <a:t>LinkedIn Updates Table | BUSS - 14 of 23</a:t>
            </a:r>
          </a:p>
        </p:txBody>
      </p:sp>
      <p:graphicFrame>
        <p:nvGraphicFramePr>
          <p:cNvPr id="5" name="Table Placeholder 4">
            <a:extLst>
              <a:ext uri="{FF2B5EF4-FFF2-40B4-BE49-F238E27FC236}">
                <a16:creationId xmlns:a16="http://schemas.microsoft.com/office/drawing/2014/main" id="{92017731-7DED-4039-BCAC-26A4A81250EC}"/>
              </a:ext>
            </a:extLst>
          </p:cNvPr>
          <p:cNvGraphicFramePr>
            <a:graphicFrameLocks noGrp="1"/>
          </p:cNvGraphicFramePr>
          <p:nvPr>
            <p:ph type="tbl" sz="quarter" idx="13"/>
            <p:extLst>
              <p:ext uri="{D42A27DB-BD31-4B8C-83A1-F6EECF244321}">
                <p14:modId xmlns:p14="http://schemas.microsoft.com/office/powerpoint/2010/main" val="313698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52017445"/>
                    </a:ext>
                  </a:extLst>
                </a:gridCol>
                <a:gridCol w="905256">
                  <a:extLst>
                    <a:ext uri="{9D8B030D-6E8A-4147-A177-3AD203B41FA5}">
                      <a16:colId xmlns:a16="http://schemas.microsoft.com/office/drawing/2014/main" val="2196282978"/>
                    </a:ext>
                  </a:extLst>
                </a:gridCol>
                <a:gridCol w="987552">
                  <a:extLst>
                    <a:ext uri="{9D8B030D-6E8A-4147-A177-3AD203B41FA5}">
                      <a16:colId xmlns:a16="http://schemas.microsoft.com/office/drawing/2014/main" val="1634961048"/>
                    </a:ext>
                  </a:extLst>
                </a:gridCol>
                <a:gridCol w="987552">
                  <a:extLst>
                    <a:ext uri="{9D8B030D-6E8A-4147-A177-3AD203B41FA5}">
                      <a16:colId xmlns:a16="http://schemas.microsoft.com/office/drawing/2014/main" val="473068719"/>
                    </a:ext>
                  </a:extLst>
                </a:gridCol>
                <a:gridCol w="987552">
                  <a:extLst>
                    <a:ext uri="{9D8B030D-6E8A-4147-A177-3AD203B41FA5}">
                      <a16:colId xmlns:a16="http://schemas.microsoft.com/office/drawing/2014/main" val="2455192086"/>
                    </a:ext>
                  </a:extLst>
                </a:gridCol>
                <a:gridCol w="987552">
                  <a:extLst>
                    <a:ext uri="{9D8B030D-6E8A-4147-A177-3AD203B41FA5}">
                      <a16:colId xmlns:a16="http://schemas.microsoft.com/office/drawing/2014/main" val="184385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33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- 2018-09-21 15:32:53 </a:t>
                      </a:r>
                      <a:r>
                        <a:rPr kumimoji="0" lang="en-US" sz="1000" b="0" i="0" u="none" strike="noStrike" kern="1200" cap="none" spc="0" normalizeH="0" baseline="0" noProof="0">
                          <a:ln>
                            <a:noFill/>
                          </a:ln>
                          <a:solidFill>
                            <a:prstClr val="black"/>
                          </a:solidFill>
                          <a:effectLst/>
                          <a:uLnTx/>
                          <a:uFillTx/>
                          <a:latin typeface="+mn-lt"/>
                          <a:ea typeface="+mn-ea"/>
                          <a:cs typeface="+mn-cs"/>
                        </a:rPr>
                        <a:t>
  Moving day in China! Our BUSS team in Shanghai just moved into its new premises. The Chinese plastics market and the polymer industry are constantly growing, and so is BUSS Compounding Solutions (Shanghai). We are ready for new challenges on the Asian market. 
Get to know our dedicated team here: https://lnkd.in/dTt4dPb  
#shanghai #china #asia #polymer #polymerindustry #plasticsindustry #buss #compounding #compeo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https://image-store.slidesharecdn.com/40b14c8b-72b9-47d4-9a7d-35ebbc2f7f5d-original.jpeg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317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- 2018-09-18 11:37:55 </a:t>
                      </a:r>
                      <a:r>
                        <a:rPr kumimoji="0" lang="en-US" sz="1000" b="0" i="0" u="none" strike="noStrike" kern="1200" cap="none" spc="0" normalizeH="0" baseline="0" noProof="0">
                          <a:ln>
                            <a:noFill/>
                          </a:ln>
                          <a:solidFill>
                            <a:prstClr val="black"/>
                          </a:solidFill>
                          <a:effectLst/>
                          <a:uLnTx/>
                          <a:uFillTx/>
                          <a:latin typeface="+mn-lt"/>
                          <a:ea typeface="+mn-ea"/>
                          <a:cs typeface="+mn-cs"/>
                        </a:rPr>
                        <a:t>
  This autumn’s trade fair season is starting: the BUSS team will be waiting for you at Iranplast in Tehran and at Wire China in Shanghai in less than two weeks! Get to know the BUSS compounding technology and our new compounder generation COMPEO!
All fairs and events: https://lnkd.in/dB7aYgD 
#compoundmachine #compoundtechnology #compoundingmachine #compoundingtechnology #polymercompounding #twinscrew #twinscrewextruder #plasticpelletizing #cablecompounds #iranplast #wirechina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https://image-store.slidesharecdn.com/c7bbf549-8c55-4f2e-940f-0e3efd7d2ef3-original.jpeg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265151"/>
                  </a:ext>
                </a:extLst>
              </a:tr>
            </a:tbl>
          </a:graphicData>
        </a:graphic>
      </p:graphicFrame>
      <p:sp>
        <p:nvSpPr>
          <p:cNvPr id="4" name="Text Placeholder 3">
            <a:extLst>
              <a:ext uri="{FF2B5EF4-FFF2-40B4-BE49-F238E27FC236}">
                <a16:creationId xmlns:a16="http://schemas.microsoft.com/office/drawing/2014/main" id="{89911DC8-4A1B-4FF9-9B8D-5A18FA4F43D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520448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B5E1A-86A9-4AA1-9637-0D2EEE766E75}"/>
              </a:ext>
            </a:extLst>
          </p:cNvPr>
          <p:cNvSpPr>
            <a:spLocks noGrp="1"/>
          </p:cNvSpPr>
          <p:nvPr>
            <p:ph type="title"/>
          </p:nvPr>
        </p:nvSpPr>
        <p:spPr/>
        <p:txBody>
          <a:bodyPr/>
          <a:lstStyle/>
          <a:p>
            <a:r>
              <a:rPr lang="en-US"/>
              <a:t>LinkedIn Updates Table | BUSS - 15 of 23</a:t>
            </a:r>
          </a:p>
        </p:txBody>
      </p:sp>
      <p:graphicFrame>
        <p:nvGraphicFramePr>
          <p:cNvPr id="5" name="Table Placeholder 4">
            <a:extLst>
              <a:ext uri="{FF2B5EF4-FFF2-40B4-BE49-F238E27FC236}">
                <a16:creationId xmlns:a16="http://schemas.microsoft.com/office/drawing/2014/main" id="{01F9731E-3585-4207-BB1C-E63D679F3652}"/>
              </a:ext>
            </a:extLst>
          </p:cNvPr>
          <p:cNvGraphicFramePr>
            <a:graphicFrameLocks noGrp="1"/>
          </p:cNvGraphicFramePr>
          <p:nvPr>
            <p:ph type="tbl" sz="quarter" idx="13"/>
            <p:extLst>
              <p:ext uri="{D42A27DB-BD31-4B8C-83A1-F6EECF244321}">
                <p14:modId xmlns:p14="http://schemas.microsoft.com/office/powerpoint/2010/main" val="3789328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654110453"/>
                    </a:ext>
                  </a:extLst>
                </a:gridCol>
                <a:gridCol w="905256">
                  <a:extLst>
                    <a:ext uri="{9D8B030D-6E8A-4147-A177-3AD203B41FA5}">
                      <a16:colId xmlns:a16="http://schemas.microsoft.com/office/drawing/2014/main" val="2795274698"/>
                    </a:ext>
                  </a:extLst>
                </a:gridCol>
                <a:gridCol w="987552">
                  <a:extLst>
                    <a:ext uri="{9D8B030D-6E8A-4147-A177-3AD203B41FA5}">
                      <a16:colId xmlns:a16="http://schemas.microsoft.com/office/drawing/2014/main" val="4112233197"/>
                    </a:ext>
                  </a:extLst>
                </a:gridCol>
                <a:gridCol w="987552">
                  <a:extLst>
                    <a:ext uri="{9D8B030D-6E8A-4147-A177-3AD203B41FA5}">
                      <a16:colId xmlns:a16="http://schemas.microsoft.com/office/drawing/2014/main" val="3460302633"/>
                    </a:ext>
                  </a:extLst>
                </a:gridCol>
                <a:gridCol w="987552">
                  <a:extLst>
                    <a:ext uri="{9D8B030D-6E8A-4147-A177-3AD203B41FA5}">
                      <a16:colId xmlns:a16="http://schemas.microsoft.com/office/drawing/2014/main" val="1008629834"/>
                    </a:ext>
                  </a:extLst>
                </a:gridCol>
                <a:gridCol w="987552">
                  <a:extLst>
                    <a:ext uri="{9D8B030D-6E8A-4147-A177-3AD203B41FA5}">
                      <a16:colId xmlns:a16="http://schemas.microsoft.com/office/drawing/2014/main" val="3643028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957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- 2018-09-11 10:43:45 </a:t>
                      </a:r>
                      <a:r>
                        <a:rPr kumimoji="0" lang="en-US" sz="1000" b="0" i="0" u="none" strike="noStrike" kern="1200" cap="none" spc="0" normalizeH="0" baseline="0" noProof="0">
                          <a:ln>
                            <a:noFill/>
                          </a:ln>
                          <a:solidFill>
                            <a:prstClr val="black"/>
                          </a:solidFill>
                          <a:effectLst/>
                          <a:uLnTx/>
                          <a:uFillTx/>
                          <a:latin typeface="+mn-lt"/>
                          <a:ea typeface="+mn-ea"/>
                          <a:cs typeface="+mn-cs"/>
                        </a:rPr>
                        <a:t>
  In order to optimally meet the specific needs for compounding solutions from high-end customers in the Chinese market, as well as providing enhanced services to customers in China and even the rest of Asia, Buss AG has invested in establishing a legal entity, Buss Compounding Solutions (Shanghai) Co., Ltd. in Shanghai. Mr. Rongbao Gao has assumed the responsibility of general manager since June 1st, 2018.
The company is located in Building 8, No. 2317, Shengang Road, Songjiang District, Shanghai, and the will be moving into the new facility in September after the renovation of the factory has been completed. The official opening is going to be October 27th, 2018. 
Read the full press release on our website: https://lnkd.in/dJQey8s 
#busscompounding #compoundingsolutions #compounding #china #shanghai #chinesemarket #businessdevelopment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https://image-store.slidesharecdn.com/88e5daaf-51d1-4b50-b3fc-4897d0391036-original.jpeg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22026"/>
                  </a:ext>
                </a:extLst>
              </a:tr>
            </a:tbl>
          </a:graphicData>
        </a:graphic>
      </p:graphicFrame>
      <p:sp>
        <p:nvSpPr>
          <p:cNvPr id="4" name="Text Placeholder 3">
            <a:extLst>
              <a:ext uri="{FF2B5EF4-FFF2-40B4-BE49-F238E27FC236}">
                <a16:creationId xmlns:a16="http://schemas.microsoft.com/office/drawing/2014/main" id="{718E893F-4366-4136-9B08-BE4ADEE84B2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6811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F2492-9AA3-479C-9A07-98BD08C6C245}"/>
              </a:ext>
            </a:extLst>
          </p:cNvPr>
          <p:cNvSpPr>
            <a:spLocks noGrp="1"/>
          </p:cNvSpPr>
          <p:nvPr>
            <p:ph type="title"/>
          </p:nvPr>
        </p:nvSpPr>
        <p:spPr/>
        <p:txBody>
          <a:bodyPr/>
          <a:lstStyle/>
          <a:p>
            <a:r>
              <a:rPr lang="en-US"/>
              <a:t>LinkedIn Updates Table | BUSS - 16 of 23</a:t>
            </a:r>
          </a:p>
        </p:txBody>
      </p:sp>
      <p:graphicFrame>
        <p:nvGraphicFramePr>
          <p:cNvPr id="5" name="Table Placeholder 4">
            <a:extLst>
              <a:ext uri="{FF2B5EF4-FFF2-40B4-BE49-F238E27FC236}">
                <a16:creationId xmlns:a16="http://schemas.microsoft.com/office/drawing/2014/main" id="{64F44746-64DD-4F22-81B2-302F2477021C}"/>
              </a:ext>
            </a:extLst>
          </p:cNvPr>
          <p:cNvGraphicFramePr>
            <a:graphicFrameLocks noGrp="1"/>
          </p:cNvGraphicFramePr>
          <p:nvPr>
            <p:ph type="tbl" sz="quarter" idx="13"/>
            <p:extLst>
              <p:ext uri="{D42A27DB-BD31-4B8C-83A1-F6EECF244321}">
                <p14:modId xmlns:p14="http://schemas.microsoft.com/office/powerpoint/2010/main" val="361048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747889938"/>
                    </a:ext>
                  </a:extLst>
                </a:gridCol>
                <a:gridCol w="905256">
                  <a:extLst>
                    <a:ext uri="{9D8B030D-6E8A-4147-A177-3AD203B41FA5}">
                      <a16:colId xmlns:a16="http://schemas.microsoft.com/office/drawing/2014/main" val="2049215272"/>
                    </a:ext>
                  </a:extLst>
                </a:gridCol>
                <a:gridCol w="987552">
                  <a:extLst>
                    <a:ext uri="{9D8B030D-6E8A-4147-A177-3AD203B41FA5}">
                      <a16:colId xmlns:a16="http://schemas.microsoft.com/office/drawing/2014/main" val="3195328902"/>
                    </a:ext>
                  </a:extLst>
                </a:gridCol>
                <a:gridCol w="987552">
                  <a:extLst>
                    <a:ext uri="{9D8B030D-6E8A-4147-A177-3AD203B41FA5}">
                      <a16:colId xmlns:a16="http://schemas.microsoft.com/office/drawing/2014/main" val="2380511365"/>
                    </a:ext>
                  </a:extLst>
                </a:gridCol>
                <a:gridCol w="987552">
                  <a:extLst>
                    <a:ext uri="{9D8B030D-6E8A-4147-A177-3AD203B41FA5}">
                      <a16:colId xmlns:a16="http://schemas.microsoft.com/office/drawing/2014/main" val="2220501848"/>
                    </a:ext>
                  </a:extLst>
                </a:gridCol>
                <a:gridCol w="987552">
                  <a:extLst>
                    <a:ext uri="{9D8B030D-6E8A-4147-A177-3AD203B41FA5}">
                      <a16:colId xmlns:a16="http://schemas.microsoft.com/office/drawing/2014/main" val="1282905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770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09:36:25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https://lnkd.in/dSFYi98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https://image-store.slidesharecdn.com/1e8000e6-ea2c-4298-94a7-b9b9bcdb0f81-original.jpeg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1708670"/>
                  </a:ext>
                </a:extLst>
              </a:tr>
            </a:tbl>
          </a:graphicData>
        </a:graphic>
      </p:graphicFrame>
      <p:sp>
        <p:nvSpPr>
          <p:cNvPr id="4" name="Text Placeholder 3">
            <a:extLst>
              <a:ext uri="{FF2B5EF4-FFF2-40B4-BE49-F238E27FC236}">
                <a16:creationId xmlns:a16="http://schemas.microsoft.com/office/drawing/2014/main" id="{873B484A-5A83-42C6-8E22-54D4C3FB4FC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387623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64B3-8F9F-4A6D-85B4-A99FB7CD9A7E}"/>
              </a:ext>
            </a:extLst>
          </p:cNvPr>
          <p:cNvSpPr>
            <a:spLocks noGrp="1"/>
          </p:cNvSpPr>
          <p:nvPr>
            <p:ph type="title"/>
          </p:nvPr>
        </p:nvSpPr>
        <p:spPr/>
        <p:txBody>
          <a:bodyPr/>
          <a:lstStyle/>
          <a:p>
            <a:r>
              <a:rPr lang="en-US"/>
              <a:t>LinkedIn Updates Table | BUSS - 17 of 23</a:t>
            </a:r>
          </a:p>
        </p:txBody>
      </p:sp>
      <p:graphicFrame>
        <p:nvGraphicFramePr>
          <p:cNvPr id="5" name="Table Placeholder 4">
            <a:extLst>
              <a:ext uri="{FF2B5EF4-FFF2-40B4-BE49-F238E27FC236}">
                <a16:creationId xmlns:a16="http://schemas.microsoft.com/office/drawing/2014/main" id="{956E470F-87B3-40F0-808C-0437DD5909A5}"/>
              </a:ext>
            </a:extLst>
          </p:cNvPr>
          <p:cNvGraphicFramePr>
            <a:graphicFrameLocks noGrp="1"/>
          </p:cNvGraphicFramePr>
          <p:nvPr>
            <p:ph type="tbl" sz="quarter" idx="13"/>
            <p:extLst>
              <p:ext uri="{D42A27DB-BD31-4B8C-83A1-F6EECF244321}">
                <p14:modId xmlns:p14="http://schemas.microsoft.com/office/powerpoint/2010/main" val="99935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696795335"/>
                    </a:ext>
                  </a:extLst>
                </a:gridCol>
                <a:gridCol w="905256">
                  <a:extLst>
                    <a:ext uri="{9D8B030D-6E8A-4147-A177-3AD203B41FA5}">
                      <a16:colId xmlns:a16="http://schemas.microsoft.com/office/drawing/2014/main" val="2303913153"/>
                    </a:ext>
                  </a:extLst>
                </a:gridCol>
                <a:gridCol w="987552">
                  <a:extLst>
                    <a:ext uri="{9D8B030D-6E8A-4147-A177-3AD203B41FA5}">
                      <a16:colId xmlns:a16="http://schemas.microsoft.com/office/drawing/2014/main" val="1996883537"/>
                    </a:ext>
                  </a:extLst>
                </a:gridCol>
                <a:gridCol w="987552">
                  <a:extLst>
                    <a:ext uri="{9D8B030D-6E8A-4147-A177-3AD203B41FA5}">
                      <a16:colId xmlns:a16="http://schemas.microsoft.com/office/drawing/2014/main" val="753166841"/>
                    </a:ext>
                  </a:extLst>
                </a:gridCol>
                <a:gridCol w="987552">
                  <a:extLst>
                    <a:ext uri="{9D8B030D-6E8A-4147-A177-3AD203B41FA5}">
                      <a16:colId xmlns:a16="http://schemas.microsoft.com/office/drawing/2014/main" val="1476919523"/>
                    </a:ext>
                  </a:extLst>
                </a:gridCol>
                <a:gridCol w="987552">
                  <a:extLst>
                    <a:ext uri="{9D8B030D-6E8A-4147-A177-3AD203B41FA5}">
                      <a16:colId xmlns:a16="http://schemas.microsoft.com/office/drawing/2014/main" val="3235201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0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15:57:42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https://lnkd.in/e_jy9Kg
#compounding #cokneader #compoundingtechnology #service #swissquality #swissengineering #compoundingprocess #mixing #kneading #plastics #polymers #polymerindustries #COMPEO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https://media.licdn.com/media-proxy/ext?w=480&amp;h=360&amp;f=n&amp;hash=SNcCOKxU8it9G9FrYXN1YTxW%2BCE%3D&amp;ora=1%2CaFBCTXdkRmpGL2lvQUFBPQ%2CxAVta5g-0R6j3QIOyxEmrq2OoACm7QhWaqX5BHn4A1vTpcrYISO8L5aaJfa__h1B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77260001"/>
                  </a:ext>
                </a:extLst>
              </a:tr>
            </a:tbl>
          </a:graphicData>
        </a:graphic>
      </p:graphicFrame>
      <p:sp>
        <p:nvSpPr>
          <p:cNvPr id="4" name="Text Placeholder 3">
            <a:extLst>
              <a:ext uri="{FF2B5EF4-FFF2-40B4-BE49-F238E27FC236}">
                <a16:creationId xmlns:a16="http://schemas.microsoft.com/office/drawing/2014/main" id="{F22F302D-8FAA-45C9-8C09-39DD3EA52C2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491821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C667-C0BA-44A8-83AB-08B302A838E2}"/>
              </a:ext>
            </a:extLst>
          </p:cNvPr>
          <p:cNvSpPr>
            <a:spLocks noGrp="1"/>
          </p:cNvSpPr>
          <p:nvPr>
            <p:ph type="title"/>
          </p:nvPr>
        </p:nvSpPr>
        <p:spPr/>
        <p:txBody>
          <a:bodyPr/>
          <a:lstStyle/>
          <a:p>
            <a:r>
              <a:rPr lang="en-US"/>
              <a:t>LinkedIn Updates Table | BUSS - 18 of 23</a:t>
            </a:r>
          </a:p>
        </p:txBody>
      </p:sp>
      <p:graphicFrame>
        <p:nvGraphicFramePr>
          <p:cNvPr id="5" name="Table Placeholder 4">
            <a:extLst>
              <a:ext uri="{FF2B5EF4-FFF2-40B4-BE49-F238E27FC236}">
                <a16:creationId xmlns:a16="http://schemas.microsoft.com/office/drawing/2014/main" id="{E63D8FA8-C29F-4162-B61D-AA5EF39527E8}"/>
              </a:ext>
            </a:extLst>
          </p:cNvPr>
          <p:cNvGraphicFramePr>
            <a:graphicFrameLocks noGrp="1"/>
          </p:cNvGraphicFramePr>
          <p:nvPr>
            <p:ph type="tbl" sz="quarter" idx="13"/>
            <p:extLst>
              <p:ext uri="{D42A27DB-BD31-4B8C-83A1-F6EECF244321}">
                <p14:modId xmlns:p14="http://schemas.microsoft.com/office/powerpoint/2010/main" val="4071464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513586117"/>
                    </a:ext>
                  </a:extLst>
                </a:gridCol>
                <a:gridCol w="905256">
                  <a:extLst>
                    <a:ext uri="{9D8B030D-6E8A-4147-A177-3AD203B41FA5}">
                      <a16:colId xmlns:a16="http://schemas.microsoft.com/office/drawing/2014/main" val="2570038237"/>
                    </a:ext>
                  </a:extLst>
                </a:gridCol>
                <a:gridCol w="987552">
                  <a:extLst>
                    <a:ext uri="{9D8B030D-6E8A-4147-A177-3AD203B41FA5}">
                      <a16:colId xmlns:a16="http://schemas.microsoft.com/office/drawing/2014/main" val="646614261"/>
                    </a:ext>
                  </a:extLst>
                </a:gridCol>
                <a:gridCol w="987552">
                  <a:extLst>
                    <a:ext uri="{9D8B030D-6E8A-4147-A177-3AD203B41FA5}">
                      <a16:colId xmlns:a16="http://schemas.microsoft.com/office/drawing/2014/main" val="2041453581"/>
                    </a:ext>
                  </a:extLst>
                </a:gridCol>
                <a:gridCol w="987552">
                  <a:extLst>
                    <a:ext uri="{9D8B030D-6E8A-4147-A177-3AD203B41FA5}">
                      <a16:colId xmlns:a16="http://schemas.microsoft.com/office/drawing/2014/main" val="745980733"/>
                    </a:ext>
                  </a:extLst>
                </a:gridCol>
                <a:gridCol w="987552">
                  <a:extLst>
                    <a:ext uri="{9D8B030D-6E8A-4147-A177-3AD203B41FA5}">
                      <a16:colId xmlns:a16="http://schemas.microsoft.com/office/drawing/2014/main" val="4192858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867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- 2018-08-09 11:39:43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https://lnkd.in/eYdv9g2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https://image-store.slidesharecdn.com/655f897e-6a88-4805-8dbe-a9bc35ba60c9-original.jpeg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3438366"/>
                  </a:ext>
                </a:extLst>
              </a:tr>
            </a:tbl>
          </a:graphicData>
        </a:graphic>
      </p:graphicFrame>
      <p:sp>
        <p:nvSpPr>
          <p:cNvPr id="4" name="Text Placeholder 3">
            <a:extLst>
              <a:ext uri="{FF2B5EF4-FFF2-40B4-BE49-F238E27FC236}">
                <a16:creationId xmlns:a16="http://schemas.microsoft.com/office/drawing/2014/main" id="{F8A7B6D7-972B-42F9-9CE9-90043347404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322628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02903-BF06-4116-BFC1-1295E5B1AAFF}"/>
              </a:ext>
            </a:extLst>
          </p:cNvPr>
          <p:cNvSpPr>
            <a:spLocks noGrp="1"/>
          </p:cNvSpPr>
          <p:nvPr>
            <p:ph type="title"/>
          </p:nvPr>
        </p:nvSpPr>
        <p:spPr/>
        <p:txBody>
          <a:bodyPr/>
          <a:lstStyle/>
          <a:p>
            <a:r>
              <a:rPr lang="en-US"/>
              <a:t>LinkedIn Updates Table | BUSS - 19 of 23</a:t>
            </a:r>
          </a:p>
        </p:txBody>
      </p:sp>
      <p:graphicFrame>
        <p:nvGraphicFramePr>
          <p:cNvPr id="5" name="Table Placeholder 4">
            <a:extLst>
              <a:ext uri="{FF2B5EF4-FFF2-40B4-BE49-F238E27FC236}">
                <a16:creationId xmlns:a16="http://schemas.microsoft.com/office/drawing/2014/main" id="{90A91C47-42B1-4D7F-9555-27AA6CE77667}"/>
              </a:ext>
            </a:extLst>
          </p:cNvPr>
          <p:cNvGraphicFramePr>
            <a:graphicFrameLocks noGrp="1"/>
          </p:cNvGraphicFramePr>
          <p:nvPr>
            <p:ph type="tbl" sz="quarter" idx="13"/>
            <p:extLst>
              <p:ext uri="{D42A27DB-BD31-4B8C-83A1-F6EECF244321}">
                <p14:modId xmlns:p14="http://schemas.microsoft.com/office/powerpoint/2010/main" val="429261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7724264"/>
                    </a:ext>
                  </a:extLst>
                </a:gridCol>
                <a:gridCol w="905256">
                  <a:extLst>
                    <a:ext uri="{9D8B030D-6E8A-4147-A177-3AD203B41FA5}">
                      <a16:colId xmlns:a16="http://schemas.microsoft.com/office/drawing/2014/main" val="3144609217"/>
                    </a:ext>
                  </a:extLst>
                </a:gridCol>
                <a:gridCol w="987552">
                  <a:extLst>
                    <a:ext uri="{9D8B030D-6E8A-4147-A177-3AD203B41FA5}">
                      <a16:colId xmlns:a16="http://schemas.microsoft.com/office/drawing/2014/main" val="2390812695"/>
                    </a:ext>
                  </a:extLst>
                </a:gridCol>
                <a:gridCol w="987552">
                  <a:extLst>
                    <a:ext uri="{9D8B030D-6E8A-4147-A177-3AD203B41FA5}">
                      <a16:colId xmlns:a16="http://schemas.microsoft.com/office/drawing/2014/main" val="590515328"/>
                    </a:ext>
                  </a:extLst>
                </a:gridCol>
                <a:gridCol w="987552">
                  <a:extLst>
                    <a:ext uri="{9D8B030D-6E8A-4147-A177-3AD203B41FA5}">
                      <a16:colId xmlns:a16="http://schemas.microsoft.com/office/drawing/2014/main" val="2863442236"/>
                    </a:ext>
                  </a:extLst>
                </a:gridCol>
                <a:gridCol w="987552">
                  <a:extLst>
                    <a:ext uri="{9D8B030D-6E8A-4147-A177-3AD203B41FA5}">
                      <a16:colId xmlns:a16="http://schemas.microsoft.com/office/drawing/2014/main" val="4288708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9192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11:28:48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https://lnkd.in/d2QK7sr
#compoundingmachine #compoundingtechnology #compoundingsolutions #compoundmachine #industry4.0 #connectivity #controlsystem #siemens #allanbradley #ca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https://media.licdn.com/media-proxy/ext?w=480&amp;h=360&amp;f=n&amp;hash=9Ke%2B178APqRCUHJywE9W1JbK9AI%3D&amp;ora=1%2CaFBCTXdkRmpGL2lvQUFBPQ%2CxAVta5g-0R6j3QIOyxEmrq2OoACm7QheZL2PJzDrKlTt8srYISO8L5aaJfa__h1B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7417628"/>
                  </a:ext>
                </a:extLst>
              </a:tr>
            </a:tbl>
          </a:graphicData>
        </a:graphic>
      </p:graphicFrame>
      <p:sp>
        <p:nvSpPr>
          <p:cNvPr id="4" name="Text Placeholder 3">
            <a:extLst>
              <a:ext uri="{FF2B5EF4-FFF2-40B4-BE49-F238E27FC236}">
                <a16:creationId xmlns:a16="http://schemas.microsoft.com/office/drawing/2014/main" id="{A55525A3-E442-4BA3-AD7A-2DE72AFC4A5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917330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0A225-B886-489D-9A5D-BBE952C7ACE9}"/>
              </a:ext>
            </a:extLst>
          </p:cNvPr>
          <p:cNvSpPr>
            <a:spLocks noGrp="1"/>
          </p:cNvSpPr>
          <p:nvPr>
            <p:ph type="title"/>
          </p:nvPr>
        </p:nvSpPr>
        <p:spPr/>
        <p:txBody>
          <a:bodyPr/>
          <a:lstStyle/>
          <a:p>
            <a:r>
              <a:rPr lang="en-US"/>
              <a:t>LinkedIn Updates Table | BUSS - 20 of 23</a:t>
            </a:r>
          </a:p>
        </p:txBody>
      </p:sp>
      <p:graphicFrame>
        <p:nvGraphicFramePr>
          <p:cNvPr id="5" name="Table Placeholder 4">
            <a:extLst>
              <a:ext uri="{FF2B5EF4-FFF2-40B4-BE49-F238E27FC236}">
                <a16:creationId xmlns:a16="http://schemas.microsoft.com/office/drawing/2014/main" id="{E50928A9-6FB5-4F7D-902A-299E2FCECD79}"/>
              </a:ext>
            </a:extLst>
          </p:cNvPr>
          <p:cNvGraphicFramePr>
            <a:graphicFrameLocks noGrp="1"/>
          </p:cNvGraphicFramePr>
          <p:nvPr>
            <p:ph type="tbl" sz="quarter" idx="13"/>
            <p:extLst>
              <p:ext uri="{D42A27DB-BD31-4B8C-83A1-F6EECF244321}">
                <p14:modId xmlns:p14="http://schemas.microsoft.com/office/powerpoint/2010/main" val="224564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00960559"/>
                    </a:ext>
                  </a:extLst>
                </a:gridCol>
                <a:gridCol w="905256">
                  <a:extLst>
                    <a:ext uri="{9D8B030D-6E8A-4147-A177-3AD203B41FA5}">
                      <a16:colId xmlns:a16="http://schemas.microsoft.com/office/drawing/2014/main" val="3035842718"/>
                    </a:ext>
                  </a:extLst>
                </a:gridCol>
                <a:gridCol w="987552">
                  <a:extLst>
                    <a:ext uri="{9D8B030D-6E8A-4147-A177-3AD203B41FA5}">
                      <a16:colId xmlns:a16="http://schemas.microsoft.com/office/drawing/2014/main" val="1364490131"/>
                    </a:ext>
                  </a:extLst>
                </a:gridCol>
                <a:gridCol w="987552">
                  <a:extLst>
                    <a:ext uri="{9D8B030D-6E8A-4147-A177-3AD203B41FA5}">
                      <a16:colId xmlns:a16="http://schemas.microsoft.com/office/drawing/2014/main" val="3235813309"/>
                    </a:ext>
                  </a:extLst>
                </a:gridCol>
                <a:gridCol w="987552">
                  <a:extLst>
                    <a:ext uri="{9D8B030D-6E8A-4147-A177-3AD203B41FA5}">
                      <a16:colId xmlns:a16="http://schemas.microsoft.com/office/drawing/2014/main" val="153531658"/>
                    </a:ext>
                  </a:extLst>
                </a:gridCol>
                <a:gridCol w="987552">
                  <a:extLst>
                    <a:ext uri="{9D8B030D-6E8A-4147-A177-3AD203B41FA5}">
                      <a16:colId xmlns:a16="http://schemas.microsoft.com/office/drawing/2014/main" val="291635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71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15:28:12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machine… And we are extremely happy! Country by country, roadshow by roadshow, BUSS is impressing customers, suppliers and other trade visitors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https://image-store.slidesharecdn.com/b184c35f-e48d-4c4d-b48d-e915abb20bc8-original.jpeg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0009661"/>
                  </a:ext>
                </a:extLst>
              </a:tr>
            </a:tbl>
          </a:graphicData>
        </a:graphic>
      </p:graphicFrame>
      <p:sp>
        <p:nvSpPr>
          <p:cNvPr id="4" name="Text Placeholder 3">
            <a:extLst>
              <a:ext uri="{FF2B5EF4-FFF2-40B4-BE49-F238E27FC236}">
                <a16:creationId xmlns:a16="http://schemas.microsoft.com/office/drawing/2014/main" id="{945B0CB9-ACC6-48E7-A9FF-CC2054E556C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838142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17F6-DA09-4648-B17D-FF6137B059BF}"/>
              </a:ext>
            </a:extLst>
          </p:cNvPr>
          <p:cNvSpPr>
            <a:spLocks noGrp="1"/>
          </p:cNvSpPr>
          <p:nvPr>
            <p:ph type="title"/>
          </p:nvPr>
        </p:nvSpPr>
        <p:spPr/>
        <p:txBody>
          <a:bodyPr/>
          <a:lstStyle/>
          <a:p>
            <a:r>
              <a:rPr lang="en-US"/>
              <a:t>LinkedIn Updates Table | BUSS - 21 of 23</a:t>
            </a:r>
          </a:p>
        </p:txBody>
      </p:sp>
      <p:graphicFrame>
        <p:nvGraphicFramePr>
          <p:cNvPr id="5" name="Table Placeholder 4">
            <a:extLst>
              <a:ext uri="{FF2B5EF4-FFF2-40B4-BE49-F238E27FC236}">
                <a16:creationId xmlns:a16="http://schemas.microsoft.com/office/drawing/2014/main" id="{9F701972-18FA-4564-B514-48E7DE36CF00}"/>
              </a:ext>
            </a:extLst>
          </p:cNvPr>
          <p:cNvGraphicFramePr>
            <a:graphicFrameLocks noGrp="1"/>
          </p:cNvGraphicFramePr>
          <p:nvPr>
            <p:ph type="tbl" sz="quarter" idx="13"/>
            <p:extLst>
              <p:ext uri="{D42A27DB-BD31-4B8C-83A1-F6EECF244321}">
                <p14:modId xmlns:p14="http://schemas.microsoft.com/office/powerpoint/2010/main" val="2194026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225277976"/>
                    </a:ext>
                  </a:extLst>
                </a:gridCol>
                <a:gridCol w="905256">
                  <a:extLst>
                    <a:ext uri="{9D8B030D-6E8A-4147-A177-3AD203B41FA5}">
                      <a16:colId xmlns:a16="http://schemas.microsoft.com/office/drawing/2014/main" val="3916795598"/>
                    </a:ext>
                  </a:extLst>
                </a:gridCol>
                <a:gridCol w="987552">
                  <a:extLst>
                    <a:ext uri="{9D8B030D-6E8A-4147-A177-3AD203B41FA5}">
                      <a16:colId xmlns:a16="http://schemas.microsoft.com/office/drawing/2014/main" val="496147157"/>
                    </a:ext>
                  </a:extLst>
                </a:gridCol>
                <a:gridCol w="987552">
                  <a:extLst>
                    <a:ext uri="{9D8B030D-6E8A-4147-A177-3AD203B41FA5}">
                      <a16:colId xmlns:a16="http://schemas.microsoft.com/office/drawing/2014/main" val="6012809"/>
                    </a:ext>
                  </a:extLst>
                </a:gridCol>
                <a:gridCol w="987552">
                  <a:extLst>
                    <a:ext uri="{9D8B030D-6E8A-4147-A177-3AD203B41FA5}">
                      <a16:colId xmlns:a16="http://schemas.microsoft.com/office/drawing/2014/main" val="620008227"/>
                    </a:ext>
                  </a:extLst>
                </a:gridCol>
                <a:gridCol w="987552">
                  <a:extLst>
                    <a:ext uri="{9D8B030D-6E8A-4147-A177-3AD203B41FA5}">
                      <a16:colId xmlns:a16="http://schemas.microsoft.com/office/drawing/2014/main" val="3511111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784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15:44:24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
#compounding #compoundingtechnology #compoundingmachine #compoundingsystem #compoundingsolution #polymerindustry #twinscrew #twinscrewextruder #compoundermachine #energyefficiency #polymers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https://image-store.slidesharecdn.com/dc5ee2e7-8df2-4228-b071-3de069fff132-original.jpeg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7274824"/>
                  </a:ext>
                </a:extLst>
              </a:tr>
            </a:tbl>
          </a:graphicData>
        </a:graphic>
      </p:graphicFrame>
      <p:sp>
        <p:nvSpPr>
          <p:cNvPr id="4" name="Text Placeholder 3">
            <a:extLst>
              <a:ext uri="{FF2B5EF4-FFF2-40B4-BE49-F238E27FC236}">
                <a16:creationId xmlns:a16="http://schemas.microsoft.com/office/drawing/2014/main" id="{D6D821C6-1F6F-4020-8E2B-4146FE4F556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26494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D4694-CE0F-4E6E-8532-24E04264529D}"/>
              </a:ext>
            </a:extLst>
          </p:cNvPr>
          <p:cNvSpPr>
            <a:spLocks noGrp="1"/>
          </p:cNvSpPr>
          <p:nvPr>
            <p:ph type="title"/>
          </p:nvPr>
        </p:nvSpPr>
        <p:spPr/>
        <p:txBody>
          <a:bodyPr/>
          <a:lstStyle/>
          <a:p>
            <a:r>
              <a:rPr lang="en-US"/>
              <a:t>LinkedIn Updates Table | BUSS - 22 of 23</a:t>
            </a:r>
          </a:p>
        </p:txBody>
      </p:sp>
      <p:graphicFrame>
        <p:nvGraphicFramePr>
          <p:cNvPr id="5" name="Table Placeholder 4">
            <a:extLst>
              <a:ext uri="{FF2B5EF4-FFF2-40B4-BE49-F238E27FC236}">
                <a16:creationId xmlns:a16="http://schemas.microsoft.com/office/drawing/2014/main" id="{03B26231-649A-4CBB-AE9D-701BB276D323}"/>
              </a:ext>
            </a:extLst>
          </p:cNvPr>
          <p:cNvGraphicFramePr>
            <a:graphicFrameLocks noGrp="1"/>
          </p:cNvGraphicFramePr>
          <p:nvPr>
            <p:ph type="tbl" sz="quarter" idx="13"/>
            <p:extLst>
              <p:ext uri="{D42A27DB-BD31-4B8C-83A1-F6EECF244321}">
                <p14:modId xmlns:p14="http://schemas.microsoft.com/office/powerpoint/2010/main" val="1783314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241733475"/>
                    </a:ext>
                  </a:extLst>
                </a:gridCol>
                <a:gridCol w="905256">
                  <a:extLst>
                    <a:ext uri="{9D8B030D-6E8A-4147-A177-3AD203B41FA5}">
                      <a16:colId xmlns:a16="http://schemas.microsoft.com/office/drawing/2014/main" val="3616258761"/>
                    </a:ext>
                  </a:extLst>
                </a:gridCol>
                <a:gridCol w="987552">
                  <a:extLst>
                    <a:ext uri="{9D8B030D-6E8A-4147-A177-3AD203B41FA5}">
                      <a16:colId xmlns:a16="http://schemas.microsoft.com/office/drawing/2014/main" val="2711955319"/>
                    </a:ext>
                  </a:extLst>
                </a:gridCol>
                <a:gridCol w="987552">
                  <a:extLst>
                    <a:ext uri="{9D8B030D-6E8A-4147-A177-3AD203B41FA5}">
                      <a16:colId xmlns:a16="http://schemas.microsoft.com/office/drawing/2014/main" val="1315397227"/>
                    </a:ext>
                  </a:extLst>
                </a:gridCol>
                <a:gridCol w="987552">
                  <a:extLst>
                    <a:ext uri="{9D8B030D-6E8A-4147-A177-3AD203B41FA5}">
                      <a16:colId xmlns:a16="http://schemas.microsoft.com/office/drawing/2014/main" val="2212658121"/>
                    </a:ext>
                  </a:extLst>
                </a:gridCol>
                <a:gridCol w="987552">
                  <a:extLst>
                    <a:ext uri="{9D8B030D-6E8A-4147-A177-3AD203B41FA5}">
                      <a16:colId xmlns:a16="http://schemas.microsoft.com/office/drawing/2014/main" val="245032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55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17:45:40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about BUSS: www.busscorp.com
More about COMPEO: www.busscorp.com/products/compeo
#compoundingmachine #compoundingtechnology #compoundingsolutions #compoundmachine #tradefair #compoundingworldexpo #cablecompounds #polymers #rub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https://image-store.slidesharecdn.com/fd6c0281-c12d-4171-ae85-17c71b7ddea1-original.jpeg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3910519"/>
                  </a:ext>
                </a:extLst>
              </a:tr>
            </a:tbl>
          </a:graphicData>
        </a:graphic>
      </p:graphicFrame>
      <p:sp>
        <p:nvSpPr>
          <p:cNvPr id="4" name="Text Placeholder 3">
            <a:extLst>
              <a:ext uri="{FF2B5EF4-FFF2-40B4-BE49-F238E27FC236}">
                <a16:creationId xmlns:a16="http://schemas.microsoft.com/office/drawing/2014/main" id="{9A28BE52-B0DC-41A7-A510-DCCA159BE8D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040237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122A-8527-42DA-8859-AC8D7BC6AFDA}"/>
              </a:ext>
            </a:extLst>
          </p:cNvPr>
          <p:cNvSpPr>
            <a:spLocks noGrp="1"/>
          </p:cNvSpPr>
          <p:nvPr>
            <p:ph type="title"/>
          </p:nvPr>
        </p:nvSpPr>
        <p:spPr/>
        <p:txBody>
          <a:bodyPr/>
          <a:lstStyle/>
          <a:p>
            <a:r>
              <a:rPr lang="en-US"/>
              <a:t>LinkedIn Updates Table | BUSS - 23 of 23</a:t>
            </a:r>
          </a:p>
        </p:txBody>
      </p:sp>
      <p:graphicFrame>
        <p:nvGraphicFramePr>
          <p:cNvPr id="5" name="Table Placeholder 4">
            <a:extLst>
              <a:ext uri="{FF2B5EF4-FFF2-40B4-BE49-F238E27FC236}">
                <a16:creationId xmlns:a16="http://schemas.microsoft.com/office/drawing/2014/main" id="{D0CC5347-CD86-4C3B-ACE9-8D6EDEBC912E}"/>
              </a:ext>
            </a:extLst>
          </p:cNvPr>
          <p:cNvGraphicFramePr>
            <a:graphicFrameLocks noGrp="1"/>
          </p:cNvGraphicFramePr>
          <p:nvPr>
            <p:ph type="tbl" sz="quarter" idx="13"/>
            <p:extLst>
              <p:ext uri="{D42A27DB-BD31-4B8C-83A1-F6EECF244321}">
                <p14:modId xmlns:p14="http://schemas.microsoft.com/office/powerpoint/2010/main" val="3270746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271321425"/>
                    </a:ext>
                  </a:extLst>
                </a:gridCol>
                <a:gridCol w="905256">
                  <a:extLst>
                    <a:ext uri="{9D8B030D-6E8A-4147-A177-3AD203B41FA5}">
                      <a16:colId xmlns:a16="http://schemas.microsoft.com/office/drawing/2014/main" val="3400934653"/>
                    </a:ext>
                  </a:extLst>
                </a:gridCol>
                <a:gridCol w="987552">
                  <a:extLst>
                    <a:ext uri="{9D8B030D-6E8A-4147-A177-3AD203B41FA5}">
                      <a16:colId xmlns:a16="http://schemas.microsoft.com/office/drawing/2014/main" val="2435693536"/>
                    </a:ext>
                  </a:extLst>
                </a:gridCol>
                <a:gridCol w="987552">
                  <a:extLst>
                    <a:ext uri="{9D8B030D-6E8A-4147-A177-3AD203B41FA5}">
                      <a16:colId xmlns:a16="http://schemas.microsoft.com/office/drawing/2014/main" val="2187837766"/>
                    </a:ext>
                  </a:extLst>
                </a:gridCol>
                <a:gridCol w="987552">
                  <a:extLst>
                    <a:ext uri="{9D8B030D-6E8A-4147-A177-3AD203B41FA5}">
                      <a16:colId xmlns:a16="http://schemas.microsoft.com/office/drawing/2014/main" val="1865498575"/>
                    </a:ext>
                  </a:extLst>
                </a:gridCol>
                <a:gridCol w="987552">
                  <a:extLst>
                    <a:ext uri="{9D8B030D-6E8A-4147-A177-3AD203B41FA5}">
                      <a16:colId xmlns:a16="http://schemas.microsoft.com/office/drawing/2014/main" val="3360471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428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21:06:33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
#compoundingmachine #compoundingtechnology #compoundingsolutions #compoundmachine #tradefair #compoundingworldexpo #cablecompounds #polymers #rubbercompounds #masterbatch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https://image-store.slidesharecdn.com/4d7bf31e-568d-4178-ad0a-c0214d32ad8b-original.jpeg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557817"/>
                  </a:ext>
                </a:extLst>
              </a:tr>
            </a:tbl>
          </a:graphicData>
        </a:graphic>
      </p:graphicFrame>
      <p:sp>
        <p:nvSpPr>
          <p:cNvPr id="4" name="Text Placeholder 3">
            <a:extLst>
              <a:ext uri="{FF2B5EF4-FFF2-40B4-BE49-F238E27FC236}">
                <a16:creationId xmlns:a16="http://schemas.microsoft.com/office/drawing/2014/main" id="{E7E62E3D-A2C7-4E50-931D-69DE7C77CE5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81440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F57E-125A-4C51-A4AF-32CBB5D1E268}"/>
              </a:ext>
            </a:extLst>
          </p:cNvPr>
          <p:cNvSpPr>
            <a:spLocks noGrp="1"/>
          </p:cNvSpPr>
          <p:nvPr>
            <p:ph type="title"/>
          </p:nvPr>
        </p:nvSpPr>
        <p:spPr/>
        <p:txBody>
          <a:bodyPr/>
          <a:lstStyle/>
          <a:p>
            <a:r>
              <a:rPr lang="en-US"/>
              <a:t>LinkedIn Interaction Rate | BUSS</a:t>
            </a:r>
          </a:p>
        </p:txBody>
      </p:sp>
      <p:graphicFrame>
        <p:nvGraphicFramePr>
          <p:cNvPr id="6" name="Chart Placeholder 5">
            <a:extLst>
              <a:ext uri="{FF2B5EF4-FFF2-40B4-BE49-F238E27FC236}">
                <a16:creationId xmlns:a16="http://schemas.microsoft.com/office/drawing/2014/main" id="{F181AF67-A304-4539-9B96-B96B6882E4A4}"/>
              </a:ext>
            </a:extLst>
          </p:cNvPr>
          <p:cNvGraphicFramePr>
            <a:graphicFrameLocks noGrp="1"/>
          </p:cNvGraphicFramePr>
          <p:nvPr>
            <p:ph type="chart" sz="quarter" idx="13"/>
            <p:extLst>
              <p:ext uri="{D42A27DB-BD31-4B8C-83A1-F6EECF244321}">
                <p14:modId xmlns:p14="http://schemas.microsoft.com/office/powerpoint/2010/main" val="676254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A96CF8-9206-485B-A13A-8F4D95D2E4C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756D1E2-DFEC-4B24-83EC-134A116D43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055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34B7F-A787-450E-81AC-DCD4A53C4E76}"/>
              </a:ext>
            </a:extLst>
          </p:cNvPr>
          <p:cNvSpPr>
            <a:spLocks noGrp="1"/>
          </p:cNvSpPr>
          <p:nvPr>
            <p:ph type="title"/>
          </p:nvPr>
        </p:nvSpPr>
        <p:spPr/>
        <p:txBody>
          <a:bodyPr/>
          <a:lstStyle/>
          <a:p>
            <a:r>
              <a:rPr lang="en-US"/>
              <a:t>LinkedIn Total Interactions | BUSS</a:t>
            </a:r>
          </a:p>
        </p:txBody>
      </p:sp>
      <p:graphicFrame>
        <p:nvGraphicFramePr>
          <p:cNvPr id="6" name="Chart Placeholder 5">
            <a:extLst>
              <a:ext uri="{FF2B5EF4-FFF2-40B4-BE49-F238E27FC236}">
                <a16:creationId xmlns:a16="http://schemas.microsoft.com/office/drawing/2014/main" id="{40462575-41E7-4784-BCB8-7FB92C7C22E7}"/>
              </a:ext>
            </a:extLst>
          </p:cNvPr>
          <p:cNvGraphicFramePr>
            <a:graphicFrameLocks noGrp="1"/>
          </p:cNvGraphicFramePr>
          <p:nvPr>
            <p:ph type="chart" sz="quarter" idx="13"/>
            <p:extLst>
              <p:ext uri="{D42A27DB-BD31-4B8C-83A1-F6EECF244321}">
                <p14:modId xmlns:p14="http://schemas.microsoft.com/office/powerpoint/2010/main" val="4177711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A56C09-F59B-4DBC-8AAF-10E621766F6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656126F-7991-440C-B342-DF1D09D132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22822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1211</Words>
  <Application>Microsoft Office PowerPoint</Application>
  <PresentationFormat>On-screen Show (4:3)</PresentationFormat>
  <Paragraphs>379</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LinkedIn Quartal</vt:lpstr>
      <vt:lpstr>LinkedIn Key Metrics Table | BUSS</vt:lpstr>
      <vt:lpstr>LinkedIn Followers Total | BUSS</vt:lpstr>
      <vt:lpstr>LinkedIn Followers Table | BUSS</vt:lpstr>
      <vt:lpstr>LinkedIn Updates Table | BUSS - 1 of 23</vt:lpstr>
      <vt:lpstr>LinkedIn Updates Table | BUSS - 2 of 23</vt:lpstr>
      <vt:lpstr>LinkedIn Updates Table | BUSS - 3 of 23</vt:lpstr>
      <vt:lpstr>LinkedIn Updates Table | BUSS - 4 of 23</vt:lpstr>
      <vt:lpstr>LinkedIn Updates Table | BUSS - 5 of 23</vt:lpstr>
      <vt:lpstr>LinkedIn Updates Table | BUSS - 6 of 23</vt:lpstr>
      <vt:lpstr>LinkedIn Updates Table | BUSS - 7 of 23</vt:lpstr>
      <vt:lpstr>LinkedIn Updates Table | BUSS - 8 of 23</vt:lpstr>
      <vt:lpstr>LinkedIn Updates Table | BUSS - 9 of 23</vt:lpstr>
      <vt:lpstr>LinkedIn Updates Table | BUSS - 10 of 23</vt:lpstr>
      <vt:lpstr>LinkedIn Updates Table | BUSS - 11 of 23</vt:lpstr>
      <vt:lpstr>LinkedIn Updates Table | BUSS - 12 of 23</vt:lpstr>
      <vt:lpstr>LinkedIn Updates Table | BUSS - 13 of 23</vt:lpstr>
      <vt:lpstr>LinkedIn Updates Table | BUSS - 14 of 23</vt:lpstr>
      <vt:lpstr>LinkedIn Updates Table | BUSS - 15 of 23</vt:lpstr>
      <vt:lpstr>LinkedIn Updates Table | BUSS - 16 of 23</vt:lpstr>
      <vt:lpstr>LinkedIn Updates Table | BUSS - 17 of 23</vt:lpstr>
      <vt:lpstr>LinkedIn Updates Table | BUSS - 18 of 23</vt:lpstr>
      <vt:lpstr>LinkedIn Updates Table | BUSS - 19 of 23</vt:lpstr>
      <vt:lpstr>LinkedIn Updates Table | BUSS - 20 of 23</vt:lpstr>
      <vt:lpstr>LinkedIn Updates Table | BUSS - 21 of 23</vt:lpstr>
      <vt:lpstr>LinkedIn Updates Table | BUSS - 22 of 23</vt:lpstr>
      <vt:lpstr>LinkedIn Updates Table | BUSS - 23 of 23</vt:lpstr>
      <vt:lpstr>LinkedIn Interaction Rate | BUSS</vt:lpstr>
      <vt:lpstr>LinkedIn Total Interactions | BUSS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2019-01-08T09:40:21Z</dcterms:created>
  <dcterms:modified xsi:type="dcterms:W3CDTF">2019-01-08T09:40:51Z</dcterms:modified>
</cp:coreProperties>
</file>