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Buss AG</c:v>
                </c:pt>
              </c:strCache>
            </c:strRef>
          </c:tx>
          <c:spPr>
            <a:ln w="28575" cap="rnd">
              <a:solidFill>
                <a:schemeClr val="accent1"/>
              </a:solidFill>
              <a:round/>
            </a:ln>
            <a:effectLst/>
          </c:spPr>
          <c:marker>
            <c:symbol val="none"/>
          </c:marker>
          <c:cat>
            <c:numRef>
              <c:f>Sheet1!$A$2:$A$366</c:f>
              <c:numCache>
                <c:formatCode>m/d/yyyy</c:formatCode>
                <c:ptCount val="365"/>
                <c:pt idx="0">
                  <c:v>43101</c:v>
                </c:pt>
                <c:pt idx="1">
                  <c:v>43102</c:v>
                </c:pt>
                <c:pt idx="2">
                  <c:v>43103</c:v>
                </c:pt>
                <c:pt idx="3">
                  <c:v>43104</c:v>
                </c:pt>
                <c:pt idx="4">
                  <c:v>43105</c:v>
                </c:pt>
                <c:pt idx="5">
                  <c:v>43106</c:v>
                </c:pt>
                <c:pt idx="6">
                  <c:v>43107</c:v>
                </c:pt>
                <c:pt idx="7">
                  <c:v>43108</c:v>
                </c:pt>
                <c:pt idx="8">
                  <c:v>43109</c:v>
                </c:pt>
                <c:pt idx="9">
                  <c:v>43110</c:v>
                </c:pt>
                <c:pt idx="10">
                  <c:v>43111</c:v>
                </c:pt>
                <c:pt idx="11">
                  <c:v>43112</c:v>
                </c:pt>
                <c:pt idx="12">
                  <c:v>43113</c:v>
                </c:pt>
                <c:pt idx="13">
                  <c:v>43114</c:v>
                </c:pt>
                <c:pt idx="14">
                  <c:v>43115</c:v>
                </c:pt>
                <c:pt idx="15">
                  <c:v>43116</c:v>
                </c:pt>
                <c:pt idx="16">
                  <c:v>43117</c:v>
                </c:pt>
                <c:pt idx="17">
                  <c:v>43118</c:v>
                </c:pt>
                <c:pt idx="18">
                  <c:v>43119</c:v>
                </c:pt>
                <c:pt idx="19">
                  <c:v>43120</c:v>
                </c:pt>
                <c:pt idx="20">
                  <c:v>43121</c:v>
                </c:pt>
                <c:pt idx="21">
                  <c:v>43122</c:v>
                </c:pt>
                <c:pt idx="22">
                  <c:v>43123</c:v>
                </c:pt>
                <c:pt idx="23">
                  <c:v>43124</c:v>
                </c:pt>
                <c:pt idx="24">
                  <c:v>43125</c:v>
                </c:pt>
                <c:pt idx="25">
                  <c:v>43126</c:v>
                </c:pt>
                <c:pt idx="26">
                  <c:v>43127</c:v>
                </c:pt>
                <c:pt idx="27">
                  <c:v>43128</c:v>
                </c:pt>
                <c:pt idx="28">
                  <c:v>43129</c:v>
                </c:pt>
                <c:pt idx="29">
                  <c:v>43130</c:v>
                </c:pt>
                <c:pt idx="30">
                  <c:v>43131</c:v>
                </c:pt>
                <c:pt idx="31">
                  <c:v>43132</c:v>
                </c:pt>
                <c:pt idx="32">
                  <c:v>43133</c:v>
                </c:pt>
                <c:pt idx="33">
                  <c:v>43134</c:v>
                </c:pt>
                <c:pt idx="34">
                  <c:v>43135</c:v>
                </c:pt>
                <c:pt idx="35">
                  <c:v>43136</c:v>
                </c:pt>
                <c:pt idx="36">
                  <c:v>43137</c:v>
                </c:pt>
                <c:pt idx="37">
                  <c:v>43138</c:v>
                </c:pt>
                <c:pt idx="38">
                  <c:v>43139</c:v>
                </c:pt>
                <c:pt idx="39">
                  <c:v>43140</c:v>
                </c:pt>
                <c:pt idx="40">
                  <c:v>43141</c:v>
                </c:pt>
                <c:pt idx="41">
                  <c:v>43142</c:v>
                </c:pt>
                <c:pt idx="42">
                  <c:v>43143</c:v>
                </c:pt>
                <c:pt idx="43">
                  <c:v>43144</c:v>
                </c:pt>
                <c:pt idx="44">
                  <c:v>43145</c:v>
                </c:pt>
                <c:pt idx="45">
                  <c:v>43146</c:v>
                </c:pt>
                <c:pt idx="46">
                  <c:v>43147</c:v>
                </c:pt>
                <c:pt idx="47">
                  <c:v>43148</c:v>
                </c:pt>
                <c:pt idx="48">
                  <c:v>43149</c:v>
                </c:pt>
                <c:pt idx="49">
                  <c:v>43150</c:v>
                </c:pt>
                <c:pt idx="50">
                  <c:v>43151</c:v>
                </c:pt>
                <c:pt idx="51">
                  <c:v>43152</c:v>
                </c:pt>
                <c:pt idx="52">
                  <c:v>43153</c:v>
                </c:pt>
                <c:pt idx="53">
                  <c:v>43154</c:v>
                </c:pt>
                <c:pt idx="54">
                  <c:v>43155</c:v>
                </c:pt>
                <c:pt idx="55">
                  <c:v>43156</c:v>
                </c:pt>
                <c:pt idx="56">
                  <c:v>43157</c:v>
                </c:pt>
                <c:pt idx="57">
                  <c:v>43158</c:v>
                </c:pt>
                <c:pt idx="58">
                  <c:v>43159</c:v>
                </c:pt>
                <c:pt idx="59">
                  <c:v>43160</c:v>
                </c:pt>
                <c:pt idx="60">
                  <c:v>43161</c:v>
                </c:pt>
                <c:pt idx="61">
                  <c:v>43162</c:v>
                </c:pt>
                <c:pt idx="62">
                  <c:v>43163</c:v>
                </c:pt>
                <c:pt idx="63">
                  <c:v>43164</c:v>
                </c:pt>
                <c:pt idx="64">
                  <c:v>43165</c:v>
                </c:pt>
                <c:pt idx="65">
                  <c:v>43166</c:v>
                </c:pt>
                <c:pt idx="66">
                  <c:v>43167</c:v>
                </c:pt>
                <c:pt idx="67">
                  <c:v>43168</c:v>
                </c:pt>
                <c:pt idx="68">
                  <c:v>43169</c:v>
                </c:pt>
                <c:pt idx="69">
                  <c:v>43170</c:v>
                </c:pt>
                <c:pt idx="70">
                  <c:v>43171</c:v>
                </c:pt>
                <c:pt idx="71">
                  <c:v>43172</c:v>
                </c:pt>
                <c:pt idx="72">
                  <c:v>43173</c:v>
                </c:pt>
                <c:pt idx="73">
                  <c:v>43174</c:v>
                </c:pt>
                <c:pt idx="74">
                  <c:v>43175</c:v>
                </c:pt>
                <c:pt idx="75">
                  <c:v>43176</c:v>
                </c:pt>
                <c:pt idx="76">
                  <c:v>43177</c:v>
                </c:pt>
                <c:pt idx="77">
                  <c:v>43178</c:v>
                </c:pt>
                <c:pt idx="78">
                  <c:v>43179</c:v>
                </c:pt>
                <c:pt idx="79">
                  <c:v>43180</c:v>
                </c:pt>
                <c:pt idx="80">
                  <c:v>43181</c:v>
                </c:pt>
                <c:pt idx="81">
                  <c:v>43182</c:v>
                </c:pt>
                <c:pt idx="82">
                  <c:v>43183</c:v>
                </c:pt>
                <c:pt idx="83">
                  <c:v>43184</c:v>
                </c:pt>
                <c:pt idx="84">
                  <c:v>43185</c:v>
                </c:pt>
                <c:pt idx="85">
                  <c:v>43186</c:v>
                </c:pt>
                <c:pt idx="86">
                  <c:v>43187</c:v>
                </c:pt>
                <c:pt idx="87">
                  <c:v>43188</c:v>
                </c:pt>
                <c:pt idx="88">
                  <c:v>43189</c:v>
                </c:pt>
                <c:pt idx="89">
                  <c:v>43190</c:v>
                </c:pt>
                <c:pt idx="90">
                  <c:v>43191</c:v>
                </c:pt>
                <c:pt idx="91">
                  <c:v>43192</c:v>
                </c:pt>
                <c:pt idx="92">
                  <c:v>43193</c:v>
                </c:pt>
                <c:pt idx="93">
                  <c:v>43194</c:v>
                </c:pt>
                <c:pt idx="94">
                  <c:v>43195</c:v>
                </c:pt>
                <c:pt idx="95">
                  <c:v>43196</c:v>
                </c:pt>
                <c:pt idx="96">
                  <c:v>43197</c:v>
                </c:pt>
                <c:pt idx="97">
                  <c:v>43198</c:v>
                </c:pt>
                <c:pt idx="98">
                  <c:v>43199</c:v>
                </c:pt>
                <c:pt idx="99">
                  <c:v>43200</c:v>
                </c:pt>
                <c:pt idx="100">
                  <c:v>43201</c:v>
                </c:pt>
                <c:pt idx="101">
                  <c:v>43202</c:v>
                </c:pt>
                <c:pt idx="102">
                  <c:v>43203</c:v>
                </c:pt>
                <c:pt idx="103">
                  <c:v>43204</c:v>
                </c:pt>
                <c:pt idx="104">
                  <c:v>43205</c:v>
                </c:pt>
                <c:pt idx="105">
                  <c:v>43206</c:v>
                </c:pt>
                <c:pt idx="106">
                  <c:v>43207</c:v>
                </c:pt>
                <c:pt idx="107">
                  <c:v>43208</c:v>
                </c:pt>
                <c:pt idx="108">
                  <c:v>43209</c:v>
                </c:pt>
                <c:pt idx="109">
                  <c:v>43210</c:v>
                </c:pt>
                <c:pt idx="110">
                  <c:v>43211</c:v>
                </c:pt>
                <c:pt idx="111">
                  <c:v>43212</c:v>
                </c:pt>
                <c:pt idx="112">
                  <c:v>43213</c:v>
                </c:pt>
                <c:pt idx="113">
                  <c:v>43214</c:v>
                </c:pt>
                <c:pt idx="114">
                  <c:v>43215</c:v>
                </c:pt>
                <c:pt idx="115">
                  <c:v>43216</c:v>
                </c:pt>
                <c:pt idx="116">
                  <c:v>43217</c:v>
                </c:pt>
                <c:pt idx="117">
                  <c:v>43218</c:v>
                </c:pt>
                <c:pt idx="118">
                  <c:v>43219</c:v>
                </c:pt>
                <c:pt idx="119">
                  <c:v>43220</c:v>
                </c:pt>
                <c:pt idx="120">
                  <c:v>43221</c:v>
                </c:pt>
                <c:pt idx="121">
                  <c:v>43222</c:v>
                </c:pt>
                <c:pt idx="122">
                  <c:v>43223</c:v>
                </c:pt>
                <c:pt idx="123">
                  <c:v>43224</c:v>
                </c:pt>
                <c:pt idx="124">
                  <c:v>43225</c:v>
                </c:pt>
                <c:pt idx="125">
                  <c:v>43226</c:v>
                </c:pt>
                <c:pt idx="126">
                  <c:v>43227</c:v>
                </c:pt>
                <c:pt idx="127">
                  <c:v>43228</c:v>
                </c:pt>
                <c:pt idx="128">
                  <c:v>43229</c:v>
                </c:pt>
                <c:pt idx="129">
                  <c:v>43230</c:v>
                </c:pt>
                <c:pt idx="130">
                  <c:v>43231</c:v>
                </c:pt>
                <c:pt idx="131">
                  <c:v>43232</c:v>
                </c:pt>
                <c:pt idx="132">
                  <c:v>43233</c:v>
                </c:pt>
                <c:pt idx="133">
                  <c:v>43234</c:v>
                </c:pt>
                <c:pt idx="134">
                  <c:v>43235</c:v>
                </c:pt>
                <c:pt idx="135">
                  <c:v>43236</c:v>
                </c:pt>
                <c:pt idx="136">
                  <c:v>43237</c:v>
                </c:pt>
                <c:pt idx="137">
                  <c:v>43238</c:v>
                </c:pt>
                <c:pt idx="138">
                  <c:v>43239</c:v>
                </c:pt>
                <c:pt idx="139">
                  <c:v>43240</c:v>
                </c:pt>
                <c:pt idx="140">
                  <c:v>43241</c:v>
                </c:pt>
                <c:pt idx="141">
                  <c:v>43242</c:v>
                </c:pt>
                <c:pt idx="142">
                  <c:v>43243</c:v>
                </c:pt>
                <c:pt idx="143">
                  <c:v>43244</c:v>
                </c:pt>
                <c:pt idx="144">
                  <c:v>43245</c:v>
                </c:pt>
                <c:pt idx="145">
                  <c:v>43246</c:v>
                </c:pt>
                <c:pt idx="146">
                  <c:v>43247</c:v>
                </c:pt>
                <c:pt idx="147">
                  <c:v>43248</c:v>
                </c:pt>
                <c:pt idx="148">
                  <c:v>43249</c:v>
                </c:pt>
                <c:pt idx="149">
                  <c:v>43250</c:v>
                </c:pt>
                <c:pt idx="150">
                  <c:v>43251</c:v>
                </c:pt>
                <c:pt idx="151">
                  <c:v>43252</c:v>
                </c:pt>
                <c:pt idx="152">
                  <c:v>43253</c:v>
                </c:pt>
                <c:pt idx="153">
                  <c:v>43254</c:v>
                </c:pt>
                <c:pt idx="154">
                  <c:v>43255</c:v>
                </c:pt>
                <c:pt idx="155">
                  <c:v>43256</c:v>
                </c:pt>
                <c:pt idx="156">
                  <c:v>43257</c:v>
                </c:pt>
                <c:pt idx="157">
                  <c:v>43258</c:v>
                </c:pt>
                <c:pt idx="158">
                  <c:v>43259</c:v>
                </c:pt>
                <c:pt idx="159">
                  <c:v>43260</c:v>
                </c:pt>
                <c:pt idx="160">
                  <c:v>43261</c:v>
                </c:pt>
                <c:pt idx="161">
                  <c:v>43262</c:v>
                </c:pt>
                <c:pt idx="162">
                  <c:v>43263</c:v>
                </c:pt>
                <c:pt idx="163">
                  <c:v>43264</c:v>
                </c:pt>
                <c:pt idx="164">
                  <c:v>43265</c:v>
                </c:pt>
                <c:pt idx="165">
                  <c:v>43266</c:v>
                </c:pt>
                <c:pt idx="166">
                  <c:v>43267</c:v>
                </c:pt>
                <c:pt idx="167">
                  <c:v>43268</c:v>
                </c:pt>
                <c:pt idx="168">
                  <c:v>43269</c:v>
                </c:pt>
                <c:pt idx="169">
                  <c:v>43270</c:v>
                </c:pt>
                <c:pt idx="170">
                  <c:v>43271</c:v>
                </c:pt>
                <c:pt idx="171">
                  <c:v>43272</c:v>
                </c:pt>
                <c:pt idx="172">
                  <c:v>43273</c:v>
                </c:pt>
                <c:pt idx="173">
                  <c:v>43274</c:v>
                </c:pt>
                <c:pt idx="174">
                  <c:v>43275</c:v>
                </c:pt>
                <c:pt idx="175">
                  <c:v>43276</c:v>
                </c:pt>
                <c:pt idx="176">
                  <c:v>43277</c:v>
                </c:pt>
                <c:pt idx="177">
                  <c:v>43278</c:v>
                </c:pt>
                <c:pt idx="178">
                  <c:v>43279</c:v>
                </c:pt>
                <c:pt idx="179">
                  <c:v>43280</c:v>
                </c:pt>
                <c:pt idx="180">
                  <c:v>43281</c:v>
                </c:pt>
                <c:pt idx="181">
                  <c:v>43282</c:v>
                </c:pt>
                <c:pt idx="182">
                  <c:v>43283</c:v>
                </c:pt>
                <c:pt idx="183">
                  <c:v>43284</c:v>
                </c:pt>
                <c:pt idx="184">
                  <c:v>43285</c:v>
                </c:pt>
                <c:pt idx="185">
                  <c:v>43286</c:v>
                </c:pt>
                <c:pt idx="186">
                  <c:v>43287</c:v>
                </c:pt>
                <c:pt idx="187">
                  <c:v>43288</c:v>
                </c:pt>
                <c:pt idx="188">
                  <c:v>43289</c:v>
                </c:pt>
                <c:pt idx="189">
                  <c:v>43290</c:v>
                </c:pt>
                <c:pt idx="190">
                  <c:v>43291</c:v>
                </c:pt>
                <c:pt idx="191">
                  <c:v>43292</c:v>
                </c:pt>
                <c:pt idx="192">
                  <c:v>43293</c:v>
                </c:pt>
                <c:pt idx="193">
                  <c:v>43294</c:v>
                </c:pt>
                <c:pt idx="194">
                  <c:v>43295</c:v>
                </c:pt>
                <c:pt idx="195">
                  <c:v>43296</c:v>
                </c:pt>
                <c:pt idx="196">
                  <c:v>43297</c:v>
                </c:pt>
                <c:pt idx="197">
                  <c:v>43298</c:v>
                </c:pt>
                <c:pt idx="198">
                  <c:v>43299</c:v>
                </c:pt>
                <c:pt idx="199">
                  <c:v>43300</c:v>
                </c:pt>
                <c:pt idx="200">
                  <c:v>43301</c:v>
                </c:pt>
                <c:pt idx="201">
                  <c:v>43302</c:v>
                </c:pt>
                <c:pt idx="202">
                  <c:v>43303</c:v>
                </c:pt>
                <c:pt idx="203">
                  <c:v>43304</c:v>
                </c:pt>
                <c:pt idx="204">
                  <c:v>43305</c:v>
                </c:pt>
                <c:pt idx="205">
                  <c:v>43306</c:v>
                </c:pt>
                <c:pt idx="206">
                  <c:v>43307</c:v>
                </c:pt>
                <c:pt idx="207">
                  <c:v>43308</c:v>
                </c:pt>
                <c:pt idx="208">
                  <c:v>43309</c:v>
                </c:pt>
                <c:pt idx="209">
                  <c:v>43310</c:v>
                </c:pt>
                <c:pt idx="210">
                  <c:v>43311</c:v>
                </c:pt>
                <c:pt idx="211">
                  <c:v>43312</c:v>
                </c:pt>
                <c:pt idx="212">
                  <c:v>43313</c:v>
                </c:pt>
                <c:pt idx="213">
                  <c:v>43314</c:v>
                </c:pt>
                <c:pt idx="214">
                  <c:v>43315</c:v>
                </c:pt>
                <c:pt idx="215">
                  <c:v>43316</c:v>
                </c:pt>
                <c:pt idx="216">
                  <c:v>43317</c:v>
                </c:pt>
                <c:pt idx="217">
                  <c:v>43318</c:v>
                </c:pt>
                <c:pt idx="218">
                  <c:v>43319</c:v>
                </c:pt>
                <c:pt idx="219">
                  <c:v>43320</c:v>
                </c:pt>
                <c:pt idx="220">
                  <c:v>43321</c:v>
                </c:pt>
                <c:pt idx="221">
                  <c:v>43322</c:v>
                </c:pt>
                <c:pt idx="222">
                  <c:v>43323</c:v>
                </c:pt>
                <c:pt idx="223">
                  <c:v>43324</c:v>
                </c:pt>
                <c:pt idx="224">
                  <c:v>43325</c:v>
                </c:pt>
                <c:pt idx="225">
                  <c:v>43326</c:v>
                </c:pt>
                <c:pt idx="226">
                  <c:v>43327</c:v>
                </c:pt>
                <c:pt idx="227">
                  <c:v>43328</c:v>
                </c:pt>
                <c:pt idx="228">
                  <c:v>43329</c:v>
                </c:pt>
                <c:pt idx="229">
                  <c:v>43330</c:v>
                </c:pt>
                <c:pt idx="230">
                  <c:v>43331</c:v>
                </c:pt>
                <c:pt idx="231">
                  <c:v>43332</c:v>
                </c:pt>
                <c:pt idx="232">
                  <c:v>43333</c:v>
                </c:pt>
                <c:pt idx="233">
                  <c:v>43334</c:v>
                </c:pt>
                <c:pt idx="234">
                  <c:v>43335</c:v>
                </c:pt>
                <c:pt idx="235">
                  <c:v>43336</c:v>
                </c:pt>
                <c:pt idx="236">
                  <c:v>43337</c:v>
                </c:pt>
                <c:pt idx="237">
                  <c:v>43338</c:v>
                </c:pt>
                <c:pt idx="238">
                  <c:v>43339</c:v>
                </c:pt>
                <c:pt idx="239">
                  <c:v>43340</c:v>
                </c:pt>
                <c:pt idx="240">
                  <c:v>43341</c:v>
                </c:pt>
                <c:pt idx="241">
                  <c:v>43342</c:v>
                </c:pt>
                <c:pt idx="242">
                  <c:v>43343</c:v>
                </c:pt>
                <c:pt idx="243">
                  <c:v>43344</c:v>
                </c:pt>
                <c:pt idx="244">
                  <c:v>43345</c:v>
                </c:pt>
                <c:pt idx="245">
                  <c:v>43346</c:v>
                </c:pt>
                <c:pt idx="246">
                  <c:v>43347</c:v>
                </c:pt>
                <c:pt idx="247">
                  <c:v>43348</c:v>
                </c:pt>
                <c:pt idx="248">
                  <c:v>43349</c:v>
                </c:pt>
                <c:pt idx="249">
                  <c:v>43350</c:v>
                </c:pt>
                <c:pt idx="250">
                  <c:v>43351</c:v>
                </c:pt>
                <c:pt idx="251">
                  <c:v>43352</c:v>
                </c:pt>
                <c:pt idx="252">
                  <c:v>43353</c:v>
                </c:pt>
                <c:pt idx="253">
                  <c:v>43354</c:v>
                </c:pt>
                <c:pt idx="254">
                  <c:v>43355</c:v>
                </c:pt>
                <c:pt idx="255">
                  <c:v>43356</c:v>
                </c:pt>
                <c:pt idx="256">
                  <c:v>43357</c:v>
                </c:pt>
                <c:pt idx="257">
                  <c:v>43358</c:v>
                </c:pt>
                <c:pt idx="258">
                  <c:v>43359</c:v>
                </c:pt>
                <c:pt idx="259">
                  <c:v>43360</c:v>
                </c:pt>
                <c:pt idx="260">
                  <c:v>43361</c:v>
                </c:pt>
                <c:pt idx="261">
                  <c:v>43362</c:v>
                </c:pt>
                <c:pt idx="262">
                  <c:v>43363</c:v>
                </c:pt>
                <c:pt idx="263">
                  <c:v>43364</c:v>
                </c:pt>
                <c:pt idx="264">
                  <c:v>43365</c:v>
                </c:pt>
                <c:pt idx="265">
                  <c:v>43366</c:v>
                </c:pt>
                <c:pt idx="266">
                  <c:v>43367</c:v>
                </c:pt>
                <c:pt idx="267">
                  <c:v>43368</c:v>
                </c:pt>
                <c:pt idx="268">
                  <c:v>43369</c:v>
                </c:pt>
                <c:pt idx="269">
                  <c:v>43370</c:v>
                </c:pt>
                <c:pt idx="270">
                  <c:v>43371</c:v>
                </c:pt>
                <c:pt idx="271">
                  <c:v>43372</c:v>
                </c:pt>
                <c:pt idx="272">
                  <c:v>43373</c:v>
                </c:pt>
                <c:pt idx="273">
                  <c:v>43374</c:v>
                </c:pt>
                <c:pt idx="274">
                  <c:v>43375</c:v>
                </c:pt>
                <c:pt idx="275">
                  <c:v>43376</c:v>
                </c:pt>
                <c:pt idx="276">
                  <c:v>43377</c:v>
                </c:pt>
                <c:pt idx="277">
                  <c:v>43378</c:v>
                </c:pt>
                <c:pt idx="278">
                  <c:v>43379</c:v>
                </c:pt>
                <c:pt idx="279">
                  <c:v>43380</c:v>
                </c:pt>
                <c:pt idx="280">
                  <c:v>43381</c:v>
                </c:pt>
                <c:pt idx="281">
                  <c:v>43382</c:v>
                </c:pt>
                <c:pt idx="282">
                  <c:v>43383</c:v>
                </c:pt>
                <c:pt idx="283">
                  <c:v>43384</c:v>
                </c:pt>
                <c:pt idx="284">
                  <c:v>43385</c:v>
                </c:pt>
                <c:pt idx="285">
                  <c:v>43386</c:v>
                </c:pt>
                <c:pt idx="286">
                  <c:v>43387</c:v>
                </c:pt>
                <c:pt idx="287">
                  <c:v>43388</c:v>
                </c:pt>
                <c:pt idx="288">
                  <c:v>43389</c:v>
                </c:pt>
                <c:pt idx="289">
                  <c:v>43390</c:v>
                </c:pt>
                <c:pt idx="290">
                  <c:v>43391</c:v>
                </c:pt>
                <c:pt idx="291">
                  <c:v>43392</c:v>
                </c:pt>
                <c:pt idx="292">
                  <c:v>43393</c:v>
                </c:pt>
                <c:pt idx="293">
                  <c:v>43394</c:v>
                </c:pt>
                <c:pt idx="294">
                  <c:v>43395</c:v>
                </c:pt>
                <c:pt idx="295">
                  <c:v>43396</c:v>
                </c:pt>
                <c:pt idx="296">
                  <c:v>43397</c:v>
                </c:pt>
                <c:pt idx="297">
                  <c:v>43398</c:v>
                </c:pt>
                <c:pt idx="298">
                  <c:v>43399</c:v>
                </c:pt>
                <c:pt idx="299">
                  <c:v>43400</c:v>
                </c:pt>
                <c:pt idx="300">
                  <c:v>43401</c:v>
                </c:pt>
                <c:pt idx="301">
                  <c:v>43402</c:v>
                </c:pt>
                <c:pt idx="302">
                  <c:v>43403</c:v>
                </c:pt>
                <c:pt idx="303">
                  <c:v>43404</c:v>
                </c:pt>
                <c:pt idx="304">
                  <c:v>43405</c:v>
                </c:pt>
                <c:pt idx="305">
                  <c:v>43406</c:v>
                </c:pt>
                <c:pt idx="306">
                  <c:v>43407</c:v>
                </c:pt>
                <c:pt idx="307">
                  <c:v>43408</c:v>
                </c:pt>
                <c:pt idx="308">
                  <c:v>43409</c:v>
                </c:pt>
                <c:pt idx="309">
                  <c:v>43410</c:v>
                </c:pt>
                <c:pt idx="310">
                  <c:v>43411</c:v>
                </c:pt>
                <c:pt idx="311">
                  <c:v>43412</c:v>
                </c:pt>
                <c:pt idx="312">
                  <c:v>43413</c:v>
                </c:pt>
                <c:pt idx="313">
                  <c:v>43414</c:v>
                </c:pt>
                <c:pt idx="314">
                  <c:v>43415</c:v>
                </c:pt>
                <c:pt idx="315">
                  <c:v>43416</c:v>
                </c:pt>
                <c:pt idx="316">
                  <c:v>43417</c:v>
                </c:pt>
                <c:pt idx="317">
                  <c:v>43418</c:v>
                </c:pt>
                <c:pt idx="318">
                  <c:v>43419</c:v>
                </c:pt>
                <c:pt idx="319">
                  <c:v>43420</c:v>
                </c:pt>
                <c:pt idx="320">
                  <c:v>43421</c:v>
                </c:pt>
                <c:pt idx="321">
                  <c:v>43422</c:v>
                </c:pt>
                <c:pt idx="322">
                  <c:v>43423</c:v>
                </c:pt>
                <c:pt idx="323">
                  <c:v>43424</c:v>
                </c:pt>
                <c:pt idx="324">
                  <c:v>43425</c:v>
                </c:pt>
                <c:pt idx="325">
                  <c:v>43426</c:v>
                </c:pt>
                <c:pt idx="326">
                  <c:v>43427</c:v>
                </c:pt>
                <c:pt idx="327">
                  <c:v>43428</c:v>
                </c:pt>
                <c:pt idx="328">
                  <c:v>43429</c:v>
                </c:pt>
                <c:pt idx="329">
                  <c:v>43430</c:v>
                </c:pt>
                <c:pt idx="330">
                  <c:v>43431</c:v>
                </c:pt>
                <c:pt idx="331">
                  <c:v>43432</c:v>
                </c:pt>
                <c:pt idx="332">
                  <c:v>43433</c:v>
                </c:pt>
                <c:pt idx="333">
                  <c:v>43434</c:v>
                </c:pt>
                <c:pt idx="334">
                  <c:v>43435</c:v>
                </c:pt>
                <c:pt idx="335">
                  <c:v>43436</c:v>
                </c:pt>
                <c:pt idx="336">
                  <c:v>43437</c:v>
                </c:pt>
                <c:pt idx="337">
                  <c:v>43438</c:v>
                </c:pt>
                <c:pt idx="338">
                  <c:v>43439</c:v>
                </c:pt>
                <c:pt idx="339">
                  <c:v>43440</c:v>
                </c:pt>
                <c:pt idx="340">
                  <c:v>43441</c:v>
                </c:pt>
                <c:pt idx="341">
                  <c:v>43442</c:v>
                </c:pt>
                <c:pt idx="342">
                  <c:v>43443</c:v>
                </c:pt>
                <c:pt idx="343">
                  <c:v>43444</c:v>
                </c:pt>
                <c:pt idx="344">
                  <c:v>43445</c:v>
                </c:pt>
                <c:pt idx="345">
                  <c:v>43446</c:v>
                </c:pt>
                <c:pt idx="346">
                  <c:v>43447</c:v>
                </c:pt>
                <c:pt idx="347">
                  <c:v>43448</c:v>
                </c:pt>
                <c:pt idx="348">
                  <c:v>43449</c:v>
                </c:pt>
                <c:pt idx="349">
                  <c:v>43450</c:v>
                </c:pt>
                <c:pt idx="350">
                  <c:v>43451</c:v>
                </c:pt>
                <c:pt idx="351">
                  <c:v>43452</c:v>
                </c:pt>
                <c:pt idx="352">
                  <c:v>43453</c:v>
                </c:pt>
                <c:pt idx="353">
                  <c:v>43454</c:v>
                </c:pt>
                <c:pt idx="354">
                  <c:v>43455</c:v>
                </c:pt>
                <c:pt idx="355">
                  <c:v>43456</c:v>
                </c:pt>
                <c:pt idx="356">
                  <c:v>43457</c:v>
                </c:pt>
                <c:pt idx="357">
                  <c:v>43458</c:v>
                </c:pt>
                <c:pt idx="358">
                  <c:v>43459</c:v>
                </c:pt>
                <c:pt idx="359">
                  <c:v>43460</c:v>
                </c:pt>
                <c:pt idx="360">
                  <c:v>43461</c:v>
                </c:pt>
                <c:pt idx="361">
                  <c:v>43462</c:v>
                </c:pt>
                <c:pt idx="362">
                  <c:v>43463</c:v>
                </c:pt>
                <c:pt idx="363">
                  <c:v>43464</c:v>
                </c:pt>
                <c:pt idx="364">
                  <c:v>43465</c:v>
                </c:pt>
              </c:numCache>
            </c:numRef>
          </c:cat>
          <c:val>
            <c:numRef>
              <c:f>Sheet1!$B$2:$B$366</c:f>
              <c:numCache>
                <c:formatCode>General</c:formatCode>
                <c:ptCount val="365"/>
                <c:pt idx="0">
                  <c:v>73</c:v>
                </c:pt>
                <c:pt idx="1">
                  <c:v>73</c:v>
                </c:pt>
                <c:pt idx="2">
                  <c:v>73</c:v>
                </c:pt>
                <c:pt idx="3">
                  <c:v>73</c:v>
                </c:pt>
                <c:pt idx="4">
                  <c:v>73</c:v>
                </c:pt>
                <c:pt idx="5">
                  <c:v>73</c:v>
                </c:pt>
                <c:pt idx="6">
                  <c:v>73</c:v>
                </c:pt>
                <c:pt idx="7">
                  <c:v>73</c:v>
                </c:pt>
                <c:pt idx="8">
                  <c:v>73</c:v>
                </c:pt>
                <c:pt idx="9">
                  <c:v>72</c:v>
                </c:pt>
                <c:pt idx="10">
                  <c:v>73</c:v>
                </c:pt>
                <c:pt idx="11">
                  <c:v>73</c:v>
                </c:pt>
                <c:pt idx="12">
                  <c:v>73</c:v>
                </c:pt>
                <c:pt idx="13">
                  <c:v>73</c:v>
                </c:pt>
                <c:pt idx="14">
                  <c:v>73</c:v>
                </c:pt>
                <c:pt idx="15">
                  <c:v>73</c:v>
                </c:pt>
                <c:pt idx="16">
                  <c:v>73</c:v>
                </c:pt>
                <c:pt idx="17">
                  <c:v>73</c:v>
                </c:pt>
                <c:pt idx="18">
                  <c:v>73</c:v>
                </c:pt>
                <c:pt idx="19">
                  <c:v>74</c:v>
                </c:pt>
                <c:pt idx="20">
                  <c:v>75</c:v>
                </c:pt>
                <c:pt idx="21">
                  <c:v>75</c:v>
                </c:pt>
                <c:pt idx="22">
                  <c:v>75</c:v>
                </c:pt>
                <c:pt idx="23">
                  <c:v>77</c:v>
                </c:pt>
                <c:pt idx="24">
                  <c:v>77</c:v>
                </c:pt>
                <c:pt idx="25">
                  <c:v>77</c:v>
                </c:pt>
                <c:pt idx="26">
                  <c:v>77</c:v>
                </c:pt>
                <c:pt idx="27">
                  <c:v>77</c:v>
                </c:pt>
                <c:pt idx="28">
                  <c:v>77</c:v>
                </c:pt>
                <c:pt idx="29">
                  <c:v>77</c:v>
                </c:pt>
                <c:pt idx="30">
                  <c:v>77</c:v>
                </c:pt>
                <c:pt idx="31">
                  <c:v>77</c:v>
                </c:pt>
                <c:pt idx="32">
                  <c:v>77</c:v>
                </c:pt>
                <c:pt idx="33">
                  <c:v>77</c:v>
                </c:pt>
                <c:pt idx="34">
                  <c:v>77</c:v>
                </c:pt>
                <c:pt idx="35">
                  <c:v>77</c:v>
                </c:pt>
                <c:pt idx="36">
                  <c:v>77</c:v>
                </c:pt>
                <c:pt idx="37">
                  <c:v>77</c:v>
                </c:pt>
                <c:pt idx="38">
                  <c:v>77</c:v>
                </c:pt>
                <c:pt idx="39">
                  <c:v>77</c:v>
                </c:pt>
                <c:pt idx="40">
                  <c:v>77</c:v>
                </c:pt>
                <c:pt idx="41">
                  <c:v>77</c:v>
                </c:pt>
                <c:pt idx="42">
                  <c:v>77</c:v>
                </c:pt>
                <c:pt idx="43">
                  <c:v>77</c:v>
                </c:pt>
                <c:pt idx="44">
                  <c:v>78</c:v>
                </c:pt>
                <c:pt idx="45">
                  <c:v>78</c:v>
                </c:pt>
                <c:pt idx="46">
                  <c:v>78</c:v>
                </c:pt>
                <c:pt idx="47">
                  <c:v>78</c:v>
                </c:pt>
                <c:pt idx="48">
                  <c:v>78</c:v>
                </c:pt>
                <c:pt idx="49">
                  <c:v>78</c:v>
                </c:pt>
                <c:pt idx="50">
                  <c:v>78</c:v>
                </c:pt>
                <c:pt idx="51">
                  <c:v>78</c:v>
                </c:pt>
                <c:pt idx="52">
                  <c:v>78</c:v>
                </c:pt>
                <c:pt idx="53">
                  <c:v>78</c:v>
                </c:pt>
                <c:pt idx="54">
                  <c:v>78</c:v>
                </c:pt>
                <c:pt idx="55">
                  <c:v>78</c:v>
                </c:pt>
                <c:pt idx="56">
                  <c:v>78</c:v>
                </c:pt>
                <c:pt idx="57">
                  <c:v>78</c:v>
                </c:pt>
                <c:pt idx="58">
                  <c:v>78</c:v>
                </c:pt>
                <c:pt idx="59">
                  <c:v>78</c:v>
                </c:pt>
                <c:pt idx="60">
                  <c:v>78</c:v>
                </c:pt>
                <c:pt idx="61">
                  <c:v>78</c:v>
                </c:pt>
                <c:pt idx="62">
                  <c:v>78</c:v>
                </c:pt>
                <c:pt idx="63">
                  <c:v>78</c:v>
                </c:pt>
                <c:pt idx="64">
                  <c:v>78</c:v>
                </c:pt>
                <c:pt idx="65">
                  <c:v>78</c:v>
                </c:pt>
                <c:pt idx="66">
                  <c:v>78</c:v>
                </c:pt>
                <c:pt idx="67">
                  <c:v>78</c:v>
                </c:pt>
                <c:pt idx="68">
                  <c:v>78</c:v>
                </c:pt>
                <c:pt idx="69">
                  <c:v>78</c:v>
                </c:pt>
                <c:pt idx="70">
                  <c:v>78</c:v>
                </c:pt>
                <c:pt idx="71">
                  <c:v>79</c:v>
                </c:pt>
                <c:pt idx="72">
                  <c:v>79</c:v>
                </c:pt>
                <c:pt idx="73">
                  <c:v>79</c:v>
                </c:pt>
                <c:pt idx="74">
                  <c:v>79</c:v>
                </c:pt>
                <c:pt idx="75">
                  <c:v>79</c:v>
                </c:pt>
                <c:pt idx="76">
                  <c:v>79</c:v>
                </c:pt>
                <c:pt idx="77">
                  <c:v>79</c:v>
                </c:pt>
                <c:pt idx="78">
                  <c:v>79</c:v>
                </c:pt>
                <c:pt idx="79">
                  <c:v>79</c:v>
                </c:pt>
                <c:pt idx="80">
                  <c:v>79</c:v>
                </c:pt>
                <c:pt idx="81">
                  <c:v>79</c:v>
                </c:pt>
                <c:pt idx="82">
                  <c:v>79</c:v>
                </c:pt>
                <c:pt idx="83">
                  <c:v>79</c:v>
                </c:pt>
                <c:pt idx="84">
                  <c:v>79</c:v>
                </c:pt>
                <c:pt idx="85">
                  <c:v>79</c:v>
                </c:pt>
                <c:pt idx="86">
                  <c:v>79</c:v>
                </c:pt>
                <c:pt idx="87">
                  <c:v>79</c:v>
                </c:pt>
                <c:pt idx="88">
                  <c:v>79</c:v>
                </c:pt>
                <c:pt idx="89">
                  <c:v>79</c:v>
                </c:pt>
                <c:pt idx="90">
                  <c:v>79</c:v>
                </c:pt>
                <c:pt idx="91">
                  <c:v>79</c:v>
                </c:pt>
                <c:pt idx="92">
                  <c:v>79</c:v>
                </c:pt>
                <c:pt idx="93">
                  <c:v>79</c:v>
                </c:pt>
                <c:pt idx="94">
                  <c:v>79</c:v>
                </c:pt>
                <c:pt idx="95">
                  <c:v>79</c:v>
                </c:pt>
                <c:pt idx="96">
                  <c:v>79</c:v>
                </c:pt>
                <c:pt idx="97">
                  <c:v>79</c:v>
                </c:pt>
                <c:pt idx="98">
                  <c:v>79</c:v>
                </c:pt>
                <c:pt idx="99">
                  <c:v>79</c:v>
                </c:pt>
                <c:pt idx="100">
                  <c:v>79</c:v>
                </c:pt>
                <c:pt idx="101">
                  <c:v>79</c:v>
                </c:pt>
                <c:pt idx="102">
                  <c:v>79</c:v>
                </c:pt>
                <c:pt idx="103">
                  <c:v>79</c:v>
                </c:pt>
                <c:pt idx="104">
                  <c:v>79</c:v>
                </c:pt>
                <c:pt idx="105">
                  <c:v>79</c:v>
                </c:pt>
                <c:pt idx="106">
                  <c:v>79</c:v>
                </c:pt>
                <c:pt idx="107">
                  <c:v>79</c:v>
                </c:pt>
                <c:pt idx="108">
                  <c:v>79</c:v>
                </c:pt>
                <c:pt idx="109">
                  <c:v>79</c:v>
                </c:pt>
                <c:pt idx="110">
                  <c:v>79</c:v>
                </c:pt>
                <c:pt idx="111">
                  <c:v>79</c:v>
                </c:pt>
                <c:pt idx="112">
                  <c:v>79</c:v>
                </c:pt>
                <c:pt idx="113">
                  <c:v>79</c:v>
                </c:pt>
                <c:pt idx="114">
                  <c:v>79</c:v>
                </c:pt>
                <c:pt idx="115">
                  <c:v>79</c:v>
                </c:pt>
                <c:pt idx="116">
                  <c:v>79</c:v>
                </c:pt>
                <c:pt idx="117">
                  <c:v>79</c:v>
                </c:pt>
                <c:pt idx="118">
                  <c:v>79</c:v>
                </c:pt>
                <c:pt idx="119">
                  <c:v>79</c:v>
                </c:pt>
                <c:pt idx="120">
                  <c:v>79</c:v>
                </c:pt>
                <c:pt idx="121">
                  <c:v>79</c:v>
                </c:pt>
                <c:pt idx="122">
                  <c:v>83</c:v>
                </c:pt>
                <c:pt idx="123">
                  <c:v>83</c:v>
                </c:pt>
                <c:pt idx="124">
                  <c:v>83</c:v>
                </c:pt>
                <c:pt idx="125">
                  <c:v>83</c:v>
                </c:pt>
                <c:pt idx="126">
                  <c:v>83</c:v>
                </c:pt>
                <c:pt idx="127">
                  <c:v>84</c:v>
                </c:pt>
                <c:pt idx="128">
                  <c:v>85</c:v>
                </c:pt>
                <c:pt idx="129">
                  <c:v>85</c:v>
                </c:pt>
                <c:pt idx="130">
                  <c:v>85</c:v>
                </c:pt>
                <c:pt idx="131">
                  <c:v>85</c:v>
                </c:pt>
                <c:pt idx="132">
                  <c:v>85</c:v>
                </c:pt>
                <c:pt idx="133">
                  <c:v>85</c:v>
                </c:pt>
                <c:pt idx="134">
                  <c:v>85</c:v>
                </c:pt>
                <c:pt idx="135">
                  <c:v>85</c:v>
                </c:pt>
                <c:pt idx="136">
                  <c:v>86</c:v>
                </c:pt>
                <c:pt idx="137">
                  <c:v>86</c:v>
                </c:pt>
                <c:pt idx="138">
                  <c:v>86</c:v>
                </c:pt>
                <c:pt idx="139">
                  <c:v>86</c:v>
                </c:pt>
                <c:pt idx="140">
                  <c:v>86</c:v>
                </c:pt>
                <c:pt idx="141">
                  <c:v>86</c:v>
                </c:pt>
                <c:pt idx="142">
                  <c:v>86</c:v>
                </c:pt>
                <c:pt idx="143">
                  <c:v>86</c:v>
                </c:pt>
                <c:pt idx="144">
                  <c:v>86</c:v>
                </c:pt>
                <c:pt idx="145">
                  <c:v>86</c:v>
                </c:pt>
                <c:pt idx="146">
                  <c:v>85</c:v>
                </c:pt>
                <c:pt idx="147">
                  <c:v>85</c:v>
                </c:pt>
                <c:pt idx="148">
                  <c:v>85</c:v>
                </c:pt>
                <c:pt idx="149">
                  <c:v>85</c:v>
                </c:pt>
                <c:pt idx="150">
                  <c:v>86</c:v>
                </c:pt>
                <c:pt idx="151">
                  <c:v>86</c:v>
                </c:pt>
                <c:pt idx="152">
                  <c:v>86</c:v>
                </c:pt>
                <c:pt idx="153">
                  <c:v>86</c:v>
                </c:pt>
                <c:pt idx="154">
                  <c:v>86</c:v>
                </c:pt>
                <c:pt idx="155">
                  <c:v>86</c:v>
                </c:pt>
                <c:pt idx="156">
                  <c:v>86</c:v>
                </c:pt>
                <c:pt idx="157">
                  <c:v>87</c:v>
                </c:pt>
                <c:pt idx="158">
                  <c:v>87</c:v>
                </c:pt>
                <c:pt idx="159">
                  <c:v>87</c:v>
                </c:pt>
                <c:pt idx="160">
                  <c:v>87</c:v>
                </c:pt>
                <c:pt idx="161">
                  <c:v>87</c:v>
                </c:pt>
                <c:pt idx="162">
                  <c:v>87</c:v>
                </c:pt>
                <c:pt idx="163">
                  <c:v>87</c:v>
                </c:pt>
                <c:pt idx="164">
                  <c:v>87</c:v>
                </c:pt>
                <c:pt idx="165">
                  <c:v>87</c:v>
                </c:pt>
                <c:pt idx="166">
                  <c:v>87</c:v>
                </c:pt>
                <c:pt idx="168">
                  <c:v>87</c:v>
                </c:pt>
                <c:pt idx="169">
                  <c:v>87</c:v>
                </c:pt>
                <c:pt idx="170">
                  <c:v>88</c:v>
                </c:pt>
                <c:pt idx="171">
                  <c:v>88</c:v>
                </c:pt>
                <c:pt idx="172">
                  <c:v>88</c:v>
                </c:pt>
                <c:pt idx="173">
                  <c:v>88</c:v>
                </c:pt>
                <c:pt idx="174">
                  <c:v>88</c:v>
                </c:pt>
                <c:pt idx="175">
                  <c:v>88</c:v>
                </c:pt>
                <c:pt idx="176">
                  <c:v>88</c:v>
                </c:pt>
                <c:pt idx="177">
                  <c:v>88</c:v>
                </c:pt>
                <c:pt idx="178">
                  <c:v>88</c:v>
                </c:pt>
                <c:pt idx="179">
                  <c:v>88</c:v>
                </c:pt>
                <c:pt idx="180">
                  <c:v>88</c:v>
                </c:pt>
                <c:pt idx="181">
                  <c:v>88</c:v>
                </c:pt>
                <c:pt idx="182">
                  <c:v>88</c:v>
                </c:pt>
                <c:pt idx="183">
                  <c:v>88</c:v>
                </c:pt>
                <c:pt idx="184">
                  <c:v>88</c:v>
                </c:pt>
                <c:pt idx="185">
                  <c:v>88</c:v>
                </c:pt>
                <c:pt idx="186">
                  <c:v>88</c:v>
                </c:pt>
                <c:pt idx="187">
                  <c:v>88</c:v>
                </c:pt>
                <c:pt idx="188">
                  <c:v>88</c:v>
                </c:pt>
                <c:pt idx="189">
                  <c:v>88</c:v>
                </c:pt>
                <c:pt idx="190">
                  <c:v>88</c:v>
                </c:pt>
                <c:pt idx="191">
                  <c:v>88</c:v>
                </c:pt>
                <c:pt idx="192">
                  <c:v>88</c:v>
                </c:pt>
                <c:pt idx="193">
                  <c:v>88</c:v>
                </c:pt>
                <c:pt idx="194">
                  <c:v>89</c:v>
                </c:pt>
                <c:pt idx="195">
                  <c:v>89</c:v>
                </c:pt>
                <c:pt idx="196">
                  <c:v>89</c:v>
                </c:pt>
                <c:pt idx="197">
                  <c:v>89</c:v>
                </c:pt>
                <c:pt idx="198">
                  <c:v>89</c:v>
                </c:pt>
                <c:pt idx="199">
                  <c:v>89</c:v>
                </c:pt>
                <c:pt idx="200">
                  <c:v>89</c:v>
                </c:pt>
                <c:pt idx="201">
                  <c:v>89</c:v>
                </c:pt>
                <c:pt idx="202">
                  <c:v>89</c:v>
                </c:pt>
                <c:pt idx="203">
                  <c:v>89</c:v>
                </c:pt>
                <c:pt idx="204">
                  <c:v>89</c:v>
                </c:pt>
                <c:pt idx="205">
                  <c:v>89</c:v>
                </c:pt>
                <c:pt idx="206">
                  <c:v>89</c:v>
                </c:pt>
                <c:pt idx="207">
                  <c:v>89</c:v>
                </c:pt>
                <c:pt idx="208">
                  <c:v>89</c:v>
                </c:pt>
                <c:pt idx="209">
                  <c:v>89</c:v>
                </c:pt>
                <c:pt idx="210">
                  <c:v>89</c:v>
                </c:pt>
                <c:pt idx="211">
                  <c:v>89</c:v>
                </c:pt>
                <c:pt idx="212">
                  <c:v>89</c:v>
                </c:pt>
                <c:pt idx="213">
                  <c:v>89</c:v>
                </c:pt>
                <c:pt idx="214">
                  <c:v>89</c:v>
                </c:pt>
                <c:pt idx="215">
                  <c:v>89</c:v>
                </c:pt>
                <c:pt idx="216">
                  <c:v>89</c:v>
                </c:pt>
                <c:pt idx="217">
                  <c:v>89</c:v>
                </c:pt>
                <c:pt idx="218">
                  <c:v>89</c:v>
                </c:pt>
                <c:pt idx="219">
                  <c:v>89</c:v>
                </c:pt>
                <c:pt idx="220">
                  <c:v>90</c:v>
                </c:pt>
                <c:pt idx="221">
                  <c:v>90</c:v>
                </c:pt>
                <c:pt idx="222">
                  <c:v>90</c:v>
                </c:pt>
                <c:pt idx="223">
                  <c:v>90</c:v>
                </c:pt>
                <c:pt idx="224">
                  <c:v>90</c:v>
                </c:pt>
                <c:pt idx="225">
                  <c:v>90</c:v>
                </c:pt>
                <c:pt idx="226">
                  <c:v>90</c:v>
                </c:pt>
                <c:pt idx="227">
                  <c:v>90</c:v>
                </c:pt>
                <c:pt idx="228">
                  <c:v>90</c:v>
                </c:pt>
                <c:pt idx="229">
                  <c:v>90</c:v>
                </c:pt>
                <c:pt idx="230">
                  <c:v>90</c:v>
                </c:pt>
                <c:pt idx="231">
                  <c:v>90</c:v>
                </c:pt>
                <c:pt idx="232">
                  <c:v>90</c:v>
                </c:pt>
                <c:pt idx="233">
                  <c:v>90</c:v>
                </c:pt>
                <c:pt idx="234">
                  <c:v>90</c:v>
                </c:pt>
                <c:pt idx="235">
                  <c:v>90</c:v>
                </c:pt>
                <c:pt idx="236">
                  <c:v>90</c:v>
                </c:pt>
                <c:pt idx="237">
                  <c:v>90</c:v>
                </c:pt>
                <c:pt idx="238">
                  <c:v>90</c:v>
                </c:pt>
                <c:pt idx="239">
                  <c:v>90</c:v>
                </c:pt>
                <c:pt idx="240">
                  <c:v>90</c:v>
                </c:pt>
                <c:pt idx="241">
                  <c:v>90</c:v>
                </c:pt>
                <c:pt idx="242">
                  <c:v>90</c:v>
                </c:pt>
                <c:pt idx="243">
                  <c:v>90</c:v>
                </c:pt>
                <c:pt idx="244">
                  <c:v>90</c:v>
                </c:pt>
                <c:pt idx="245">
                  <c:v>90</c:v>
                </c:pt>
                <c:pt idx="246">
                  <c:v>90</c:v>
                </c:pt>
                <c:pt idx="247">
                  <c:v>90</c:v>
                </c:pt>
                <c:pt idx="248">
                  <c:v>90</c:v>
                </c:pt>
                <c:pt idx="249">
                  <c:v>90</c:v>
                </c:pt>
                <c:pt idx="250">
                  <c:v>90</c:v>
                </c:pt>
                <c:pt idx="251">
                  <c:v>90</c:v>
                </c:pt>
                <c:pt idx="252">
                  <c:v>90</c:v>
                </c:pt>
                <c:pt idx="253">
                  <c:v>90</c:v>
                </c:pt>
                <c:pt idx="254">
                  <c:v>90</c:v>
                </c:pt>
                <c:pt idx="255">
                  <c:v>90</c:v>
                </c:pt>
                <c:pt idx="256">
                  <c:v>90</c:v>
                </c:pt>
                <c:pt idx="257">
                  <c:v>90</c:v>
                </c:pt>
                <c:pt idx="258">
                  <c:v>90</c:v>
                </c:pt>
                <c:pt idx="259">
                  <c:v>90</c:v>
                </c:pt>
                <c:pt idx="260">
                  <c:v>90</c:v>
                </c:pt>
                <c:pt idx="261">
                  <c:v>90</c:v>
                </c:pt>
                <c:pt idx="262">
                  <c:v>90</c:v>
                </c:pt>
                <c:pt idx="263">
                  <c:v>90</c:v>
                </c:pt>
                <c:pt idx="264">
                  <c:v>90</c:v>
                </c:pt>
                <c:pt idx="265">
                  <c:v>90</c:v>
                </c:pt>
                <c:pt idx="266">
                  <c:v>90</c:v>
                </c:pt>
                <c:pt idx="267">
                  <c:v>90</c:v>
                </c:pt>
                <c:pt idx="268">
                  <c:v>90</c:v>
                </c:pt>
                <c:pt idx="269">
                  <c:v>90</c:v>
                </c:pt>
                <c:pt idx="270">
                  <c:v>90</c:v>
                </c:pt>
                <c:pt idx="271">
                  <c:v>90</c:v>
                </c:pt>
                <c:pt idx="272">
                  <c:v>90</c:v>
                </c:pt>
                <c:pt idx="273">
                  <c:v>90</c:v>
                </c:pt>
                <c:pt idx="274">
                  <c:v>90</c:v>
                </c:pt>
                <c:pt idx="275">
                  <c:v>90</c:v>
                </c:pt>
                <c:pt idx="276">
                  <c:v>91</c:v>
                </c:pt>
                <c:pt idx="277">
                  <c:v>91</c:v>
                </c:pt>
                <c:pt idx="278">
                  <c:v>91</c:v>
                </c:pt>
                <c:pt idx="279">
                  <c:v>91</c:v>
                </c:pt>
                <c:pt idx="280">
                  <c:v>91</c:v>
                </c:pt>
                <c:pt idx="281">
                  <c:v>91</c:v>
                </c:pt>
                <c:pt idx="282">
                  <c:v>91</c:v>
                </c:pt>
                <c:pt idx="283">
                  <c:v>91</c:v>
                </c:pt>
                <c:pt idx="284">
                  <c:v>91</c:v>
                </c:pt>
                <c:pt idx="285">
                  <c:v>91</c:v>
                </c:pt>
                <c:pt idx="286">
                  <c:v>91</c:v>
                </c:pt>
                <c:pt idx="287">
                  <c:v>91</c:v>
                </c:pt>
                <c:pt idx="288">
                  <c:v>91</c:v>
                </c:pt>
                <c:pt idx="289">
                  <c:v>91</c:v>
                </c:pt>
                <c:pt idx="290">
                  <c:v>91</c:v>
                </c:pt>
                <c:pt idx="291">
                  <c:v>91</c:v>
                </c:pt>
                <c:pt idx="292">
                  <c:v>91</c:v>
                </c:pt>
                <c:pt idx="293">
                  <c:v>91</c:v>
                </c:pt>
                <c:pt idx="294">
                  <c:v>91</c:v>
                </c:pt>
                <c:pt idx="295">
                  <c:v>91</c:v>
                </c:pt>
                <c:pt idx="296">
                  <c:v>91</c:v>
                </c:pt>
                <c:pt idx="297">
                  <c:v>91</c:v>
                </c:pt>
                <c:pt idx="298">
                  <c:v>91</c:v>
                </c:pt>
                <c:pt idx="299">
                  <c:v>91</c:v>
                </c:pt>
                <c:pt idx="300">
                  <c:v>91</c:v>
                </c:pt>
                <c:pt idx="301">
                  <c:v>91</c:v>
                </c:pt>
                <c:pt idx="302">
                  <c:v>91</c:v>
                </c:pt>
                <c:pt idx="303">
                  <c:v>91</c:v>
                </c:pt>
                <c:pt idx="304">
                  <c:v>91</c:v>
                </c:pt>
                <c:pt idx="305">
                  <c:v>91</c:v>
                </c:pt>
                <c:pt idx="306">
                  <c:v>91</c:v>
                </c:pt>
                <c:pt idx="307">
                  <c:v>91</c:v>
                </c:pt>
                <c:pt idx="308">
                  <c:v>91</c:v>
                </c:pt>
                <c:pt idx="309">
                  <c:v>91</c:v>
                </c:pt>
                <c:pt idx="310">
                  <c:v>91</c:v>
                </c:pt>
                <c:pt idx="311">
                  <c:v>91</c:v>
                </c:pt>
                <c:pt idx="312">
                  <c:v>91</c:v>
                </c:pt>
                <c:pt idx="313">
                  <c:v>91</c:v>
                </c:pt>
                <c:pt idx="314">
                  <c:v>91</c:v>
                </c:pt>
                <c:pt idx="315">
                  <c:v>91</c:v>
                </c:pt>
                <c:pt idx="316">
                  <c:v>91</c:v>
                </c:pt>
                <c:pt idx="317">
                  <c:v>91</c:v>
                </c:pt>
                <c:pt idx="318">
                  <c:v>91</c:v>
                </c:pt>
                <c:pt idx="319">
                  <c:v>91</c:v>
                </c:pt>
                <c:pt idx="320">
                  <c:v>91</c:v>
                </c:pt>
                <c:pt idx="321">
                  <c:v>91</c:v>
                </c:pt>
                <c:pt idx="322">
                  <c:v>91</c:v>
                </c:pt>
                <c:pt idx="323">
                  <c:v>91</c:v>
                </c:pt>
                <c:pt idx="324">
                  <c:v>91</c:v>
                </c:pt>
                <c:pt idx="325">
                  <c:v>91</c:v>
                </c:pt>
                <c:pt idx="326">
                  <c:v>91</c:v>
                </c:pt>
                <c:pt idx="327">
                  <c:v>91</c:v>
                </c:pt>
                <c:pt idx="328">
                  <c:v>91</c:v>
                </c:pt>
                <c:pt idx="329">
                  <c:v>91</c:v>
                </c:pt>
                <c:pt idx="330">
                  <c:v>91</c:v>
                </c:pt>
                <c:pt idx="331">
                  <c:v>91</c:v>
                </c:pt>
                <c:pt idx="332">
                  <c:v>91</c:v>
                </c:pt>
                <c:pt idx="333">
                  <c:v>91</c:v>
                </c:pt>
                <c:pt idx="334">
                  <c:v>91</c:v>
                </c:pt>
                <c:pt idx="335">
                  <c:v>91</c:v>
                </c:pt>
                <c:pt idx="336">
                  <c:v>91</c:v>
                </c:pt>
                <c:pt idx="337">
                  <c:v>91</c:v>
                </c:pt>
                <c:pt idx="338">
                  <c:v>91</c:v>
                </c:pt>
                <c:pt idx="339">
                  <c:v>91</c:v>
                </c:pt>
                <c:pt idx="340">
                  <c:v>91</c:v>
                </c:pt>
                <c:pt idx="341">
                  <c:v>91</c:v>
                </c:pt>
                <c:pt idx="342">
                  <c:v>91</c:v>
                </c:pt>
                <c:pt idx="343">
                  <c:v>91</c:v>
                </c:pt>
                <c:pt idx="344">
                  <c:v>91</c:v>
                </c:pt>
                <c:pt idx="345">
                  <c:v>91</c:v>
                </c:pt>
                <c:pt idx="346">
                  <c:v>91</c:v>
                </c:pt>
                <c:pt idx="347">
                  <c:v>91</c:v>
                </c:pt>
                <c:pt idx="348">
                  <c:v>91</c:v>
                </c:pt>
                <c:pt idx="349">
                  <c:v>91</c:v>
                </c:pt>
                <c:pt idx="350">
                  <c:v>91</c:v>
                </c:pt>
                <c:pt idx="351">
                  <c:v>91</c:v>
                </c:pt>
                <c:pt idx="352">
                  <c:v>91</c:v>
                </c:pt>
                <c:pt idx="353">
                  <c:v>91</c:v>
                </c:pt>
                <c:pt idx="354">
                  <c:v>91</c:v>
                </c:pt>
                <c:pt idx="355">
                  <c:v>91</c:v>
                </c:pt>
                <c:pt idx="356">
                  <c:v>91</c:v>
                </c:pt>
                <c:pt idx="357">
                  <c:v>91</c:v>
                </c:pt>
                <c:pt idx="358">
                  <c:v>91</c:v>
                </c:pt>
                <c:pt idx="359">
                  <c:v>91</c:v>
                </c:pt>
                <c:pt idx="360">
                  <c:v>91</c:v>
                </c:pt>
                <c:pt idx="361">
                  <c:v>91</c:v>
                </c:pt>
                <c:pt idx="362">
                  <c:v>91</c:v>
                </c:pt>
                <c:pt idx="363">
                  <c:v>91</c:v>
                </c:pt>
                <c:pt idx="364">
                  <c:v>91</c:v>
                </c:pt>
              </c:numCache>
            </c:numRef>
          </c:val>
          <c:smooth val="0"/>
          <c:extLst>
            <c:ext xmlns:c16="http://schemas.microsoft.com/office/drawing/2014/chart" uri="{C3380CC4-5D6E-409C-BE32-E72D297353CC}">
              <c16:uniqueId val="{00000000-6A03-429E-ACF1-4B58A1F1F100}"/>
            </c:ext>
          </c:extLst>
        </c:ser>
        <c:dLbls>
          <c:showLegendKey val="0"/>
          <c:showVal val="0"/>
          <c:showCatName val="0"/>
          <c:showSerName val="0"/>
          <c:showPercent val="0"/>
          <c:showBubbleSize val="0"/>
        </c:dLbls>
        <c:smooth val="0"/>
        <c:axId val="288081032"/>
        <c:axId val="288078080"/>
      </c:lineChart>
      <c:dateAx>
        <c:axId val="288081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078080"/>
        <c:crosses val="autoZero"/>
        <c:auto val="1"/>
        <c:lblOffset val="100"/>
        <c:baseTimeUnit val="days"/>
      </c:dateAx>
      <c:valAx>
        <c:axId val="288078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081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0B51F-C78B-4F71-BF3C-5EA247B2C049}"/>
              </a:ext>
            </a:extLst>
          </p:cNvPr>
          <p:cNvSpPr>
            <a:spLocks noGrp="1"/>
          </p:cNvSpPr>
          <p:nvPr>
            <p:ph type="ctrTitle"/>
          </p:nvPr>
        </p:nvSpPr>
        <p:spPr/>
        <p:txBody>
          <a:bodyPr/>
          <a:lstStyle/>
          <a:p>
            <a:r>
              <a:rPr lang="en-US"/>
              <a:t>Facebook Quartal (Teil 1)</a:t>
            </a:r>
          </a:p>
        </p:txBody>
      </p:sp>
      <p:sp>
        <p:nvSpPr>
          <p:cNvPr id="3" name="Subtitle 2">
            <a:extLst>
              <a:ext uri="{FF2B5EF4-FFF2-40B4-BE49-F238E27FC236}">
                <a16:creationId xmlns:a16="http://schemas.microsoft.com/office/drawing/2014/main" id="{F7D49FB1-6109-49E9-92D4-DEEC815853FA}"/>
              </a:ext>
            </a:extLst>
          </p:cNvPr>
          <p:cNvSpPr>
            <a:spLocks noGrp="1"/>
          </p:cNvSpPr>
          <p:nvPr>
            <p:ph type="subTitle" idx="1"/>
          </p:nvPr>
        </p:nvSpPr>
        <p:spPr/>
        <p:txBody>
          <a:bodyPr/>
          <a:lstStyle/>
          <a:p>
            <a:r>
              <a:rPr lang="en-US"/>
              <a:t>INCREON GmbH</a:t>
            </a:r>
          </a:p>
        </p:txBody>
      </p:sp>
    </p:spTree>
    <p:extLst>
      <p:ext uri="{BB962C8B-B14F-4D97-AF65-F5344CB8AC3E}">
        <p14:creationId xmlns:p14="http://schemas.microsoft.com/office/powerpoint/2010/main" val="27025880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23A34-6B05-4FD1-8571-D50239D6C37F}"/>
              </a:ext>
            </a:extLst>
          </p:cNvPr>
          <p:cNvSpPr>
            <a:spLocks noGrp="1"/>
          </p:cNvSpPr>
          <p:nvPr>
            <p:ph type="title"/>
          </p:nvPr>
        </p:nvSpPr>
        <p:spPr/>
        <p:txBody>
          <a:bodyPr/>
          <a:lstStyle/>
          <a:p>
            <a:r>
              <a:rPr lang="en-US"/>
              <a:t>Facebook Key Metrics Table | BUSS</a:t>
            </a:r>
          </a:p>
        </p:txBody>
      </p:sp>
      <p:graphicFrame>
        <p:nvGraphicFramePr>
          <p:cNvPr id="5" name="Table Placeholder 4">
            <a:extLst>
              <a:ext uri="{FF2B5EF4-FFF2-40B4-BE49-F238E27FC236}">
                <a16:creationId xmlns:a16="http://schemas.microsoft.com/office/drawing/2014/main" id="{BB6BD62D-63E0-4B40-852A-2635BE20BFE0}"/>
              </a:ext>
            </a:extLst>
          </p:cNvPr>
          <p:cNvGraphicFramePr>
            <a:graphicFrameLocks noGrp="1"/>
          </p:cNvGraphicFramePr>
          <p:nvPr>
            <p:ph type="tbl" sz="quarter" idx="13"/>
            <p:extLst>
              <p:ext uri="{D42A27DB-BD31-4B8C-83A1-F6EECF244321}">
                <p14:modId xmlns:p14="http://schemas.microsoft.com/office/powerpoint/2010/main" val="3019363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3">
                  <a:extLst>
                    <a:ext uri="{9D8B030D-6E8A-4147-A177-3AD203B41FA5}">
                      <a16:colId xmlns:a16="http://schemas.microsoft.com/office/drawing/2014/main" val="1279131037"/>
                    </a:ext>
                  </a:extLst>
                </a:gridCol>
                <a:gridCol w="411480">
                  <a:extLst>
                    <a:ext uri="{9D8B030D-6E8A-4147-A177-3AD203B41FA5}">
                      <a16:colId xmlns:a16="http://schemas.microsoft.com/office/drawing/2014/main" val="688853250"/>
                    </a:ext>
                  </a:extLst>
                </a:gridCol>
                <a:gridCol w="304495">
                  <a:extLst>
                    <a:ext uri="{9D8B030D-6E8A-4147-A177-3AD203B41FA5}">
                      <a16:colId xmlns:a16="http://schemas.microsoft.com/office/drawing/2014/main" val="335423176"/>
                    </a:ext>
                  </a:extLst>
                </a:gridCol>
                <a:gridCol w="304495">
                  <a:extLst>
                    <a:ext uri="{9D8B030D-6E8A-4147-A177-3AD203B41FA5}">
                      <a16:colId xmlns:a16="http://schemas.microsoft.com/office/drawing/2014/main" val="4159339013"/>
                    </a:ext>
                  </a:extLst>
                </a:gridCol>
                <a:gridCol w="304495">
                  <a:extLst>
                    <a:ext uri="{9D8B030D-6E8A-4147-A177-3AD203B41FA5}">
                      <a16:colId xmlns:a16="http://schemas.microsoft.com/office/drawing/2014/main" val="3490553615"/>
                    </a:ext>
                  </a:extLst>
                </a:gridCol>
                <a:gridCol w="304495">
                  <a:extLst>
                    <a:ext uri="{9D8B030D-6E8A-4147-A177-3AD203B41FA5}">
                      <a16:colId xmlns:a16="http://schemas.microsoft.com/office/drawing/2014/main" val="1461441849"/>
                    </a:ext>
                  </a:extLst>
                </a:gridCol>
                <a:gridCol w="304495">
                  <a:extLst>
                    <a:ext uri="{9D8B030D-6E8A-4147-A177-3AD203B41FA5}">
                      <a16:colId xmlns:a16="http://schemas.microsoft.com/office/drawing/2014/main" val="3380705882"/>
                    </a:ext>
                  </a:extLst>
                </a:gridCol>
                <a:gridCol w="304495">
                  <a:extLst>
                    <a:ext uri="{9D8B030D-6E8A-4147-A177-3AD203B41FA5}">
                      <a16:colId xmlns:a16="http://schemas.microsoft.com/office/drawing/2014/main" val="2459578605"/>
                    </a:ext>
                  </a:extLst>
                </a:gridCol>
                <a:gridCol w="304495">
                  <a:extLst>
                    <a:ext uri="{9D8B030D-6E8A-4147-A177-3AD203B41FA5}">
                      <a16:colId xmlns:a16="http://schemas.microsoft.com/office/drawing/2014/main" val="2208112585"/>
                    </a:ext>
                  </a:extLst>
                </a:gridCol>
                <a:gridCol w="304495">
                  <a:extLst>
                    <a:ext uri="{9D8B030D-6E8A-4147-A177-3AD203B41FA5}">
                      <a16:colId xmlns:a16="http://schemas.microsoft.com/office/drawing/2014/main" val="136011912"/>
                    </a:ext>
                  </a:extLst>
                </a:gridCol>
                <a:gridCol w="304495">
                  <a:extLst>
                    <a:ext uri="{9D8B030D-6E8A-4147-A177-3AD203B41FA5}">
                      <a16:colId xmlns:a16="http://schemas.microsoft.com/office/drawing/2014/main" val="3355719867"/>
                    </a:ext>
                  </a:extLst>
                </a:gridCol>
                <a:gridCol w="304495">
                  <a:extLst>
                    <a:ext uri="{9D8B030D-6E8A-4147-A177-3AD203B41FA5}">
                      <a16:colId xmlns:a16="http://schemas.microsoft.com/office/drawing/2014/main" val="2393435508"/>
                    </a:ext>
                  </a:extLst>
                </a:gridCol>
                <a:gridCol w="304495">
                  <a:extLst>
                    <a:ext uri="{9D8B030D-6E8A-4147-A177-3AD203B41FA5}">
                      <a16:colId xmlns:a16="http://schemas.microsoft.com/office/drawing/2014/main" val="3083100661"/>
                    </a:ext>
                  </a:extLst>
                </a:gridCol>
                <a:gridCol w="304495">
                  <a:extLst>
                    <a:ext uri="{9D8B030D-6E8A-4147-A177-3AD203B41FA5}">
                      <a16:colId xmlns:a16="http://schemas.microsoft.com/office/drawing/2014/main" val="3586087874"/>
                    </a:ext>
                  </a:extLst>
                </a:gridCol>
                <a:gridCol w="304495">
                  <a:extLst>
                    <a:ext uri="{9D8B030D-6E8A-4147-A177-3AD203B41FA5}">
                      <a16:colId xmlns:a16="http://schemas.microsoft.com/office/drawing/2014/main" val="3309689447"/>
                    </a:ext>
                  </a:extLst>
                </a:gridCol>
                <a:gridCol w="304495">
                  <a:extLst>
                    <a:ext uri="{9D8B030D-6E8A-4147-A177-3AD203B41FA5}">
                      <a16:colId xmlns:a16="http://schemas.microsoft.com/office/drawing/2014/main" val="2670956712"/>
                    </a:ext>
                  </a:extLst>
                </a:gridCol>
                <a:gridCol w="304495">
                  <a:extLst>
                    <a:ext uri="{9D8B030D-6E8A-4147-A177-3AD203B41FA5}">
                      <a16:colId xmlns:a16="http://schemas.microsoft.com/office/drawing/2014/main" val="1944219224"/>
                    </a:ext>
                  </a:extLst>
                </a:gridCol>
                <a:gridCol w="304495">
                  <a:extLst>
                    <a:ext uri="{9D8B030D-6E8A-4147-A177-3AD203B41FA5}">
                      <a16:colId xmlns:a16="http://schemas.microsoft.com/office/drawing/2014/main" val="41692486"/>
                    </a:ext>
                  </a:extLst>
                </a:gridCol>
                <a:gridCol w="304495">
                  <a:extLst>
                    <a:ext uri="{9D8B030D-6E8A-4147-A177-3AD203B41FA5}">
                      <a16:colId xmlns:a16="http://schemas.microsoft.com/office/drawing/2014/main" val="934704121"/>
                    </a:ext>
                  </a:extLst>
                </a:gridCol>
                <a:gridCol w="304495">
                  <a:extLst>
                    <a:ext uri="{9D8B030D-6E8A-4147-A177-3AD203B41FA5}">
                      <a16:colId xmlns:a16="http://schemas.microsoft.com/office/drawing/2014/main" val="687937867"/>
                    </a:ext>
                  </a:extLst>
                </a:gridCol>
                <a:gridCol w="304495">
                  <a:extLst>
                    <a:ext uri="{9D8B030D-6E8A-4147-A177-3AD203B41FA5}">
                      <a16:colId xmlns:a16="http://schemas.microsoft.com/office/drawing/2014/main" val="4162278772"/>
                    </a:ext>
                  </a:extLst>
                </a:gridCol>
                <a:gridCol w="304495">
                  <a:extLst>
                    <a:ext uri="{9D8B030D-6E8A-4147-A177-3AD203B41FA5}">
                      <a16:colId xmlns:a16="http://schemas.microsoft.com/office/drawing/2014/main" val="2949848346"/>
                    </a:ext>
                  </a:extLst>
                </a:gridCol>
                <a:gridCol w="304495">
                  <a:extLst>
                    <a:ext uri="{9D8B030D-6E8A-4147-A177-3AD203B41FA5}">
                      <a16:colId xmlns:a16="http://schemas.microsoft.com/office/drawing/2014/main" val="262277670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72870314"/>
                  </a:ext>
                </a:extLst>
              </a:tr>
              <a:tr h="370840">
                <a:tc>
                  <a:txBody>
                    <a:bodyPr/>
                    <a:lstStyle/>
                    <a:p>
                      <a:r>
                        <a:rPr lang="en-US" sz="1000"/>
                        <a:t>Buss AG</a:t>
                      </a:r>
                    </a:p>
                  </a:txBody>
                  <a:tcPr/>
                </a:tc>
                <a:tc>
                  <a:txBody>
                    <a:bodyPr/>
                    <a:lstStyle/>
                    <a:p>
                      <a:r>
                        <a:rPr lang="en-US" sz="1000"/>
                        <a:t>91</a:t>
                      </a:r>
                    </a:p>
                  </a:txBody>
                  <a:tcPr/>
                </a:tc>
                <a:tc>
                  <a:txBody>
                    <a:bodyPr/>
                    <a:lstStyle/>
                    <a:p>
                      <a:r>
                        <a:rPr lang="en-US" sz="1000"/>
                        <a:t>n/a</a:t>
                      </a:r>
                    </a:p>
                  </a:txBody>
                  <a:tcPr/>
                </a:tc>
                <a:tc>
                  <a:txBody>
                    <a:bodyPr/>
                    <a:lstStyle/>
                    <a:p>
                      <a:r>
                        <a:rPr lang="en-US" sz="1000"/>
                        <a:t>52</a:t>
                      </a:r>
                    </a:p>
                  </a:txBody>
                  <a:tcPr/>
                </a:tc>
                <a:tc>
                  <a:txBody>
                    <a:bodyPr/>
                    <a:lstStyle/>
                    <a:p>
                      <a:r>
                        <a:rPr lang="en-US" sz="1000"/>
                        <a:t>2</a:t>
                      </a:r>
                    </a:p>
                  </a:txBody>
                  <a:tcPr/>
                </a:tc>
                <a:tc>
                  <a:txBody>
                    <a:bodyPr/>
                    <a:lstStyle/>
                    <a:p>
                      <a:r>
                        <a:rPr lang="en-US" sz="1000"/>
                        <a:t>41</a:t>
                      </a:r>
                    </a:p>
                  </a:txBody>
                  <a:tcPr/>
                </a:tc>
                <a:tc>
                  <a:txBody>
                    <a:bodyPr/>
                    <a:lstStyle/>
                    <a:p>
                      <a:r>
                        <a:rPr lang="en-US" sz="1000"/>
                        <a:t>0</a:t>
                      </a:r>
                    </a:p>
                  </a:txBody>
                  <a:tcPr/>
                </a:tc>
                <a:tc>
                  <a:txBody>
                    <a:bodyPr/>
                    <a:lstStyle/>
                    <a:p>
                      <a:r>
                        <a:rPr lang="en-US" sz="1000"/>
                        <a:t>9</a:t>
                      </a:r>
                    </a:p>
                  </a:txBody>
                  <a:tcPr/>
                </a:tc>
                <a:tc>
                  <a:txBody>
                    <a:bodyPr/>
                    <a:lstStyle/>
                    <a:p>
                      <a:r>
                        <a:rPr lang="en-US" sz="1000"/>
                        <a:t>141</a:t>
                      </a:r>
                    </a:p>
                  </a:txBody>
                  <a:tcPr/>
                </a:tc>
                <a:tc>
                  <a:txBody>
                    <a:bodyPr/>
                    <a:lstStyle/>
                    <a:p>
                      <a:r>
                        <a:rPr lang="en-US" sz="1000"/>
                        <a:t>0</a:t>
                      </a:r>
                    </a:p>
                  </a:txBody>
                  <a:tcPr/>
                </a:tc>
                <a:tc>
                  <a:txBody>
                    <a:bodyPr/>
                    <a:lstStyle/>
                    <a:p>
                      <a:r>
                        <a:rPr lang="en-US" sz="1000"/>
                        <a:t>140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5</a:t>
                      </a:r>
                    </a:p>
                  </a:txBody>
                  <a:tcPr/>
                </a:tc>
                <a:tc>
                  <a:txBody>
                    <a:bodyPr/>
                    <a:lstStyle/>
                    <a:p>
                      <a:r>
                        <a:rPr lang="en-US" sz="1000"/>
                        <a:t>32</a:t>
                      </a:r>
                    </a:p>
                  </a:txBody>
                  <a:tcPr/>
                </a:tc>
                <a:tc>
                  <a:txBody>
                    <a:bodyPr/>
                    <a:lstStyle/>
                    <a:p>
                      <a:r>
                        <a:rPr lang="en-US" sz="1000"/>
                        <a:t>178</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0.0 %</a:t>
                      </a:r>
                    </a:p>
                  </a:txBody>
                  <a:tcPr/>
                </a:tc>
                <a:extLst>
                  <a:ext uri="{0D108BD9-81ED-4DB2-BD59-A6C34878D82A}">
                    <a16:rowId xmlns:a16="http://schemas.microsoft.com/office/drawing/2014/main" val="2661030185"/>
                  </a:ext>
                </a:extLst>
              </a:tr>
            </a:tbl>
          </a:graphicData>
        </a:graphic>
      </p:graphicFrame>
      <p:sp>
        <p:nvSpPr>
          <p:cNvPr id="4" name="Text Placeholder 3">
            <a:extLst>
              <a:ext uri="{FF2B5EF4-FFF2-40B4-BE49-F238E27FC236}">
                <a16:creationId xmlns:a16="http://schemas.microsoft.com/office/drawing/2014/main" id="{14494E7C-90E7-40BA-BCB5-7CF93EEA7715}"/>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345556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61EBD-11D5-4C85-B5B3-322F74BB2AA8}"/>
              </a:ext>
            </a:extLst>
          </p:cNvPr>
          <p:cNvSpPr>
            <a:spLocks noGrp="1"/>
          </p:cNvSpPr>
          <p:nvPr>
            <p:ph type="title"/>
          </p:nvPr>
        </p:nvSpPr>
        <p:spPr/>
        <p:txBody>
          <a:bodyPr/>
          <a:lstStyle/>
          <a:p>
            <a:r>
              <a:rPr lang="en-US"/>
              <a:t>Facebook Key Metrics Table | BUSS</a:t>
            </a:r>
          </a:p>
        </p:txBody>
      </p:sp>
      <p:graphicFrame>
        <p:nvGraphicFramePr>
          <p:cNvPr id="5" name="Table Placeholder 4">
            <a:extLst>
              <a:ext uri="{FF2B5EF4-FFF2-40B4-BE49-F238E27FC236}">
                <a16:creationId xmlns:a16="http://schemas.microsoft.com/office/drawing/2014/main" id="{A212C641-F33E-43D7-A7FA-91F30B0726B6}"/>
              </a:ext>
            </a:extLst>
          </p:cNvPr>
          <p:cNvGraphicFramePr>
            <a:graphicFrameLocks noGrp="1"/>
          </p:cNvGraphicFramePr>
          <p:nvPr>
            <p:ph type="tbl" sz="quarter" idx="13"/>
            <p:extLst>
              <p:ext uri="{D42A27DB-BD31-4B8C-83A1-F6EECF244321}">
                <p14:modId xmlns:p14="http://schemas.microsoft.com/office/powerpoint/2010/main" val="211540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4250064780"/>
                    </a:ext>
                  </a:extLst>
                </a:gridCol>
                <a:gridCol w="263347">
                  <a:extLst>
                    <a:ext uri="{9D8B030D-6E8A-4147-A177-3AD203B41FA5}">
                      <a16:colId xmlns:a16="http://schemas.microsoft.com/office/drawing/2014/main" val="1920570970"/>
                    </a:ext>
                  </a:extLst>
                </a:gridCol>
                <a:gridCol w="263347">
                  <a:extLst>
                    <a:ext uri="{9D8B030D-6E8A-4147-A177-3AD203B41FA5}">
                      <a16:colId xmlns:a16="http://schemas.microsoft.com/office/drawing/2014/main" val="886340291"/>
                    </a:ext>
                  </a:extLst>
                </a:gridCol>
                <a:gridCol w="263347">
                  <a:extLst>
                    <a:ext uri="{9D8B030D-6E8A-4147-A177-3AD203B41FA5}">
                      <a16:colId xmlns:a16="http://schemas.microsoft.com/office/drawing/2014/main" val="1181493444"/>
                    </a:ext>
                  </a:extLst>
                </a:gridCol>
                <a:gridCol w="263347">
                  <a:extLst>
                    <a:ext uri="{9D8B030D-6E8A-4147-A177-3AD203B41FA5}">
                      <a16:colId xmlns:a16="http://schemas.microsoft.com/office/drawing/2014/main" val="2415073295"/>
                    </a:ext>
                  </a:extLst>
                </a:gridCol>
                <a:gridCol w="263347">
                  <a:extLst>
                    <a:ext uri="{9D8B030D-6E8A-4147-A177-3AD203B41FA5}">
                      <a16:colId xmlns:a16="http://schemas.microsoft.com/office/drawing/2014/main" val="3221414993"/>
                    </a:ext>
                  </a:extLst>
                </a:gridCol>
                <a:gridCol w="263347">
                  <a:extLst>
                    <a:ext uri="{9D8B030D-6E8A-4147-A177-3AD203B41FA5}">
                      <a16:colId xmlns:a16="http://schemas.microsoft.com/office/drawing/2014/main" val="1882077276"/>
                    </a:ext>
                  </a:extLst>
                </a:gridCol>
                <a:gridCol w="263347">
                  <a:extLst>
                    <a:ext uri="{9D8B030D-6E8A-4147-A177-3AD203B41FA5}">
                      <a16:colId xmlns:a16="http://schemas.microsoft.com/office/drawing/2014/main" val="2674521523"/>
                    </a:ext>
                  </a:extLst>
                </a:gridCol>
                <a:gridCol w="263347">
                  <a:extLst>
                    <a:ext uri="{9D8B030D-6E8A-4147-A177-3AD203B41FA5}">
                      <a16:colId xmlns:a16="http://schemas.microsoft.com/office/drawing/2014/main" val="2091580840"/>
                    </a:ext>
                  </a:extLst>
                </a:gridCol>
                <a:gridCol w="263347">
                  <a:extLst>
                    <a:ext uri="{9D8B030D-6E8A-4147-A177-3AD203B41FA5}">
                      <a16:colId xmlns:a16="http://schemas.microsoft.com/office/drawing/2014/main" val="1037073057"/>
                    </a:ext>
                  </a:extLst>
                </a:gridCol>
                <a:gridCol w="263347">
                  <a:extLst>
                    <a:ext uri="{9D8B030D-6E8A-4147-A177-3AD203B41FA5}">
                      <a16:colId xmlns:a16="http://schemas.microsoft.com/office/drawing/2014/main" val="415381528"/>
                    </a:ext>
                  </a:extLst>
                </a:gridCol>
                <a:gridCol w="263347">
                  <a:extLst>
                    <a:ext uri="{9D8B030D-6E8A-4147-A177-3AD203B41FA5}">
                      <a16:colId xmlns:a16="http://schemas.microsoft.com/office/drawing/2014/main" val="2065299125"/>
                    </a:ext>
                  </a:extLst>
                </a:gridCol>
                <a:gridCol w="263347">
                  <a:extLst>
                    <a:ext uri="{9D8B030D-6E8A-4147-A177-3AD203B41FA5}">
                      <a16:colId xmlns:a16="http://schemas.microsoft.com/office/drawing/2014/main" val="1626176243"/>
                    </a:ext>
                  </a:extLst>
                </a:gridCol>
                <a:gridCol w="263347">
                  <a:extLst>
                    <a:ext uri="{9D8B030D-6E8A-4147-A177-3AD203B41FA5}">
                      <a16:colId xmlns:a16="http://schemas.microsoft.com/office/drawing/2014/main" val="1994478733"/>
                    </a:ext>
                  </a:extLst>
                </a:gridCol>
                <a:gridCol w="263347">
                  <a:extLst>
                    <a:ext uri="{9D8B030D-6E8A-4147-A177-3AD203B41FA5}">
                      <a16:colId xmlns:a16="http://schemas.microsoft.com/office/drawing/2014/main" val="1787234242"/>
                    </a:ext>
                  </a:extLst>
                </a:gridCol>
                <a:gridCol w="263347">
                  <a:extLst>
                    <a:ext uri="{9D8B030D-6E8A-4147-A177-3AD203B41FA5}">
                      <a16:colId xmlns:a16="http://schemas.microsoft.com/office/drawing/2014/main" val="1341778524"/>
                    </a:ext>
                  </a:extLst>
                </a:gridCol>
                <a:gridCol w="263347">
                  <a:extLst>
                    <a:ext uri="{9D8B030D-6E8A-4147-A177-3AD203B41FA5}">
                      <a16:colId xmlns:a16="http://schemas.microsoft.com/office/drawing/2014/main" val="2652212308"/>
                    </a:ext>
                  </a:extLst>
                </a:gridCol>
                <a:gridCol w="263347">
                  <a:extLst>
                    <a:ext uri="{9D8B030D-6E8A-4147-A177-3AD203B41FA5}">
                      <a16:colId xmlns:a16="http://schemas.microsoft.com/office/drawing/2014/main" val="3766525734"/>
                    </a:ext>
                  </a:extLst>
                </a:gridCol>
                <a:gridCol w="263347">
                  <a:extLst>
                    <a:ext uri="{9D8B030D-6E8A-4147-A177-3AD203B41FA5}">
                      <a16:colId xmlns:a16="http://schemas.microsoft.com/office/drawing/2014/main" val="760551707"/>
                    </a:ext>
                  </a:extLst>
                </a:gridCol>
                <a:gridCol w="263347">
                  <a:extLst>
                    <a:ext uri="{9D8B030D-6E8A-4147-A177-3AD203B41FA5}">
                      <a16:colId xmlns:a16="http://schemas.microsoft.com/office/drawing/2014/main" val="1130805641"/>
                    </a:ext>
                  </a:extLst>
                </a:gridCol>
                <a:gridCol w="263347">
                  <a:extLst>
                    <a:ext uri="{9D8B030D-6E8A-4147-A177-3AD203B41FA5}">
                      <a16:colId xmlns:a16="http://schemas.microsoft.com/office/drawing/2014/main" val="3386515116"/>
                    </a:ext>
                  </a:extLst>
                </a:gridCol>
                <a:gridCol w="263347">
                  <a:extLst>
                    <a:ext uri="{9D8B030D-6E8A-4147-A177-3AD203B41FA5}">
                      <a16:colId xmlns:a16="http://schemas.microsoft.com/office/drawing/2014/main" val="2159232563"/>
                    </a:ext>
                  </a:extLst>
                </a:gridCol>
                <a:gridCol w="263347">
                  <a:extLst>
                    <a:ext uri="{9D8B030D-6E8A-4147-A177-3AD203B41FA5}">
                      <a16:colId xmlns:a16="http://schemas.microsoft.com/office/drawing/2014/main" val="3438282690"/>
                    </a:ext>
                  </a:extLst>
                </a:gridCol>
                <a:gridCol w="263347">
                  <a:extLst>
                    <a:ext uri="{9D8B030D-6E8A-4147-A177-3AD203B41FA5}">
                      <a16:colId xmlns:a16="http://schemas.microsoft.com/office/drawing/2014/main" val="4159652306"/>
                    </a:ext>
                  </a:extLst>
                </a:gridCol>
                <a:gridCol w="263347">
                  <a:extLst>
                    <a:ext uri="{9D8B030D-6E8A-4147-A177-3AD203B41FA5}">
                      <a16:colId xmlns:a16="http://schemas.microsoft.com/office/drawing/2014/main" val="3907625207"/>
                    </a:ext>
                  </a:extLst>
                </a:gridCol>
                <a:gridCol w="263347">
                  <a:extLst>
                    <a:ext uri="{9D8B030D-6E8A-4147-A177-3AD203B41FA5}">
                      <a16:colId xmlns:a16="http://schemas.microsoft.com/office/drawing/2014/main" val="2970226364"/>
                    </a:ext>
                  </a:extLst>
                </a:gridCol>
                <a:gridCol w="263347">
                  <a:extLst>
                    <a:ext uri="{9D8B030D-6E8A-4147-A177-3AD203B41FA5}">
                      <a16:colId xmlns:a16="http://schemas.microsoft.com/office/drawing/2014/main" val="416260671"/>
                    </a:ext>
                  </a:extLst>
                </a:gridCol>
                <a:gridCol w="263347">
                  <a:extLst>
                    <a:ext uri="{9D8B030D-6E8A-4147-A177-3AD203B41FA5}">
                      <a16:colId xmlns:a16="http://schemas.microsoft.com/office/drawing/2014/main" val="273688718"/>
                    </a:ext>
                  </a:extLst>
                </a:gridCol>
                <a:gridCol w="263347">
                  <a:extLst>
                    <a:ext uri="{9D8B030D-6E8A-4147-A177-3AD203B41FA5}">
                      <a16:colId xmlns:a16="http://schemas.microsoft.com/office/drawing/2014/main" val="2944200812"/>
                    </a:ext>
                  </a:extLst>
                </a:gridCol>
                <a:gridCol w="263347">
                  <a:extLst>
                    <a:ext uri="{9D8B030D-6E8A-4147-A177-3AD203B41FA5}">
                      <a16:colId xmlns:a16="http://schemas.microsoft.com/office/drawing/2014/main" val="500156429"/>
                    </a:ext>
                  </a:extLst>
                </a:gridCol>
                <a:gridCol w="263347">
                  <a:extLst>
                    <a:ext uri="{9D8B030D-6E8A-4147-A177-3AD203B41FA5}">
                      <a16:colId xmlns:a16="http://schemas.microsoft.com/office/drawing/2014/main" val="277534748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Page Impressions</a:t>
                      </a:r>
                    </a:p>
                  </a:txBody>
                  <a:tcPr/>
                </a:tc>
                <a:tc>
                  <a:txBody>
                    <a:bodyPr/>
                    <a:lstStyle/>
                    <a:p>
                      <a:r>
                        <a:rPr lang="en-US" sz="1000"/>
                        <a:t>Page Impressions Paid</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3923456728"/>
                  </a:ext>
                </a:extLst>
              </a:tr>
              <a:tr h="370840">
                <a:tc>
                  <a:txBody>
                    <a:bodyPr/>
                    <a:lstStyle/>
                    <a:p>
                      <a:r>
                        <a:rPr lang="en-US" sz="1000"/>
                        <a:t>Buss AG</a:t>
                      </a:r>
                    </a:p>
                  </a:txBody>
                  <a:tcPr/>
                </a:tc>
                <a:tc>
                  <a:txBody>
                    <a:bodyPr/>
                    <a:lstStyle/>
                    <a:p>
                      <a:r>
                        <a:rPr lang="en-US" sz="1000"/>
                        <a:t>91</a:t>
                      </a:r>
                    </a:p>
                  </a:txBody>
                  <a:tcPr/>
                </a:tc>
                <a:tc>
                  <a:txBody>
                    <a:bodyPr/>
                    <a:lstStyle/>
                    <a:p>
                      <a:r>
                        <a:rPr lang="en-US" sz="1000"/>
                        <a:t>105</a:t>
                      </a:r>
                    </a:p>
                  </a:txBody>
                  <a:tcPr/>
                </a:tc>
                <a:tc>
                  <a:txBody>
                    <a:bodyPr/>
                    <a:lstStyle/>
                    <a:p>
                      <a:r>
                        <a:rPr lang="en-US" sz="1000"/>
                        <a:t>21</a:t>
                      </a:r>
                    </a:p>
                  </a:txBody>
                  <a:tcPr/>
                </a:tc>
                <a:tc>
                  <a:txBody>
                    <a:bodyPr/>
                    <a:lstStyle/>
                    <a:p>
                      <a:r>
                        <a:rPr lang="en-US" sz="1000"/>
                        <a:t>2</a:t>
                      </a:r>
                    </a:p>
                  </a:txBody>
                  <a:tcPr/>
                </a:tc>
                <a:tc>
                  <a:txBody>
                    <a:bodyPr/>
                    <a:lstStyle/>
                    <a:p>
                      <a:r>
                        <a:rPr lang="en-US" sz="1000"/>
                        <a:t>60.10989010989</a:t>
                      </a:r>
                    </a:p>
                  </a:txBody>
                  <a:tcPr/>
                </a:tc>
                <a:tc>
                  <a:txBody>
                    <a:bodyPr/>
                    <a:lstStyle/>
                    <a:p>
                      <a:r>
                        <a:rPr lang="en-US" sz="1000"/>
                        <a:t>6637</a:t>
                      </a:r>
                    </a:p>
                  </a:txBody>
                  <a:tcPr/>
                </a:tc>
                <a:tc>
                  <a:txBody>
                    <a:bodyPr/>
                    <a:lstStyle/>
                    <a:p>
                      <a:r>
                        <a:rPr lang="en-US" sz="1000"/>
                        <a:t>0</a:t>
                      </a:r>
                    </a:p>
                  </a:txBody>
                  <a:tcPr/>
                </a:tc>
                <a:tc>
                  <a:txBody>
                    <a:bodyPr/>
                    <a:lstStyle/>
                    <a:p>
                      <a:r>
                        <a:rPr lang="en-US" sz="1000"/>
                        <a:t>6637</a:t>
                      </a:r>
                    </a:p>
                  </a:txBody>
                  <a:tcPr/>
                </a:tc>
                <a:tc>
                  <a:txBody>
                    <a:bodyPr/>
                    <a:lstStyle/>
                    <a:p>
                      <a:r>
                        <a:rPr lang="en-US" sz="1000"/>
                        <a:t>53.34 %</a:t>
                      </a:r>
                    </a:p>
                  </a:txBody>
                  <a:tcPr/>
                </a:tc>
                <a:tc>
                  <a:txBody>
                    <a:bodyPr/>
                    <a:lstStyle/>
                    <a:p>
                      <a:r>
                        <a:rPr lang="en-US" sz="1000"/>
                        <a:t>275</a:t>
                      </a:r>
                    </a:p>
                  </a:txBody>
                  <a:tcPr/>
                </a:tc>
                <a:tc>
                  <a:txBody>
                    <a:bodyPr/>
                    <a:lstStyle/>
                    <a:p>
                      <a:r>
                        <a:rPr lang="en-US" sz="1000"/>
                        <a:t>138</a:t>
                      </a:r>
                    </a:p>
                  </a:txBody>
                  <a:tcPr/>
                </a:tc>
                <a:tc>
                  <a:txBody>
                    <a:bodyPr/>
                    <a:lstStyle/>
                    <a:p>
                      <a:r>
                        <a:rPr lang="en-US" sz="1000"/>
                        <a:t>2</a:t>
                      </a:r>
                    </a:p>
                  </a:txBody>
                  <a:tcPr/>
                </a:tc>
                <a:tc>
                  <a:txBody>
                    <a:bodyPr/>
                    <a:lstStyle/>
                    <a:p>
                      <a:r>
                        <a:rPr lang="en-US" sz="1000"/>
                        <a:t>1</a:t>
                      </a:r>
                    </a:p>
                  </a:txBody>
                  <a:tcPr/>
                </a:tc>
                <a:tc>
                  <a:txBody>
                    <a:bodyPr/>
                    <a:lstStyle/>
                    <a:p>
                      <a:r>
                        <a:rPr lang="en-US" sz="1000"/>
                        <a:t>778</a:t>
                      </a:r>
                    </a:p>
                  </a:txBody>
                  <a:tcPr/>
                </a:tc>
                <a:tc>
                  <a:txBody>
                    <a:bodyPr/>
                    <a:lstStyle/>
                    <a:p>
                      <a:r>
                        <a:rPr lang="en-US" sz="1000"/>
                        <a:t>16</a:t>
                      </a:r>
                    </a:p>
                  </a:txBody>
                  <a:tcPr/>
                </a:tc>
                <a:tc>
                  <a:txBody>
                    <a:bodyPr/>
                    <a:lstStyle/>
                    <a:p>
                      <a:r>
                        <a:rPr lang="en-US" sz="1000"/>
                        <a:t>413</a:t>
                      </a:r>
                    </a:p>
                  </a:txBody>
                  <a:tcPr/>
                </a:tc>
                <a:tc>
                  <a:txBody>
                    <a:bodyPr/>
                    <a:lstStyle/>
                    <a:p>
                      <a:r>
                        <a:rPr lang="en-US" sz="1000"/>
                        <a:t>34</a:t>
                      </a:r>
                    </a:p>
                  </a:txBody>
                  <a:tcPr/>
                </a:tc>
                <a:tc>
                  <a:txBody>
                    <a:bodyPr/>
                    <a:lstStyle/>
                    <a:p>
                      <a:r>
                        <a:rPr lang="en-US" sz="1000"/>
                        <a:t>315</a:t>
                      </a:r>
                    </a:p>
                  </a:txBody>
                  <a:tcPr/>
                </a:tc>
                <a:tc>
                  <a:txBody>
                    <a:bodyPr/>
                    <a:lstStyle/>
                    <a:p>
                      <a:r>
                        <a:rPr lang="en-US" sz="1000"/>
                        <a:t>2</a:t>
                      </a:r>
                    </a:p>
                  </a:txBody>
                  <a:tcPr/>
                </a:tc>
                <a:tc>
                  <a:txBody>
                    <a:bodyPr/>
                    <a:lstStyle/>
                    <a:p>
                      <a:r>
                        <a:rPr lang="en-US" sz="1000"/>
                        <a:t>242</a:t>
                      </a:r>
                    </a:p>
                  </a:txBody>
                  <a:tcPr/>
                </a:tc>
                <a:tc>
                  <a:txBody>
                    <a:bodyPr/>
                    <a:lstStyle/>
                    <a:p>
                      <a:r>
                        <a:rPr lang="en-US" sz="1000"/>
                        <a:t>183</a:t>
                      </a:r>
                    </a:p>
                  </a:txBody>
                  <a:tcPr/>
                </a:tc>
                <a:tc>
                  <a:txBody>
                    <a:bodyPr/>
                    <a:lstStyle/>
                    <a:p>
                      <a:r>
                        <a:rPr lang="en-US" sz="1000"/>
                        <a:t>20</a:t>
                      </a:r>
                    </a:p>
                  </a:txBody>
                  <a:tcPr/>
                </a:tc>
                <a:tc>
                  <a:txBody>
                    <a:bodyPr/>
                    <a:lstStyle/>
                    <a:p>
                      <a:r>
                        <a:rPr lang="en-US" sz="1000"/>
                        <a:t>39</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432071432"/>
                  </a:ext>
                </a:extLst>
              </a:tr>
            </a:tbl>
          </a:graphicData>
        </a:graphic>
      </p:graphicFrame>
      <p:sp>
        <p:nvSpPr>
          <p:cNvPr id="4" name="Text Placeholder 3">
            <a:extLst>
              <a:ext uri="{FF2B5EF4-FFF2-40B4-BE49-F238E27FC236}">
                <a16:creationId xmlns:a16="http://schemas.microsoft.com/office/drawing/2014/main" id="{53CB67ED-7A5E-4C43-8BDF-0F0D22D3916F}"/>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7488557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2C337-3F14-4AF0-900D-C762371BA27E}"/>
              </a:ext>
            </a:extLst>
          </p:cNvPr>
          <p:cNvSpPr>
            <a:spLocks noGrp="1"/>
          </p:cNvSpPr>
          <p:nvPr>
            <p:ph type="title"/>
          </p:nvPr>
        </p:nvSpPr>
        <p:spPr/>
        <p:txBody>
          <a:bodyPr/>
          <a:lstStyle/>
          <a:p>
            <a:r>
              <a:rPr lang="en-US"/>
              <a:t>Facebook Fans Total | BUSS</a:t>
            </a:r>
          </a:p>
        </p:txBody>
      </p:sp>
      <p:graphicFrame>
        <p:nvGraphicFramePr>
          <p:cNvPr id="6" name="Chart Placeholder 5">
            <a:extLst>
              <a:ext uri="{FF2B5EF4-FFF2-40B4-BE49-F238E27FC236}">
                <a16:creationId xmlns:a16="http://schemas.microsoft.com/office/drawing/2014/main" id="{36F6B76F-6680-46C9-AD48-F0D2E3181155}"/>
              </a:ext>
            </a:extLst>
          </p:cNvPr>
          <p:cNvGraphicFramePr>
            <a:graphicFrameLocks noGrp="1"/>
          </p:cNvGraphicFramePr>
          <p:nvPr>
            <p:ph type="chart" sz="quarter" idx="13"/>
            <p:extLst>
              <p:ext uri="{D42A27DB-BD31-4B8C-83A1-F6EECF244321}">
                <p14:modId xmlns:p14="http://schemas.microsoft.com/office/powerpoint/2010/main" val="37616235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67D85FE-C903-4232-B3BD-FD911B59B64B}"/>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0B7026EE-2AEE-44DE-B624-3FCE5EF574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27617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DFD33-EFB9-4C01-B3A8-949AD1061624}"/>
              </a:ext>
            </a:extLst>
          </p:cNvPr>
          <p:cNvSpPr>
            <a:spLocks noGrp="1"/>
          </p:cNvSpPr>
          <p:nvPr>
            <p:ph type="title"/>
          </p:nvPr>
        </p:nvSpPr>
        <p:spPr/>
        <p:txBody>
          <a:bodyPr/>
          <a:lstStyle/>
          <a:p>
            <a:r>
              <a:rPr lang="en-US"/>
              <a:t>Facebook Fans Table | BUSS</a:t>
            </a:r>
          </a:p>
        </p:txBody>
      </p:sp>
      <p:graphicFrame>
        <p:nvGraphicFramePr>
          <p:cNvPr id="5" name="Table Placeholder 4">
            <a:extLst>
              <a:ext uri="{FF2B5EF4-FFF2-40B4-BE49-F238E27FC236}">
                <a16:creationId xmlns:a16="http://schemas.microsoft.com/office/drawing/2014/main" id="{A06B8CF9-A2B6-4029-8BBC-93006923EB55}"/>
              </a:ext>
            </a:extLst>
          </p:cNvPr>
          <p:cNvGraphicFramePr>
            <a:graphicFrameLocks noGrp="1"/>
          </p:cNvGraphicFramePr>
          <p:nvPr>
            <p:ph type="tbl" sz="quarter" idx="13"/>
            <p:extLst>
              <p:ext uri="{D42A27DB-BD31-4B8C-83A1-F6EECF244321}">
                <p14:modId xmlns:p14="http://schemas.microsoft.com/office/powerpoint/2010/main" val="2930547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872983833"/>
                    </a:ext>
                  </a:extLst>
                </a:gridCol>
                <a:gridCol w="1234440">
                  <a:extLst>
                    <a:ext uri="{9D8B030D-6E8A-4147-A177-3AD203B41FA5}">
                      <a16:colId xmlns:a16="http://schemas.microsoft.com/office/drawing/2014/main" val="2578452842"/>
                    </a:ext>
                  </a:extLst>
                </a:gridCol>
                <a:gridCol w="822960">
                  <a:extLst>
                    <a:ext uri="{9D8B030D-6E8A-4147-A177-3AD203B41FA5}">
                      <a16:colId xmlns:a16="http://schemas.microsoft.com/office/drawing/2014/main" val="4273346384"/>
                    </a:ext>
                  </a:extLst>
                </a:gridCol>
                <a:gridCol w="822960">
                  <a:extLst>
                    <a:ext uri="{9D8B030D-6E8A-4147-A177-3AD203B41FA5}">
                      <a16:colId xmlns:a16="http://schemas.microsoft.com/office/drawing/2014/main" val="752632433"/>
                    </a:ext>
                  </a:extLst>
                </a:gridCol>
                <a:gridCol w="822960">
                  <a:extLst>
                    <a:ext uri="{9D8B030D-6E8A-4147-A177-3AD203B41FA5}">
                      <a16:colId xmlns:a16="http://schemas.microsoft.com/office/drawing/2014/main" val="3714811980"/>
                    </a:ext>
                  </a:extLst>
                </a:gridCol>
                <a:gridCol w="822960">
                  <a:extLst>
                    <a:ext uri="{9D8B030D-6E8A-4147-A177-3AD203B41FA5}">
                      <a16:colId xmlns:a16="http://schemas.microsoft.com/office/drawing/2014/main" val="74768506"/>
                    </a:ext>
                  </a:extLst>
                </a:gridCol>
                <a:gridCol w="822960">
                  <a:extLst>
                    <a:ext uri="{9D8B030D-6E8A-4147-A177-3AD203B41FA5}">
                      <a16:colId xmlns:a16="http://schemas.microsoft.com/office/drawing/2014/main" val="3679678067"/>
                    </a:ext>
                  </a:extLst>
                </a:gridCol>
                <a:gridCol w="822960">
                  <a:extLst>
                    <a:ext uri="{9D8B030D-6E8A-4147-A177-3AD203B41FA5}">
                      <a16:colId xmlns:a16="http://schemas.microsoft.com/office/drawing/2014/main" val="368852515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3957997019"/>
                  </a:ext>
                </a:extLst>
              </a:tr>
              <a:tr h="370840">
                <a:tc>
                  <a:txBody>
                    <a:bodyPr/>
                    <a:lstStyle/>
                    <a:p>
                      <a:r>
                        <a:rPr lang="en-US" sz="1000"/>
                        <a:t>Buss AG</a:t>
                      </a:r>
                    </a:p>
                  </a:txBody>
                  <a:tcPr/>
                </a:tc>
                <a:tc>
                  <a:txBody>
                    <a:bodyPr/>
                    <a:lstStyle/>
                    <a:p>
                      <a:r>
                        <a:rPr lang="en-US" sz="1000"/>
                        <a:t>91</a:t>
                      </a:r>
                    </a:p>
                  </a:txBody>
                  <a:tcPr/>
                </a:tc>
                <a:tc>
                  <a:txBody>
                    <a:bodyPr/>
                    <a:lstStyle/>
                    <a:p>
                      <a:r>
                        <a:rPr lang="en-US" sz="1000"/>
                        <a:t>0</a:t>
                      </a:r>
                    </a:p>
                  </a:txBody>
                  <a:tcPr/>
                </a:tc>
                <a:tc>
                  <a:txBody>
                    <a:bodyPr/>
                    <a:lstStyle/>
                    <a:p>
                      <a:r>
                        <a:rPr lang="en-US" sz="1000"/>
                        <a:t>0.0 %</a:t>
                      </a:r>
                    </a:p>
                  </a:txBody>
                  <a:tcPr/>
                </a:tc>
                <a:tc>
                  <a:txBody>
                    <a:bodyPr/>
                    <a:lstStyle/>
                    <a:p>
                      <a:r>
                        <a:rPr lang="en-US" sz="1000"/>
                        <a:t>0</a:t>
                      </a:r>
                    </a:p>
                  </a:txBody>
                  <a:tcPr/>
                </a:tc>
                <a:tc>
                  <a:txBody>
                    <a:bodyPr/>
                    <a:lstStyle/>
                    <a:p>
                      <a:r>
                        <a:rPr lang="en-US" sz="1000"/>
                        <a:t>0.0 %</a:t>
                      </a:r>
                    </a:p>
                  </a:txBody>
                  <a:tcPr/>
                </a:tc>
                <a:tc>
                  <a:txBody>
                    <a:bodyPr/>
                    <a:lstStyle/>
                    <a:p>
                      <a:r>
                        <a:rPr lang="en-US" sz="1000"/>
                        <a:t>0</a:t>
                      </a:r>
                    </a:p>
                  </a:txBody>
                  <a:tcPr/>
                </a:tc>
                <a:tc>
                  <a:txBody>
                    <a:bodyPr/>
                    <a:lstStyle/>
                    <a:p>
                      <a:r>
                        <a:rPr lang="en-US" sz="1000"/>
                        <a:t>0.0 %</a:t>
                      </a:r>
                    </a:p>
                  </a:txBody>
                  <a:tcPr/>
                </a:tc>
                <a:extLst>
                  <a:ext uri="{0D108BD9-81ED-4DB2-BD59-A6C34878D82A}">
                    <a16:rowId xmlns:a16="http://schemas.microsoft.com/office/drawing/2014/main" val="1773561382"/>
                  </a:ext>
                </a:extLst>
              </a:tr>
            </a:tbl>
          </a:graphicData>
        </a:graphic>
      </p:graphicFrame>
      <p:sp>
        <p:nvSpPr>
          <p:cNvPr id="4" name="Text Placeholder 3">
            <a:extLst>
              <a:ext uri="{FF2B5EF4-FFF2-40B4-BE49-F238E27FC236}">
                <a16:creationId xmlns:a16="http://schemas.microsoft.com/office/drawing/2014/main" id="{14794967-60F8-4D13-A791-4B7DE053D319}"/>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4964630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1F431-3F17-4A60-B950-C1CC68D4AEC2}"/>
              </a:ext>
            </a:extLst>
          </p:cNvPr>
          <p:cNvSpPr>
            <a:spLocks noGrp="1"/>
          </p:cNvSpPr>
          <p:nvPr>
            <p:ph type="title"/>
          </p:nvPr>
        </p:nvSpPr>
        <p:spPr/>
        <p:txBody>
          <a:bodyPr/>
          <a:lstStyle/>
          <a:p>
            <a:r>
              <a:rPr lang="en-US"/>
              <a:t>Facebook Own Posts Table | BUSS - 1 of 26</a:t>
            </a:r>
          </a:p>
        </p:txBody>
      </p:sp>
      <p:graphicFrame>
        <p:nvGraphicFramePr>
          <p:cNvPr id="5" name="Table Placeholder 4">
            <a:extLst>
              <a:ext uri="{FF2B5EF4-FFF2-40B4-BE49-F238E27FC236}">
                <a16:creationId xmlns:a16="http://schemas.microsoft.com/office/drawing/2014/main" id="{3BBB29ED-D360-47E2-B7D7-61E585A0EB06}"/>
              </a:ext>
            </a:extLst>
          </p:cNvPr>
          <p:cNvGraphicFramePr>
            <a:graphicFrameLocks noGrp="1"/>
          </p:cNvGraphicFramePr>
          <p:nvPr>
            <p:ph type="tbl" sz="quarter" idx="13"/>
            <p:extLst>
              <p:ext uri="{D42A27DB-BD31-4B8C-83A1-F6EECF244321}">
                <p14:modId xmlns:p14="http://schemas.microsoft.com/office/powerpoint/2010/main" val="2714486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3718740261"/>
                    </a:ext>
                  </a:extLst>
                </a:gridCol>
                <a:gridCol w="822959">
                  <a:extLst>
                    <a:ext uri="{9D8B030D-6E8A-4147-A177-3AD203B41FA5}">
                      <a16:colId xmlns:a16="http://schemas.microsoft.com/office/drawing/2014/main" val="3188103589"/>
                    </a:ext>
                  </a:extLst>
                </a:gridCol>
                <a:gridCol w="246888">
                  <a:extLst>
                    <a:ext uri="{9D8B030D-6E8A-4147-A177-3AD203B41FA5}">
                      <a16:colId xmlns:a16="http://schemas.microsoft.com/office/drawing/2014/main" val="3462906237"/>
                    </a:ext>
                  </a:extLst>
                </a:gridCol>
                <a:gridCol w="246888">
                  <a:extLst>
                    <a:ext uri="{9D8B030D-6E8A-4147-A177-3AD203B41FA5}">
                      <a16:colId xmlns:a16="http://schemas.microsoft.com/office/drawing/2014/main" val="831719183"/>
                    </a:ext>
                  </a:extLst>
                </a:gridCol>
                <a:gridCol w="246888">
                  <a:extLst>
                    <a:ext uri="{9D8B030D-6E8A-4147-A177-3AD203B41FA5}">
                      <a16:colId xmlns:a16="http://schemas.microsoft.com/office/drawing/2014/main" val="3868879591"/>
                    </a:ext>
                  </a:extLst>
                </a:gridCol>
                <a:gridCol w="208280">
                  <a:extLst>
                    <a:ext uri="{9D8B030D-6E8A-4147-A177-3AD203B41FA5}">
                      <a16:colId xmlns:a16="http://schemas.microsoft.com/office/drawing/2014/main" val="3286467420"/>
                    </a:ext>
                  </a:extLst>
                </a:gridCol>
                <a:gridCol w="208280">
                  <a:extLst>
                    <a:ext uri="{9D8B030D-6E8A-4147-A177-3AD203B41FA5}">
                      <a16:colId xmlns:a16="http://schemas.microsoft.com/office/drawing/2014/main" val="907260588"/>
                    </a:ext>
                  </a:extLst>
                </a:gridCol>
                <a:gridCol w="208280">
                  <a:extLst>
                    <a:ext uri="{9D8B030D-6E8A-4147-A177-3AD203B41FA5}">
                      <a16:colId xmlns:a16="http://schemas.microsoft.com/office/drawing/2014/main" val="909287950"/>
                    </a:ext>
                  </a:extLst>
                </a:gridCol>
                <a:gridCol w="208280">
                  <a:extLst>
                    <a:ext uri="{9D8B030D-6E8A-4147-A177-3AD203B41FA5}">
                      <a16:colId xmlns:a16="http://schemas.microsoft.com/office/drawing/2014/main" val="3456304804"/>
                    </a:ext>
                  </a:extLst>
                </a:gridCol>
                <a:gridCol w="208280">
                  <a:extLst>
                    <a:ext uri="{9D8B030D-6E8A-4147-A177-3AD203B41FA5}">
                      <a16:colId xmlns:a16="http://schemas.microsoft.com/office/drawing/2014/main" val="1665703717"/>
                    </a:ext>
                  </a:extLst>
                </a:gridCol>
                <a:gridCol w="208280">
                  <a:extLst>
                    <a:ext uri="{9D8B030D-6E8A-4147-A177-3AD203B41FA5}">
                      <a16:colId xmlns:a16="http://schemas.microsoft.com/office/drawing/2014/main" val="3548513191"/>
                    </a:ext>
                  </a:extLst>
                </a:gridCol>
                <a:gridCol w="208280">
                  <a:extLst>
                    <a:ext uri="{9D8B030D-6E8A-4147-A177-3AD203B41FA5}">
                      <a16:colId xmlns:a16="http://schemas.microsoft.com/office/drawing/2014/main" val="1214581699"/>
                    </a:ext>
                  </a:extLst>
                </a:gridCol>
                <a:gridCol w="246888">
                  <a:extLst>
                    <a:ext uri="{9D8B030D-6E8A-4147-A177-3AD203B41FA5}">
                      <a16:colId xmlns:a16="http://schemas.microsoft.com/office/drawing/2014/main" val="602566576"/>
                    </a:ext>
                  </a:extLst>
                </a:gridCol>
                <a:gridCol w="246888">
                  <a:extLst>
                    <a:ext uri="{9D8B030D-6E8A-4147-A177-3AD203B41FA5}">
                      <a16:colId xmlns:a16="http://schemas.microsoft.com/office/drawing/2014/main" val="2351697297"/>
                    </a:ext>
                  </a:extLst>
                </a:gridCol>
                <a:gridCol w="246888">
                  <a:extLst>
                    <a:ext uri="{9D8B030D-6E8A-4147-A177-3AD203B41FA5}">
                      <a16:colId xmlns:a16="http://schemas.microsoft.com/office/drawing/2014/main" val="2210030862"/>
                    </a:ext>
                  </a:extLst>
                </a:gridCol>
                <a:gridCol w="208280">
                  <a:extLst>
                    <a:ext uri="{9D8B030D-6E8A-4147-A177-3AD203B41FA5}">
                      <a16:colId xmlns:a16="http://schemas.microsoft.com/office/drawing/2014/main" val="4128086970"/>
                    </a:ext>
                  </a:extLst>
                </a:gridCol>
                <a:gridCol w="246888">
                  <a:extLst>
                    <a:ext uri="{9D8B030D-6E8A-4147-A177-3AD203B41FA5}">
                      <a16:colId xmlns:a16="http://schemas.microsoft.com/office/drawing/2014/main" val="836691057"/>
                    </a:ext>
                  </a:extLst>
                </a:gridCol>
                <a:gridCol w="246888">
                  <a:extLst>
                    <a:ext uri="{9D8B030D-6E8A-4147-A177-3AD203B41FA5}">
                      <a16:colId xmlns:a16="http://schemas.microsoft.com/office/drawing/2014/main" val="80127395"/>
                    </a:ext>
                  </a:extLst>
                </a:gridCol>
                <a:gridCol w="246888">
                  <a:extLst>
                    <a:ext uri="{9D8B030D-6E8A-4147-A177-3AD203B41FA5}">
                      <a16:colId xmlns:a16="http://schemas.microsoft.com/office/drawing/2014/main" val="3649291700"/>
                    </a:ext>
                  </a:extLst>
                </a:gridCol>
                <a:gridCol w="208280">
                  <a:extLst>
                    <a:ext uri="{9D8B030D-6E8A-4147-A177-3AD203B41FA5}">
                      <a16:colId xmlns:a16="http://schemas.microsoft.com/office/drawing/2014/main" val="4073430362"/>
                    </a:ext>
                  </a:extLst>
                </a:gridCol>
                <a:gridCol w="246888">
                  <a:extLst>
                    <a:ext uri="{9D8B030D-6E8A-4147-A177-3AD203B41FA5}">
                      <a16:colId xmlns:a16="http://schemas.microsoft.com/office/drawing/2014/main" val="3636953723"/>
                    </a:ext>
                  </a:extLst>
                </a:gridCol>
                <a:gridCol w="246888">
                  <a:extLst>
                    <a:ext uri="{9D8B030D-6E8A-4147-A177-3AD203B41FA5}">
                      <a16:colId xmlns:a16="http://schemas.microsoft.com/office/drawing/2014/main" val="820008943"/>
                    </a:ext>
                  </a:extLst>
                </a:gridCol>
                <a:gridCol w="208280">
                  <a:extLst>
                    <a:ext uri="{9D8B030D-6E8A-4147-A177-3AD203B41FA5}">
                      <a16:colId xmlns:a16="http://schemas.microsoft.com/office/drawing/2014/main" val="1763748512"/>
                    </a:ext>
                  </a:extLst>
                </a:gridCol>
                <a:gridCol w="208280">
                  <a:extLst>
                    <a:ext uri="{9D8B030D-6E8A-4147-A177-3AD203B41FA5}">
                      <a16:colId xmlns:a16="http://schemas.microsoft.com/office/drawing/2014/main" val="1188831302"/>
                    </a:ext>
                  </a:extLst>
                </a:gridCol>
                <a:gridCol w="208280">
                  <a:extLst>
                    <a:ext uri="{9D8B030D-6E8A-4147-A177-3AD203B41FA5}">
                      <a16:colId xmlns:a16="http://schemas.microsoft.com/office/drawing/2014/main" val="238647590"/>
                    </a:ext>
                  </a:extLst>
                </a:gridCol>
                <a:gridCol w="246888">
                  <a:extLst>
                    <a:ext uri="{9D8B030D-6E8A-4147-A177-3AD203B41FA5}">
                      <a16:colId xmlns:a16="http://schemas.microsoft.com/office/drawing/2014/main" val="2900106946"/>
                    </a:ext>
                  </a:extLst>
                </a:gridCol>
                <a:gridCol w="208280">
                  <a:extLst>
                    <a:ext uri="{9D8B030D-6E8A-4147-A177-3AD203B41FA5}">
                      <a16:colId xmlns:a16="http://schemas.microsoft.com/office/drawing/2014/main" val="3171853369"/>
                    </a:ext>
                  </a:extLst>
                </a:gridCol>
                <a:gridCol w="208280">
                  <a:extLst>
                    <a:ext uri="{9D8B030D-6E8A-4147-A177-3AD203B41FA5}">
                      <a16:colId xmlns:a16="http://schemas.microsoft.com/office/drawing/2014/main" val="2483366241"/>
                    </a:ext>
                  </a:extLst>
                </a:gridCol>
                <a:gridCol w="208280">
                  <a:extLst>
                    <a:ext uri="{9D8B030D-6E8A-4147-A177-3AD203B41FA5}">
                      <a16:colId xmlns:a16="http://schemas.microsoft.com/office/drawing/2014/main" val="3351304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606834636"/>
                  </a:ext>
                </a:extLst>
              </a:tr>
            </a:tbl>
          </a:graphicData>
        </a:graphic>
      </p:graphicFrame>
      <p:sp>
        <p:nvSpPr>
          <p:cNvPr id="4" name="Text Placeholder 3">
            <a:extLst>
              <a:ext uri="{FF2B5EF4-FFF2-40B4-BE49-F238E27FC236}">
                <a16:creationId xmlns:a16="http://schemas.microsoft.com/office/drawing/2014/main" id="{D527BD58-D077-4686-8FE2-105E46AD3AA2}"/>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6590163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53F7E-EA43-4460-BFC0-116B115A038F}"/>
              </a:ext>
            </a:extLst>
          </p:cNvPr>
          <p:cNvSpPr>
            <a:spLocks noGrp="1"/>
          </p:cNvSpPr>
          <p:nvPr>
            <p:ph type="title"/>
          </p:nvPr>
        </p:nvSpPr>
        <p:spPr/>
        <p:txBody>
          <a:bodyPr/>
          <a:lstStyle/>
          <a:p>
            <a:r>
              <a:rPr lang="en-US"/>
              <a:t>Facebook Own Posts Table | BUSS - 2 of 26</a:t>
            </a:r>
          </a:p>
        </p:txBody>
      </p:sp>
      <p:graphicFrame>
        <p:nvGraphicFramePr>
          <p:cNvPr id="5" name="Table Placeholder 4">
            <a:extLst>
              <a:ext uri="{FF2B5EF4-FFF2-40B4-BE49-F238E27FC236}">
                <a16:creationId xmlns:a16="http://schemas.microsoft.com/office/drawing/2014/main" id="{F8DE9385-B6C1-4AC1-B45B-76ECC517702E}"/>
              </a:ext>
            </a:extLst>
          </p:cNvPr>
          <p:cNvGraphicFramePr>
            <a:graphicFrameLocks noGrp="1"/>
          </p:cNvGraphicFramePr>
          <p:nvPr>
            <p:ph type="tbl" sz="quarter" idx="13"/>
            <p:extLst>
              <p:ext uri="{D42A27DB-BD31-4B8C-83A1-F6EECF244321}">
                <p14:modId xmlns:p14="http://schemas.microsoft.com/office/powerpoint/2010/main" val="3432470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2340961968"/>
                    </a:ext>
                  </a:extLst>
                </a:gridCol>
                <a:gridCol w="822959">
                  <a:extLst>
                    <a:ext uri="{9D8B030D-6E8A-4147-A177-3AD203B41FA5}">
                      <a16:colId xmlns:a16="http://schemas.microsoft.com/office/drawing/2014/main" val="2326375213"/>
                    </a:ext>
                  </a:extLst>
                </a:gridCol>
                <a:gridCol w="246888">
                  <a:extLst>
                    <a:ext uri="{9D8B030D-6E8A-4147-A177-3AD203B41FA5}">
                      <a16:colId xmlns:a16="http://schemas.microsoft.com/office/drawing/2014/main" val="2893336584"/>
                    </a:ext>
                  </a:extLst>
                </a:gridCol>
                <a:gridCol w="246888">
                  <a:extLst>
                    <a:ext uri="{9D8B030D-6E8A-4147-A177-3AD203B41FA5}">
                      <a16:colId xmlns:a16="http://schemas.microsoft.com/office/drawing/2014/main" val="2256691295"/>
                    </a:ext>
                  </a:extLst>
                </a:gridCol>
                <a:gridCol w="246888">
                  <a:extLst>
                    <a:ext uri="{9D8B030D-6E8A-4147-A177-3AD203B41FA5}">
                      <a16:colId xmlns:a16="http://schemas.microsoft.com/office/drawing/2014/main" val="2331617871"/>
                    </a:ext>
                  </a:extLst>
                </a:gridCol>
                <a:gridCol w="208280">
                  <a:extLst>
                    <a:ext uri="{9D8B030D-6E8A-4147-A177-3AD203B41FA5}">
                      <a16:colId xmlns:a16="http://schemas.microsoft.com/office/drawing/2014/main" val="3021474472"/>
                    </a:ext>
                  </a:extLst>
                </a:gridCol>
                <a:gridCol w="208280">
                  <a:extLst>
                    <a:ext uri="{9D8B030D-6E8A-4147-A177-3AD203B41FA5}">
                      <a16:colId xmlns:a16="http://schemas.microsoft.com/office/drawing/2014/main" val="1405234450"/>
                    </a:ext>
                  </a:extLst>
                </a:gridCol>
                <a:gridCol w="208280">
                  <a:extLst>
                    <a:ext uri="{9D8B030D-6E8A-4147-A177-3AD203B41FA5}">
                      <a16:colId xmlns:a16="http://schemas.microsoft.com/office/drawing/2014/main" val="3095183986"/>
                    </a:ext>
                  </a:extLst>
                </a:gridCol>
                <a:gridCol w="208280">
                  <a:extLst>
                    <a:ext uri="{9D8B030D-6E8A-4147-A177-3AD203B41FA5}">
                      <a16:colId xmlns:a16="http://schemas.microsoft.com/office/drawing/2014/main" val="2873363629"/>
                    </a:ext>
                  </a:extLst>
                </a:gridCol>
                <a:gridCol w="208280">
                  <a:extLst>
                    <a:ext uri="{9D8B030D-6E8A-4147-A177-3AD203B41FA5}">
                      <a16:colId xmlns:a16="http://schemas.microsoft.com/office/drawing/2014/main" val="2396492442"/>
                    </a:ext>
                  </a:extLst>
                </a:gridCol>
                <a:gridCol w="208280">
                  <a:extLst>
                    <a:ext uri="{9D8B030D-6E8A-4147-A177-3AD203B41FA5}">
                      <a16:colId xmlns:a16="http://schemas.microsoft.com/office/drawing/2014/main" val="3096638508"/>
                    </a:ext>
                  </a:extLst>
                </a:gridCol>
                <a:gridCol w="208280">
                  <a:extLst>
                    <a:ext uri="{9D8B030D-6E8A-4147-A177-3AD203B41FA5}">
                      <a16:colId xmlns:a16="http://schemas.microsoft.com/office/drawing/2014/main" val="1660004951"/>
                    </a:ext>
                  </a:extLst>
                </a:gridCol>
                <a:gridCol w="246888">
                  <a:extLst>
                    <a:ext uri="{9D8B030D-6E8A-4147-A177-3AD203B41FA5}">
                      <a16:colId xmlns:a16="http://schemas.microsoft.com/office/drawing/2014/main" val="3848190479"/>
                    </a:ext>
                  </a:extLst>
                </a:gridCol>
                <a:gridCol w="246888">
                  <a:extLst>
                    <a:ext uri="{9D8B030D-6E8A-4147-A177-3AD203B41FA5}">
                      <a16:colId xmlns:a16="http://schemas.microsoft.com/office/drawing/2014/main" val="1490817360"/>
                    </a:ext>
                  </a:extLst>
                </a:gridCol>
                <a:gridCol w="246888">
                  <a:extLst>
                    <a:ext uri="{9D8B030D-6E8A-4147-A177-3AD203B41FA5}">
                      <a16:colId xmlns:a16="http://schemas.microsoft.com/office/drawing/2014/main" val="428648933"/>
                    </a:ext>
                  </a:extLst>
                </a:gridCol>
                <a:gridCol w="208280">
                  <a:extLst>
                    <a:ext uri="{9D8B030D-6E8A-4147-A177-3AD203B41FA5}">
                      <a16:colId xmlns:a16="http://schemas.microsoft.com/office/drawing/2014/main" val="3350762698"/>
                    </a:ext>
                  </a:extLst>
                </a:gridCol>
                <a:gridCol w="246888">
                  <a:extLst>
                    <a:ext uri="{9D8B030D-6E8A-4147-A177-3AD203B41FA5}">
                      <a16:colId xmlns:a16="http://schemas.microsoft.com/office/drawing/2014/main" val="1279394201"/>
                    </a:ext>
                  </a:extLst>
                </a:gridCol>
                <a:gridCol w="246888">
                  <a:extLst>
                    <a:ext uri="{9D8B030D-6E8A-4147-A177-3AD203B41FA5}">
                      <a16:colId xmlns:a16="http://schemas.microsoft.com/office/drawing/2014/main" val="3988257517"/>
                    </a:ext>
                  </a:extLst>
                </a:gridCol>
                <a:gridCol w="246888">
                  <a:extLst>
                    <a:ext uri="{9D8B030D-6E8A-4147-A177-3AD203B41FA5}">
                      <a16:colId xmlns:a16="http://schemas.microsoft.com/office/drawing/2014/main" val="2221569886"/>
                    </a:ext>
                  </a:extLst>
                </a:gridCol>
                <a:gridCol w="208280">
                  <a:extLst>
                    <a:ext uri="{9D8B030D-6E8A-4147-A177-3AD203B41FA5}">
                      <a16:colId xmlns:a16="http://schemas.microsoft.com/office/drawing/2014/main" val="3911983994"/>
                    </a:ext>
                  </a:extLst>
                </a:gridCol>
                <a:gridCol w="246888">
                  <a:extLst>
                    <a:ext uri="{9D8B030D-6E8A-4147-A177-3AD203B41FA5}">
                      <a16:colId xmlns:a16="http://schemas.microsoft.com/office/drawing/2014/main" val="3229359331"/>
                    </a:ext>
                  </a:extLst>
                </a:gridCol>
                <a:gridCol w="246888">
                  <a:extLst>
                    <a:ext uri="{9D8B030D-6E8A-4147-A177-3AD203B41FA5}">
                      <a16:colId xmlns:a16="http://schemas.microsoft.com/office/drawing/2014/main" val="3244669306"/>
                    </a:ext>
                  </a:extLst>
                </a:gridCol>
                <a:gridCol w="208280">
                  <a:extLst>
                    <a:ext uri="{9D8B030D-6E8A-4147-A177-3AD203B41FA5}">
                      <a16:colId xmlns:a16="http://schemas.microsoft.com/office/drawing/2014/main" val="4017914050"/>
                    </a:ext>
                  </a:extLst>
                </a:gridCol>
                <a:gridCol w="208280">
                  <a:extLst>
                    <a:ext uri="{9D8B030D-6E8A-4147-A177-3AD203B41FA5}">
                      <a16:colId xmlns:a16="http://schemas.microsoft.com/office/drawing/2014/main" val="1698913704"/>
                    </a:ext>
                  </a:extLst>
                </a:gridCol>
                <a:gridCol w="208280">
                  <a:extLst>
                    <a:ext uri="{9D8B030D-6E8A-4147-A177-3AD203B41FA5}">
                      <a16:colId xmlns:a16="http://schemas.microsoft.com/office/drawing/2014/main" val="2975490238"/>
                    </a:ext>
                  </a:extLst>
                </a:gridCol>
                <a:gridCol w="246888">
                  <a:extLst>
                    <a:ext uri="{9D8B030D-6E8A-4147-A177-3AD203B41FA5}">
                      <a16:colId xmlns:a16="http://schemas.microsoft.com/office/drawing/2014/main" val="807981248"/>
                    </a:ext>
                  </a:extLst>
                </a:gridCol>
                <a:gridCol w="208280">
                  <a:extLst>
                    <a:ext uri="{9D8B030D-6E8A-4147-A177-3AD203B41FA5}">
                      <a16:colId xmlns:a16="http://schemas.microsoft.com/office/drawing/2014/main" val="2841021247"/>
                    </a:ext>
                  </a:extLst>
                </a:gridCol>
                <a:gridCol w="208280">
                  <a:extLst>
                    <a:ext uri="{9D8B030D-6E8A-4147-A177-3AD203B41FA5}">
                      <a16:colId xmlns:a16="http://schemas.microsoft.com/office/drawing/2014/main" val="2463445450"/>
                    </a:ext>
                  </a:extLst>
                </a:gridCol>
                <a:gridCol w="208280">
                  <a:extLst>
                    <a:ext uri="{9D8B030D-6E8A-4147-A177-3AD203B41FA5}">
                      <a16:colId xmlns:a16="http://schemas.microsoft.com/office/drawing/2014/main" val="4164315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770386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- 2018-12-21 11:12:31 </a:t>
                      </a:r>
                      <a:r>
                        <a:rPr kumimoji="0" lang="en-US" sz="1000" b="0" i="0" u="none" strike="noStrike" kern="1200" cap="none" spc="0" normalizeH="0" baseline="0" noProof="0">
                          <a:ln>
                            <a:noFill/>
                          </a:ln>
                          <a:solidFill>
                            <a:prstClr val="black"/>
                          </a:solidFill>
                          <a:effectLst/>
                          <a:uLnTx/>
                          <a:uFillTx/>
                          <a:latin typeface="+mn-lt"/>
                          <a:ea typeface="+mn-ea"/>
                          <a:cs typeface="+mn-cs"/>
                        </a:rPr>
                        <a:t> 
 It’s raining at the BUSS headquarters in Pratteln, Switzerland. So actually, we are dreaming of a dry Christmas… Nevertheless, we are looking forward to the holidays. From snow-covered mountains to white sandy beaches, what matters are the people we spend this time with. In this spirit: we wish all of our employees, customers, suppliers and business partners a merry and peaceful Christmas, wherever you may be during the holidays!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https://scontent.xx.fbcdn.net/v/t1.0-9/48398529_2115756088447777_2671044250191265792_n.jpg?_nc_cat=108&amp;_nc_ht=scontent.xx&amp;oh=1af2a751391eb6a87cb3402b57ba0a79&amp;oe=5C8DA5CF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345939280"/>
                  </a:ext>
                </a:extLst>
              </a:tr>
            </a:tbl>
          </a:graphicData>
        </a:graphic>
      </p:graphicFrame>
      <p:sp>
        <p:nvSpPr>
          <p:cNvPr id="4" name="Text Placeholder 3">
            <a:extLst>
              <a:ext uri="{FF2B5EF4-FFF2-40B4-BE49-F238E27FC236}">
                <a16:creationId xmlns:a16="http://schemas.microsoft.com/office/drawing/2014/main" id="{C58B4E90-9E21-4D3B-8B01-1AFA63EE025B}"/>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4828985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9E62E-178C-4169-8038-E6244B7FE891}"/>
              </a:ext>
            </a:extLst>
          </p:cNvPr>
          <p:cNvSpPr>
            <a:spLocks noGrp="1"/>
          </p:cNvSpPr>
          <p:nvPr>
            <p:ph type="title"/>
          </p:nvPr>
        </p:nvSpPr>
        <p:spPr/>
        <p:txBody>
          <a:bodyPr/>
          <a:lstStyle/>
          <a:p>
            <a:r>
              <a:rPr lang="en-US"/>
              <a:t>Facebook Own Posts Table | BUSS - 3 of 26</a:t>
            </a:r>
          </a:p>
        </p:txBody>
      </p:sp>
      <p:graphicFrame>
        <p:nvGraphicFramePr>
          <p:cNvPr id="5" name="Table Placeholder 4">
            <a:extLst>
              <a:ext uri="{FF2B5EF4-FFF2-40B4-BE49-F238E27FC236}">
                <a16:creationId xmlns:a16="http://schemas.microsoft.com/office/drawing/2014/main" id="{C98D608D-7E47-4DFD-9537-7C637C6DABF2}"/>
              </a:ext>
            </a:extLst>
          </p:cNvPr>
          <p:cNvGraphicFramePr>
            <a:graphicFrameLocks noGrp="1"/>
          </p:cNvGraphicFramePr>
          <p:nvPr>
            <p:ph type="tbl" sz="quarter" idx="13"/>
            <p:extLst>
              <p:ext uri="{D42A27DB-BD31-4B8C-83A1-F6EECF244321}">
                <p14:modId xmlns:p14="http://schemas.microsoft.com/office/powerpoint/2010/main" val="2472318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2445814184"/>
                    </a:ext>
                  </a:extLst>
                </a:gridCol>
                <a:gridCol w="822959">
                  <a:extLst>
                    <a:ext uri="{9D8B030D-6E8A-4147-A177-3AD203B41FA5}">
                      <a16:colId xmlns:a16="http://schemas.microsoft.com/office/drawing/2014/main" val="1821897831"/>
                    </a:ext>
                  </a:extLst>
                </a:gridCol>
                <a:gridCol w="246888">
                  <a:extLst>
                    <a:ext uri="{9D8B030D-6E8A-4147-A177-3AD203B41FA5}">
                      <a16:colId xmlns:a16="http://schemas.microsoft.com/office/drawing/2014/main" val="281983725"/>
                    </a:ext>
                  </a:extLst>
                </a:gridCol>
                <a:gridCol w="246888">
                  <a:extLst>
                    <a:ext uri="{9D8B030D-6E8A-4147-A177-3AD203B41FA5}">
                      <a16:colId xmlns:a16="http://schemas.microsoft.com/office/drawing/2014/main" val="410612759"/>
                    </a:ext>
                  </a:extLst>
                </a:gridCol>
                <a:gridCol w="246888">
                  <a:extLst>
                    <a:ext uri="{9D8B030D-6E8A-4147-A177-3AD203B41FA5}">
                      <a16:colId xmlns:a16="http://schemas.microsoft.com/office/drawing/2014/main" val="3700594841"/>
                    </a:ext>
                  </a:extLst>
                </a:gridCol>
                <a:gridCol w="208280">
                  <a:extLst>
                    <a:ext uri="{9D8B030D-6E8A-4147-A177-3AD203B41FA5}">
                      <a16:colId xmlns:a16="http://schemas.microsoft.com/office/drawing/2014/main" val="2186975253"/>
                    </a:ext>
                  </a:extLst>
                </a:gridCol>
                <a:gridCol w="208280">
                  <a:extLst>
                    <a:ext uri="{9D8B030D-6E8A-4147-A177-3AD203B41FA5}">
                      <a16:colId xmlns:a16="http://schemas.microsoft.com/office/drawing/2014/main" val="1240250799"/>
                    </a:ext>
                  </a:extLst>
                </a:gridCol>
                <a:gridCol w="208280">
                  <a:extLst>
                    <a:ext uri="{9D8B030D-6E8A-4147-A177-3AD203B41FA5}">
                      <a16:colId xmlns:a16="http://schemas.microsoft.com/office/drawing/2014/main" val="1887280684"/>
                    </a:ext>
                  </a:extLst>
                </a:gridCol>
                <a:gridCol w="208280">
                  <a:extLst>
                    <a:ext uri="{9D8B030D-6E8A-4147-A177-3AD203B41FA5}">
                      <a16:colId xmlns:a16="http://schemas.microsoft.com/office/drawing/2014/main" val="4089561298"/>
                    </a:ext>
                  </a:extLst>
                </a:gridCol>
                <a:gridCol w="208280">
                  <a:extLst>
                    <a:ext uri="{9D8B030D-6E8A-4147-A177-3AD203B41FA5}">
                      <a16:colId xmlns:a16="http://schemas.microsoft.com/office/drawing/2014/main" val="3746308467"/>
                    </a:ext>
                  </a:extLst>
                </a:gridCol>
                <a:gridCol w="208280">
                  <a:extLst>
                    <a:ext uri="{9D8B030D-6E8A-4147-A177-3AD203B41FA5}">
                      <a16:colId xmlns:a16="http://schemas.microsoft.com/office/drawing/2014/main" val="665472631"/>
                    </a:ext>
                  </a:extLst>
                </a:gridCol>
                <a:gridCol w="208280">
                  <a:extLst>
                    <a:ext uri="{9D8B030D-6E8A-4147-A177-3AD203B41FA5}">
                      <a16:colId xmlns:a16="http://schemas.microsoft.com/office/drawing/2014/main" val="3139884496"/>
                    </a:ext>
                  </a:extLst>
                </a:gridCol>
                <a:gridCol w="246888">
                  <a:extLst>
                    <a:ext uri="{9D8B030D-6E8A-4147-A177-3AD203B41FA5}">
                      <a16:colId xmlns:a16="http://schemas.microsoft.com/office/drawing/2014/main" val="1128635071"/>
                    </a:ext>
                  </a:extLst>
                </a:gridCol>
                <a:gridCol w="246888">
                  <a:extLst>
                    <a:ext uri="{9D8B030D-6E8A-4147-A177-3AD203B41FA5}">
                      <a16:colId xmlns:a16="http://schemas.microsoft.com/office/drawing/2014/main" val="2989857246"/>
                    </a:ext>
                  </a:extLst>
                </a:gridCol>
                <a:gridCol w="246888">
                  <a:extLst>
                    <a:ext uri="{9D8B030D-6E8A-4147-A177-3AD203B41FA5}">
                      <a16:colId xmlns:a16="http://schemas.microsoft.com/office/drawing/2014/main" val="3510648834"/>
                    </a:ext>
                  </a:extLst>
                </a:gridCol>
                <a:gridCol w="208280">
                  <a:extLst>
                    <a:ext uri="{9D8B030D-6E8A-4147-A177-3AD203B41FA5}">
                      <a16:colId xmlns:a16="http://schemas.microsoft.com/office/drawing/2014/main" val="2787778450"/>
                    </a:ext>
                  </a:extLst>
                </a:gridCol>
                <a:gridCol w="246888">
                  <a:extLst>
                    <a:ext uri="{9D8B030D-6E8A-4147-A177-3AD203B41FA5}">
                      <a16:colId xmlns:a16="http://schemas.microsoft.com/office/drawing/2014/main" val="494243050"/>
                    </a:ext>
                  </a:extLst>
                </a:gridCol>
                <a:gridCol w="246888">
                  <a:extLst>
                    <a:ext uri="{9D8B030D-6E8A-4147-A177-3AD203B41FA5}">
                      <a16:colId xmlns:a16="http://schemas.microsoft.com/office/drawing/2014/main" val="4180055590"/>
                    </a:ext>
                  </a:extLst>
                </a:gridCol>
                <a:gridCol w="246888">
                  <a:extLst>
                    <a:ext uri="{9D8B030D-6E8A-4147-A177-3AD203B41FA5}">
                      <a16:colId xmlns:a16="http://schemas.microsoft.com/office/drawing/2014/main" val="709816537"/>
                    </a:ext>
                  </a:extLst>
                </a:gridCol>
                <a:gridCol w="208280">
                  <a:extLst>
                    <a:ext uri="{9D8B030D-6E8A-4147-A177-3AD203B41FA5}">
                      <a16:colId xmlns:a16="http://schemas.microsoft.com/office/drawing/2014/main" val="1710057703"/>
                    </a:ext>
                  </a:extLst>
                </a:gridCol>
                <a:gridCol w="246888">
                  <a:extLst>
                    <a:ext uri="{9D8B030D-6E8A-4147-A177-3AD203B41FA5}">
                      <a16:colId xmlns:a16="http://schemas.microsoft.com/office/drawing/2014/main" val="1966097648"/>
                    </a:ext>
                  </a:extLst>
                </a:gridCol>
                <a:gridCol w="246888">
                  <a:extLst>
                    <a:ext uri="{9D8B030D-6E8A-4147-A177-3AD203B41FA5}">
                      <a16:colId xmlns:a16="http://schemas.microsoft.com/office/drawing/2014/main" val="960795288"/>
                    </a:ext>
                  </a:extLst>
                </a:gridCol>
                <a:gridCol w="208280">
                  <a:extLst>
                    <a:ext uri="{9D8B030D-6E8A-4147-A177-3AD203B41FA5}">
                      <a16:colId xmlns:a16="http://schemas.microsoft.com/office/drawing/2014/main" val="3638217373"/>
                    </a:ext>
                  </a:extLst>
                </a:gridCol>
                <a:gridCol w="208280">
                  <a:extLst>
                    <a:ext uri="{9D8B030D-6E8A-4147-A177-3AD203B41FA5}">
                      <a16:colId xmlns:a16="http://schemas.microsoft.com/office/drawing/2014/main" val="3642605155"/>
                    </a:ext>
                  </a:extLst>
                </a:gridCol>
                <a:gridCol w="208280">
                  <a:extLst>
                    <a:ext uri="{9D8B030D-6E8A-4147-A177-3AD203B41FA5}">
                      <a16:colId xmlns:a16="http://schemas.microsoft.com/office/drawing/2014/main" val="4003963813"/>
                    </a:ext>
                  </a:extLst>
                </a:gridCol>
                <a:gridCol w="246888">
                  <a:extLst>
                    <a:ext uri="{9D8B030D-6E8A-4147-A177-3AD203B41FA5}">
                      <a16:colId xmlns:a16="http://schemas.microsoft.com/office/drawing/2014/main" val="1842275086"/>
                    </a:ext>
                  </a:extLst>
                </a:gridCol>
                <a:gridCol w="208280">
                  <a:extLst>
                    <a:ext uri="{9D8B030D-6E8A-4147-A177-3AD203B41FA5}">
                      <a16:colId xmlns:a16="http://schemas.microsoft.com/office/drawing/2014/main" val="781988127"/>
                    </a:ext>
                  </a:extLst>
                </a:gridCol>
                <a:gridCol w="208280">
                  <a:extLst>
                    <a:ext uri="{9D8B030D-6E8A-4147-A177-3AD203B41FA5}">
                      <a16:colId xmlns:a16="http://schemas.microsoft.com/office/drawing/2014/main" val="335343468"/>
                    </a:ext>
                  </a:extLst>
                </a:gridCol>
                <a:gridCol w="208280">
                  <a:extLst>
                    <a:ext uri="{9D8B030D-6E8A-4147-A177-3AD203B41FA5}">
                      <a16:colId xmlns:a16="http://schemas.microsoft.com/office/drawing/2014/main" val="1817550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82149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- 2018-12-18 14:41:10 </a:t>
                      </a:r>
                      <a:r>
                        <a:rPr kumimoji="0" lang="en-US" sz="1000" b="0" i="0" u="none" strike="noStrike" kern="1200" cap="none" spc="0" normalizeH="0" baseline="0" noProof="0">
                          <a:ln>
                            <a:noFill/>
                          </a:ln>
                          <a:solidFill>
                            <a:prstClr val="black"/>
                          </a:solidFill>
                          <a:effectLst/>
                          <a:uLnTx/>
                          <a:uFillTx/>
                          <a:latin typeface="+mn-lt"/>
                          <a:ea typeface="+mn-ea"/>
                          <a:cs typeface="+mn-cs"/>
                        </a:rPr>
                        <a:t> 
 Our highlight of 2018 was the successful launch of our new compounder generation COMPEO! The entire BUSS team has been working towards this goal for two years. All of our knowledge of, experience in and passion for compounding solutions went into developing this state-of-the-art compounder. And we couldn’t be happier with the results of our efforts! In numerous roadshows, exihibitions and tradefairs, where we presented COMPEO during the last months, the feedback has been great! Even though the year is coming to an end, this is only the start for BUSS and COMPEO! 
Read up on COMPEO here: https://busscorp.com/products/compeo/  
#compounding #polymer #cokneader #kneader #compounder #compeo #buss #plastics #compoundingsolutions #compounds #elastomers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https://scontent.xx.fbcdn.net/v/t15.13418-10/s720x720/48532503_215785089343137_509208775698153472_n.jpg?_nc_cat=108&amp;_nc_ht=scontent.xx&amp;oh=2bccfd39a924404252a13ce8784e4dfb&amp;oe=5CC71878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278996128"/>
                  </a:ext>
                </a:extLst>
              </a:tr>
            </a:tbl>
          </a:graphicData>
        </a:graphic>
      </p:graphicFrame>
      <p:sp>
        <p:nvSpPr>
          <p:cNvPr id="4" name="Text Placeholder 3">
            <a:extLst>
              <a:ext uri="{FF2B5EF4-FFF2-40B4-BE49-F238E27FC236}">
                <a16:creationId xmlns:a16="http://schemas.microsoft.com/office/drawing/2014/main" id="{91D8F5AE-5B5F-4611-8840-6F25B437048F}"/>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9257877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119F8C-39ED-4DF1-BEE1-0903028C1C27}"/>
              </a:ext>
            </a:extLst>
          </p:cNvPr>
          <p:cNvSpPr>
            <a:spLocks noGrp="1"/>
          </p:cNvSpPr>
          <p:nvPr>
            <p:ph type="title"/>
          </p:nvPr>
        </p:nvSpPr>
        <p:spPr/>
        <p:txBody>
          <a:bodyPr/>
          <a:lstStyle/>
          <a:p>
            <a:r>
              <a:rPr lang="en-US"/>
              <a:t>Facebook Own Posts Table | BUSS - 4 of 26</a:t>
            </a:r>
          </a:p>
        </p:txBody>
      </p:sp>
      <p:graphicFrame>
        <p:nvGraphicFramePr>
          <p:cNvPr id="5" name="Table Placeholder 4">
            <a:extLst>
              <a:ext uri="{FF2B5EF4-FFF2-40B4-BE49-F238E27FC236}">
                <a16:creationId xmlns:a16="http://schemas.microsoft.com/office/drawing/2014/main" id="{AEFBA280-236C-435C-B5CF-D0507036A251}"/>
              </a:ext>
            </a:extLst>
          </p:cNvPr>
          <p:cNvGraphicFramePr>
            <a:graphicFrameLocks noGrp="1"/>
          </p:cNvGraphicFramePr>
          <p:nvPr>
            <p:ph type="tbl" sz="quarter" idx="13"/>
            <p:extLst>
              <p:ext uri="{D42A27DB-BD31-4B8C-83A1-F6EECF244321}">
                <p14:modId xmlns:p14="http://schemas.microsoft.com/office/powerpoint/2010/main" val="2264272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3962491571"/>
                    </a:ext>
                  </a:extLst>
                </a:gridCol>
                <a:gridCol w="822959">
                  <a:extLst>
                    <a:ext uri="{9D8B030D-6E8A-4147-A177-3AD203B41FA5}">
                      <a16:colId xmlns:a16="http://schemas.microsoft.com/office/drawing/2014/main" val="1548746068"/>
                    </a:ext>
                  </a:extLst>
                </a:gridCol>
                <a:gridCol w="246888">
                  <a:extLst>
                    <a:ext uri="{9D8B030D-6E8A-4147-A177-3AD203B41FA5}">
                      <a16:colId xmlns:a16="http://schemas.microsoft.com/office/drawing/2014/main" val="2695955832"/>
                    </a:ext>
                  </a:extLst>
                </a:gridCol>
                <a:gridCol w="246888">
                  <a:extLst>
                    <a:ext uri="{9D8B030D-6E8A-4147-A177-3AD203B41FA5}">
                      <a16:colId xmlns:a16="http://schemas.microsoft.com/office/drawing/2014/main" val="2935534894"/>
                    </a:ext>
                  </a:extLst>
                </a:gridCol>
                <a:gridCol w="246888">
                  <a:extLst>
                    <a:ext uri="{9D8B030D-6E8A-4147-A177-3AD203B41FA5}">
                      <a16:colId xmlns:a16="http://schemas.microsoft.com/office/drawing/2014/main" val="3405790320"/>
                    </a:ext>
                  </a:extLst>
                </a:gridCol>
                <a:gridCol w="208280">
                  <a:extLst>
                    <a:ext uri="{9D8B030D-6E8A-4147-A177-3AD203B41FA5}">
                      <a16:colId xmlns:a16="http://schemas.microsoft.com/office/drawing/2014/main" val="3137249980"/>
                    </a:ext>
                  </a:extLst>
                </a:gridCol>
                <a:gridCol w="208280">
                  <a:extLst>
                    <a:ext uri="{9D8B030D-6E8A-4147-A177-3AD203B41FA5}">
                      <a16:colId xmlns:a16="http://schemas.microsoft.com/office/drawing/2014/main" val="855328840"/>
                    </a:ext>
                  </a:extLst>
                </a:gridCol>
                <a:gridCol w="208280">
                  <a:extLst>
                    <a:ext uri="{9D8B030D-6E8A-4147-A177-3AD203B41FA5}">
                      <a16:colId xmlns:a16="http://schemas.microsoft.com/office/drawing/2014/main" val="3433967384"/>
                    </a:ext>
                  </a:extLst>
                </a:gridCol>
                <a:gridCol w="208280">
                  <a:extLst>
                    <a:ext uri="{9D8B030D-6E8A-4147-A177-3AD203B41FA5}">
                      <a16:colId xmlns:a16="http://schemas.microsoft.com/office/drawing/2014/main" val="1216581379"/>
                    </a:ext>
                  </a:extLst>
                </a:gridCol>
                <a:gridCol w="208280">
                  <a:extLst>
                    <a:ext uri="{9D8B030D-6E8A-4147-A177-3AD203B41FA5}">
                      <a16:colId xmlns:a16="http://schemas.microsoft.com/office/drawing/2014/main" val="2310372199"/>
                    </a:ext>
                  </a:extLst>
                </a:gridCol>
                <a:gridCol w="208280">
                  <a:extLst>
                    <a:ext uri="{9D8B030D-6E8A-4147-A177-3AD203B41FA5}">
                      <a16:colId xmlns:a16="http://schemas.microsoft.com/office/drawing/2014/main" val="2976439118"/>
                    </a:ext>
                  </a:extLst>
                </a:gridCol>
                <a:gridCol w="208280">
                  <a:extLst>
                    <a:ext uri="{9D8B030D-6E8A-4147-A177-3AD203B41FA5}">
                      <a16:colId xmlns:a16="http://schemas.microsoft.com/office/drawing/2014/main" val="3168630575"/>
                    </a:ext>
                  </a:extLst>
                </a:gridCol>
                <a:gridCol w="246888">
                  <a:extLst>
                    <a:ext uri="{9D8B030D-6E8A-4147-A177-3AD203B41FA5}">
                      <a16:colId xmlns:a16="http://schemas.microsoft.com/office/drawing/2014/main" val="1778501974"/>
                    </a:ext>
                  </a:extLst>
                </a:gridCol>
                <a:gridCol w="246888">
                  <a:extLst>
                    <a:ext uri="{9D8B030D-6E8A-4147-A177-3AD203B41FA5}">
                      <a16:colId xmlns:a16="http://schemas.microsoft.com/office/drawing/2014/main" val="1098742877"/>
                    </a:ext>
                  </a:extLst>
                </a:gridCol>
                <a:gridCol w="246888">
                  <a:extLst>
                    <a:ext uri="{9D8B030D-6E8A-4147-A177-3AD203B41FA5}">
                      <a16:colId xmlns:a16="http://schemas.microsoft.com/office/drawing/2014/main" val="458002949"/>
                    </a:ext>
                  </a:extLst>
                </a:gridCol>
                <a:gridCol w="208280">
                  <a:extLst>
                    <a:ext uri="{9D8B030D-6E8A-4147-A177-3AD203B41FA5}">
                      <a16:colId xmlns:a16="http://schemas.microsoft.com/office/drawing/2014/main" val="4290484359"/>
                    </a:ext>
                  </a:extLst>
                </a:gridCol>
                <a:gridCol w="246888">
                  <a:extLst>
                    <a:ext uri="{9D8B030D-6E8A-4147-A177-3AD203B41FA5}">
                      <a16:colId xmlns:a16="http://schemas.microsoft.com/office/drawing/2014/main" val="1551348269"/>
                    </a:ext>
                  </a:extLst>
                </a:gridCol>
                <a:gridCol w="246888">
                  <a:extLst>
                    <a:ext uri="{9D8B030D-6E8A-4147-A177-3AD203B41FA5}">
                      <a16:colId xmlns:a16="http://schemas.microsoft.com/office/drawing/2014/main" val="3402395939"/>
                    </a:ext>
                  </a:extLst>
                </a:gridCol>
                <a:gridCol w="246888">
                  <a:extLst>
                    <a:ext uri="{9D8B030D-6E8A-4147-A177-3AD203B41FA5}">
                      <a16:colId xmlns:a16="http://schemas.microsoft.com/office/drawing/2014/main" val="824446589"/>
                    </a:ext>
                  </a:extLst>
                </a:gridCol>
                <a:gridCol w="208280">
                  <a:extLst>
                    <a:ext uri="{9D8B030D-6E8A-4147-A177-3AD203B41FA5}">
                      <a16:colId xmlns:a16="http://schemas.microsoft.com/office/drawing/2014/main" val="1137972163"/>
                    </a:ext>
                  </a:extLst>
                </a:gridCol>
                <a:gridCol w="246888">
                  <a:extLst>
                    <a:ext uri="{9D8B030D-6E8A-4147-A177-3AD203B41FA5}">
                      <a16:colId xmlns:a16="http://schemas.microsoft.com/office/drawing/2014/main" val="2865935891"/>
                    </a:ext>
                  </a:extLst>
                </a:gridCol>
                <a:gridCol w="246888">
                  <a:extLst>
                    <a:ext uri="{9D8B030D-6E8A-4147-A177-3AD203B41FA5}">
                      <a16:colId xmlns:a16="http://schemas.microsoft.com/office/drawing/2014/main" val="2119609754"/>
                    </a:ext>
                  </a:extLst>
                </a:gridCol>
                <a:gridCol w="208280">
                  <a:extLst>
                    <a:ext uri="{9D8B030D-6E8A-4147-A177-3AD203B41FA5}">
                      <a16:colId xmlns:a16="http://schemas.microsoft.com/office/drawing/2014/main" val="4105294150"/>
                    </a:ext>
                  </a:extLst>
                </a:gridCol>
                <a:gridCol w="208280">
                  <a:extLst>
                    <a:ext uri="{9D8B030D-6E8A-4147-A177-3AD203B41FA5}">
                      <a16:colId xmlns:a16="http://schemas.microsoft.com/office/drawing/2014/main" val="1587270263"/>
                    </a:ext>
                  </a:extLst>
                </a:gridCol>
                <a:gridCol w="208280">
                  <a:extLst>
                    <a:ext uri="{9D8B030D-6E8A-4147-A177-3AD203B41FA5}">
                      <a16:colId xmlns:a16="http://schemas.microsoft.com/office/drawing/2014/main" val="2031269135"/>
                    </a:ext>
                  </a:extLst>
                </a:gridCol>
                <a:gridCol w="246888">
                  <a:extLst>
                    <a:ext uri="{9D8B030D-6E8A-4147-A177-3AD203B41FA5}">
                      <a16:colId xmlns:a16="http://schemas.microsoft.com/office/drawing/2014/main" val="2428525489"/>
                    </a:ext>
                  </a:extLst>
                </a:gridCol>
                <a:gridCol w="208280">
                  <a:extLst>
                    <a:ext uri="{9D8B030D-6E8A-4147-A177-3AD203B41FA5}">
                      <a16:colId xmlns:a16="http://schemas.microsoft.com/office/drawing/2014/main" val="4127490687"/>
                    </a:ext>
                  </a:extLst>
                </a:gridCol>
                <a:gridCol w="208280">
                  <a:extLst>
                    <a:ext uri="{9D8B030D-6E8A-4147-A177-3AD203B41FA5}">
                      <a16:colId xmlns:a16="http://schemas.microsoft.com/office/drawing/2014/main" val="3201027162"/>
                    </a:ext>
                  </a:extLst>
                </a:gridCol>
                <a:gridCol w="208280">
                  <a:extLst>
                    <a:ext uri="{9D8B030D-6E8A-4147-A177-3AD203B41FA5}">
                      <a16:colId xmlns:a16="http://schemas.microsoft.com/office/drawing/2014/main" val="13380635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173560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- 2018-12-12 14:01:39 </a:t>
                      </a:r>
                      <a:r>
                        <a:rPr kumimoji="0" lang="en-US" sz="1000" b="0" i="0" u="none" strike="noStrike" kern="1200" cap="none" spc="0" normalizeH="0" baseline="0" noProof="0">
                          <a:ln>
                            <a:noFill/>
                          </a:ln>
                          <a:solidFill>
                            <a:prstClr val="black"/>
                          </a:solidFill>
                          <a:effectLst/>
                          <a:uLnTx/>
                          <a:uFillTx/>
                          <a:latin typeface="+mn-lt"/>
                          <a:ea typeface="+mn-ea"/>
                          <a:cs typeface="+mn-cs"/>
                        </a:rPr>
                        <a:t> 
 What does BUSS stand for? How did the company become what it is today? What’s next for BUSS? And what are the driving developments within BUSS? In a series of executive videos, the management of Buss AG gives answers to these and more questions. In this first video, Dr. Philip Nising, President and CEO of Buss AG, talks about BUSS, the company’s development over the last years and its future plans.
#compounding #cokneader #kneader #compoundingtechnology #compoundingsolutions #buss #executivevideos #plastics #polymer #polymerindustry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https://scontent.xx.fbcdn.net/v/t15.13418-10/s720x720/48271151_969589256564485_7240053300312145920_n.jpg?_nc_cat=104&amp;_nc_ht=scontent.xx&amp;oh=158e0fcd3b11375fb4aaa2f50e4d79a9&amp;oe=5CD0A1A5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18.2796 %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291346627"/>
                  </a:ext>
                </a:extLst>
              </a:tr>
            </a:tbl>
          </a:graphicData>
        </a:graphic>
      </p:graphicFrame>
      <p:sp>
        <p:nvSpPr>
          <p:cNvPr id="4" name="Text Placeholder 3">
            <a:extLst>
              <a:ext uri="{FF2B5EF4-FFF2-40B4-BE49-F238E27FC236}">
                <a16:creationId xmlns:a16="http://schemas.microsoft.com/office/drawing/2014/main" id="{844B8BEC-7F30-4137-AF63-0769FDF861DC}"/>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41126552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21C0C-A9B1-4211-BF11-ABB2B365A2BB}"/>
              </a:ext>
            </a:extLst>
          </p:cNvPr>
          <p:cNvSpPr>
            <a:spLocks noGrp="1"/>
          </p:cNvSpPr>
          <p:nvPr>
            <p:ph type="title"/>
          </p:nvPr>
        </p:nvSpPr>
        <p:spPr/>
        <p:txBody>
          <a:bodyPr/>
          <a:lstStyle/>
          <a:p>
            <a:r>
              <a:rPr lang="en-US"/>
              <a:t>Facebook Own Posts Table | BUSS - 5 of 26</a:t>
            </a:r>
          </a:p>
        </p:txBody>
      </p:sp>
      <p:graphicFrame>
        <p:nvGraphicFramePr>
          <p:cNvPr id="5" name="Table Placeholder 4">
            <a:extLst>
              <a:ext uri="{FF2B5EF4-FFF2-40B4-BE49-F238E27FC236}">
                <a16:creationId xmlns:a16="http://schemas.microsoft.com/office/drawing/2014/main" id="{830D82DC-2A2E-433A-8CE0-F1225537980B}"/>
              </a:ext>
            </a:extLst>
          </p:cNvPr>
          <p:cNvGraphicFramePr>
            <a:graphicFrameLocks noGrp="1"/>
          </p:cNvGraphicFramePr>
          <p:nvPr>
            <p:ph type="tbl" sz="quarter" idx="13"/>
            <p:extLst>
              <p:ext uri="{D42A27DB-BD31-4B8C-83A1-F6EECF244321}">
                <p14:modId xmlns:p14="http://schemas.microsoft.com/office/powerpoint/2010/main" val="12478588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2758457140"/>
                    </a:ext>
                  </a:extLst>
                </a:gridCol>
                <a:gridCol w="822959">
                  <a:extLst>
                    <a:ext uri="{9D8B030D-6E8A-4147-A177-3AD203B41FA5}">
                      <a16:colId xmlns:a16="http://schemas.microsoft.com/office/drawing/2014/main" val="1279472297"/>
                    </a:ext>
                  </a:extLst>
                </a:gridCol>
                <a:gridCol w="246888">
                  <a:extLst>
                    <a:ext uri="{9D8B030D-6E8A-4147-A177-3AD203B41FA5}">
                      <a16:colId xmlns:a16="http://schemas.microsoft.com/office/drawing/2014/main" val="1476182810"/>
                    </a:ext>
                  </a:extLst>
                </a:gridCol>
                <a:gridCol w="246888">
                  <a:extLst>
                    <a:ext uri="{9D8B030D-6E8A-4147-A177-3AD203B41FA5}">
                      <a16:colId xmlns:a16="http://schemas.microsoft.com/office/drawing/2014/main" val="112604429"/>
                    </a:ext>
                  </a:extLst>
                </a:gridCol>
                <a:gridCol w="246888">
                  <a:extLst>
                    <a:ext uri="{9D8B030D-6E8A-4147-A177-3AD203B41FA5}">
                      <a16:colId xmlns:a16="http://schemas.microsoft.com/office/drawing/2014/main" val="2249338861"/>
                    </a:ext>
                  </a:extLst>
                </a:gridCol>
                <a:gridCol w="208280">
                  <a:extLst>
                    <a:ext uri="{9D8B030D-6E8A-4147-A177-3AD203B41FA5}">
                      <a16:colId xmlns:a16="http://schemas.microsoft.com/office/drawing/2014/main" val="1491728783"/>
                    </a:ext>
                  </a:extLst>
                </a:gridCol>
                <a:gridCol w="208280">
                  <a:extLst>
                    <a:ext uri="{9D8B030D-6E8A-4147-A177-3AD203B41FA5}">
                      <a16:colId xmlns:a16="http://schemas.microsoft.com/office/drawing/2014/main" val="4188002723"/>
                    </a:ext>
                  </a:extLst>
                </a:gridCol>
                <a:gridCol w="208280">
                  <a:extLst>
                    <a:ext uri="{9D8B030D-6E8A-4147-A177-3AD203B41FA5}">
                      <a16:colId xmlns:a16="http://schemas.microsoft.com/office/drawing/2014/main" val="2713643884"/>
                    </a:ext>
                  </a:extLst>
                </a:gridCol>
                <a:gridCol w="208280">
                  <a:extLst>
                    <a:ext uri="{9D8B030D-6E8A-4147-A177-3AD203B41FA5}">
                      <a16:colId xmlns:a16="http://schemas.microsoft.com/office/drawing/2014/main" val="3397114176"/>
                    </a:ext>
                  </a:extLst>
                </a:gridCol>
                <a:gridCol w="208280">
                  <a:extLst>
                    <a:ext uri="{9D8B030D-6E8A-4147-A177-3AD203B41FA5}">
                      <a16:colId xmlns:a16="http://schemas.microsoft.com/office/drawing/2014/main" val="2108771080"/>
                    </a:ext>
                  </a:extLst>
                </a:gridCol>
                <a:gridCol w="208280">
                  <a:extLst>
                    <a:ext uri="{9D8B030D-6E8A-4147-A177-3AD203B41FA5}">
                      <a16:colId xmlns:a16="http://schemas.microsoft.com/office/drawing/2014/main" val="2339859956"/>
                    </a:ext>
                  </a:extLst>
                </a:gridCol>
                <a:gridCol w="208280">
                  <a:extLst>
                    <a:ext uri="{9D8B030D-6E8A-4147-A177-3AD203B41FA5}">
                      <a16:colId xmlns:a16="http://schemas.microsoft.com/office/drawing/2014/main" val="1951904396"/>
                    </a:ext>
                  </a:extLst>
                </a:gridCol>
                <a:gridCol w="246888">
                  <a:extLst>
                    <a:ext uri="{9D8B030D-6E8A-4147-A177-3AD203B41FA5}">
                      <a16:colId xmlns:a16="http://schemas.microsoft.com/office/drawing/2014/main" val="3666266334"/>
                    </a:ext>
                  </a:extLst>
                </a:gridCol>
                <a:gridCol w="246888">
                  <a:extLst>
                    <a:ext uri="{9D8B030D-6E8A-4147-A177-3AD203B41FA5}">
                      <a16:colId xmlns:a16="http://schemas.microsoft.com/office/drawing/2014/main" val="1511464959"/>
                    </a:ext>
                  </a:extLst>
                </a:gridCol>
                <a:gridCol w="246888">
                  <a:extLst>
                    <a:ext uri="{9D8B030D-6E8A-4147-A177-3AD203B41FA5}">
                      <a16:colId xmlns:a16="http://schemas.microsoft.com/office/drawing/2014/main" val="3078133204"/>
                    </a:ext>
                  </a:extLst>
                </a:gridCol>
                <a:gridCol w="208280">
                  <a:extLst>
                    <a:ext uri="{9D8B030D-6E8A-4147-A177-3AD203B41FA5}">
                      <a16:colId xmlns:a16="http://schemas.microsoft.com/office/drawing/2014/main" val="1180625441"/>
                    </a:ext>
                  </a:extLst>
                </a:gridCol>
                <a:gridCol w="246888">
                  <a:extLst>
                    <a:ext uri="{9D8B030D-6E8A-4147-A177-3AD203B41FA5}">
                      <a16:colId xmlns:a16="http://schemas.microsoft.com/office/drawing/2014/main" val="907113908"/>
                    </a:ext>
                  </a:extLst>
                </a:gridCol>
                <a:gridCol w="246888">
                  <a:extLst>
                    <a:ext uri="{9D8B030D-6E8A-4147-A177-3AD203B41FA5}">
                      <a16:colId xmlns:a16="http://schemas.microsoft.com/office/drawing/2014/main" val="1850137976"/>
                    </a:ext>
                  </a:extLst>
                </a:gridCol>
                <a:gridCol w="246888">
                  <a:extLst>
                    <a:ext uri="{9D8B030D-6E8A-4147-A177-3AD203B41FA5}">
                      <a16:colId xmlns:a16="http://schemas.microsoft.com/office/drawing/2014/main" val="1692010915"/>
                    </a:ext>
                  </a:extLst>
                </a:gridCol>
                <a:gridCol w="208280">
                  <a:extLst>
                    <a:ext uri="{9D8B030D-6E8A-4147-A177-3AD203B41FA5}">
                      <a16:colId xmlns:a16="http://schemas.microsoft.com/office/drawing/2014/main" val="2636612093"/>
                    </a:ext>
                  </a:extLst>
                </a:gridCol>
                <a:gridCol w="246888">
                  <a:extLst>
                    <a:ext uri="{9D8B030D-6E8A-4147-A177-3AD203B41FA5}">
                      <a16:colId xmlns:a16="http://schemas.microsoft.com/office/drawing/2014/main" val="2532756934"/>
                    </a:ext>
                  </a:extLst>
                </a:gridCol>
                <a:gridCol w="246888">
                  <a:extLst>
                    <a:ext uri="{9D8B030D-6E8A-4147-A177-3AD203B41FA5}">
                      <a16:colId xmlns:a16="http://schemas.microsoft.com/office/drawing/2014/main" val="1875890869"/>
                    </a:ext>
                  </a:extLst>
                </a:gridCol>
                <a:gridCol w="208280">
                  <a:extLst>
                    <a:ext uri="{9D8B030D-6E8A-4147-A177-3AD203B41FA5}">
                      <a16:colId xmlns:a16="http://schemas.microsoft.com/office/drawing/2014/main" val="714728476"/>
                    </a:ext>
                  </a:extLst>
                </a:gridCol>
                <a:gridCol w="208280">
                  <a:extLst>
                    <a:ext uri="{9D8B030D-6E8A-4147-A177-3AD203B41FA5}">
                      <a16:colId xmlns:a16="http://schemas.microsoft.com/office/drawing/2014/main" val="4127559858"/>
                    </a:ext>
                  </a:extLst>
                </a:gridCol>
                <a:gridCol w="208280">
                  <a:extLst>
                    <a:ext uri="{9D8B030D-6E8A-4147-A177-3AD203B41FA5}">
                      <a16:colId xmlns:a16="http://schemas.microsoft.com/office/drawing/2014/main" val="3729068204"/>
                    </a:ext>
                  </a:extLst>
                </a:gridCol>
                <a:gridCol w="246888">
                  <a:extLst>
                    <a:ext uri="{9D8B030D-6E8A-4147-A177-3AD203B41FA5}">
                      <a16:colId xmlns:a16="http://schemas.microsoft.com/office/drawing/2014/main" val="2248882135"/>
                    </a:ext>
                  </a:extLst>
                </a:gridCol>
                <a:gridCol w="208280">
                  <a:extLst>
                    <a:ext uri="{9D8B030D-6E8A-4147-A177-3AD203B41FA5}">
                      <a16:colId xmlns:a16="http://schemas.microsoft.com/office/drawing/2014/main" val="1902653348"/>
                    </a:ext>
                  </a:extLst>
                </a:gridCol>
                <a:gridCol w="208280">
                  <a:extLst>
                    <a:ext uri="{9D8B030D-6E8A-4147-A177-3AD203B41FA5}">
                      <a16:colId xmlns:a16="http://schemas.microsoft.com/office/drawing/2014/main" val="2932869149"/>
                    </a:ext>
                  </a:extLst>
                </a:gridCol>
                <a:gridCol w="208280">
                  <a:extLst>
                    <a:ext uri="{9D8B030D-6E8A-4147-A177-3AD203B41FA5}">
                      <a16:colId xmlns:a16="http://schemas.microsoft.com/office/drawing/2014/main" val="22937160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8387945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- 2018-12-07 17:12:07 </a:t>
                      </a:r>
                      <a:r>
                        <a:rPr kumimoji="0" lang="en-US" sz="1000" b="0" i="0" u="none" strike="noStrike" kern="1200" cap="none" spc="0" normalizeH="0" baseline="0" noProof="0">
                          <a:ln>
                            <a:noFill/>
                          </a:ln>
                          <a:solidFill>
                            <a:prstClr val="black"/>
                          </a:solidFill>
                          <a:effectLst/>
                          <a:uLnTx/>
                          <a:uFillTx/>
                          <a:latin typeface="+mn-lt"/>
                          <a:ea typeface="+mn-ea"/>
                          <a:cs typeface="+mn-cs"/>
                        </a:rPr>
                        <a:t> 
 Seven months ago, we started our grand COMPEO tour at the NPE in Orlando, USA. Tomorrow, we are ending this year’s trade fair season simultaneously at Plast Eurasia in Istanbul and PLASTIC EXPO in Tokyo. From West to East, from North to South, it has been a pleasure to present our new compounder generation COMPEO and the enhanced BUSS compounding technology to the world. We are already looking forward to next year’s trade fairs!
Read more about our trade fair journey in 2018: https://busscorp.com/news/the-winter-exhibitions/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https://scontent.xx.fbcdn.net/v/t1.0-9/s720x720/47572122_2095658243790895_1395005193057206272_o.jpg?_nc_cat=111&amp;_nc_ht=scontent.xx&amp;oh=ce70132d7023e1e072b2dda8e44e5304&amp;oe=5CD74328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15.7895 %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7465831"/>
                  </a:ext>
                </a:extLst>
              </a:tr>
            </a:tbl>
          </a:graphicData>
        </a:graphic>
      </p:graphicFrame>
      <p:sp>
        <p:nvSpPr>
          <p:cNvPr id="4" name="Text Placeholder 3">
            <a:extLst>
              <a:ext uri="{FF2B5EF4-FFF2-40B4-BE49-F238E27FC236}">
                <a16:creationId xmlns:a16="http://schemas.microsoft.com/office/drawing/2014/main" id="{FE7C19FF-9ADB-4073-8E20-EDA661895256}"/>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7353420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7264D-D503-49DA-B245-3F34846E56FA}"/>
              </a:ext>
            </a:extLst>
          </p:cNvPr>
          <p:cNvSpPr>
            <a:spLocks noGrp="1"/>
          </p:cNvSpPr>
          <p:nvPr>
            <p:ph type="title"/>
          </p:nvPr>
        </p:nvSpPr>
        <p:spPr/>
        <p:txBody>
          <a:bodyPr/>
          <a:lstStyle/>
          <a:p>
            <a:r>
              <a:rPr lang="en-US"/>
              <a:t>Facebook Own Posts Table | BUSS - 6 of 26</a:t>
            </a:r>
          </a:p>
        </p:txBody>
      </p:sp>
      <p:graphicFrame>
        <p:nvGraphicFramePr>
          <p:cNvPr id="5" name="Table Placeholder 4">
            <a:extLst>
              <a:ext uri="{FF2B5EF4-FFF2-40B4-BE49-F238E27FC236}">
                <a16:creationId xmlns:a16="http://schemas.microsoft.com/office/drawing/2014/main" id="{F0123DCB-1280-42DC-8D27-2F2B6C7DE9F9}"/>
              </a:ext>
            </a:extLst>
          </p:cNvPr>
          <p:cNvGraphicFramePr>
            <a:graphicFrameLocks noGrp="1"/>
          </p:cNvGraphicFramePr>
          <p:nvPr>
            <p:ph type="tbl" sz="quarter" idx="13"/>
            <p:extLst>
              <p:ext uri="{D42A27DB-BD31-4B8C-83A1-F6EECF244321}">
                <p14:modId xmlns:p14="http://schemas.microsoft.com/office/powerpoint/2010/main" val="3214141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787402438"/>
                    </a:ext>
                  </a:extLst>
                </a:gridCol>
                <a:gridCol w="822959">
                  <a:extLst>
                    <a:ext uri="{9D8B030D-6E8A-4147-A177-3AD203B41FA5}">
                      <a16:colId xmlns:a16="http://schemas.microsoft.com/office/drawing/2014/main" val="2920772613"/>
                    </a:ext>
                  </a:extLst>
                </a:gridCol>
                <a:gridCol w="246888">
                  <a:extLst>
                    <a:ext uri="{9D8B030D-6E8A-4147-A177-3AD203B41FA5}">
                      <a16:colId xmlns:a16="http://schemas.microsoft.com/office/drawing/2014/main" val="1619006876"/>
                    </a:ext>
                  </a:extLst>
                </a:gridCol>
                <a:gridCol w="246888">
                  <a:extLst>
                    <a:ext uri="{9D8B030D-6E8A-4147-A177-3AD203B41FA5}">
                      <a16:colId xmlns:a16="http://schemas.microsoft.com/office/drawing/2014/main" val="2517514159"/>
                    </a:ext>
                  </a:extLst>
                </a:gridCol>
                <a:gridCol w="246888">
                  <a:extLst>
                    <a:ext uri="{9D8B030D-6E8A-4147-A177-3AD203B41FA5}">
                      <a16:colId xmlns:a16="http://schemas.microsoft.com/office/drawing/2014/main" val="2539157670"/>
                    </a:ext>
                  </a:extLst>
                </a:gridCol>
                <a:gridCol w="208280">
                  <a:extLst>
                    <a:ext uri="{9D8B030D-6E8A-4147-A177-3AD203B41FA5}">
                      <a16:colId xmlns:a16="http://schemas.microsoft.com/office/drawing/2014/main" val="2306837156"/>
                    </a:ext>
                  </a:extLst>
                </a:gridCol>
                <a:gridCol w="208280">
                  <a:extLst>
                    <a:ext uri="{9D8B030D-6E8A-4147-A177-3AD203B41FA5}">
                      <a16:colId xmlns:a16="http://schemas.microsoft.com/office/drawing/2014/main" val="3790730515"/>
                    </a:ext>
                  </a:extLst>
                </a:gridCol>
                <a:gridCol w="208280">
                  <a:extLst>
                    <a:ext uri="{9D8B030D-6E8A-4147-A177-3AD203B41FA5}">
                      <a16:colId xmlns:a16="http://schemas.microsoft.com/office/drawing/2014/main" val="2141818908"/>
                    </a:ext>
                  </a:extLst>
                </a:gridCol>
                <a:gridCol w="208280">
                  <a:extLst>
                    <a:ext uri="{9D8B030D-6E8A-4147-A177-3AD203B41FA5}">
                      <a16:colId xmlns:a16="http://schemas.microsoft.com/office/drawing/2014/main" val="704897598"/>
                    </a:ext>
                  </a:extLst>
                </a:gridCol>
                <a:gridCol w="208280">
                  <a:extLst>
                    <a:ext uri="{9D8B030D-6E8A-4147-A177-3AD203B41FA5}">
                      <a16:colId xmlns:a16="http://schemas.microsoft.com/office/drawing/2014/main" val="3549582168"/>
                    </a:ext>
                  </a:extLst>
                </a:gridCol>
                <a:gridCol w="208280">
                  <a:extLst>
                    <a:ext uri="{9D8B030D-6E8A-4147-A177-3AD203B41FA5}">
                      <a16:colId xmlns:a16="http://schemas.microsoft.com/office/drawing/2014/main" val="2243487837"/>
                    </a:ext>
                  </a:extLst>
                </a:gridCol>
                <a:gridCol w="208280">
                  <a:extLst>
                    <a:ext uri="{9D8B030D-6E8A-4147-A177-3AD203B41FA5}">
                      <a16:colId xmlns:a16="http://schemas.microsoft.com/office/drawing/2014/main" val="2806705407"/>
                    </a:ext>
                  </a:extLst>
                </a:gridCol>
                <a:gridCol w="246888">
                  <a:extLst>
                    <a:ext uri="{9D8B030D-6E8A-4147-A177-3AD203B41FA5}">
                      <a16:colId xmlns:a16="http://schemas.microsoft.com/office/drawing/2014/main" val="1708060938"/>
                    </a:ext>
                  </a:extLst>
                </a:gridCol>
                <a:gridCol w="246888">
                  <a:extLst>
                    <a:ext uri="{9D8B030D-6E8A-4147-A177-3AD203B41FA5}">
                      <a16:colId xmlns:a16="http://schemas.microsoft.com/office/drawing/2014/main" val="4079936426"/>
                    </a:ext>
                  </a:extLst>
                </a:gridCol>
                <a:gridCol w="246888">
                  <a:extLst>
                    <a:ext uri="{9D8B030D-6E8A-4147-A177-3AD203B41FA5}">
                      <a16:colId xmlns:a16="http://schemas.microsoft.com/office/drawing/2014/main" val="1259736801"/>
                    </a:ext>
                  </a:extLst>
                </a:gridCol>
                <a:gridCol w="208280">
                  <a:extLst>
                    <a:ext uri="{9D8B030D-6E8A-4147-A177-3AD203B41FA5}">
                      <a16:colId xmlns:a16="http://schemas.microsoft.com/office/drawing/2014/main" val="2963711959"/>
                    </a:ext>
                  </a:extLst>
                </a:gridCol>
                <a:gridCol w="246888">
                  <a:extLst>
                    <a:ext uri="{9D8B030D-6E8A-4147-A177-3AD203B41FA5}">
                      <a16:colId xmlns:a16="http://schemas.microsoft.com/office/drawing/2014/main" val="2170449945"/>
                    </a:ext>
                  </a:extLst>
                </a:gridCol>
                <a:gridCol w="246888">
                  <a:extLst>
                    <a:ext uri="{9D8B030D-6E8A-4147-A177-3AD203B41FA5}">
                      <a16:colId xmlns:a16="http://schemas.microsoft.com/office/drawing/2014/main" val="1058557127"/>
                    </a:ext>
                  </a:extLst>
                </a:gridCol>
                <a:gridCol w="246888">
                  <a:extLst>
                    <a:ext uri="{9D8B030D-6E8A-4147-A177-3AD203B41FA5}">
                      <a16:colId xmlns:a16="http://schemas.microsoft.com/office/drawing/2014/main" val="3230267833"/>
                    </a:ext>
                  </a:extLst>
                </a:gridCol>
                <a:gridCol w="208280">
                  <a:extLst>
                    <a:ext uri="{9D8B030D-6E8A-4147-A177-3AD203B41FA5}">
                      <a16:colId xmlns:a16="http://schemas.microsoft.com/office/drawing/2014/main" val="3614600139"/>
                    </a:ext>
                  </a:extLst>
                </a:gridCol>
                <a:gridCol w="246888">
                  <a:extLst>
                    <a:ext uri="{9D8B030D-6E8A-4147-A177-3AD203B41FA5}">
                      <a16:colId xmlns:a16="http://schemas.microsoft.com/office/drawing/2014/main" val="1447178431"/>
                    </a:ext>
                  </a:extLst>
                </a:gridCol>
                <a:gridCol w="246888">
                  <a:extLst>
                    <a:ext uri="{9D8B030D-6E8A-4147-A177-3AD203B41FA5}">
                      <a16:colId xmlns:a16="http://schemas.microsoft.com/office/drawing/2014/main" val="644845117"/>
                    </a:ext>
                  </a:extLst>
                </a:gridCol>
                <a:gridCol w="208280">
                  <a:extLst>
                    <a:ext uri="{9D8B030D-6E8A-4147-A177-3AD203B41FA5}">
                      <a16:colId xmlns:a16="http://schemas.microsoft.com/office/drawing/2014/main" val="89082548"/>
                    </a:ext>
                  </a:extLst>
                </a:gridCol>
                <a:gridCol w="208280">
                  <a:extLst>
                    <a:ext uri="{9D8B030D-6E8A-4147-A177-3AD203B41FA5}">
                      <a16:colId xmlns:a16="http://schemas.microsoft.com/office/drawing/2014/main" val="1976707051"/>
                    </a:ext>
                  </a:extLst>
                </a:gridCol>
                <a:gridCol w="208280">
                  <a:extLst>
                    <a:ext uri="{9D8B030D-6E8A-4147-A177-3AD203B41FA5}">
                      <a16:colId xmlns:a16="http://schemas.microsoft.com/office/drawing/2014/main" val="4114185442"/>
                    </a:ext>
                  </a:extLst>
                </a:gridCol>
                <a:gridCol w="246888">
                  <a:extLst>
                    <a:ext uri="{9D8B030D-6E8A-4147-A177-3AD203B41FA5}">
                      <a16:colId xmlns:a16="http://schemas.microsoft.com/office/drawing/2014/main" val="3698208445"/>
                    </a:ext>
                  </a:extLst>
                </a:gridCol>
                <a:gridCol w="208280">
                  <a:extLst>
                    <a:ext uri="{9D8B030D-6E8A-4147-A177-3AD203B41FA5}">
                      <a16:colId xmlns:a16="http://schemas.microsoft.com/office/drawing/2014/main" val="2681083219"/>
                    </a:ext>
                  </a:extLst>
                </a:gridCol>
                <a:gridCol w="208280">
                  <a:extLst>
                    <a:ext uri="{9D8B030D-6E8A-4147-A177-3AD203B41FA5}">
                      <a16:colId xmlns:a16="http://schemas.microsoft.com/office/drawing/2014/main" val="2254280242"/>
                    </a:ext>
                  </a:extLst>
                </a:gridCol>
                <a:gridCol w="208280">
                  <a:extLst>
                    <a:ext uri="{9D8B030D-6E8A-4147-A177-3AD203B41FA5}">
                      <a16:colId xmlns:a16="http://schemas.microsoft.com/office/drawing/2014/main" val="1278576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746540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- 2018-11-30 16:59:02 </a:t>
                      </a:r>
                      <a:r>
                        <a:rPr kumimoji="0" lang="en-US" sz="1000" b="0" i="0" u="none" strike="noStrike" kern="1200" cap="none" spc="0" normalizeH="0" baseline="0" noProof="0">
                          <a:ln>
                            <a:noFill/>
                          </a:ln>
                          <a:solidFill>
                            <a:prstClr val="black"/>
                          </a:solidFill>
                          <a:effectLst/>
                          <a:uLnTx/>
                          <a:uFillTx/>
                          <a:latin typeface="+mn-lt"/>
                          <a:ea typeface="+mn-ea"/>
                          <a:cs typeface="+mn-cs"/>
                        </a:rPr>
                        <a:t> 
 Saturday is already the 1st of December! Only 24 days until Christmas. The BUSS Team wishes you all a lovely first Advent!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https://scontent.xx.fbcdn.net/v/t1.0-9/s720x720/47006508_2085486024808117_4550845083670282240_n.jpg?_nc_cat=106&amp;_nc_ht=scontent.xx&amp;oh=ca87968f6d93166350069086539da102&amp;oe=5CBFC32C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44720651"/>
                  </a:ext>
                </a:extLst>
              </a:tr>
            </a:tbl>
          </a:graphicData>
        </a:graphic>
      </p:graphicFrame>
      <p:sp>
        <p:nvSpPr>
          <p:cNvPr id="4" name="Text Placeholder 3">
            <a:extLst>
              <a:ext uri="{FF2B5EF4-FFF2-40B4-BE49-F238E27FC236}">
                <a16:creationId xmlns:a16="http://schemas.microsoft.com/office/drawing/2014/main" id="{603EC3F9-6F21-4666-BD59-5BEE10053439}"/>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4364037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86712-1901-408A-ABEE-E01C8BB91726}"/>
              </a:ext>
            </a:extLst>
          </p:cNvPr>
          <p:cNvSpPr>
            <a:spLocks noGrp="1"/>
          </p:cNvSpPr>
          <p:nvPr>
            <p:ph type="title"/>
          </p:nvPr>
        </p:nvSpPr>
        <p:spPr/>
        <p:txBody>
          <a:bodyPr/>
          <a:lstStyle/>
          <a:p>
            <a:r>
              <a:rPr lang="en-US"/>
              <a:t>Facebook Own Posts Table | BUSS - 7 of 26</a:t>
            </a:r>
          </a:p>
        </p:txBody>
      </p:sp>
      <p:graphicFrame>
        <p:nvGraphicFramePr>
          <p:cNvPr id="5" name="Table Placeholder 4">
            <a:extLst>
              <a:ext uri="{FF2B5EF4-FFF2-40B4-BE49-F238E27FC236}">
                <a16:creationId xmlns:a16="http://schemas.microsoft.com/office/drawing/2014/main" id="{C61B8803-12D0-4B5F-9075-6F90509628EC}"/>
              </a:ext>
            </a:extLst>
          </p:cNvPr>
          <p:cNvGraphicFramePr>
            <a:graphicFrameLocks noGrp="1"/>
          </p:cNvGraphicFramePr>
          <p:nvPr>
            <p:ph type="tbl" sz="quarter" idx="13"/>
            <p:extLst>
              <p:ext uri="{D42A27DB-BD31-4B8C-83A1-F6EECF244321}">
                <p14:modId xmlns:p14="http://schemas.microsoft.com/office/powerpoint/2010/main" val="3956670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3038692650"/>
                    </a:ext>
                  </a:extLst>
                </a:gridCol>
                <a:gridCol w="822959">
                  <a:extLst>
                    <a:ext uri="{9D8B030D-6E8A-4147-A177-3AD203B41FA5}">
                      <a16:colId xmlns:a16="http://schemas.microsoft.com/office/drawing/2014/main" val="814331618"/>
                    </a:ext>
                  </a:extLst>
                </a:gridCol>
                <a:gridCol w="246888">
                  <a:extLst>
                    <a:ext uri="{9D8B030D-6E8A-4147-A177-3AD203B41FA5}">
                      <a16:colId xmlns:a16="http://schemas.microsoft.com/office/drawing/2014/main" val="1672883892"/>
                    </a:ext>
                  </a:extLst>
                </a:gridCol>
                <a:gridCol w="246888">
                  <a:extLst>
                    <a:ext uri="{9D8B030D-6E8A-4147-A177-3AD203B41FA5}">
                      <a16:colId xmlns:a16="http://schemas.microsoft.com/office/drawing/2014/main" val="1371871957"/>
                    </a:ext>
                  </a:extLst>
                </a:gridCol>
                <a:gridCol w="246888">
                  <a:extLst>
                    <a:ext uri="{9D8B030D-6E8A-4147-A177-3AD203B41FA5}">
                      <a16:colId xmlns:a16="http://schemas.microsoft.com/office/drawing/2014/main" val="3724546661"/>
                    </a:ext>
                  </a:extLst>
                </a:gridCol>
                <a:gridCol w="208280">
                  <a:extLst>
                    <a:ext uri="{9D8B030D-6E8A-4147-A177-3AD203B41FA5}">
                      <a16:colId xmlns:a16="http://schemas.microsoft.com/office/drawing/2014/main" val="1425231268"/>
                    </a:ext>
                  </a:extLst>
                </a:gridCol>
                <a:gridCol w="208280">
                  <a:extLst>
                    <a:ext uri="{9D8B030D-6E8A-4147-A177-3AD203B41FA5}">
                      <a16:colId xmlns:a16="http://schemas.microsoft.com/office/drawing/2014/main" val="440193147"/>
                    </a:ext>
                  </a:extLst>
                </a:gridCol>
                <a:gridCol w="208280">
                  <a:extLst>
                    <a:ext uri="{9D8B030D-6E8A-4147-A177-3AD203B41FA5}">
                      <a16:colId xmlns:a16="http://schemas.microsoft.com/office/drawing/2014/main" val="623302770"/>
                    </a:ext>
                  </a:extLst>
                </a:gridCol>
                <a:gridCol w="208280">
                  <a:extLst>
                    <a:ext uri="{9D8B030D-6E8A-4147-A177-3AD203B41FA5}">
                      <a16:colId xmlns:a16="http://schemas.microsoft.com/office/drawing/2014/main" val="3072024917"/>
                    </a:ext>
                  </a:extLst>
                </a:gridCol>
                <a:gridCol w="208280">
                  <a:extLst>
                    <a:ext uri="{9D8B030D-6E8A-4147-A177-3AD203B41FA5}">
                      <a16:colId xmlns:a16="http://schemas.microsoft.com/office/drawing/2014/main" val="3953246537"/>
                    </a:ext>
                  </a:extLst>
                </a:gridCol>
                <a:gridCol w="208280">
                  <a:extLst>
                    <a:ext uri="{9D8B030D-6E8A-4147-A177-3AD203B41FA5}">
                      <a16:colId xmlns:a16="http://schemas.microsoft.com/office/drawing/2014/main" val="2553173474"/>
                    </a:ext>
                  </a:extLst>
                </a:gridCol>
                <a:gridCol w="208280">
                  <a:extLst>
                    <a:ext uri="{9D8B030D-6E8A-4147-A177-3AD203B41FA5}">
                      <a16:colId xmlns:a16="http://schemas.microsoft.com/office/drawing/2014/main" val="1048000879"/>
                    </a:ext>
                  </a:extLst>
                </a:gridCol>
                <a:gridCol w="246888">
                  <a:extLst>
                    <a:ext uri="{9D8B030D-6E8A-4147-A177-3AD203B41FA5}">
                      <a16:colId xmlns:a16="http://schemas.microsoft.com/office/drawing/2014/main" val="1054815115"/>
                    </a:ext>
                  </a:extLst>
                </a:gridCol>
                <a:gridCol w="246888">
                  <a:extLst>
                    <a:ext uri="{9D8B030D-6E8A-4147-A177-3AD203B41FA5}">
                      <a16:colId xmlns:a16="http://schemas.microsoft.com/office/drawing/2014/main" val="4034751303"/>
                    </a:ext>
                  </a:extLst>
                </a:gridCol>
                <a:gridCol w="246888">
                  <a:extLst>
                    <a:ext uri="{9D8B030D-6E8A-4147-A177-3AD203B41FA5}">
                      <a16:colId xmlns:a16="http://schemas.microsoft.com/office/drawing/2014/main" val="3451622459"/>
                    </a:ext>
                  </a:extLst>
                </a:gridCol>
                <a:gridCol w="208280">
                  <a:extLst>
                    <a:ext uri="{9D8B030D-6E8A-4147-A177-3AD203B41FA5}">
                      <a16:colId xmlns:a16="http://schemas.microsoft.com/office/drawing/2014/main" val="1725123613"/>
                    </a:ext>
                  </a:extLst>
                </a:gridCol>
                <a:gridCol w="246888">
                  <a:extLst>
                    <a:ext uri="{9D8B030D-6E8A-4147-A177-3AD203B41FA5}">
                      <a16:colId xmlns:a16="http://schemas.microsoft.com/office/drawing/2014/main" val="724622324"/>
                    </a:ext>
                  </a:extLst>
                </a:gridCol>
                <a:gridCol w="246888">
                  <a:extLst>
                    <a:ext uri="{9D8B030D-6E8A-4147-A177-3AD203B41FA5}">
                      <a16:colId xmlns:a16="http://schemas.microsoft.com/office/drawing/2014/main" val="741961546"/>
                    </a:ext>
                  </a:extLst>
                </a:gridCol>
                <a:gridCol w="246888">
                  <a:extLst>
                    <a:ext uri="{9D8B030D-6E8A-4147-A177-3AD203B41FA5}">
                      <a16:colId xmlns:a16="http://schemas.microsoft.com/office/drawing/2014/main" val="3210960578"/>
                    </a:ext>
                  </a:extLst>
                </a:gridCol>
                <a:gridCol w="208280">
                  <a:extLst>
                    <a:ext uri="{9D8B030D-6E8A-4147-A177-3AD203B41FA5}">
                      <a16:colId xmlns:a16="http://schemas.microsoft.com/office/drawing/2014/main" val="1428758418"/>
                    </a:ext>
                  </a:extLst>
                </a:gridCol>
                <a:gridCol w="246888">
                  <a:extLst>
                    <a:ext uri="{9D8B030D-6E8A-4147-A177-3AD203B41FA5}">
                      <a16:colId xmlns:a16="http://schemas.microsoft.com/office/drawing/2014/main" val="2625169813"/>
                    </a:ext>
                  </a:extLst>
                </a:gridCol>
                <a:gridCol w="246888">
                  <a:extLst>
                    <a:ext uri="{9D8B030D-6E8A-4147-A177-3AD203B41FA5}">
                      <a16:colId xmlns:a16="http://schemas.microsoft.com/office/drawing/2014/main" val="2876258914"/>
                    </a:ext>
                  </a:extLst>
                </a:gridCol>
                <a:gridCol w="208280">
                  <a:extLst>
                    <a:ext uri="{9D8B030D-6E8A-4147-A177-3AD203B41FA5}">
                      <a16:colId xmlns:a16="http://schemas.microsoft.com/office/drawing/2014/main" val="2779191255"/>
                    </a:ext>
                  </a:extLst>
                </a:gridCol>
                <a:gridCol w="208280">
                  <a:extLst>
                    <a:ext uri="{9D8B030D-6E8A-4147-A177-3AD203B41FA5}">
                      <a16:colId xmlns:a16="http://schemas.microsoft.com/office/drawing/2014/main" val="2738622279"/>
                    </a:ext>
                  </a:extLst>
                </a:gridCol>
                <a:gridCol w="208280">
                  <a:extLst>
                    <a:ext uri="{9D8B030D-6E8A-4147-A177-3AD203B41FA5}">
                      <a16:colId xmlns:a16="http://schemas.microsoft.com/office/drawing/2014/main" val="3516674383"/>
                    </a:ext>
                  </a:extLst>
                </a:gridCol>
                <a:gridCol w="246888">
                  <a:extLst>
                    <a:ext uri="{9D8B030D-6E8A-4147-A177-3AD203B41FA5}">
                      <a16:colId xmlns:a16="http://schemas.microsoft.com/office/drawing/2014/main" val="2476271181"/>
                    </a:ext>
                  </a:extLst>
                </a:gridCol>
                <a:gridCol w="208280">
                  <a:extLst>
                    <a:ext uri="{9D8B030D-6E8A-4147-A177-3AD203B41FA5}">
                      <a16:colId xmlns:a16="http://schemas.microsoft.com/office/drawing/2014/main" val="939450344"/>
                    </a:ext>
                  </a:extLst>
                </a:gridCol>
                <a:gridCol w="208280">
                  <a:extLst>
                    <a:ext uri="{9D8B030D-6E8A-4147-A177-3AD203B41FA5}">
                      <a16:colId xmlns:a16="http://schemas.microsoft.com/office/drawing/2014/main" val="3137039589"/>
                    </a:ext>
                  </a:extLst>
                </a:gridCol>
                <a:gridCol w="208280">
                  <a:extLst>
                    <a:ext uri="{9D8B030D-6E8A-4147-A177-3AD203B41FA5}">
                      <a16:colId xmlns:a16="http://schemas.microsoft.com/office/drawing/2014/main" val="1295036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712823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- 2018-11-23 16:53:59 </a:t>
                      </a:r>
                      <a:r>
                        <a:rPr kumimoji="0" lang="en-US" sz="1000" b="0" i="0" u="none" strike="noStrike" kern="1200" cap="none" spc="0" normalizeH="0" baseline="0" noProof="0">
                          <a:ln>
                            <a:noFill/>
                          </a:ln>
                          <a:solidFill>
                            <a:prstClr val="black"/>
                          </a:solidFill>
                          <a:effectLst/>
                          <a:uLnTx/>
                          <a:uFillTx/>
                          <a:latin typeface="+mn-lt"/>
                          <a:ea typeface="+mn-ea"/>
                          <a:cs typeface="+mn-cs"/>
                        </a:rPr>
                        <a:t> 
 It is great to see that our compounding expertise is appreciated all over the world. During the “2018 Summit on Compounding Intelligent Manufacturing” hosted by Plaschain on November 16–17, 2018 in Suzhou, BUSS process specialist Dino Kudrass delivered a presentation on flexible compounding processes adding value to production. The focus was on the new modular compounder generation COMPEO, which takes versatility and flexibility in compounding to a new level.
Have a look at the details of this event: https://busscorp.com/news/buss-active-around-the-globe-2018-summit-on-compounding-intelligent-manufacturing/
#buss #compounding #busschina #plastic #plasticindustry #summit #intelligentmanufacturing #suzhou #china #compoundingsolutions #flexibility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https://scontent.xx.fbcdn.net/v/t1.0-9/s720x720/46525519_2075962019093851_6586082523053293568_n.jpg?_nc_cat=107&amp;_nc_ht=scontent.xx&amp;oh=342259785062a8b07880e3cb718c6873&amp;oe=5CD1F833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183182127"/>
                  </a:ext>
                </a:extLst>
              </a:tr>
            </a:tbl>
          </a:graphicData>
        </a:graphic>
      </p:graphicFrame>
      <p:sp>
        <p:nvSpPr>
          <p:cNvPr id="4" name="Text Placeholder 3">
            <a:extLst>
              <a:ext uri="{FF2B5EF4-FFF2-40B4-BE49-F238E27FC236}">
                <a16:creationId xmlns:a16="http://schemas.microsoft.com/office/drawing/2014/main" id="{848D8BF3-A43D-4C8A-92E3-C7265602FDE0}"/>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4601655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53733-2F55-4A0C-BE2B-3E30820AC1E0}"/>
              </a:ext>
            </a:extLst>
          </p:cNvPr>
          <p:cNvSpPr>
            <a:spLocks noGrp="1"/>
          </p:cNvSpPr>
          <p:nvPr>
            <p:ph type="title"/>
          </p:nvPr>
        </p:nvSpPr>
        <p:spPr/>
        <p:txBody>
          <a:bodyPr/>
          <a:lstStyle/>
          <a:p>
            <a:r>
              <a:rPr lang="en-US"/>
              <a:t>Facebook Own Posts Table | BUSS - 8 of 26</a:t>
            </a:r>
          </a:p>
        </p:txBody>
      </p:sp>
      <p:graphicFrame>
        <p:nvGraphicFramePr>
          <p:cNvPr id="5" name="Table Placeholder 4">
            <a:extLst>
              <a:ext uri="{FF2B5EF4-FFF2-40B4-BE49-F238E27FC236}">
                <a16:creationId xmlns:a16="http://schemas.microsoft.com/office/drawing/2014/main" id="{CA0DCC5F-CE7A-446F-9420-F61F1BFB1AE2}"/>
              </a:ext>
            </a:extLst>
          </p:cNvPr>
          <p:cNvGraphicFramePr>
            <a:graphicFrameLocks noGrp="1"/>
          </p:cNvGraphicFramePr>
          <p:nvPr>
            <p:ph type="tbl" sz="quarter" idx="13"/>
            <p:extLst>
              <p:ext uri="{D42A27DB-BD31-4B8C-83A1-F6EECF244321}">
                <p14:modId xmlns:p14="http://schemas.microsoft.com/office/powerpoint/2010/main" val="27448947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2762559285"/>
                    </a:ext>
                  </a:extLst>
                </a:gridCol>
                <a:gridCol w="822959">
                  <a:extLst>
                    <a:ext uri="{9D8B030D-6E8A-4147-A177-3AD203B41FA5}">
                      <a16:colId xmlns:a16="http://schemas.microsoft.com/office/drawing/2014/main" val="3152323636"/>
                    </a:ext>
                  </a:extLst>
                </a:gridCol>
                <a:gridCol w="246888">
                  <a:extLst>
                    <a:ext uri="{9D8B030D-6E8A-4147-A177-3AD203B41FA5}">
                      <a16:colId xmlns:a16="http://schemas.microsoft.com/office/drawing/2014/main" val="1263045808"/>
                    </a:ext>
                  </a:extLst>
                </a:gridCol>
                <a:gridCol w="246888">
                  <a:extLst>
                    <a:ext uri="{9D8B030D-6E8A-4147-A177-3AD203B41FA5}">
                      <a16:colId xmlns:a16="http://schemas.microsoft.com/office/drawing/2014/main" val="1962855807"/>
                    </a:ext>
                  </a:extLst>
                </a:gridCol>
                <a:gridCol w="246888">
                  <a:extLst>
                    <a:ext uri="{9D8B030D-6E8A-4147-A177-3AD203B41FA5}">
                      <a16:colId xmlns:a16="http://schemas.microsoft.com/office/drawing/2014/main" val="1691915489"/>
                    </a:ext>
                  </a:extLst>
                </a:gridCol>
                <a:gridCol w="208280">
                  <a:extLst>
                    <a:ext uri="{9D8B030D-6E8A-4147-A177-3AD203B41FA5}">
                      <a16:colId xmlns:a16="http://schemas.microsoft.com/office/drawing/2014/main" val="251448444"/>
                    </a:ext>
                  </a:extLst>
                </a:gridCol>
                <a:gridCol w="208280">
                  <a:extLst>
                    <a:ext uri="{9D8B030D-6E8A-4147-A177-3AD203B41FA5}">
                      <a16:colId xmlns:a16="http://schemas.microsoft.com/office/drawing/2014/main" val="3040708379"/>
                    </a:ext>
                  </a:extLst>
                </a:gridCol>
                <a:gridCol w="208280">
                  <a:extLst>
                    <a:ext uri="{9D8B030D-6E8A-4147-A177-3AD203B41FA5}">
                      <a16:colId xmlns:a16="http://schemas.microsoft.com/office/drawing/2014/main" val="3918332085"/>
                    </a:ext>
                  </a:extLst>
                </a:gridCol>
                <a:gridCol w="208280">
                  <a:extLst>
                    <a:ext uri="{9D8B030D-6E8A-4147-A177-3AD203B41FA5}">
                      <a16:colId xmlns:a16="http://schemas.microsoft.com/office/drawing/2014/main" val="1327222996"/>
                    </a:ext>
                  </a:extLst>
                </a:gridCol>
                <a:gridCol w="208280">
                  <a:extLst>
                    <a:ext uri="{9D8B030D-6E8A-4147-A177-3AD203B41FA5}">
                      <a16:colId xmlns:a16="http://schemas.microsoft.com/office/drawing/2014/main" val="24009600"/>
                    </a:ext>
                  </a:extLst>
                </a:gridCol>
                <a:gridCol w="208280">
                  <a:extLst>
                    <a:ext uri="{9D8B030D-6E8A-4147-A177-3AD203B41FA5}">
                      <a16:colId xmlns:a16="http://schemas.microsoft.com/office/drawing/2014/main" val="3187009187"/>
                    </a:ext>
                  </a:extLst>
                </a:gridCol>
                <a:gridCol w="208280">
                  <a:extLst>
                    <a:ext uri="{9D8B030D-6E8A-4147-A177-3AD203B41FA5}">
                      <a16:colId xmlns:a16="http://schemas.microsoft.com/office/drawing/2014/main" val="3062910315"/>
                    </a:ext>
                  </a:extLst>
                </a:gridCol>
                <a:gridCol w="246888">
                  <a:extLst>
                    <a:ext uri="{9D8B030D-6E8A-4147-A177-3AD203B41FA5}">
                      <a16:colId xmlns:a16="http://schemas.microsoft.com/office/drawing/2014/main" val="672455729"/>
                    </a:ext>
                  </a:extLst>
                </a:gridCol>
                <a:gridCol w="246888">
                  <a:extLst>
                    <a:ext uri="{9D8B030D-6E8A-4147-A177-3AD203B41FA5}">
                      <a16:colId xmlns:a16="http://schemas.microsoft.com/office/drawing/2014/main" val="301295318"/>
                    </a:ext>
                  </a:extLst>
                </a:gridCol>
                <a:gridCol w="246888">
                  <a:extLst>
                    <a:ext uri="{9D8B030D-6E8A-4147-A177-3AD203B41FA5}">
                      <a16:colId xmlns:a16="http://schemas.microsoft.com/office/drawing/2014/main" val="378149354"/>
                    </a:ext>
                  </a:extLst>
                </a:gridCol>
                <a:gridCol w="208280">
                  <a:extLst>
                    <a:ext uri="{9D8B030D-6E8A-4147-A177-3AD203B41FA5}">
                      <a16:colId xmlns:a16="http://schemas.microsoft.com/office/drawing/2014/main" val="3839255221"/>
                    </a:ext>
                  </a:extLst>
                </a:gridCol>
                <a:gridCol w="246888">
                  <a:extLst>
                    <a:ext uri="{9D8B030D-6E8A-4147-A177-3AD203B41FA5}">
                      <a16:colId xmlns:a16="http://schemas.microsoft.com/office/drawing/2014/main" val="667259699"/>
                    </a:ext>
                  </a:extLst>
                </a:gridCol>
                <a:gridCol w="246888">
                  <a:extLst>
                    <a:ext uri="{9D8B030D-6E8A-4147-A177-3AD203B41FA5}">
                      <a16:colId xmlns:a16="http://schemas.microsoft.com/office/drawing/2014/main" val="3956013789"/>
                    </a:ext>
                  </a:extLst>
                </a:gridCol>
                <a:gridCol w="246888">
                  <a:extLst>
                    <a:ext uri="{9D8B030D-6E8A-4147-A177-3AD203B41FA5}">
                      <a16:colId xmlns:a16="http://schemas.microsoft.com/office/drawing/2014/main" val="3241009542"/>
                    </a:ext>
                  </a:extLst>
                </a:gridCol>
                <a:gridCol w="208280">
                  <a:extLst>
                    <a:ext uri="{9D8B030D-6E8A-4147-A177-3AD203B41FA5}">
                      <a16:colId xmlns:a16="http://schemas.microsoft.com/office/drawing/2014/main" val="11854404"/>
                    </a:ext>
                  </a:extLst>
                </a:gridCol>
                <a:gridCol w="246888">
                  <a:extLst>
                    <a:ext uri="{9D8B030D-6E8A-4147-A177-3AD203B41FA5}">
                      <a16:colId xmlns:a16="http://schemas.microsoft.com/office/drawing/2014/main" val="1113876697"/>
                    </a:ext>
                  </a:extLst>
                </a:gridCol>
                <a:gridCol w="246888">
                  <a:extLst>
                    <a:ext uri="{9D8B030D-6E8A-4147-A177-3AD203B41FA5}">
                      <a16:colId xmlns:a16="http://schemas.microsoft.com/office/drawing/2014/main" val="491772041"/>
                    </a:ext>
                  </a:extLst>
                </a:gridCol>
                <a:gridCol w="208280">
                  <a:extLst>
                    <a:ext uri="{9D8B030D-6E8A-4147-A177-3AD203B41FA5}">
                      <a16:colId xmlns:a16="http://schemas.microsoft.com/office/drawing/2014/main" val="1597758768"/>
                    </a:ext>
                  </a:extLst>
                </a:gridCol>
                <a:gridCol w="208280">
                  <a:extLst>
                    <a:ext uri="{9D8B030D-6E8A-4147-A177-3AD203B41FA5}">
                      <a16:colId xmlns:a16="http://schemas.microsoft.com/office/drawing/2014/main" val="29309310"/>
                    </a:ext>
                  </a:extLst>
                </a:gridCol>
                <a:gridCol w="208280">
                  <a:extLst>
                    <a:ext uri="{9D8B030D-6E8A-4147-A177-3AD203B41FA5}">
                      <a16:colId xmlns:a16="http://schemas.microsoft.com/office/drawing/2014/main" val="2926068048"/>
                    </a:ext>
                  </a:extLst>
                </a:gridCol>
                <a:gridCol w="246888">
                  <a:extLst>
                    <a:ext uri="{9D8B030D-6E8A-4147-A177-3AD203B41FA5}">
                      <a16:colId xmlns:a16="http://schemas.microsoft.com/office/drawing/2014/main" val="267371686"/>
                    </a:ext>
                  </a:extLst>
                </a:gridCol>
                <a:gridCol w="208280">
                  <a:extLst>
                    <a:ext uri="{9D8B030D-6E8A-4147-A177-3AD203B41FA5}">
                      <a16:colId xmlns:a16="http://schemas.microsoft.com/office/drawing/2014/main" val="1320832675"/>
                    </a:ext>
                  </a:extLst>
                </a:gridCol>
                <a:gridCol w="208280">
                  <a:extLst>
                    <a:ext uri="{9D8B030D-6E8A-4147-A177-3AD203B41FA5}">
                      <a16:colId xmlns:a16="http://schemas.microsoft.com/office/drawing/2014/main" val="1193536337"/>
                    </a:ext>
                  </a:extLst>
                </a:gridCol>
                <a:gridCol w="208280">
                  <a:extLst>
                    <a:ext uri="{9D8B030D-6E8A-4147-A177-3AD203B41FA5}">
                      <a16:colId xmlns:a16="http://schemas.microsoft.com/office/drawing/2014/main" val="17878742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984455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- 2018-11-20 09:44:22 </a:t>
                      </a:r>
                      <a:r>
                        <a:rPr kumimoji="0" lang="en-US" sz="1000" b="0" i="0" u="none" strike="noStrike" kern="1200" cap="none" spc="0" normalizeH="0" baseline="0" noProof="0">
                          <a:ln>
                            <a:noFill/>
                          </a:ln>
                          <a:solidFill>
                            <a:prstClr val="black"/>
                          </a:solidFill>
                          <a:effectLst/>
                          <a:uLnTx/>
                          <a:uFillTx/>
                          <a:latin typeface="+mn-lt"/>
                          <a:ea typeface="+mn-ea"/>
                          <a:cs typeface="+mn-cs"/>
                        </a:rPr>
                        <a:t> 
 Here, there and everywhere! – With subsidiaries and agents all over the world, BUSS is present in 29 countries. Our international customers and partners value the well-trained specialists and experienced engineers of our global service network. And we are not just there for you offline, but also online. Our website is now available in English, German, Spanish, Russian and Chinese, with Japanese coming soon. We bring Swiss Quality in compounding solutions to you!
Find out where your nearest BUSS service center is: https://busscorp.com/about-us/sales-network/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https://scontent.xx.fbcdn.net/v/t1.0-9/s720x720/46479424_2071782139511839_6254726625095581696_n.jpg?_nc_cat=103&amp;_nc_ht=scontent.xx&amp;oh=ec172e9106e8d31a1c8d4de34ee67102&amp;oe=5C8B8217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511036120"/>
                  </a:ext>
                </a:extLst>
              </a:tr>
            </a:tbl>
          </a:graphicData>
        </a:graphic>
      </p:graphicFrame>
      <p:sp>
        <p:nvSpPr>
          <p:cNvPr id="4" name="Text Placeholder 3">
            <a:extLst>
              <a:ext uri="{FF2B5EF4-FFF2-40B4-BE49-F238E27FC236}">
                <a16:creationId xmlns:a16="http://schemas.microsoft.com/office/drawing/2014/main" id="{F49160C7-FCEB-4FB8-A475-9E6E9745B8DA}"/>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1291180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E48FE-1C16-4988-810F-519ECE28EA1B}"/>
              </a:ext>
            </a:extLst>
          </p:cNvPr>
          <p:cNvSpPr>
            <a:spLocks noGrp="1"/>
          </p:cNvSpPr>
          <p:nvPr>
            <p:ph type="title"/>
          </p:nvPr>
        </p:nvSpPr>
        <p:spPr/>
        <p:txBody>
          <a:bodyPr/>
          <a:lstStyle/>
          <a:p>
            <a:r>
              <a:rPr lang="en-US"/>
              <a:t>Facebook Own Posts Table | BUSS - 9 of 26</a:t>
            </a:r>
          </a:p>
        </p:txBody>
      </p:sp>
      <p:graphicFrame>
        <p:nvGraphicFramePr>
          <p:cNvPr id="5" name="Table Placeholder 4">
            <a:extLst>
              <a:ext uri="{FF2B5EF4-FFF2-40B4-BE49-F238E27FC236}">
                <a16:creationId xmlns:a16="http://schemas.microsoft.com/office/drawing/2014/main" id="{98D4889E-D7C0-4C95-B5F9-531942E19A52}"/>
              </a:ext>
            </a:extLst>
          </p:cNvPr>
          <p:cNvGraphicFramePr>
            <a:graphicFrameLocks noGrp="1"/>
          </p:cNvGraphicFramePr>
          <p:nvPr>
            <p:ph type="tbl" sz="quarter" idx="13"/>
            <p:extLst>
              <p:ext uri="{D42A27DB-BD31-4B8C-83A1-F6EECF244321}">
                <p14:modId xmlns:p14="http://schemas.microsoft.com/office/powerpoint/2010/main" val="2407477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824051335"/>
                    </a:ext>
                  </a:extLst>
                </a:gridCol>
                <a:gridCol w="822959">
                  <a:extLst>
                    <a:ext uri="{9D8B030D-6E8A-4147-A177-3AD203B41FA5}">
                      <a16:colId xmlns:a16="http://schemas.microsoft.com/office/drawing/2014/main" val="3247413919"/>
                    </a:ext>
                  </a:extLst>
                </a:gridCol>
                <a:gridCol w="246888">
                  <a:extLst>
                    <a:ext uri="{9D8B030D-6E8A-4147-A177-3AD203B41FA5}">
                      <a16:colId xmlns:a16="http://schemas.microsoft.com/office/drawing/2014/main" val="135051056"/>
                    </a:ext>
                  </a:extLst>
                </a:gridCol>
                <a:gridCol w="246888">
                  <a:extLst>
                    <a:ext uri="{9D8B030D-6E8A-4147-A177-3AD203B41FA5}">
                      <a16:colId xmlns:a16="http://schemas.microsoft.com/office/drawing/2014/main" val="3530993744"/>
                    </a:ext>
                  </a:extLst>
                </a:gridCol>
                <a:gridCol w="246888">
                  <a:extLst>
                    <a:ext uri="{9D8B030D-6E8A-4147-A177-3AD203B41FA5}">
                      <a16:colId xmlns:a16="http://schemas.microsoft.com/office/drawing/2014/main" val="3804239576"/>
                    </a:ext>
                  </a:extLst>
                </a:gridCol>
                <a:gridCol w="208280">
                  <a:extLst>
                    <a:ext uri="{9D8B030D-6E8A-4147-A177-3AD203B41FA5}">
                      <a16:colId xmlns:a16="http://schemas.microsoft.com/office/drawing/2014/main" val="12322622"/>
                    </a:ext>
                  </a:extLst>
                </a:gridCol>
                <a:gridCol w="208280">
                  <a:extLst>
                    <a:ext uri="{9D8B030D-6E8A-4147-A177-3AD203B41FA5}">
                      <a16:colId xmlns:a16="http://schemas.microsoft.com/office/drawing/2014/main" val="2896098809"/>
                    </a:ext>
                  </a:extLst>
                </a:gridCol>
                <a:gridCol w="208280">
                  <a:extLst>
                    <a:ext uri="{9D8B030D-6E8A-4147-A177-3AD203B41FA5}">
                      <a16:colId xmlns:a16="http://schemas.microsoft.com/office/drawing/2014/main" val="117575028"/>
                    </a:ext>
                  </a:extLst>
                </a:gridCol>
                <a:gridCol w="208280">
                  <a:extLst>
                    <a:ext uri="{9D8B030D-6E8A-4147-A177-3AD203B41FA5}">
                      <a16:colId xmlns:a16="http://schemas.microsoft.com/office/drawing/2014/main" val="172451777"/>
                    </a:ext>
                  </a:extLst>
                </a:gridCol>
                <a:gridCol w="208280">
                  <a:extLst>
                    <a:ext uri="{9D8B030D-6E8A-4147-A177-3AD203B41FA5}">
                      <a16:colId xmlns:a16="http://schemas.microsoft.com/office/drawing/2014/main" val="4049054617"/>
                    </a:ext>
                  </a:extLst>
                </a:gridCol>
                <a:gridCol w="208280">
                  <a:extLst>
                    <a:ext uri="{9D8B030D-6E8A-4147-A177-3AD203B41FA5}">
                      <a16:colId xmlns:a16="http://schemas.microsoft.com/office/drawing/2014/main" val="4028356119"/>
                    </a:ext>
                  </a:extLst>
                </a:gridCol>
                <a:gridCol w="208280">
                  <a:extLst>
                    <a:ext uri="{9D8B030D-6E8A-4147-A177-3AD203B41FA5}">
                      <a16:colId xmlns:a16="http://schemas.microsoft.com/office/drawing/2014/main" val="3692460062"/>
                    </a:ext>
                  </a:extLst>
                </a:gridCol>
                <a:gridCol w="246888">
                  <a:extLst>
                    <a:ext uri="{9D8B030D-6E8A-4147-A177-3AD203B41FA5}">
                      <a16:colId xmlns:a16="http://schemas.microsoft.com/office/drawing/2014/main" val="1988925232"/>
                    </a:ext>
                  </a:extLst>
                </a:gridCol>
                <a:gridCol w="246888">
                  <a:extLst>
                    <a:ext uri="{9D8B030D-6E8A-4147-A177-3AD203B41FA5}">
                      <a16:colId xmlns:a16="http://schemas.microsoft.com/office/drawing/2014/main" val="634121491"/>
                    </a:ext>
                  </a:extLst>
                </a:gridCol>
                <a:gridCol w="246888">
                  <a:extLst>
                    <a:ext uri="{9D8B030D-6E8A-4147-A177-3AD203B41FA5}">
                      <a16:colId xmlns:a16="http://schemas.microsoft.com/office/drawing/2014/main" val="1622421793"/>
                    </a:ext>
                  </a:extLst>
                </a:gridCol>
                <a:gridCol w="208280">
                  <a:extLst>
                    <a:ext uri="{9D8B030D-6E8A-4147-A177-3AD203B41FA5}">
                      <a16:colId xmlns:a16="http://schemas.microsoft.com/office/drawing/2014/main" val="1706024062"/>
                    </a:ext>
                  </a:extLst>
                </a:gridCol>
                <a:gridCol w="246888">
                  <a:extLst>
                    <a:ext uri="{9D8B030D-6E8A-4147-A177-3AD203B41FA5}">
                      <a16:colId xmlns:a16="http://schemas.microsoft.com/office/drawing/2014/main" val="2151158865"/>
                    </a:ext>
                  </a:extLst>
                </a:gridCol>
                <a:gridCol w="246888">
                  <a:extLst>
                    <a:ext uri="{9D8B030D-6E8A-4147-A177-3AD203B41FA5}">
                      <a16:colId xmlns:a16="http://schemas.microsoft.com/office/drawing/2014/main" val="418554514"/>
                    </a:ext>
                  </a:extLst>
                </a:gridCol>
                <a:gridCol w="246888">
                  <a:extLst>
                    <a:ext uri="{9D8B030D-6E8A-4147-A177-3AD203B41FA5}">
                      <a16:colId xmlns:a16="http://schemas.microsoft.com/office/drawing/2014/main" val="904866302"/>
                    </a:ext>
                  </a:extLst>
                </a:gridCol>
                <a:gridCol w="208280">
                  <a:extLst>
                    <a:ext uri="{9D8B030D-6E8A-4147-A177-3AD203B41FA5}">
                      <a16:colId xmlns:a16="http://schemas.microsoft.com/office/drawing/2014/main" val="2453823196"/>
                    </a:ext>
                  </a:extLst>
                </a:gridCol>
                <a:gridCol w="246888">
                  <a:extLst>
                    <a:ext uri="{9D8B030D-6E8A-4147-A177-3AD203B41FA5}">
                      <a16:colId xmlns:a16="http://schemas.microsoft.com/office/drawing/2014/main" val="3459872656"/>
                    </a:ext>
                  </a:extLst>
                </a:gridCol>
                <a:gridCol w="246888">
                  <a:extLst>
                    <a:ext uri="{9D8B030D-6E8A-4147-A177-3AD203B41FA5}">
                      <a16:colId xmlns:a16="http://schemas.microsoft.com/office/drawing/2014/main" val="2824656359"/>
                    </a:ext>
                  </a:extLst>
                </a:gridCol>
                <a:gridCol w="208280">
                  <a:extLst>
                    <a:ext uri="{9D8B030D-6E8A-4147-A177-3AD203B41FA5}">
                      <a16:colId xmlns:a16="http://schemas.microsoft.com/office/drawing/2014/main" val="990621743"/>
                    </a:ext>
                  </a:extLst>
                </a:gridCol>
                <a:gridCol w="208280">
                  <a:extLst>
                    <a:ext uri="{9D8B030D-6E8A-4147-A177-3AD203B41FA5}">
                      <a16:colId xmlns:a16="http://schemas.microsoft.com/office/drawing/2014/main" val="2097031979"/>
                    </a:ext>
                  </a:extLst>
                </a:gridCol>
                <a:gridCol w="208280">
                  <a:extLst>
                    <a:ext uri="{9D8B030D-6E8A-4147-A177-3AD203B41FA5}">
                      <a16:colId xmlns:a16="http://schemas.microsoft.com/office/drawing/2014/main" val="1604336948"/>
                    </a:ext>
                  </a:extLst>
                </a:gridCol>
                <a:gridCol w="246888">
                  <a:extLst>
                    <a:ext uri="{9D8B030D-6E8A-4147-A177-3AD203B41FA5}">
                      <a16:colId xmlns:a16="http://schemas.microsoft.com/office/drawing/2014/main" val="3474336980"/>
                    </a:ext>
                  </a:extLst>
                </a:gridCol>
                <a:gridCol w="208280">
                  <a:extLst>
                    <a:ext uri="{9D8B030D-6E8A-4147-A177-3AD203B41FA5}">
                      <a16:colId xmlns:a16="http://schemas.microsoft.com/office/drawing/2014/main" val="2453605385"/>
                    </a:ext>
                  </a:extLst>
                </a:gridCol>
                <a:gridCol w="208280">
                  <a:extLst>
                    <a:ext uri="{9D8B030D-6E8A-4147-A177-3AD203B41FA5}">
                      <a16:colId xmlns:a16="http://schemas.microsoft.com/office/drawing/2014/main" val="68423141"/>
                    </a:ext>
                  </a:extLst>
                </a:gridCol>
                <a:gridCol w="208280">
                  <a:extLst>
                    <a:ext uri="{9D8B030D-6E8A-4147-A177-3AD203B41FA5}">
                      <a16:colId xmlns:a16="http://schemas.microsoft.com/office/drawing/2014/main" val="1424731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53762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- 2018-11-16 11:40:35 </a:t>
                      </a:r>
                      <a:r>
                        <a:rPr kumimoji="0" lang="en-US" sz="1000" b="0" i="0" u="none" strike="noStrike" kern="1200" cap="none" spc="0" normalizeH="0" baseline="0" noProof="0">
                          <a:ln>
                            <a:noFill/>
                          </a:ln>
                          <a:solidFill>
                            <a:prstClr val="black"/>
                          </a:solidFill>
                          <a:effectLst/>
                          <a:uLnTx/>
                          <a:uFillTx/>
                          <a:latin typeface="+mn-lt"/>
                          <a:ea typeface="+mn-ea"/>
                          <a:cs typeface="+mn-cs"/>
                        </a:rPr>
                        <a:t> 
 The good news from China continue… at the China International Import Expo (CIIE), which took place in Shanghai from 5th to 11th of November, BUSS exhibited as the only European provider of compounding solutions. During the expo, visitors from government, economic and technological development zones and various industries came to our booth and showed great interest in the BUSS compounding technology, especially the new compounder generation COMPEO. People were particularly impressed with the Swiss Quality and complimented the "craftsmanship spirit" of our products. This positive feedback bore fruits right away, as BUSS China reached an agreement with two domestic companies and signed a cooperation agreement during the expo.
Check out, where BUSS will exhibit next: https://busscorp.com/about-us/events-fairs/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https://scontent.xx.fbcdn.net/v/t1.0-9/s720x720/46449449_2065852726771447_3654553166399143936_o.jpg?_nc_cat=109&amp;_nc_ht=scontent.xx&amp;oh=5cc64ae7ffe5070b0d628d2065aada43&amp;oe=5C8F74F6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31.5789 %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563174222"/>
                  </a:ext>
                </a:extLst>
              </a:tr>
            </a:tbl>
          </a:graphicData>
        </a:graphic>
      </p:graphicFrame>
      <p:sp>
        <p:nvSpPr>
          <p:cNvPr id="4" name="Text Placeholder 3">
            <a:extLst>
              <a:ext uri="{FF2B5EF4-FFF2-40B4-BE49-F238E27FC236}">
                <a16:creationId xmlns:a16="http://schemas.microsoft.com/office/drawing/2014/main" id="{FBD99D8D-7A08-4C29-BC55-4004BF8296E5}"/>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74576969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0DD639-A814-4932-8A10-2EDEFB13B3B6}"/>
              </a:ext>
            </a:extLst>
          </p:cNvPr>
          <p:cNvSpPr>
            <a:spLocks noGrp="1"/>
          </p:cNvSpPr>
          <p:nvPr>
            <p:ph type="title"/>
          </p:nvPr>
        </p:nvSpPr>
        <p:spPr/>
        <p:txBody>
          <a:bodyPr/>
          <a:lstStyle/>
          <a:p>
            <a:r>
              <a:rPr lang="en-US"/>
              <a:t>Facebook Own Posts Table | BUSS - 10 of 26</a:t>
            </a:r>
          </a:p>
        </p:txBody>
      </p:sp>
      <p:graphicFrame>
        <p:nvGraphicFramePr>
          <p:cNvPr id="5" name="Table Placeholder 4">
            <a:extLst>
              <a:ext uri="{FF2B5EF4-FFF2-40B4-BE49-F238E27FC236}">
                <a16:creationId xmlns:a16="http://schemas.microsoft.com/office/drawing/2014/main" id="{51C23DD4-7B5C-4697-9AAF-5375C07BF52B}"/>
              </a:ext>
            </a:extLst>
          </p:cNvPr>
          <p:cNvGraphicFramePr>
            <a:graphicFrameLocks noGrp="1"/>
          </p:cNvGraphicFramePr>
          <p:nvPr>
            <p:ph type="tbl" sz="quarter" idx="13"/>
            <p:extLst>
              <p:ext uri="{D42A27DB-BD31-4B8C-83A1-F6EECF244321}">
                <p14:modId xmlns:p14="http://schemas.microsoft.com/office/powerpoint/2010/main" val="2571474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376219725"/>
                    </a:ext>
                  </a:extLst>
                </a:gridCol>
                <a:gridCol w="822959">
                  <a:extLst>
                    <a:ext uri="{9D8B030D-6E8A-4147-A177-3AD203B41FA5}">
                      <a16:colId xmlns:a16="http://schemas.microsoft.com/office/drawing/2014/main" val="839998470"/>
                    </a:ext>
                  </a:extLst>
                </a:gridCol>
                <a:gridCol w="246888">
                  <a:extLst>
                    <a:ext uri="{9D8B030D-6E8A-4147-A177-3AD203B41FA5}">
                      <a16:colId xmlns:a16="http://schemas.microsoft.com/office/drawing/2014/main" val="4248480432"/>
                    </a:ext>
                  </a:extLst>
                </a:gridCol>
                <a:gridCol w="246888">
                  <a:extLst>
                    <a:ext uri="{9D8B030D-6E8A-4147-A177-3AD203B41FA5}">
                      <a16:colId xmlns:a16="http://schemas.microsoft.com/office/drawing/2014/main" val="1485933416"/>
                    </a:ext>
                  </a:extLst>
                </a:gridCol>
                <a:gridCol w="246888">
                  <a:extLst>
                    <a:ext uri="{9D8B030D-6E8A-4147-A177-3AD203B41FA5}">
                      <a16:colId xmlns:a16="http://schemas.microsoft.com/office/drawing/2014/main" val="2822829628"/>
                    </a:ext>
                  </a:extLst>
                </a:gridCol>
                <a:gridCol w="208280">
                  <a:extLst>
                    <a:ext uri="{9D8B030D-6E8A-4147-A177-3AD203B41FA5}">
                      <a16:colId xmlns:a16="http://schemas.microsoft.com/office/drawing/2014/main" val="1566873488"/>
                    </a:ext>
                  </a:extLst>
                </a:gridCol>
                <a:gridCol w="208280">
                  <a:extLst>
                    <a:ext uri="{9D8B030D-6E8A-4147-A177-3AD203B41FA5}">
                      <a16:colId xmlns:a16="http://schemas.microsoft.com/office/drawing/2014/main" val="459725249"/>
                    </a:ext>
                  </a:extLst>
                </a:gridCol>
                <a:gridCol w="208280">
                  <a:extLst>
                    <a:ext uri="{9D8B030D-6E8A-4147-A177-3AD203B41FA5}">
                      <a16:colId xmlns:a16="http://schemas.microsoft.com/office/drawing/2014/main" val="4076387197"/>
                    </a:ext>
                  </a:extLst>
                </a:gridCol>
                <a:gridCol w="208280">
                  <a:extLst>
                    <a:ext uri="{9D8B030D-6E8A-4147-A177-3AD203B41FA5}">
                      <a16:colId xmlns:a16="http://schemas.microsoft.com/office/drawing/2014/main" val="3805966933"/>
                    </a:ext>
                  </a:extLst>
                </a:gridCol>
                <a:gridCol w="208280">
                  <a:extLst>
                    <a:ext uri="{9D8B030D-6E8A-4147-A177-3AD203B41FA5}">
                      <a16:colId xmlns:a16="http://schemas.microsoft.com/office/drawing/2014/main" val="834381636"/>
                    </a:ext>
                  </a:extLst>
                </a:gridCol>
                <a:gridCol w="208280">
                  <a:extLst>
                    <a:ext uri="{9D8B030D-6E8A-4147-A177-3AD203B41FA5}">
                      <a16:colId xmlns:a16="http://schemas.microsoft.com/office/drawing/2014/main" val="4220437813"/>
                    </a:ext>
                  </a:extLst>
                </a:gridCol>
                <a:gridCol w="208280">
                  <a:extLst>
                    <a:ext uri="{9D8B030D-6E8A-4147-A177-3AD203B41FA5}">
                      <a16:colId xmlns:a16="http://schemas.microsoft.com/office/drawing/2014/main" val="2661130636"/>
                    </a:ext>
                  </a:extLst>
                </a:gridCol>
                <a:gridCol w="246888">
                  <a:extLst>
                    <a:ext uri="{9D8B030D-6E8A-4147-A177-3AD203B41FA5}">
                      <a16:colId xmlns:a16="http://schemas.microsoft.com/office/drawing/2014/main" val="484498359"/>
                    </a:ext>
                  </a:extLst>
                </a:gridCol>
                <a:gridCol w="246888">
                  <a:extLst>
                    <a:ext uri="{9D8B030D-6E8A-4147-A177-3AD203B41FA5}">
                      <a16:colId xmlns:a16="http://schemas.microsoft.com/office/drawing/2014/main" val="1648883862"/>
                    </a:ext>
                  </a:extLst>
                </a:gridCol>
                <a:gridCol w="246888">
                  <a:extLst>
                    <a:ext uri="{9D8B030D-6E8A-4147-A177-3AD203B41FA5}">
                      <a16:colId xmlns:a16="http://schemas.microsoft.com/office/drawing/2014/main" val="2712916498"/>
                    </a:ext>
                  </a:extLst>
                </a:gridCol>
                <a:gridCol w="208280">
                  <a:extLst>
                    <a:ext uri="{9D8B030D-6E8A-4147-A177-3AD203B41FA5}">
                      <a16:colId xmlns:a16="http://schemas.microsoft.com/office/drawing/2014/main" val="2880985922"/>
                    </a:ext>
                  </a:extLst>
                </a:gridCol>
                <a:gridCol w="246888">
                  <a:extLst>
                    <a:ext uri="{9D8B030D-6E8A-4147-A177-3AD203B41FA5}">
                      <a16:colId xmlns:a16="http://schemas.microsoft.com/office/drawing/2014/main" val="2000708908"/>
                    </a:ext>
                  </a:extLst>
                </a:gridCol>
                <a:gridCol w="246888">
                  <a:extLst>
                    <a:ext uri="{9D8B030D-6E8A-4147-A177-3AD203B41FA5}">
                      <a16:colId xmlns:a16="http://schemas.microsoft.com/office/drawing/2014/main" val="1414394759"/>
                    </a:ext>
                  </a:extLst>
                </a:gridCol>
                <a:gridCol w="246888">
                  <a:extLst>
                    <a:ext uri="{9D8B030D-6E8A-4147-A177-3AD203B41FA5}">
                      <a16:colId xmlns:a16="http://schemas.microsoft.com/office/drawing/2014/main" val="367869588"/>
                    </a:ext>
                  </a:extLst>
                </a:gridCol>
                <a:gridCol w="208280">
                  <a:extLst>
                    <a:ext uri="{9D8B030D-6E8A-4147-A177-3AD203B41FA5}">
                      <a16:colId xmlns:a16="http://schemas.microsoft.com/office/drawing/2014/main" val="1552269296"/>
                    </a:ext>
                  </a:extLst>
                </a:gridCol>
                <a:gridCol w="246888">
                  <a:extLst>
                    <a:ext uri="{9D8B030D-6E8A-4147-A177-3AD203B41FA5}">
                      <a16:colId xmlns:a16="http://schemas.microsoft.com/office/drawing/2014/main" val="4181053043"/>
                    </a:ext>
                  </a:extLst>
                </a:gridCol>
                <a:gridCol w="246888">
                  <a:extLst>
                    <a:ext uri="{9D8B030D-6E8A-4147-A177-3AD203B41FA5}">
                      <a16:colId xmlns:a16="http://schemas.microsoft.com/office/drawing/2014/main" val="871697048"/>
                    </a:ext>
                  </a:extLst>
                </a:gridCol>
                <a:gridCol w="208280">
                  <a:extLst>
                    <a:ext uri="{9D8B030D-6E8A-4147-A177-3AD203B41FA5}">
                      <a16:colId xmlns:a16="http://schemas.microsoft.com/office/drawing/2014/main" val="2165081375"/>
                    </a:ext>
                  </a:extLst>
                </a:gridCol>
                <a:gridCol w="208280">
                  <a:extLst>
                    <a:ext uri="{9D8B030D-6E8A-4147-A177-3AD203B41FA5}">
                      <a16:colId xmlns:a16="http://schemas.microsoft.com/office/drawing/2014/main" val="779094555"/>
                    </a:ext>
                  </a:extLst>
                </a:gridCol>
                <a:gridCol w="208280">
                  <a:extLst>
                    <a:ext uri="{9D8B030D-6E8A-4147-A177-3AD203B41FA5}">
                      <a16:colId xmlns:a16="http://schemas.microsoft.com/office/drawing/2014/main" val="1602421202"/>
                    </a:ext>
                  </a:extLst>
                </a:gridCol>
                <a:gridCol w="246888">
                  <a:extLst>
                    <a:ext uri="{9D8B030D-6E8A-4147-A177-3AD203B41FA5}">
                      <a16:colId xmlns:a16="http://schemas.microsoft.com/office/drawing/2014/main" val="3782959338"/>
                    </a:ext>
                  </a:extLst>
                </a:gridCol>
                <a:gridCol w="208280">
                  <a:extLst>
                    <a:ext uri="{9D8B030D-6E8A-4147-A177-3AD203B41FA5}">
                      <a16:colId xmlns:a16="http://schemas.microsoft.com/office/drawing/2014/main" val="1225608616"/>
                    </a:ext>
                  </a:extLst>
                </a:gridCol>
                <a:gridCol w="208280">
                  <a:extLst>
                    <a:ext uri="{9D8B030D-6E8A-4147-A177-3AD203B41FA5}">
                      <a16:colId xmlns:a16="http://schemas.microsoft.com/office/drawing/2014/main" val="3108603509"/>
                    </a:ext>
                  </a:extLst>
                </a:gridCol>
                <a:gridCol w="208280">
                  <a:extLst>
                    <a:ext uri="{9D8B030D-6E8A-4147-A177-3AD203B41FA5}">
                      <a16:colId xmlns:a16="http://schemas.microsoft.com/office/drawing/2014/main" val="3163469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326545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- 2018-11-14 15:30:18 </a:t>
                      </a:r>
                      <a:r>
                        <a:rPr kumimoji="0" lang="en-US" sz="1000" b="0" i="0" u="none" strike="noStrike" kern="1200" cap="none" spc="0" normalizeH="0" baseline="0" noProof="0">
                          <a:ln>
                            <a:noFill/>
                          </a:ln>
                          <a:solidFill>
                            <a:prstClr val="black"/>
                          </a:solidFill>
                          <a:effectLst/>
                          <a:uLnTx/>
                          <a:uFillTx/>
                          <a:latin typeface="+mn-lt"/>
                          <a:ea typeface="+mn-ea"/>
                          <a:cs typeface="+mn-cs"/>
                        </a:rPr>
                        <a:t> 
 The opening of our new office in Songjiang, China, was a big event for us. Over 150 customers, representatives of local authorities, business partners and delegates from associations and scientific institutions celebrated this day with us. Now it is up to us to achieve our ambitious plans in China.
More information: www.busscorp.com
#buss #openingceremony #china #shanghai #songjiang #compounding #chinesemarket #growth #development #expansion #customerservice #compoundingsolution #compoundingtechnology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https://scontent.xx.fbcdn.net/v/t15.13418-10/s720x720/43919682_272607036728003_1534218715346763776_n.jpg?_nc_cat=105&amp;_nc_ht=scontent.xx&amp;oh=d2e95c181dfe9389b80edfb2f5d9afaf&amp;oe=5CC83F13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946803654"/>
                  </a:ext>
                </a:extLst>
              </a:tr>
            </a:tbl>
          </a:graphicData>
        </a:graphic>
      </p:graphicFrame>
      <p:sp>
        <p:nvSpPr>
          <p:cNvPr id="4" name="Text Placeholder 3">
            <a:extLst>
              <a:ext uri="{FF2B5EF4-FFF2-40B4-BE49-F238E27FC236}">
                <a16:creationId xmlns:a16="http://schemas.microsoft.com/office/drawing/2014/main" id="{ABAC0876-0F42-4F67-BDDF-5BCBC952212E}"/>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5907224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0035D-D64D-4586-AB61-A72ACE31521F}"/>
              </a:ext>
            </a:extLst>
          </p:cNvPr>
          <p:cNvSpPr>
            <a:spLocks noGrp="1"/>
          </p:cNvSpPr>
          <p:nvPr>
            <p:ph type="title"/>
          </p:nvPr>
        </p:nvSpPr>
        <p:spPr/>
        <p:txBody>
          <a:bodyPr/>
          <a:lstStyle/>
          <a:p>
            <a:r>
              <a:rPr lang="en-US"/>
              <a:t>Facebook Own Posts Table | BUSS - 11 of 26</a:t>
            </a:r>
          </a:p>
        </p:txBody>
      </p:sp>
      <p:graphicFrame>
        <p:nvGraphicFramePr>
          <p:cNvPr id="5" name="Table Placeholder 4">
            <a:extLst>
              <a:ext uri="{FF2B5EF4-FFF2-40B4-BE49-F238E27FC236}">
                <a16:creationId xmlns:a16="http://schemas.microsoft.com/office/drawing/2014/main" id="{8A6171A2-DCE4-422E-8BA3-5A50D5691520}"/>
              </a:ext>
            </a:extLst>
          </p:cNvPr>
          <p:cNvGraphicFramePr>
            <a:graphicFrameLocks noGrp="1"/>
          </p:cNvGraphicFramePr>
          <p:nvPr>
            <p:ph type="tbl" sz="quarter" idx="13"/>
            <p:extLst>
              <p:ext uri="{D42A27DB-BD31-4B8C-83A1-F6EECF244321}">
                <p14:modId xmlns:p14="http://schemas.microsoft.com/office/powerpoint/2010/main" val="37604968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3601701157"/>
                    </a:ext>
                  </a:extLst>
                </a:gridCol>
                <a:gridCol w="822959">
                  <a:extLst>
                    <a:ext uri="{9D8B030D-6E8A-4147-A177-3AD203B41FA5}">
                      <a16:colId xmlns:a16="http://schemas.microsoft.com/office/drawing/2014/main" val="3975339491"/>
                    </a:ext>
                  </a:extLst>
                </a:gridCol>
                <a:gridCol w="246888">
                  <a:extLst>
                    <a:ext uri="{9D8B030D-6E8A-4147-A177-3AD203B41FA5}">
                      <a16:colId xmlns:a16="http://schemas.microsoft.com/office/drawing/2014/main" val="3337109543"/>
                    </a:ext>
                  </a:extLst>
                </a:gridCol>
                <a:gridCol w="246888">
                  <a:extLst>
                    <a:ext uri="{9D8B030D-6E8A-4147-A177-3AD203B41FA5}">
                      <a16:colId xmlns:a16="http://schemas.microsoft.com/office/drawing/2014/main" val="2287717086"/>
                    </a:ext>
                  </a:extLst>
                </a:gridCol>
                <a:gridCol w="246888">
                  <a:extLst>
                    <a:ext uri="{9D8B030D-6E8A-4147-A177-3AD203B41FA5}">
                      <a16:colId xmlns:a16="http://schemas.microsoft.com/office/drawing/2014/main" val="2689330672"/>
                    </a:ext>
                  </a:extLst>
                </a:gridCol>
                <a:gridCol w="208280">
                  <a:extLst>
                    <a:ext uri="{9D8B030D-6E8A-4147-A177-3AD203B41FA5}">
                      <a16:colId xmlns:a16="http://schemas.microsoft.com/office/drawing/2014/main" val="1291073185"/>
                    </a:ext>
                  </a:extLst>
                </a:gridCol>
                <a:gridCol w="208280">
                  <a:extLst>
                    <a:ext uri="{9D8B030D-6E8A-4147-A177-3AD203B41FA5}">
                      <a16:colId xmlns:a16="http://schemas.microsoft.com/office/drawing/2014/main" val="2306946691"/>
                    </a:ext>
                  </a:extLst>
                </a:gridCol>
                <a:gridCol w="208280">
                  <a:extLst>
                    <a:ext uri="{9D8B030D-6E8A-4147-A177-3AD203B41FA5}">
                      <a16:colId xmlns:a16="http://schemas.microsoft.com/office/drawing/2014/main" val="2196331914"/>
                    </a:ext>
                  </a:extLst>
                </a:gridCol>
                <a:gridCol w="208280">
                  <a:extLst>
                    <a:ext uri="{9D8B030D-6E8A-4147-A177-3AD203B41FA5}">
                      <a16:colId xmlns:a16="http://schemas.microsoft.com/office/drawing/2014/main" val="2658695948"/>
                    </a:ext>
                  </a:extLst>
                </a:gridCol>
                <a:gridCol w="208280">
                  <a:extLst>
                    <a:ext uri="{9D8B030D-6E8A-4147-A177-3AD203B41FA5}">
                      <a16:colId xmlns:a16="http://schemas.microsoft.com/office/drawing/2014/main" val="1443946599"/>
                    </a:ext>
                  </a:extLst>
                </a:gridCol>
                <a:gridCol w="208280">
                  <a:extLst>
                    <a:ext uri="{9D8B030D-6E8A-4147-A177-3AD203B41FA5}">
                      <a16:colId xmlns:a16="http://schemas.microsoft.com/office/drawing/2014/main" val="2854051538"/>
                    </a:ext>
                  </a:extLst>
                </a:gridCol>
                <a:gridCol w="208280">
                  <a:extLst>
                    <a:ext uri="{9D8B030D-6E8A-4147-A177-3AD203B41FA5}">
                      <a16:colId xmlns:a16="http://schemas.microsoft.com/office/drawing/2014/main" val="860867677"/>
                    </a:ext>
                  </a:extLst>
                </a:gridCol>
                <a:gridCol w="246888">
                  <a:extLst>
                    <a:ext uri="{9D8B030D-6E8A-4147-A177-3AD203B41FA5}">
                      <a16:colId xmlns:a16="http://schemas.microsoft.com/office/drawing/2014/main" val="1395977561"/>
                    </a:ext>
                  </a:extLst>
                </a:gridCol>
                <a:gridCol w="246888">
                  <a:extLst>
                    <a:ext uri="{9D8B030D-6E8A-4147-A177-3AD203B41FA5}">
                      <a16:colId xmlns:a16="http://schemas.microsoft.com/office/drawing/2014/main" val="1233914673"/>
                    </a:ext>
                  </a:extLst>
                </a:gridCol>
                <a:gridCol w="246888">
                  <a:extLst>
                    <a:ext uri="{9D8B030D-6E8A-4147-A177-3AD203B41FA5}">
                      <a16:colId xmlns:a16="http://schemas.microsoft.com/office/drawing/2014/main" val="240666908"/>
                    </a:ext>
                  </a:extLst>
                </a:gridCol>
                <a:gridCol w="208280">
                  <a:extLst>
                    <a:ext uri="{9D8B030D-6E8A-4147-A177-3AD203B41FA5}">
                      <a16:colId xmlns:a16="http://schemas.microsoft.com/office/drawing/2014/main" val="1226057497"/>
                    </a:ext>
                  </a:extLst>
                </a:gridCol>
                <a:gridCol w="246888">
                  <a:extLst>
                    <a:ext uri="{9D8B030D-6E8A-4147-A177-3AD203B41FA5}">
                      <a16:colId xmlns:a16="http://schemas.microsoft.com/office/drawing/2014/main" val="1944397960"/>
                    </a:ext>
                  </a:extLst>
                </a:gridCol>
                <a:gridCol w="246888">
                  <a:extLst>
                    <a:ext uri="{9D8B030D-6E8A-4147-A177-3AD203B41FA5}">
                      <a16:colId xmlns:a16="http://schemas.microsoft.com/office/drawing/2014/main" val="799199733"/>
                    </a:ext>
                  </a:extLst>
                </a:gridCol>
                <a:gridCol w="246888">
                  <a:extLst>
                    <a:ext uri="{9D8B030D-6E8A-4147-A177-3AD203B41FA5}">
                      <a16:colId xmlns:a16="http://schemas.microsoft.com/office/drawing/2014/main" val="3533246890"/>
                    </a:ext>
                  </a:extLst>
                </a:gridCol>
                <a:gridCol w="208280">
                  <a:extLst>
                    <a:ext uri="{9D8B030D-6E8A-4147-A177-3AD203B41FA5}">
                      <a16:colId xmlns:a16="http://schemas.microsoft.com/office/drawing/2014/main" val="2037535577"/>
                    </a:ext>
                  </a:extLst>
                </a:gridCol>
                <a:gridCol w="246888">
                  <a:extLst>
                    <a:ext uri="{9D8B030D-6E8A-4147-A177-3AD203B41FA5}">
                      <a16:colId xmlns:a16="http://schemas.microsoft.com/office/drawing/2014/main" val="2717291051"/>
                    </a:ext>
                  </a:extLst>
                </a:gridCol>
                <a:gridCol w="246888">
                  <a:extLst>
                    <a:ext uri="{9D8B030D-6E8A-4147-A177-3AD203B41FA5}">
                      <a16:colId xmlns:a16="http://schemas.microsoft.com/office/drawing/2014/main" val="1513554586"/>
                    </a:ext>
                  </a:extLst>
                </a:gridCol>
                <a:gridCol w="208280">
                  <a:extLst>
                    <a:ext uri="{9D8B030D-6E8A-4147-A177-3AD203B41FA5}">
                      <a16:colId xmlns:a16="http://schemas.microsoft.com/office/drawing/2014/main" val="3296055208"/>
                    </a:ext>
                  </a:extLst>
                </a:gridCol>
                <a:gridCol w="208280">
                  <a:extLst>
                    <a:ext uri="{9D8B030D-6E8A-4147-A177-3AD203B41FA5}">
                      <a16:colId xmlns:a16="http://schemas.microsoft.com/office/drawing/2014/main" val="3305283083"/>
                    </a:ext>
                  </a:extLst>
                </a:gridCol>
                <a:gridCol w="208280">
                  <a:extLst>
                    <a:ext uri="{9D8B030D-6E8A-4147-A177-3AD203B41FA5}">
                      <a16:colId xmlns:a16="http://schemas.microsoft.com/office/drawing/2014/main" val="2045809480"/>
                    </a:ext>
                  </a:extLst>
                </a:gridCol>
                <a:gridCol w="246888">
                  <a:extLst>
                    <a:ext uri="{9D8B030D-6E8A-4147-A177-3AD203B41FA5}">
                      <a16:colId xmlns:a16="http://schemas.microsoft.com/office/drawing/2014/main" val="1893475631"/>
                    </a:ext>
                  </a:extLst>
                </a:gridCol>
                <a:gridCol w="208280">
                  <a:extLst>
                    <a:ext uri="{9D8B030D-6E8A-4147-A177-3AD203B41FA5}">
                      <a16:colId xmlns:a16="http://schemas.microsoft.com/office/drawing/2014/main" val="1306526871"/>
                    </a:ext>
                  </a:extLst>
                </a:gridCol>
                <a:gridCol w="208280">
                  <a:extLst>
                    <a:ext uri="{9D8B030D-6E8A-4147-A177-3AD203B41FA5}">
                      <a16:colId xmlns:a16="http://schemas.microsoft.com/office/drawing/2014/main" val="3065886945"/>
                    </a:ext>
                  </a:extLst>
                </a:gridCol>
                <a:gridCol w="208280">
                  <a:extLst>
                    <a:ext uri="{9D8B030D-6E8A-4147-A177-3AD203B41FA5}">
                      <a16:colId xmlns:a16="http://schemas.microsoft.com/office/drawing/2014/main" val="24481454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027669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- 2018-11-02 12:51:11 </a:t>
                      </a:r>
                      <a:r>
                        <a:rPr kumimoji="0" lang="en-US" sz="1000" b="0" i="0" u="none" strike="noStrike" kern="1200" cap="none" spc="0" normalizeH="0" baseline="0" noProof="0">
                          <a:ln>
                            <a:noFill/>
                          </a:ln>
                          <a:solidFill>
                            <a:prstClr val="black"/>
                          </a:solidFill>
                          <a:effectLst/>
                          <a:uLnTx/>
                          <a:uFillTx/>
                          <a:latin typeface="+mn-lt"/>
                          <a:ea typeface="+mn-ea"/>
                          <a:cs typeface="+mn-cs"/>
                        </a:rPr>
                        <a:t> 
 Aaaand cut! With this ribbon cutting, the new Chinese headquarters for Buss Compounding Solutions (Shanghai) Co., Ltd. were officially opened. Speeches from BUSS managers, greetings from BUSS partners, local authorities and industrial organisations, a traditional lion dance, Swiss delicacies and finally a festive evening event with live music made the inauguration ceremony a grand success. 
Dr. Philip Nising, President and CEO of Buss AG, summed up the mentality of the event and of BUSS in general in his opening speech: „And this wonderful moment of today’s official opening is the basis for our future success and the growth we are striving for in Asia and the Asia-Pacific region."
Check out the detailed report and photo impressions of this milestone: https://busscorp.com/news/opening-buss-compounding-solutions-shanghai-co-ltd/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https://external.xx.fbcdn.net/safe_image.php?d=AQA5aEbIyqrEBhqp&amp;w=720&amp;h=720&amp;url=https%3A%2F%2Fbusscorp.com%2Fwp-content%2Fuploads%2Fbuss_nl-shanghai_12.jpg&amp;cfs=1&amp;_nc_hash=AQCigCqmrc6bMXmp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13.5922 %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82785986"/>
                  </a:ext>
                </a:extLst>
              </a:tr>
            </a:tbl>
          </a:graphicData>
        </a:graphic>
      </p:graphicFrame>
      <p:sp>
        <p:nvSpPr>
          <p:cNvPr id="4" name="Text Placeholder 3">
            <a:extLst>
              <a:ext uri="{FF2B5EF4-FFF2-40B4-BE49-F238E27FC236}">
                <a16:creationId xmlns:a16="http://schemas.microsoft.com/office/drawing/2014/main" id="{40E98814-68D7-4D7F-8040-979EC15E9AD3}"/>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6926931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83CDE9-F04D-43C9-8A23-5612B862A5D4}"/>
              </a:ext>
            </a:extLst>
          </p:cNvPr>
          <p:cNvSpPr>
            <a:spLocks noGrp="1"/>
          </p:cNvSpPr>
          <p:nvPr>
            <p:ph type="title"/>
          </p:nvPr>
        </p:nvSpPr>
        <p:spPr/>
        <p:txBody>
          <a:bodyPr/>
          <a:lstStyle/>
          <a:p>
            <a:r>
              <a:rPr lang="en-US"/>
              <a:t>Facebook Own Posts Table | BUSS - 12 of 26</a:t>
            </a:r>
          </a:p>
        </p:txBody>
      </p:sp>
      <p:graphicFrame>
        <p:nvGraphicFramePr>
          <p:cNvPr id="5" name="Table Placeholder 4">
            <a:extLst>
              <a:ext uri="{FF2B5EF4-FFF2-40B4-BE49-F238E27FC236}">
                <a16:creationId xmlns:a16="http://schemas.microsoft.com/office/drawing/2014/main" id="{BBED1F49-A8F8-4D97-8A80-62065E484931}"/>
              </a:ext>
            </a:extLst>
          </p:cNvPr>
          <p:cNvGraphicFramePr>
            <a:graphicFrameLocks noGrp="1"/>
          </p:cNvGraphicFramePr>
          <p:nvPr>
            <p:ph type="tbl" sz="quarter" idx="13"/>
            <p:extLst>
              <p:ext uri="{D42A27DB-BD31-4B8C-83A1-F6EECF244321}">
                <p14:modId xmlns:p14="http://schemas.microsoft.com/office/powerpoint/2010/main" val="30061758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3087544133"/>
                    </a:ext>
                  </a:extLst>
                </a:gridCol>
                <a:gridCol w="822959">
                  <a:extLst>
                    <a:ext uri="{9D8B030D-6E8A-4147-A177-3AD203B41FA5}">
                      <a16:colId xmlns:a16="http://schemas.microsoft.com/office/drawing/2014/main" val="2173513742"/>
                    </a:ext>
                  </a:extLst>
                </a:gridCol>
                <a:gridCol w="246888">
                  <a:extLst>
                    <a:ext uri="{9D8B030D-6E8A-4147-A177-3AD203B41FA5}">
                      <a16:colId xmlns:a16="http://schemas.microsoft.com/office/drawing/2014/main" val="4071743745"/>
                    </a:ext>
                  </a:extLst>
                </a:gridCol>
                <a:gridCol w="246888">
                  <a:extLst>
                    <a:ext uri="{9D8B030D-6E8A-4147-A177-3AD203B41FA5}">
                      <a16:colId xmlns:a16="http://schemas.microsoft.com/office/drawing/2014/main" val="1994172713"/>
                    </a:ext>
                  </a:extLst>
                </a:gridCol>
                <a:gridCol w="246888">
                  <a:extLst>
                    <a:ext uri="{9D8B030D-6E8A-4147-A177-3AD203B41FA5}">
                      <a16:colId xmlns:a16="http://schemas.microsoft.com/office/drawing/2014/main" val="3254696431"/>
                    </a:ext>
                  </a:extLst>
                </a:gridCol>
                <a:gridCol w="208280">
                  <a:extLst>
                    <a:ext uri="{9D8B030D-6E8A-4147-A177-3AD203B41FA5}">
                      <a16:colId xmlns:a16="http://schemas.microsoft.com/office/drawing/2014/main" val="3141168587"/>
                    </a:ext>
                  </a:extLst>
                </a:gridCol>
                <a:gridCol w="208280">
                  <a:extLst>
                    <a:ext uri="{9D8B030D-6E8A-4147-A177-3AD203B41FA5}">
                      <a16:colId xmlns:a16="http://schemas.microsoft.com/office/drawing/2014/main" val="2089182450"/>
                    </a:ext>
                  </a:extLst>
                </a:gridCol>
                <a:gridCol w="208280">
                  <a:extLst>
                    <a:ext uri="{9D8B030D-6E8A-4147-A177-3AD203B41FA5}">
                      <a16:colId xmlns:a16="http://schemas.microsoft.com/office/drawing/2014/main" val="776517595"/>
                    </a:ext>
                  </a:extLst>
                </a:gridCol>
                <a:gridCol w="208280">
                  <a:extLst>
                    <a:ext uri="{9D8B030D-6E8A-4147-A177-3AD203B41FA5}">
                      <a16:colId xmlns:a16="http://schemas.microsoft.com/office/drawing/2014/main" val="3678371244"/>
                    </a:ext>
                  </a:extLst>
                </a:gridCol>
                <a:gridCol w="208280">
                  <a:extLst>
                    <a:ext uri="{9D8B030D-6E8A-4147-A177-3AD203B41FA5}">
                      <a16:colId xmlns:a16="http://schemas.microsoft.com/office/drawing/2014/main" val="3265710034"/>
                    </a:ext>
                  </a:extLst>
                </a:gridCol>
                <a:gridCol w="208280">
                  <a:extLst>
                    <a:ext uri="{9D8B030D-6E8A-4147-A177-3AD203B41FA5}">
                      <a16:colId xmlns:a16="http://schemas.microsoft.com/office/drawing/2014/main" val="1940324983"/>
                    </a:ext>
                  </a:extLst>
                </a:gridCol>
                <a:gridCol w="208280">
                  <a:extLst>
                    <a:ext uri="{9D8B030D-6E8A-4147-A177-3AD203B41FA5}">
                      <a16:colId xmlns:a16="http://schemas.microsoft.com/office/drawing/2014/main" val="904254712"/>
                    </a:ext>
                  </a:extLst>
                </a:gridCol>
                <a:gridCol w="246888">
                  <a:extLst>
                    <a:ext uri="{9D8B030D-6E8A-4147-A177-3AD203B41FA5}">
                      <a16:colId xmlns:a16="http://schemas.microsoft.com/office/drawing/2014/main" val="249732039"/>
                    </a:ext>
                  </a:extLst>
                </a:gridCol>
                <a:gridCol w="246888">
                  <a:extLst>
                    <a:ext uri="{9D8B030D-6E8A-4147-A177-3AD203B41FA5}">
                      <a16:colId xmlns:a16="http://schemas.microsoft.com/office/drawing/2014/main" val="814571612"/>
                    </a:ext>
                  </a:extLst>
                </a:gridCol>
                <a:gridCol w="246888">
                  <a:extLst>
                    <a:ext uri="{9D8B030D-6E8A-4147-A177-3AD203B41FA5}">
                      <a16:colId xmlns:a16="http://schemas.microsoft.com/office/drawing/2014/main" val="4231842906"/>
                    </a:ext>
                  </a:extLst>
                </a:gridCol>
                <a:gridCol w="208280">
                  <a:extLst>
                    <a:ext uri="{9D8B030D-6E8A-4147-A177-3AD203B41FA5}">
                      <a16:colId xmlns:a16="http://schemas.microsoft.com/office/drawing/2014/main" val="1932627450"/>
                    </a:ext>
                  </a:extLst>
                </a:gridCol>
                <a:gridCol w="246888">
                  <a:extLst>
                    <a:ext uri="{9D8B030D-6E8A-4147-A177-3AD203B41FA5}">
                      <a16:colId xmlns:a16="http://schemas.microsoft.com/office/drawing/2014/main" val="3951292087"/>
                    </a:ext>
                  </a:extLst>
                </a:gridCol>
                <a:gridCol w="246888">
                  <a:extLst>
                    <a:ext uri="{9D8B030D-6E8A-4147-A177-3AD203B41FA5}">
                      <a16:colId xmlns:a16="http://schemas.microsoft.com/office/drawing/2014/main" val="2955940593"/>
                    </a:ext>
                  </a:extLst>
                </a:gridCol>
                <a:gridCol w="246888">
                  <a:extLst>
                    <a:ext uri="{9D8B030D-6E8A-4147-A177-3AD203B41FA5}">
                      <a16:colId xmlns:a16="http://schemas.microsoft.com/office/drawing/2014/main" val="1827439039"/>
                    </a:ext>
                  </a:extLst>
                </a:gridCol>
                <a:gridCol w="208280">
                  <a:extLst>
                    <a:ext uri="{9D8B030D-6E8A-4147-A177-3AD203B41FA5}">
                      <a16:colId xmlns:a16="http://schemas.microsoft.com/office/drawing/2014/main" val="1103326575"/>
                    </a:ext>
                  </a:extLst>
                </a:gridCol>
                <a:gridCol w="246888">
                  <a:extLst>
                    <a:ext uri="{9D8B030D-6E8A-4147-A177-3AD203B41FA5}">
                      <a16:colId xmlns:a16="http://schemas.microsoft.com/office/drawing/2014/main" val="750455728"/>
                    </a:ext>
                  </a:extLst>
                </a:gridCol>
                <a:gridCol w="246888">
                  <a:extLst>
                    <a:ext uri="{9D8B030D-6E8A-4147-A177-3AD203B41FA5}">
                      <a16:colId xmlns:a16="http://schemas.microsoft.com/office/drawing/2014/main" val="44578980"/>
                    </a:ext>
                  </a:extLst>
                </a:gridCol>
                <a:gridCol w="208280">
                  <a:extLst>
                    <a:ext uri="{9D8B030D-6E8A-4147-A177-3AD203B41FA5}">
                      <a16:colId xmlns:a16="http://schemas.microsoft.com/office/drawing/2014/main" val="3763894700"/>
                    </a:ext>
                  </a:extLst>
                </a:gridCol>
                <a:gridCol w="208280">
                  <a:extLst>
                    <a:ext uri="{9D8B030D-6E8A-4147-A177-3AD203B41FA5}">
                      <a16:colId xmlns:a16="http://schemas.microsoft.com/office/drawing/2014/main" val="3447265297"/>
                    </a:ext>
                  </a:extLst>
                </a:gridCol>
                <a:gridCol w="208280">
                  <a:extLst>
                    <a:ext uri="{9D8B030D-6E8A-4147-A177-3AD203B41FA5}">
                      <a16:colId xmlns:a16="http://schemas.microsoft.com/office/drawing/2014/main" val="589280759"/>
                    </a:ext>
                  </a:extLst>
                </a:gridCol>
                <a:gridCol w="246888">
                  <a:extLst>
                    <a:ext uri="{9D8B030D-6E8A-4147-A177-3AD203B41FA5}">
                      <a16:colId xmlns:a16="http://schemas.microsoft.com/office/drawing/2014/main" val="1341863842"/>
                    </a:ext>
                  </a:extLst>
                </a:gridCol>
                <a:gridCol w="208280">
                  <a:extLst>
                    <a:ext uri="{9D8B030D-6E8A-4147-A177-3AD203B41FA5}">
                      <a16:colId xmlns:a16="http://schemas.microsoft.com/office/drawing/2014/main" val="277428418"/>
                    </a:ext>
                  </a:extLst>
                </a:gridCol>
                <a:gridCol w="208280">
                  <a:extLst>
                    <a:ext uri="{9D8B030D-6E8A-4147-A177-3AD203B41FA5}">
                      <a16:colId xmlns:a16="http://schemas.microsoft.com/office/drawing/2014/main" val="1849229140"/>
                    </a:ext>
                  </a:extLst>
                </a:gridCol>
                <a:gridCol w="208280">
                  <a:extLst>
                    <a:ext uri="{9D8B030D-6E8A-4147-A177-3AD203B41FA5}">
                      <a16:colId xmlns:a16="http://schemas.microsoft.com/office/drawing/2014/main" val="2484313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52409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- 2018-10-26 12:44:47 </a:t>
                      </a:r>
                      <a:r>
                        <a:rPr kumimoji="0" lang="en-US" sz="1000" b="0" i="0" u="none" strike="noStrike" kern="1200" cap="none" spc="0" normalizeH="0" baseline="0" noProof="0">
                          <a:ln>
                            <a:noFill/>
                          </a:ln>
                          <a:solidFill>
                            <a:prstClr val="black"/>
                          </a:solidFill>
                          <a:effectLst/>
                          <a:uLnTx/>
                          <a:uFillTx/>
                          <a:latin typeface="+mn-lt"/>
                          <a:ea typeface="+mn-ea"/>
                          <a:cs typeface="+mn-cs"/>
                        </a:rPr>
                        <a:t> 
 Grand Opening Ceremony in China – Today, the new branch of the Swiss Buss AG in Songjiang, a southwestern district of Shanghai, China, is officially inaugurated. The spacious location offers new opportunities for a significant expansion of the local service offering (customer tests, transmission revisions, modernization) as well as an even faster spare parts service. Overall, the establishment of Buss Compounding Solutions (Shanghai) Co., Ltd. and the opening of the newly expanded site are an important step in the further development of the Chinese market, where BUSS has been present since 1987. The dedicated team around General Manager Joe Gao will continue to successfully expand and develop the Chinese market from Songjiang. 
Read more: www.busscorp.com
#buss #openingceremony #china #shanghai #songjiang #compounding #chinesemarket #growth #development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https://scontent.xx.fbcdn.net/v/t1.0-9/s720x720/44770216_2032819573408096_2132866955168710656_o.jpg?_nc_cat=107&amp;_nc_ht=scontent.xx&amp;oh=b5475ef0d6e5f5be077822165fbab7e1&amp;oe=5CCAD4D7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24.4444 %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4141200729"/>
                  </a:ext>
                </a:extLst>
              </a:tr>
            </a:tbl>
          </a:graphicData>
        </a:graphic>
      </p:graphicFrame>
      <p:sp>
        <p:nvSpPr>
          <p:cNvPr id="4" name="Text Placeholder 3">
            <a:extLst>
              <a:ext uri="{FF2B5EF4-FFF2-40B4-BE49-F238E27FC236}">
                <a16:creationId xmlns:a16="http://schemas.microsoft.com/office/drawing/2014/main" id="{79996CC7-BDA1-4174-87AA-6CECF44DF067}"/>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6734089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0388E-8571-4724-9E76-FDB8A058F097}"/>
              </a:ext>
            </a:extLst>
          </p:cNvPr>
          <p:cNvSpPr>
            <a:spLocks noGrp="1"/>
          </p:cNvSpPr>
          <p:nvPr>
            <p:ph type="title"/>
          </p:nvPr>
        </p:nvSpPr>
        <p:spPr/>
        <p:txBody>
          <a:bodyPr/>
          <a:lstStyle/>
          <a:p>
            <a:r>
              <a:rPr lang="en-US"/>
              <a:t>Facebook Own Posts Table | BUSS - 13 of 26</a:t>
            </a:r>
          </a:p>
        </p:txBody>
      </p:sp>
      <p:graphicFrame>
        <p:nvGraphicFramePr>
          <p:cNvPr id="5" name="Table Placeholder 4">
            <a:extLst>
              <a:ext uri="{FF2B5EF4-FFF2-40B4-BE49-F238E27FC236}">
                <a16:creationId xmlns:a16="http://schemas.microsoft.com/office/drawing/2014/main" id="{5280D119-DEEB-4511-BBD0-D7FA47065B60}"/>
              </a:ext>
            </a:extLst>
          </p:cNvPr>
          <p:cNvGraphicFramePr>
            <a:graphicFrameLocks noGrp="1"/>
          </p:cNvGraphicFramePr>
          <p:nvPr>
            <p:ph type="tbl" sz="quarter" idx="13"/>
            <p:extLst>
              <p:ext uri="{D42A27DB-BD31-4B8C-83A1-F6EECF244321}">
                <p14:modId xmlns:p14="http://schemas.microsoft.com/office/powerpoint/2010/main" val="14789944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694751990"/>
                    </a:ext>
                  </a:extLst>
                </a:gridCol>
                <a:gridCol w="822959">
                  <a:extLst>
                    <a:ext uri="{9D8B030D-6E8A-4147-A177-3AD203B41FA5}">
                      <a16:colId xmlns:a16="http://schemas.microsoft.com/office/drawing/2014/main" val="1636216886"/>
                    </a:ext>
                  </a:extLst>
                </a:gridCol>
                <a:gridCol w="246888">
                  <a:extLst>
                    <a:ext uri="{9D8B030D-6E8A-4147-A177-3AD203B41FA5}">
                      <a16:colId xmlns:a16="http://schemas.microsoft.com/office/drawing/2014/main" val="778493538"/>
                    </a:ext>
                  </a:extLst>
                </a:gridCol>
                <a:gridCol w="246888">
                  <a:extLst>
                    <a:ext uri="{9D8B030D-6E8A-4147-A177-3AD203B41FA5}">
                      <a16:colId xmlns:a16="http://schemas.microsoft.com/office/drawing/2014/main" val="106303380"/>
                    </a:ext>
                  </a:extLst>
                </a:gridCol>
                <a:gridCol w="246888">
                  <a:extLst>
                    <a:ext uri="{9D8B030D-6E8A-4147-A177-3AD203B41FA5}">
                      <a16:colId xmlns:a16="http://schemas.microsoft.com/office/drawing/2014/main" val="533551923"/>
                    </a:ext>
                  </a:extLst>
                </a:gridCol>
                <a:gridCol w="208280">
                  <a:extLst>
                    <a:ext uri="{9D8B030D-6E8A-4147-A177-3AD203B41FA5}">
                      <a16:colId xmlns:a16="http://schemas.microsoft.com/office/drawing/2014/main" val="4192858405"/>
                    </a:ext>
                  </a:extLst>
                </a:gridCol>
                <a:gridCol w="208280">
                  <a:extLst>
                    <a:ext uri="{9D8B030D-6E8A-4147-A177-3AD203B41FA5}">
                      <a16:colId xmlns:a16="http://schemas.microsoft.com/office/drawing/2014/main" val="572146035"/>
                    </a:ext>
                  </a:extLst>
                </a:gridCol>
                <a:gridCol w="208280">
                  <a:extLst>
                    <a:ext uri="{9D8B030D-6E8A-4147-A177-3AD203B41FA5}">
                      <a16:colId xmlns:a16="http://schemas.microsoft.com/office/drawing/2014/main" val="2018456118"/>
                    </a:ext>
                  </a:extLst>
                </a:gridCol>
                <a:gridCol w="208280">
                  <a:extLst>
                    <a:ext uri="{9D8B030D-6E8A-4147-A177-3AD203B41FA5}">
                      <a16:colId xmlns:a16="http://schemas.microsoft.com/office/drawing/2014/main" val="4214028254"/>
                    </a:ext>
                  </a:extLst>
                </a:gridCol>
                <a:gridCol w="208280">
                  <a:extLst>
                    <a:ext uri="{9D8B030D-6E8A-4147-A177-3AD203B41FA5}">
                      <a16:colId xmlns:a16="http://schemas.microsoft.com/office/drawing/2014/main" val="1773576429"/>
                    </a:ext>
                  </a:extLst>
                </a:gridCol>
                <a:gridCol w="208280">
                  <a:extLst>
                    <a:ext uri="{9D8B030D-6E8A-4147-A177-3AD203B41FA5}">
                      <a16:colId xmlns:a16="http://schemas.microsoft.com/office/drawing/2014/main" val="368670113"/>
                    </a:ext>
                  </a:extLst>
                </a:gridCol>
                <a:gridCol w="208280">
                  <a:extLst>
                    <a:ext uri="{9D8B030D-6E8A-4147-A177-3AD203B41FA5}">
                      <a16:colId xmlns:a16="http://schemas.microsoft.com/office/drawing/2014/main" val="1740699308"/>
                    </a:ext>
                  </a:extLst>
                </a:gridCol>
                <a:gridCol w="246888">
                  <a:extLst>
                    <a:ext uri="{9D8B030D-6E8A-4147-A177-3AD203B41FA5}">
                      <a16:colId xmlns:a16="http://schemas.microsoft.com/office/drawing/2014/main" val="1283576950"/>
                    </a:ext>
                  </a:extLst>
                </a:gridCol>
                <a:gridCol w="246888">
                  <a:extLst>
                    <a:ext uri="{9D8B030D-6E8A-4147-A177-3AD203B41FA5}">
                      <a16:colId xmlns:a16="http://schemas.microsoft.com/office/drawing/2014/main" val="548964598"/>
                    </a:ext>
                  </a:extLst>
                </a:gridCol>
                <a:gridCol w="246888">
                  <a:extLst>
                    <a:ext uri="{9D8B030D-6E8A-4147-A177-3AD203B41FA5}">
                      <a16:colId xmlns:a16="http://schemas.microsoft.com/office/drawing/2014/main" val="2602776040"/>
                    </a:ext>
                  </a:extLst>
                </a:gridCol>
                <a:gridCol w="208280">
                  <a:extLst>
                    <a:ext uri="{9D8B030D-6E8A-4147-A177-3AD203B41FA5}">
                      <a16:colId xmlns:a16="http://schemas.microsoft.com/office/drawing/2014/main" val="4287394286"/>
                    </a:ext>
                  </a:extLst>
                </a:gridCol>
                <a:gridCol w="246888">
                  <a:extLst>
                    <a:ext uri="{9D8B030D-6E8A-4147-A177-3AD203B41FA5}">
                      <a16:colId xmlns:a16="http://schemas.microsoft.com/office/drawing/2014/main" val="813747778"/>
                    </a:ext>
                  </a:extLst>
                </a:gridCol>
                <a:gridCol w="246888">
                  <a:extLst>
                    <a:ext uri="{9D8B030D-6E8A-4147-A177-3AD203B41FA5}">
                      <a16:colId xmlns:a16="http://schemas.microsoft.com/office/drawing/2014/main" val="98732333"/>
                    </a:ext>
                  </a:extLst>
                </a:gridCol>
                <a:gridCol w="246888">
                  <a:extLst>
                    <a:ext uri="{9D8B030D-6E8A-4147-A177-3AD203B41FA5}">
                      <a16:colId xmlns:a16="http://schemas.microsoft.com/office/drawing/2014/main" val="1596815659"/>
                    </a:ext>
                  </a:extLst>
                </a:gridCol>
                <a:gridCol w="208280">
                  <a:extLst>
                    <a:ext uri="{9D8B030D-6E8A-4147-A177-3AD203B41FA5}">
                      <a16:colId xmlns:a16="http://schemas.microsoft.com/office/drawing/2014/main" val="842366193"/>
                    </a:ext>
                  </a:extLst>
                </a:gridCol>
                <a:gridCol w="246888">
                  <a:extLst>
                    <a:ext uri="{9D8B030D-6E8A-4147-A177-3AD203B41FA5}">
                      <a16:colId xmlns:a16="http://schemas.microsoft.com/office/drawing/2014/main" val="996811336"/>
                    </a:ext>
                  </a:extLst>
                </a:gridCol>
                <a:gridCol w="246888">
                  <a:extLst>
                    <a:ext uri="{9D8B030D-6E8A-4147-A177-3AD203B41FA5}">
                      <a16:colId xmlns:a16="http://schemas.microsoft.com/office/drawing/2014/main" val="1518137448"/>
                    </a:ext>
                  </a:extLst>
                </a:gridCol>
                <a:gridCol w="208280">
                  <a:extLst>
                    <a:ext uri="{9D8B030D-6E8A-4147-A177-3AD203B41FA5}">
                      <a16:colId xmlns:a16="http://schemas.microsoft.com/office/drawing/2014/main" val="1852836912"/>
                    </a:ext>
                  </a:extLst>
                </a:gridCol>
                <a:gridCol w="208280">
                  <a:extLst>
                    <a:ext uri="{9D8B030D-6E8A-4147-A177-3AD203B41FA5}">
                      <a16:colId xmlns:a16="http://schemas.microsoft.com/office/drawing/2014/main" val="3551902494"/>
                    </a:ext>
                  </a:extLst>
                </a:gridCol>
                <a:gridCol w="208280">
                  <a:extLst>
                    <a:ext uri="{9D8B030D-6E8A-4147-A177-3AD203B41FA5}">
                      <a16:colId xmlns:a16="http://schemas.microsoft.com/office/drawing/2014/main" val="3757645327"/>
                    </a:ext>
                  </a:extLst>
                </a:gridCol>
                <a:gridCol w="246888">
                  <a:extLst>
                    <a:ext uri="{9D8B030D-6E8A-4147-A177-3AD203B41FA5}">
                      <a16:colId xmlns:a16="http://schemas.microsoft.com/office/drawing/2014/main" val="2672349146"/>
                    </a:ext>
                  </a:extLst>
                </a:gridCol>
                <a:gridCol w="208280">
                  <a:extLst>
                    <a:ext uri="{9D8B030D-6E8A-4147-A177-3AD203B41FA5}">
                      <a16:colId xmlns:a16="http://schemas.microsoft.com/office/drawing/2014/main" val="249960983"/>
                    </a:ext>
                  </a:extLst>
                </a:gridCol>
                <a:gridCol w="208280">
                  <a:extLst>
                    <a:ext uri="{9D8B030D-6E8A-4147-A177-3AD203B41FA5}">
                      <a16:colId xmlns:a16="http://schemas.microsoft.com/office/drawing/2014/main" val="1341070296"/>
                    </a:ext>
                  </a:extLst>
                </a:gridCol>
                <a:gridCol w="208280">
                  <a:extLst>
                    <a:ext uri="{9D8B030D-6E8A-4147-A177-3AD203B41FA5}">
                      <a16:colId xmlns:a16="http://schemas.microsoft.com/office/drawing/2014/main" val="2188622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25267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- 2018-10-22 14:53:39 </a:t>
                      </a:r>
                      <a:r>
                        <a:rPr kumimoji="0" lang="en-US" sz="1000" b="0" i="0" u="none" strike="noStrike" kern="1200" cap="none" spc="0" normalizeH="0" baseline="0" noProof="0">
                          <a:ln>
                            <a:noFill/>
                          </a:ln>
                          <a:solidFill>
                            <a:prstClr val="black"/>
                          </a:solidFill>
                          <a:effectLst/>
                          <a:uLnTx/>
                          <a:uFillTx/>
                          <a:latin typeface="+mn-lt"/>
                          <a:ea typeface="+mn-ea"/>
                          <a:cs typeface="+mn-cs"/>
                        </a:rPr>
                        <a:t> 
 Calendering is the process of smoothing and compressing a material by passing a continuous sheet through a series of temperature controlled rolls. The process of calendering originates in the paper and textile industries, and can be traced back into the 17th century. The word “calender” is a derivation of the Greek word κύλινδρος (kylindros), which literally means “cylinder”.
In the plastics industry, calendering is used to form film or sheeting and to apply coatings. Calendering is a classical form of direct processing. Raw materials are fed into the BUSS Kneader and compounded. The extrudate from the BUSS Kneader is directly fed to the calender and passed through the calender rollers. The plastic emerges as a flat film or sheet. Thickness, surface finish and texture can be adjusted according to the endproducts requirements. BUSS has more than 50 years of experience in calender feeding. This makes the BUSS Kneader technology ideal for all kinds of calendering, from PVC materials to rubber, TPU, PE and PET.
Read more about Calendering Compounding Systems at BUSS: https://busscorp.com/industries/calendering/
#calendering #calender #pvc #rubber #compounding #buss #kneader #plastics #compoundingsystems #compound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https://scontent.xx.fbcdn.net/v/t1.0-9/s720x720/44497843_2027843983905655_6750475535928786944_o.jpg?_nc_cat=101&amp;_nc_ht=scontent.xx&amp;oh=7817ece65f41db3bd1ff4b7203406bf2&amp;oe=5CBADC91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033871246"/>
                  </a:ext>
                </a:extLst>
              </a:tr>
            </a:tbl>
          </a:graphicData>
        </a:graphic>
      </p:graphicFrame>
      <p:sp>
        <p:nvSpPr>
          <p:cNvPr id="4" name="Text Placeholder 3">
            <a:extLst>
              <a:ext uri="{FF2B5EF4-FFF2-40B4-BE49-F238E27FC236}">
                <a16:creationId xmlns:a16="http://schemas.microsoft.com/office/drawing/2014/main" id="{B229A46D-3293-4BA2-8905-77F0C6B681A1}"/>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68310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4FD58-0794-426F-9F20-FD3DA2CB94F6}"/>
              </a:ext>
            </a:extLst>
          </p:cNvPr>
          <p:cNvSpPr>
            <a:spLocks noGrp="1"/>
          </p:cNvSpPr>
          <p:nvPr>
            <p:ph type="title"/>
          </p:nvPr>
        </p:nvSpPr>
        <p:spPr/>
        <p:txBody>
          <a:bodyPr/>
          <a:lstStyle/>
          <a:p>
            <a:r>
              <a:rPr lang="en-US"/>
              <a:t>Facebook Own Posts Table | BUSS - 14 of 26</a:t>
            </a:r>
          </a:p>
        </p:txBody>
      </p:sp>
      <p:graphicFrame>
        <p:nvGraphicFramePr>
          <p:cNvPr id="5" name="Table Placeholder 4">
            <a:extLst>
              <a:ext uri="{FF2B5EF4-FFF2-40B4-BE49-F238E27FC236}">
                <a16:creationId xmlns:a16="http://schemas.microsoft.com/office/drawing/2014/main" id="{6B54A985-1A33-43FB-A18F-13D72BBA3DC8}"/>
              </a:ext>
            </a:extLst>
          </p:cNvPr>
          <p:cNvGraphicFramePr>
            <a:graphicFrameLocks noGrp="1"/>
          </p:cNvGraphicFramePr>
          <p:nvPr>
            <p:ph type="tbl" sz="quarter" idx="13"/>
            <p:extLst>
              <p:ext uri="{D42A27DB-BD31-4B8C-83A1-F6EECF244321}">
                <p14:modId xmlns:p14="http://schemas.microsoft.com/office/powerpoint/2010/main" val="28259466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3331540135"/>
                    </a:ext>
                  </a:extLst>
                </a:gridCol>
                <a:gridCol w="822959">
                  <a:extLst>
                    <a:ext uri="{9D8B030D-6E8A-4147-A177-3AD203B41FA5}">
                      <a16:colId xmlns:a16="http://schemas.microsoft.com/office/drawing/2014/main" val="3464820654"/>
                    </a:ext>
                  </a:extLst>
                </a:gridCol>
                <a:gridCol w="246888">
                  <a:extLst>
                    <a:ext uri="{9D8B030D-6E8A-4147-A177-3AD203B41FA5}">
                      <a16:colId xmlns:a16="http://schemas.microsoft.com/office/drawing/2014/main" val="1700398794"/>
                    </a:ext>
                  </a:extLst>
                </a:gridCol>
                <a:gridCol w="246888">
                  <a:extLst>
                    <a:ext uri="{9D8B030D-6E8A-4147-A177-3AD203B41FA5}">
                      <a16:colId xmlns:a16="http://schemas.microsoft.com/office/drawing/2014/main" val="10453803"/>
                    </a:ext>
                  </a:extLst>
                </a:gridCol>
                <a:gridCol w="246888">
                  <a:extLst>
                    <a:ext uri="{9D8B030D-6E8A-4147-A177-3AD203B41FA5}">
                      <a16:colId xmlns:a16="http://schemas.microsoft.com/office/drawing/2014/main" val="1933742922"/>
                    </a:ext>
                  </a:extLst>
                </a:gridCol>
                <a:gridCol w="208280">
                  <a:extLst>
                    <a:ext uri="{9D8B030D-6E8A-4147-A177-3AD203B41FA5}">
                      <a16:colId xmlns:a16="http://schemas.microsoft.com/office/drawing/2014/main" val="293869840"/>
                    </a:ext>
                  </a:extLst>
                </a:gridCol>
                <a:gridCol w="208280">
                  <a:extLst>
                    <a:ext uri="{9D8B030D-6E8A-4147-A177-3AD203B41FA5}">
                      <a16:colId xmlns:a16="http://schemas.microsoft.com/office/drawing/2014/main" val="564023843"/>
                    </a:ext>
                  </a:extLst>
                </a:gridCol>
                <a:gridCol w="208280">
                  <a:extLst>
                    <a:ext uri="{9D8B030D-6E8A-4147-A177-3AD203B41FA5}">
                      <a16:colId xmlns:a16="http://schemas.microsoft.com/office/drawing/2014/main" val="2807393632"/>
                    </a:ext>
                  </a:extLst>
                </a:gridCol>
                <a:gridCol w="208280">
                  <a:extLst>
                    <a:ext uri="{9D8B030D-6E8A-4147-A177-3AD203B41FA5}">
                      <a16:colId xmlns:a16="http://schemas.microsoft.com/office/drawing/2014/main" val="700842642"/>
                    </a:ext>
                  </a:extLst>
                </a:gridCol>
                <a:gridCol w="208280">
                  <a:extLst>
                    <a:ext uri="{9D8B030D-6E8A-4147-A177-3AD203B41FA5}">
                      <a16:colId xmlns:a16="http://schemas.microsoft.com/office/drawing/2014/main" val="4156814227"/>
                    </a:ext>
                  </a:extLst>
                </a:gridCol>
                <a:gridCol w="208280">
                  <a:extLst>
                    <a:ext uri="{9D8B030D-6E8A-4147-A177-3AD203B41FA5}">
                      <a16:colId xmlns:a16="http://schemas.microsoft.com/office/drawing/2014/main" val="107950071"/>
                    </a:ext>
                  </a:extLst>
                </a:gridCol>
                <a:gridCol w="208280">
                  <a:extLst>
                    <a:ext uri="{9D8B030D-6E8A-4147-A177-3AD203B41FA5}">
                      <a16:colId xmlns:a16="http://schemas.microsoft.com/office/drawing/2014/main" val="2260384042"/>
                    </a:ext>
                  </a:extLst>
                </a:gridCol>
                <a:gridCol w="246888">
                  <a:extLst>
                    <a:ext uri="{9D8B030D-6E8A-4147-A177-3AD203B41FA5}">
                      <a16:colId xmlns:a16="http://schemas.microsoft.com/office/drawing/2014/main" val="234100225"/>
                    </a:ext>
                  </a:extLst>
                </a:gridCol>
                <a:gridCol w="246888">
                  <a:extLst>
                    <a:ext uri="{9D8B030D-6E8A-4147-A177-3AD203B41FA5}">
                      <a16:colId xmlns:a16="http://schemas.microsoft.com/office/drawing/2014/main" val="283116905"/>
                    </a:ext>
                  </a:extLst>
                </a:gridCol>
                <a:gridCol w="246888">
                  <a:extLst>
                    <a:ext uri="{9D8B030D-6E8A-4147-A177-3AD203B41FA5}">
                      <a16:colId xmlns:a16="http://schemas.microsoft.com/office/drawing/2014/main" val="3126991364"/>
                    </a:ext>
                  </a:extLst>
                </a:gridCol>
                <a:gridCol w="208280">
                  <a:extLst>
                    <a:ext uri="{9D8B030D-6E8A-4147-A177-3AD203B41FA5}">
                      <a16:colId xmlns:a16="http://schemas.microsoft.com/office/drawing/2014/main" val="3638514467"/>
                    </a:ext>
                  </a:extLst>
                </a:gridCol>
                <a:gridCol w="246888">
                  <a:extLst>
                    <a:ext uri="{9D8B030D-6E8A-4147-A177-3AD203B41FA5}">
                      <a16:colId xmlns:a16="http://schemas.microsoft.com/office/drawing/2014/main" val="4097904391"/>
                    </a:ext>
                  </a:extLst>
                </a:gridCol>
                <a:gridCol w="246888">
                  <a:extLst>
                    <a:ext uri="{9D8B030D-6E8A-4147-A177-3AD203B41FA5}">
                      <a16:colId xmlns:a16="http://schemas.microsoft.com/office/drawing/2014/main" val="517390154"/>
                    </a:ext>
                  </a:extLst>
                </a:gridCol>
                <a:gridCol w="246888">
                  <a:extLst>
                    <a:ext uri="{9D8B030D-6E8A-4147-A177-3AD203B41FA5}">
                      <a16:colId xmlns:a16="http://schemas.microsoft.com/office/drawing/2014/main" val="4126665874"/>
                    </a:ext>
                  </a:extLst>
                </a:gridCol>
                <a:gridCol w="208280">
                  <a:extLst>
                    <a:ext uri="{9D8B030D-6E8A-4147-A177-3AD203B41FA5}">
                      <a16:colId xmlns:a16="http://schemas.microsoft.com/office/drawing/2014/main" val="3847125371"/>
                    </a:ext>
                  </a:extLst>
                </a:gridCol>
                <a:gridCol w="246888">
                  <a:extLst>
                    <a:ext uri="{9D8B030D-6E8A-4147-A177-3AD203B41FA5}">
                      <a16:colId xmlns:a16="http://schemas.microsoft.com/office/drawing/2014/main" val="1090291823"/>
                    </a:ext>
                  </a:extLst>
                </a:gridCol>
                <a:gridCol w="246888">
                  <a:extLst>
                    <a:ext uri="{9D8B030D-6E8A-4147-A177-3AD203B41FA5}">
                      <a16:colId xmlns:a16="http://schemas.microsoft.com/office/drawing/2014/main" val="1128582168"/>
                    </a:ext>
                  </a:extLst>
                </a:gridCol>
                <a:gridCol w="208280">
                  <a:extLst>
                    <a:ext uri="{9D8B030D-6E8A-4147-A177-3AD203B41FA5}">
                      <a16:colId xmlns:a16="http://schemas.microsoft.com/office/drawing/2014/main" val="3851374390"/>
                    </a:ext>
                  </a:extLst>
                </a:gridCol>
                <a:gridCol w="208280">
                  <a:extLst>
                    <a:ext uri="{9D8B030D-6E8A-4147-A177-3AD203B41FA5}">
                      <a16:colId xmlns:a16="http://schemas.microsoft.com/office/drawing/2014/main" val="1777660242"/>
                    </a:ext>
                  </a:extLst>
                </a:gridCol>
                <a:gridCol w="208280">
                  <a:extLst>
                    <a:ext uri="{9D8B030D-6E8A-4147-A177-3AD203B41FA5}">
                      <a16:colId xmlns:a16="http://schemas.microsoft.com/office/drawing/2014/main" val="2491057165"/>
                    </a:ext>
                  </a:extLst>
                </a:gridCol>
                <a:gridCol w="246888">
                  <a:extLst>
                    <a:ext uri="{9D8B030D-6E8A-4147-A177-3AD203B41FA5}">
                      <a16:colId xmlns:a16="http://schemas.microsoft.com/office/drawing/2014/main" val="2106226208"/>
                    </a:ext>
                  </a:extLst>
                </a:gridCol>
                <a:gridCol w="208280">
                  <a:extLst>
                    <a:ext uri="{9D8B030D-6E8A-4147-A177-3AD203B41FA5}">
                      <a16:colId xmlns:a16="http://schemas.microsoft.com/office/drawing/2014/main" val="3829209875"/>
                    </a:ext>
                  </a:extLst>
                </a:gridCol>
                <a:gridCol w="208280">
                  <a:extLst>
                    <a:ext uri="{9D8B030D-6E8A-4147-A177-3AD203B41FA5}">
                      <a16:colId xmlns:a16="http://schemas.microsoft.com/office/drawing/2014/main" val="1357709058"/>
                    </a:ext>
                  </a:extLst>
                </a:gridCol>
                <a:gridCol w="208280">
                  <a:extLst>
                    <a:ext uri="{9D8B030D-6E8A-4147-A177-3AD203B41FA5}">
                      <a16:colId xmlns:a16="http://schemas.microsoft.com/office/drawing/2014/main" val="790519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493060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- 2018-10-12 11:41:12 </a:t>
                      </a:r>
                      <a:r>
                        <a:rPr kumimoji="0" lang="en-US" sz="1000" b="0" i="0" u="none" strike="noStrike" kern="1200" cap="none" spc="0" normalizeH="0" baseline="0" noProof="0">
                          <a:ln>
                            <a:noFill/>
                          </a:ln>
                          <a:solidFill>
                            <a:prstClr val="black"/>
                          </a:solidFill>
                          <a:effectLst/>
                          <a:uLnTx/>
                          <a:uFillTx/>
                          <a:latin typeface="+mn-lt"/>
                          <a:ea typeface="+mn-ea"/>
                          <a:cs typeface="+mn-cs"/>
                        </a:rPr>
                        <a:t> 
 As the tuning of compounds properties through polymer chemistry is widely exploited, further improvement of those properties has to be achieved by mixing in more and more sophisticated, sensitive and expensive additives. This is where intensive mixing of sensitive ingredients supersedes the requirement for ever higher throughputs. 
In the latest issue of Compounding World magazine, Mark Holmes discusses compounding options, and takes a close look at our new COMPEO series!    
Read the full article here: https://content.yudu.com/web/1rl19/0A1rl2p/CWOct18/html/index.html?page=17&amp;origin=reader 
#Compounding #compounder #compeo #buss #Kneader #ContinuousKneader #MultipleScrewExtruder #PlanetaryExtruder #RingExtruder #shearing #ShearSensitive #TemperatureSensitive #opportunityrecognition #KneadingExperts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https://scontent.xx.fbcdn.net/v/t1.0-9/s720x720/43746896_2014746155215438_1673316196209917952_o.jpg?_nc_cat=105&amp;_nc_ht=scontent.xx&amp;oh=56ae4302e756e1c348bda27f2784e123&amp;oe=5CC4AA1B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328582449"/>
                  </a:ext>
                </a:extLst>
              </a:tr>
            </a:tbl>
          </a:graphicData>
        </a:graphic>
      </p:graphicFrame>
      <p:sp>
        <p:nvSpPr>
          <p:cNvPr id="4" name="Text Placeholder 3">
            <a:extLst>
              <a:ext uri="{FF2B5EF4-FFF2-40B4-BE49-F238E27FC236}">
                <a16:creationId xmlns:a16="http://schemas.microsoft.com/office/drawing/2014/main" id="{A084F834-29EE-4419-A9B3-25FAA712EA07}"/>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9984127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D945DC-B702-47DB-8B29-7A620A67242B}"/>
              </a:ext>
            </a:extLst>
          </p:cNvPr>
          <p:cNvSpPr>
            <a:spLocks noGrp="1"/>
          </p:cNvSpPr>
          <p:nvPr>
            <p:ph type="title"/>
          </p:nvPr>
        </p:nvSpPr>
        <p:spPr/>
        <p:txBody>
          <a:bodyPr/>
          <a:lstStyle/>
          <a:p>
            <a:r>
              <a:rPr lang="en-US"/>
              <a:t>Facebook Own Posts Table | BUSS - 15 of 26</a:t>
            </a:r>
          </a:p>
        </p:txBody>
      </p:sp>
      <p:graphicFrame>
        <p:nvGraphicFramePr>
          <p:cNvPr id="5" name="Table Placeholder 4">
            <a:extLst>
              <a:ext uri="{FF2B5EF4-FFF2-40B4-BE49-F238E27FC236}">
                <a16:creationId xmlns:a16="http://schemas.microsoft.com/office/drawing/2014/main" id="{BAB84B5B-7598-44B8-A8CD-4B72FFBED34D}"/>
              </a:ext>
            </a:extLst>
          </p:cNvPr>
          <p:cNvGraphicFramePr>
            <a:graphicFrameLocks noGrp="1"/>
          </p:cNvGraphicFramePr>
          <p:nvPr>
            <p:ph type="tbl" sz="quarter" idx="13"/>
            <p:extLst>
              <p:ext uri="{D42A27DB-BD31-4B8C-83A1-F6EECF244321}">
                <p14:modId xmlns:p14="http://schemas.microsoft.com/office/powerpoint/2010/main" val="24889598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875043715"/>
                    </a:ext>
                  </a:extLst>
                </a:gridCol>
                <a:gridCol w="822959">
                  <a:extLst>
                    <a:ext uri="{9D8B030D-6E8A-4147-A177-3AD203B41FA5}">
                      <a16:colId xmlns:a16="http://schemas.microsoft.com/office/drawing/2014/main" val="3909881160"/>
                    </a:ext>
                  </a:extLst>
                </a:gridCol>
                <a:gridCol w="246888">
                  <a:extLst>
                    <a:ext uri="{9D8B030D-6E8A-4147-A177-3AD203B41FA5}">
                      <a16:colId xmlns:a16="http://schemas.microsoft.com/office/drawing/2014/main" val="561583100"/>
                    </a:ext>
                  </a:extLst>
                </a:gridCol>
                <a:gridCol w="246888">
                  <a:extLst>
                    <a:ext uri="{9D8B030D-6E8A-4147-A177-3AD203B41FA5}">
                      <a16:colId xmlns:a16="http://schemas.microsoft.com/office/drawing/2014/main" val="3473405570"/>
                    </a:ext>
                  </a:extLst>
                </a:gridCol>
                <a:gridCol w="246888">
                  <a:extLst>
                    <a:ext uri="{9D8B030D-6E8A-4147-A177-3AD203B41FA5}">
                      <a16:colId xmlns:a16="http://schemas.microsoft.com/office/drawing/2014/main" val="1328731206"/>
                    </a:ext>
                  </a:extLst>
                </a:gridCol>
                <a:gridCol w="208280">
                  <a:extLst>
                    <a:ext uri="{9D8B030D-6E8A-4147-A177-3AD203B41FA5}">
                      <a16:colId xmlns:a16="http://schemas.microsoft.com/office/drawing/2014/main" val="2205921439"/>
                    </a:ext>
                  </a:extLst>
                </a:gridCol>
                <a:gridCol w="208280">
                  <a:extLst>
                    <a:ext uri="{9D8B030D-6E8A-4147-A177-3AD203B41FA5}">
                      <a16:colId xmlns:a16="http://schemas.microsoft.com/office/drawing/2014/main" val="1740970444"/>
                    </a:ext>
                  </a:extLst>
                </a:gridCol>
                <a:gridCol w="208280">
                  <a:extLst>
                    <a:ext uri="{9D8B030D-6E8A-4147-A177-3AD203B41FA5}">
                      <a16:colId xmlns:a16="http://schemas.microsoft.com/office/drawing/2014/main" val="1079148915"/>
                    </a:ext>
                  </a:extLst>
                </a:gridCol>
                <a:gridCol w="208280">
                  <a:extLst>
                    <a:ext uri="{9D8B030D-6E8A-4147-A177-3AD203B41FA5}">
                      <a16:colId xmlns:a16="http://schemas.microsoft.com/office/drawing/2014/main" val="1139597814"/>
                    </a:ext>
                  </a:extLst>
                </a:gridCol>
                <a:gridCol w="208280">
                  <a:extLst>
                    <a:ext uri="{9D8B030D-6E8A-4147-A177-3AD203B41FA5}">
                      <a16:colId xmlns:a16="http://schemas.microsoft.com/office/drawing/2014/main" val="2344936903"/>
                    </a:ext>
                  </a:extLst>
                </a:gridCol>
                <a:gridCol w="208280">
                  <a:extLst>
                    <a:ext uri="{9D8B030D-6E8A-4147-A177-3AD203B41FA5}">
                      <a16:colId xmlns:a16="http://schemas.microsoft.com/office/drawing/2014/main" val="3325270072"/>
                    </a:ext>
                  </a:extLst>
                </a:gridCol>
                <a:gridCol w="208280">
                  <a:extLst>
                    <a:ext uri="{9D8B030D-6E8A-4147-A177-3AD203B41FA5}">
                      <a16:colId xmlns:a16="http://schemas.microsoft.com/office/drawing/2014/main" val="3317768043"/>
                    </a:ext>
                  </a:extLst>
                </a:gridCol>
                <a:gridCol w="246888">
                  <a:extLst>
                    <a:ext uri="{9D8B030D-6E8A-4147-A177-3AD203B41FA5}">
                      <a16:colId xmlns:a16="http://schemas.microsoft.com/office/drawing/2014/main" val="3825185461"/>
                    </a:ext>
                  </a:extLst>
                </a:gridCol>
                <a:gridCol w="246888">
                  <a:extLst>
                    <a:ext uri="{9D8B030D-6E8A-4147-A177-3AD203B41FA5}">
                      <a16:colId xmlns:a16="http://schemas.microsoft.com/office/drawing/2014/main" val="1821354056"/>
                    </a:ext>
                  </a:extLst>
                </a:gridCol>
                <a:gridCol w="246888">
                  <a:extLst>
                    <a:ext uri="{9D8B030D-6E8A-4147-A177-3AD203B41FA5}">
                      <a16:colId xmlns:a16="http://schemas.microsoft.com/office/drawing/2014/main" val="2457785211"/>
                    </a:ext>
                  </a:extLst>
                </a:gridCol>
                <a:gridCol w="208280">
                  <a:extLst>
                    <a:ext uri="{9D8B030D-6E8A-4147-A177-3AD203B41FA5}">
                      <a16:colId xmlns:a16="http://schemas.microsoft.com/office/drawing/2014/main" val="1098355041"/>
                    </a:ext>
                  </a:extLst>
                </a:gridCol>
                <a:gridCol w="246888">
                  <a:extLst>
                    <a:ext uri="{9D8B030D-6E8A-4147-A177-3AD203B41FA5}">
                      <a16:colId xmlns:a16="http://schemas.microsoft.com/office/drawing/2014/main" val="67486406"/>
                    </a:ext>
                  </a:extLst>
                </a:gridCol>
                <a:gridCol w="246888">
                  <a:extLst>
                    <a:ext uri="{9D8B030D-6E8A-4147-A177-3AD203B41FA5}">
                      <a16:colId xmlns:a16="http://schemas.microsoft.com/office/drawing/2014/main" val="1288266211"/>
                    </a:ext>
                  </a:extLst>
                </a:gridCol>
                <a:gridCol w="246888">
                  <a:extLst>
                    <a:ext uri="{9D8B030D-6E8A-4147-A177-3AD203B41FA5}">
                      <a16:colId xmlns:a16="http://schemas.microsoft.com/office/drawing/2014/main" val="2050404727"/>
                    </a:ext>
                  </a:extLst>
                </a:gridCol>
                <a:gridCol w="208280">
                  <a:extLst>
                    <a:ext uri="{9D8B030D-6E8A-4147-A177-3AD203B41FA5}">
                      <a16:colId xmlns:a16="http://schemas.microsoft.com/office/drawing/2014/main" val="2109408560"/>
                    </a:ext>
                  </a:extLst>
                </a:gridCol>
                <a:gridCol w="246888">
                  <a:extLst>
                    <a:ext uri="{9D8B030D-6E8A-4147-A177-3AD203B41FA5}">
                      <a16:colId xmlns:a16="http://schemas.microsoft.com/office/drawing/2014/main" val="1892225944"/>
                    </a:ext>
                  </a:extLst>
                </a:gridCol>
                <a:gridCol w="246888">
                  <a:extLst>
                    <a:ext uri="{9D8B030D-6E8A-4147-A177-3AD203B41FA5}">
                      <a16:colId xmlns:a16="http://schemas.microsoft.com/office/drawing/2014/main" val="2263609298"/>
                    </a:ext>
                  </a:extLst>
                </a:gridCol>
                <a:gridCol w="208280">
                  <a:extLst>
                    <a:ext uri="{9D8B030D-6E8A-4147-A177-3AD203B41FA5}">
                      <a16:colId xmlns:a16="http://schemas.microsoft.com/office/drawing/2014/main" val="3365826739"/>
                    </a:ext>
                  </a:extLst>
                </a:gridCol>
                <a:gridCol w="208280">
                  <a:extLst>
                    <a:ext uri="{9D8B030D-6E8A-4147-A177-3AD203B41FA5}">
                      <a16:colId xmlns:a16="http://schemas.microsoft.com/office/drawing/2014/main" val="2804993061"/>
                    </a:ext>
                  </a:extLst>
                </a:gridCol>
                <a:gridCol w="208280">
                  <a:extLst>
                    <a:ext uri="{9D8B030D-6E8A-4147-A177-3AD203B41FA5}">
                      <a16:colId xmlns:a16="http://schemas.microsoft.com/office/drawing/2014/main" val="4081446773"/>
                    </a:ext>
                  </a:extLst>
                </a:gridCol>
                <a:gridCol w="246888">
                  <a:extLst>
                    <a:ext uri="{9D8B030D-6E8A-4147-A177-3AD203B41FA5}">
                      <a16:colId xmlns:a16="http://schemas.microsoft.com/office/drawing/2014/main" val="1526631021"/>
                    </a:ext>
                  </a:extLst>
                </a:gridCol>
                <a:gridCol w="208280">
                  <a:extLst>
                    <a:ext uri="{9D8B030D-6E8A-4147-A177-3AD203B41FA5}">
                      <a16:colId xmlns:a16="http://schemas.microsoft.com/office/drawing/2014/main" val="1772800819"/>
                    </a:ext>
                  </a:extLst>
                </a:gridCol>
                <a:gridCol w="208280">
                  <a:extLst>
                    <a:ext uri="{9D8B030D-6E8A-4147-A177-3AD203B41FA5}">
                      <a16:colId xmlns:a16="http://schemas.microsoft.com/office/drawing/2014/main" val="745714732"/>
                    </a:ext>
                  </a:extLst>
                </a:gridCol>
                <a:gridCol w="208280">
                  <a:extLst>
                    <a:ext uri="{9D8B030D-6E8A-4147-A177-3AD203B41FA5}">
                      <a16:colId xmlns:a16="http://schemas.microsoft.com/office/drawing/2014/main" val="23863844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627570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- 2018-10-09 14:28:53 </a:t>
                      </a:r>
                      <a:r>
                        <a:rPr kumimoji="0" lang="en-US" sz="1000" b="0" i="0" u="none" strike="noStrike" kern="1200" cap="none" spc="0" normalizeH="0" baseline="0" noProof="0">
                          <a:ln>
                            <a:noFill/>
                          </a:ln>
                          <a:solidFill>
                            <a:prstClr val="black"/>
                          </a:solidFill>
                          <a:effectLst/>
                          <a:uLnTx/>
                          <a:uFillTx/>
                          <a:latin typeface="+mn-lt"/>
                          <a:ea typeface="+mn-ea"/>
                          <a:cs typeface="+mn-cs"/>
                        </a:rPr>
                        <a:t> 
 Did you know that PVC is the world’s third-most produced synthetic plastic polymer? In 2018, close to 50 million tonnes of PVC will be produced. Without any plasticizer additives, PVC stays rigid and is extensively used in the construction industry for pipes or profiles for doors and windows. To make it flexible, plasticizer are added to create soft PVC, which is commonly used as insulation on electrical cables or flooring. PVC is also used in healthcare, furniture and clothing. Our new compounding system COMPEO covers the whole spectrum of PVC applications. Thanks to its modular design, the COMPEO series can be precisely configured to meet the specific compounding application.
Read more about the BUSS compounding technology for PVC here: https://busscorp.com/industries/pvc-pelletizing/
#compounding #pvc #rigidpvc #softpvc #compeo #compoundingtechnology #plastics #plasticizer #additives #insulation #construction #flooring #healthcare #furniture #clothing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https://scontent.xx.fbcdn.net/v/t1.0-9/s720x720/43479432_2010916685598385_5187820533604941824_o.jpg?_nc_cat=109&amp;_nc_ht=scontent.xx&amp;oh=f60e5436183c401a38ec2cff56ac401e&amp;oe=5CC96A32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8.8235 %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61911151"/>
                  </a:ext>
                </a:extLst>
              </a:tr>
            </a:tbl>
          </a:graphicData>
        </a:graphic>
      </p:graphicFrame>
      <p:sp>
        <p:nvSpPr>
          <p:cNvPr id="4" name="Text Placeholder 3">
            <a:extLst>
              <a:ext uri="{FF2B5EF4-FFF2-40B4-BE49-F238E27FC236}">
                <a16:creationId xmlns:a16="http://schemas.microsoft.com/office/drawing/2014/main" id="{5AD0C2B0-F6F4-47C7-956D-C9C3D84926F0}"/>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6651394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621BE8-2272-4881-8483-516FE50E02CF}"/>
              </a:ext>
            </a:extLst>
          </p:cNvPr>
          <p:cNvSpPr>
            <a:spLocks noGrp="1"/>
          </p:cNvSpPr>
          <p:nvPr>
            <p:ph type="title"/>
          </p:nvPr>
        </p:nvSpPr>
        <p:spPr/>
        <p:txBody>
          <a:bodyPr/>
          <a:lstStyle/>
          <a:p>
            <a:r>
              <a:rPr lang="en-US"/>
              <a:t>Facebook Own Posts Table | BUSS - 16 of 26</a:t>
            </a:r>
          </a:p>
        </p:txBody>
      </p:sp>
      <p:graphicFrame>
        <p:nvGraphicFramePr>
          <p:cNvPr id="5" name="Table Placeholder 4">
            <a:extLst>
              <a:ext uri="{FF2B5EF4-FFF2-40B4-BE49-F238E27FC236}">
                <a16:creationId xmlns:a16="http://schemas.microsoft.com/office/drawing/2014/main" id="{D043AED7-AC01-4C5D-87B6-5EE0799E7310}"/>
              </a:ext>
            </a:extLst>
          </p:cNvPr>
          <p:cNvGraphicFramePr>
            <a:graphicFrameLocks noGrp="1"/>
          </p:cNvGraphicFramePr>
          <p:nvPr>
            <p:ph type="tbl" sz="quarter" idx="13"/>
            <p:extLst>
              <p:ext uri="{D42A27DB-BD31-4B8C-83A1-F6EECF244321}">
                <p14:modId xmlns:p14="http://schemas.microsoft.com/office/powerpoint/2010/main" val="20717852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1002243141"/>
                    </a:ext>
                  </a:extLst>
                </a:gridCol>
                <a:gridCol w="822959">
                  <a:extLst>
                    <a:ext uri="{9D8B030D-6E8A-4147-A177-3AD203B41FA5}">
                      <a16:colId xmlns:a16="http://schemas.microsoft.com/office/drawing/2014/main" val="3092850755"/>
                    </a:ext>
                  </a:extLst>
                </a:gridCol>
                <a:gridCol w="246888">
                  <a:extLst>
                    <a:ext uri="{9D8B030D-6E8A-4147-A177-3AD203B41FA5}">
                      <a16:colId xmlns:a16="http://schemas.microsoft.com/office/drawing/2014/main" val="3163722164"/>
                    </a:ext>
                  </a:extLst>
                </a:gridCol>
                <a:gridCol w="246888">
                  <a:extLst>
                    <a:ext uri="{9D8B030D-6E8A-4147-A177-3AD203B41FA5}">
                      <a16:colId xmlns:a16="http://schemas.microsoft.com/office/drawing/2014/main" val="2158505279"/>
                    </a:ext>
                  </a:extLst>
                </a:gridCol>
                <a:gridCol w="246888">
                  <a:extLst>
                    <a:ext uri="{9D8B030D-6E8A-4147-A177-3AD203B41FA5}">
                      <a16:colId xmlns:a16="http://schemas.microsoft.com/office/drawing/2014/main" val="3422026262"/>
                    </a:ext>
                  </a:extLst>
                </a:gridCol>
                <a:gridCol w="208280">
                  <a:extLst>
                    <a:ext uri="{9D8B030D-6E8A-4147-A177-3AD203B41FA5}">
                      <a16:colId xmlns:a16="http://schemas.microsoft.com/office/drawing/2014/main" val="2872681964"/>
                    </a:ext>
                  </a:extLst>
                </a:gridCol>
                <a:gridCol w="208280">
                  <a:extLst>
                    <a:ext uri="{9D8B030D-6E8A-4147-A177-3AD203B41FA5}">
                      <a16:colId xmlns:a16="http://schemas.microsoft.com/office/drawing/2014/main" val="4156136749"/>
                    </a:ext>
                  </a:extLst>
                </a:gridCol>
                <a:gridCol w="208280">
                  <a:extLst>
                    <a:ext uri="{9D8B030D-6E8A-4147-A177-3AD203B41FA5}">
                      <a16:colId xmlns:a16="http://schemas.microsoft.com/office/drawing/2014/main" val="3939222482"/>
                    </a:ext>
                  </a:extLst>
                </a:gridCol>
                <a:gridCol w="208280">
                  <a:extLst>
                    <a:ext uri="{9D8B030D-6E8A-4147-A177-3AD203B41FA5}">
                      <a16:colId xmlns:a16="http://schemas.microsoft.com/office/drawing/2014/main" val="2257067474"/>
                    </a:ext>
                  </a:extLst>
                </a:gridCol>
                <a:gridCol w="208280">
                  <a:extLst>
                    <a:ext uri="{9D8B030D-6E8A-4147-A177-3AD203B41FA5}">
                      <a16:colId xmlns:a16="http://schemas.microsoft.com/office/drawing/2014/main" val="2145271163"/>
                    </a:ext>
                  </a:extLst>
                </a:gridCol>
                <a:gridCol w="208280">
                  <a:extLst>
                    <a:ext uri="{9D8B030D-6E8A-4147-A177-3AD203B41FA5}">
                      <a16:colId xmlns:a16="http://schemas.microsoft.com/office/drawing/2014/main" val="498036216"/>
                    </a:ext>
                  </a:extLst>
                </a:gridCol>
                <a:gridCol w="208280">
                  <a:extLst>
                    <a:ext uri="{9D8B030D-6E8A-4147-A177-3AD203B41FA5}">
                      <a16:colId xmlns:a16="http://schemas.microsoft.com/office/drawing/2014/main" val="3472671557"/>
                    </a:ext>
                  </a:extLst>
                </a:gridCol>
                <a:gridCol w="246888">
                  <a:extLst>
                    <a:ext uri="{9D8B030D-6E8A-4147-A177-3AD203B41FA5}">
                      <a16:colId xmlns:a16="http://schemas.microsoft.com/office/drawing/2014/main" val="1939701590"/>
                    </a:ext>
                  </a:extLst>
                </a:gridCol>
                <a:gridCol w="246888">
                  <a:extLst>
                    <a:ext uri="{9D8B030D-6E8A-4147-A177-3AD203B41FA5}">
                      <a16:colId xmlns:a16="http://schemas.microsoft.com/office/drawing/2014/main" val="1483090287"/>
                    </a:ext>
                  </a:extLst>
                </a:gridCol>
                <a:gridCol w="246888">
                  <a:extLst>
                    <a:ext uri="{9D8B030D-6E8A-4147-A177-3AD203B41FA5}">
                      <a16:colId xmlns:a16="http://schemas.microsoft.com/office/drawing/2014/main" val="2376652854"/>
                    </a:ext>
                  </a:extLst>
                </a:gridCol>
                <a:gridCol w="208280">
                  <a:extLst>
                    <a:ext uri="{9D8B030D-6E8A-4147-A177-3AD203B41FA5}">
                      <a16:colId xmlns:a16="http://schemas.microsoft.com/office/drawing/2014/main" val="3596870009"/>
                    </a:ext>
                  </a:extLst>
                </a:gridCol>
                <a:gridCol w="246888">
                  <a:extLst>
                    <a:ext uri="{9D8B030D-6E8A-4147-A177-3AD203B41FA5}">
                      <a16:colId xmlns:a16="http://schemas.microsoft.com/office/drawing/2014/main" val="3315301908"/>
                    </a:ext>
                  </a:extLst>
                </a:gridCol>
                <a:gridCol w="246888">
                  <a:extLst>
                    <a:ext uri="{9D8B030D-6E8A-4147-A177-3AD203B41FA5}">
                      <a16:colId xmlns:a16="http://schemas.microsoft.com/office/drawing/2014/main" val="4264482908"/>
                    </a:ext>
                  </a:extLst>
                </a:gridCol>
                <a:gridCol w="246888">
                  <a:extLst>
                    <a:ext uri="{9D8B030D-6E8A-4147-A177-3AD203B41FA5}">
                      <a16:colId xmlns:a16="http://schemas.microsoft.com/office/drawing/2014/main" val="3741300676"/>
                    </a:ext>
                  </a:extLst>
                </a:gridCol>
                <a:gridCol w="208280">
                  <a:extLst>
                    <a:ext uri="{9D8B030D-6E8A-4147-A177-3AD203B41FA5}">
                      <a16:colId xmlns:a16="http://schemas.microsoft.com/office/drawing/2014/main" val="2682406013"/>
                    </a:ext>
                  </a:extLst>
                </a:gridCol>
                <a:gridCol w="246888">
                  <a:extLst>
                    <a:ext uri="{9D8B030D-6E8A-4147-A177-3AD203B41FA5}">
                      <a16:colId xmlns:a16="http://schemas.microsoft.com/office/drawing/2014/main" val="2320102748"/>
                    </a:ext>
                  </a:extLst>
                </a:gridCol>
                <a:gridCol w="246888">
                  <a:extLst>
                    <a:ext uri="{9D8B030D-6E8A-4147-A177-3AD203B41FA5}">
                      <a16:colId xmlns:a16="http://schemas.microsoft.com/office/drawing/2014/main" val="2696884398"/>
                    </a:ext>
                  </a:extLst>
                </a:gridCol>
                <a:gridCol w="208280">
                  <a:extLst>
                    <a:ext uri="{9D8B030D-6E8A-4147-A177-3AD203B41FA5}">
                      <a16:colId xmlns:a16="http://schemas.microsoft.com/office/drawing/2014/main" val="1422205582"/>
                    </a:ext>
                  </a:extLst>
                </a:gridCol>
                <a:gridCol w="208280">
                  <a:extLst>
                    <a:ext uri="{9D8B030D-6E8A-4147-A177-3AD203B41FA5}">
                      <a16:colId xmlns:a16="http://schemas.microsoft.com/office/drawing/2014/main" val="2769677331"/>
                    </a:ext>
                  </a:extLst>
                </a:gridCol>
                <a:gridCol w="208280">
                  <a:extLst>
                    <a:ext uri="{9D8B030D-6E8A-4147-A177-3AD203B41FA5}">
                      <a16:colId xmlns:a16="http://schemas.microsoft.com/office/drawing/2014/main" val="3179970525"/>
                    </a:ext>
                  </a:extLst>
                </a:gridCol>
                <a:gridCol w="246888">
                  <a:extLst>
                    <a:ext uri="{9D8B030D-6E8A-4147-A177-3AD203B41FA5}">
                      <a16:colId xmlns:a16="http://schemas.microsoft.com/office/drawing/2014/main" val="1164784174"/>
                    </a:ext>
                  </a:extLst>
                </a:gridCol>
                <a:gridCol w="208280">
                  <a:extLst>
                    <a:ext uri="{9D8B030D-6E8A-4147-A177-3AD203B41FA5}">
                      <a16:colId xmlns:a16="http://schemas.microsoft.com/office/drawing/2014/main" val="1683497954"/>
                    </a:ext>
                  </a:extLst>
                </a:gridCol>
                <a:gridCol w="208280">
                  <a:extLst>
                    <a:ext uri="{9D8B030D-6E8A-4147-A177-3AD203B41FA5}">
                      <a16:colId xmlns:a16="http://schemas.microsoft.com/office/drawing/2014/main" val="498317001"/>
                    </a:ext>
                  </a:extLst>
                </a:gridCol>
                <a:gridCol w="208280">
                  <a:extLst>
                    <a:ext uri="{9D8B030D-6E8A-4147-A177-3AD203B41FA5}">
                      <a16:colId xmlns:a16="http://schemas.microsoft.com/office/drawing/2014/main" val="7138287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105164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- 2018-10-05 10:30:32 </a:t>
                      </a:r>
                      <a:r>
                        <a:rPr kumimoji="0" lang="en-US" sz="1000" b="0" i="0" u="none" strike="noStrike" kern="1200" cap="none" spc="0" normalizeH="0" baseline="0" noProof="0">
                          <a:ln>
                            <a:noFill/>
                          </a:ln>
                          <a:solidFill>
                            <a:prstClr val="black"/>
                          </a:solidFill>
                          <a:effectLst/>
                          <a:uLnTx/>
                          <a:uFillTx/>
                          <a:latin typeface="+mn-lt"/>
                          <a:ea typeface="+mn-ea"/>
                          <a:cs typeface="+mn-cs"/>
                        </a:rPr>
                        <a:t> 
 What a start! We kicked off this autumn’s tradefair season with Asia's most influential wire industry event: Wire China in Shanghai. Our BUSS team was busy explaining the new COMPEO technology, which was exhibited at the BUSS stand. 75% local and 25% international visitors were excited about its wide range of compounding possibilities. We are happy with so much positive feedback and excited for the next tradefair events!
Find out where you can meet BUSS next: https://busscorp.com/about-us/events-fairs/  
#compounding #wirechina #cablechina ‚tubechina #shanghai #expo #fairtrade #compeo #polymerindustry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https://scontent.xx.fbcdn.net/v/t1.0-9/s720x720/43250621_2005225899500797_2030512846508392448_o.jpg?_nc_cat=101&amp;_nc_ht=scontent.xx&amp;oh=95af50929465d4947c3dbc084061a77d&amp;oe=5CBDEB4C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27.2727 %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40252724"/>
                  </a:ext>
                </a:extLst>
              </a:tr>
            </a:tbl>
          </a:graphicData>
        </a:graphic>
      </p:graphicFrame>
      <p:sp>
        <p:nvSpPr>
          <p:cNvPr id="4" name="Text Placeholder 3">
            <a:extLst>
              <a:ext uri="{FF2B5EF4-FFF2-40B4-BE49-F238E27FC236}">
                <a16:creationId xmlns:a16="http://schemas.microsoft.com/office/drawing/2014/main" id="{02B7179E-D93A-46FB-B494-B18C66BE6FFC}"/>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4706173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DDF81-064D-426F-AAE7-1B7A7D80BB5C}"/>
              </a:ext>
            </a:extLst>
          </p:cNvPr>
          <p:cNvSpPr>
            <a:spLocks noGrp="1"/>
          </p:cNvSpPr>
          <p:nvPr>
            <p:ph type="title"/>
          </p:nvPr>
        </p:nvSpPr>
        <p:spPr/>
        <p:txBody>
          <a:bodyPr/>
          <a:lstStyle/>
          <a:p>
            <a:r>
              <a:rPr lang="en-US"/>
              <a:t>Facebook Own Posts Table | BUSS - 17 of 26</a:t>
            </a:r>
          </a:p>
        </p:txBody>
      </p:sp>
      <p:graphicFrame>
        <p:nvGraphicFramePr>
          <p:cNvPr id="5" name="Table Placeholder 4">
            <a:extLst>
              <a:ext uri="{FF2B5EF4-FFF2-40B4-BE49-F238E27FC236}">
                <a16:creationId xmlns:a16="http://schemas.microsoft.com/office/drawing/2014/main" id="{D45C0558-AC56-4DBE-9668-762447C3597A}"/>
              </a:ext>
            </a:extLst>
          </p:cNvPr>
          <p:cNvGraphicFramePr>
            <a:graphicFrameLocks noGrp="1"/>
          </p:cNvGraphicFramePr>
          <p:nvPr>
            <p:ph type="tbl" sz="quarter" idx="13"/>
            <p:extLst>
              <p:ext uri="{D42A27DB-BD31-4B8C-83A1-F6EECF244321}">
                <p14:modId xmlns:p14="http://schemas.microsoft.com/office/powerpoint/2010/main" val="3143756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4199981748"/>
                    </a:ext>
                  </a:extLst>
                </a:gridCol>
                <a:gridCol w="822959">
                  <a:extLst>
                    <a:ext uri="{9D8B030D-6E8A-4147-A177-3AD203B41FA5}">
                      <a16:colId xmlns:a16="http://schemas.microsoft.com/office/drawing/2014/main" val="3139680002"/>
                    </a:ext>
                  </a:extLst>
                </a:gridCol>
                <a:gridCol w="246888">
                  <a:extLst>
                    <a:ext uri="{9D8B030D-6E8A-4147-A177-3AD203B41FA5}">
                      <a16:colId xmlns:a16="http://schemas.microsoft.com/office/drawing/2014/main" val="3469971131"/>
                    </a:ext>
                  </a:extLst>
                </a:gridCol>
                <a:gridCol w="246888">
                  <a:extLst>
                    <a:ext uri="{9D8B030D-6E8A-4147-A177-3AD203B41FA5}">
                      <a16:colId xmlns:a16="http://schemas.microsoft.com/office/drawing/2014/main" val="2810616839"/>
                    </a:ext>
                  </a:extLst>
                </a:gridCol>
                <a:gridCol w="246888">
                  <a:extLst>
                    <a:ext uri="{9D8B030D-6E8A-4147-A177-3AD203B41FA5}">
                      <a16:colId xmlns:a16="http://schemas.microsoft.com/office/drawing/2014/main" val="247902795"/>
                    </a:ext>
                  </a:extLst>
                </a:gridCol>
                <a:gridCol w="208280">
                  <a:extLst>
                    <a:ext uri="{9D8B030D-6E8A-4147-A177-3AD203B41FA5}">
                      <a16:colId xmlns:a16="http://schemas.microsoft.com/office/drawing/2014/main" val="2307969078"/>
                    </a:ext>
                  </a:extLst>
                </a:gridCol>
                <a:gridCol w="208280">
                  <a:extLst>
                    <a:ext uri="{9D8B030D-6E8A-4147-A177-3AD203B41FA5}">
                      <a16:colId xmlns:a16="http://schemas.microsoft.com/office/drawing/2014/main" val="336659847"/>
                    </a:ext>
                  </a:extLst>
                </a:gridCol>
                <a:gridCol w="208280">
                  <a:extLst>
                    <a:ext uri="{9D8B030D-6E8A-4147-A177-3AD203B41FA5}">
                      <a16:colId xmlns:a16="http://schemas.microsoft.com/office/drawing/2014/main" val="2330511552"/>
                    </a:ext>
                  </a:extLst>
                </a:gridCol>
                <a:gridCol w="208280">
                  <a:extLst>
                    <a:ext uri="{9D8B030D-6E8A-4147-A177-3AD203B41FA5}">
                      <a16:colId xmlns:a16="http://schemas.microsoft.com/office/drawing/2014/main" val="303348173"/>
                    </a:ext>
                  </a:extLst>
                </a:gridCol>
                <a:gridCol w="208280">
                  <a:extLst>
                    <a:ext uri="{9D8B030D-6E8A-4147-A177-3AD203B41FA5}">
                      <a16:colId xmlns:a16="http://schemas.microsoft.com/office/drawing/2014/main" val="3766900246"/>
                    </a:ext>
                  </a:extLst>
                </a:gridCol>
                <a:gridCol w="208280">
                  <a:extLst>
                    <a:ext uri="{9D8B030D-6E8A-4147-A177-3AD203B41FA5}">
                      <a16:colId xmlns:a16="http://schemas.microsoft.com/office/drawing/2014/main" val="4190409215"/>
                    </a:ext>
                  </a:extLst>
                </a:gridCol>
                <a:gridCol w="208280">
                  <a:extLst>
                    <a:ext uri="{9D8B030D-6E8A-4147-A177-3AD203B41FA5}">
                      <a16:colId xmlns:a16="http://schemas.microsoft.com/office/drawing/2014/main" val="3743767545"/>
                    </a:ext>
                  </a:extLst>
                </a:gridCol>
                <a:gridCol w="246888">
                  <a:extLst>
                    <a:ext uri="{9D8B030D-6E8A-4147-A177-3AD203B41FA5}">
                      <a16:colId xmlns:a16="http://schemas.microsoft.com/office/drawing/2014/main" val="406919302"/>
                    </a:ext>
                  </a:extLst>
                </a:gridCol>
                <a:gridCol w="246888">
                  <a:extLst>
                    <a:ext uri="{9D8B030D-6E8A-4147-A177-3AD203B41FA5}">
                      <a16:colId xmlns:a16="http://schemas.microsoft.com/office/drawing/2014/main" val="4077244641"/>
                    </a:ext>
                  </a:extLst>
                </a:gridCol>
                <a:gridCol w="246888">
                  <a:extLst>
                    <a:ext uri="{9D8B030D-6E8A-4147-A177-3AD203B41FA5}">
                      <a16:colId xmlns:a16="http://schemas.microsoft.com/office/drawing/2014/main" val="2004547544"/>
                    </a:ext>
                  </a:extLst>
                </a:gridCol>
                <a:gridCol w="208280">
                  <a:extLst>
                    <a:ext uri="{9D8B030D-6E8A-4147-A177-3AD203B41FA5}">
                      <a16:colId xmlns:a16="http://schemas.microsoft.com/office/drawing/2014/main" val="3057137552"/>
                    </a:ext>
                  </a:extLst>
                </a:gridCol>
                <a:gridCol w="246888">
                  <a:extLst>
                    <a:ext uri="{9D8B030D-6E8A-4147-A177-3AD203B41FA5}">
                      <a16:colId xmlns:a16="http://schemas.microsoft.com/office/drawing/2014/main" val="2205951153"/>
                    </a:ext>
                  </a:extLst>
                </a:gridCol>
                <a:gridCol w="246888">
                  <a:extLst>
                    <a:ext uri="{9D8B030D-6E8A-4147-A177-3AD203B41FA5}">
                      <a16:colId xmlns:a16="http://schemas.microsoft.com/office/drawing/2014/main" val="1567165240"/>
                    </a:ext>
                  </a:extLst>
                </a:gridCol>
                <a:gridCol w="246888">
                  <a:extLst>
                    <a:ext uri="{9D8B030D-6E8A-4147-A177-3AD203B41FA5}">
                      <a16:colId xmlns:a16="http://schemas.microsoft.com/office/drawing/2014/main" val="933832558"/>
                    </a:ext>
                  </a:extLst>
                </a:gridCol>
                <a:gridCol w="208280">
                  <a:extLst>
                    <a:ext uri="{9D8B030D-6E8A-4147-A177-3AD203B41FA5}">
                      <a16:colId xmlns:a16="http://schemas.microsoft.com/office/drawing/2014/main" val="3330596678"/>
                    </a:ext>
                  </a:extLst>
                </a:gridCol>
                <a:gridCol w="246888">
                  <a:extLst>
                    <a:ext uri="{9D8B030D-6E8A-4147-A177-3AD203B41FA5}">
                      <a16:colId xmlns:a16="http://schemas.microsoft.com/office/drawing/2014/main" val="4211484217"/>
                    </a:ext>
                  </a:extLst>
                </a:gridCol>
                <a:gridCol w="246888">
                  <a:extLst>
                    <a:ext uri="{9D8B030D-6E8A-4147-A177-3AD203B41FA5}">
                      <a16:colId xmlns:a16="http://schemas.microsoft.com/office/drawing/2014/main" val="1376707516"/>
                    </a:ext>
                  </a:extLst>
                </a:gridCol>
                <a:gridCol w="208280">
                  <a:extLst>
                    <a:ext uri="{9D8B030D-6E8A-4147-A177-3AD203B41FA5}">
                      <a16:colId xmlns:a16="http://schemas.microsoft.com/office/drawing/2014/main" val="1177146904"/>
                    </a:ext>
                  </a:extLst>
                </a:gridCol>
                <a:gridCol w="208280">
                  <a:extLst>
                    <a:ext uri="{9D8B030D-6E8A-4147-A177-3AD203B41FA5}">
                      <a16:colId xmlns:a16="http://schemas.microsoft.com/office/drawing/2014/main" val="2907399541"/>
                    </a:ext>
                  </a:extLst>
                </a:gridCol>
                <a:gridCol w="208280">
                  <a:extLst>
                    <a:ext uri="{9D8B030D-6E8A-4147-A177-3AD203B41FA5}">
                      <a16:colId xmlns:a16="http://schemas.microsoft.com/office/drawing/2014/main" val="3053769511"/>
                    </a:ext>
                  </a:extLst>
                </a:gridCol>
                <a:gridCol w="246888">
                  <a:extLst>
                    <a:ext uri="{9D8B030D-6E8A-4147-A177-3AD203B41FA5}">
                      <a16:colId xmlns:a16="http://schemas.microsoft.com/office/drawing/2014/main" val="1403856356"/>
                    </a:ext>
                  </a:extLst>
                </a:gridCol>
                <a:gridCol w="208280">
                  <a:extLst>
                    <a:ext uri="{9D8B030D-6E8A-4147-A177-3AD203B41FA5}">
                      <a16:colId xmlns:a16="http://schemas.microsoft.com/office/drawing/2014/main" val="1151336742"/>
                    </a:ext>
                  </a:extLst>
                </a:gridCol>
                <a:gridCol w="208280">
                  <a:extLst>
                    <a:ext uri="{9D8B030D-6E8A-4147-A177-3AD203B41FA5}">
                      <a16:colId xmlns:a16="http://schemas.microsoft.com/office/drawing/2014/main" val="1706352931"/>
                    </a:ext>
                  </a:extLst>
                </a:gridCol>
                <a:gridCol w="208280">
                  <a:extLst>
                    <a:ext uri="{9D8B030D-6E8A-4147-A177-3AD203B41FA5}">
                      <a16:colId xmlns:a16="http://schemas.microsoft.com/office/drawing/2014/main" val="257723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35345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- 2018-09-28 10:26:07 </a:t>
                      </a:r>
                      <a:r>
                        <a:rPr kumimoji="0" lang="en-US" sz="1000" b="0" i="0" u="none" strike="noStrike" kern="1200" cap="none" spc="0" normalizeH="0" baseline="0" noProof="0">
                          <a:ln>
                            <a:noFill/>
                          </a:ln>
                          <a:solidFill>
                            <a:prstClr val="black"/>
                          </a:solidFill>
                          <a:effectLst/>
                          <a:uLnTx/>
                          <a:uFillTx/>
                          <a:latin typeface="+mn-lt"/>
                          <a:ea typeface="+mn-ea"/>
                          <a:cs typeface="+mn-cs"/>
                        </a:rPr>
                        <a:t> 
 Exciting weeks for BUSS in China... Last week the move to the new premises in Songjiang, this week the presentation of the new compounder generation COMPEO at the Wire China in Shanghai. There's a lot going on at the booth. We have great conversations with interested parties and customers from China and Asia. But there are also a remarkably large number of international trade visitors to be seen.
You can visit us until 29.09.2018 in hall W1 at booth W1C47 at the Wire China at the Shanghai New International Expo Centre (SNIEC).
#compounding #wirechina #cablechina #shanghai #expo #fairtrade #compeo #polymerindustry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https://scontent.xx.fbcdn.net/v/t1.0-9/s720x720/42675697_1996434437046610_6798356256546357248_o.jpg?_nc_cat=105&amp;_nc_ht=scontent.xx&amp;oh=9bd16fc8b53d5a76a49a2a0a0cae70ad&amp;oe=5CD2B5BA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965475629"/>
                  </a:ext>
                </a:extLst>
              </a:tr>
            </a:tbl>
          </a:graphicData>
        </a:graphic>
      </p:graphicFrame>
      <p:sp>
        <p:nvSpPr>
          <p:cNvPr id="4" name="Text Placeholder 3">
            <a:extLst>
              <a:ext uri="{FF2B5EF4-FFF2-40B4-BE49-F238E27FC236}">
                <a16:creationId xmlns:a16="http://schemas.microsoft.com/office/drawing/2014/main" id="{EFB33D7B-8578-463A-B5C9-6E595C1450FE}"/>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3052395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FEA37-624F-4C4A-8E45-6C85684DFD83}"/>
              </a:ext>
            </a:extLst>
          </p:cNvPr>
          <p:cNvSpPr>
            <a:spLocks noGrp="1"/>
          </p:cNvSpPr>
          <p:nvPr>
            <p:ph type="title"/>
          </p:nvPr>
        </p:nvSpPr>
        <p:spPr/>
        <p:txBody>
          <a:bodyPr/>
          <a:lstStyle/>
          <a:p>
            <a:r>
              <a:rPr lang="en-US"/>
              <a:t>Facebook Own Posts Table | BUSS - 18 of 26</a:t>
            </a:r>
          </a:p>
        </p:txBody>
      </p:sp>
      <p:graphicFrame>
        <p:nvGraphicFramePr>
          <p:cNvPr id="5" name="Table Placeholder 4">
            <a:extLst>
              <a:ext uri="{FF2B5EF4-FFF2-40B4-BE49-F238E27FC236}">
                <a16:creationId xmlns:a16="http://schemas.microsoft.com/office/drawing/2014/main" id="{57EC25B1-348F-43CB-916B-E929F90F1EE6}"/>
              </a:ext>
            </a:extLst>
          </p:cNvPr>
          <p:cNvGraphicFramePr>
            <a:graphicFrameLocks noGrp="1"/>
          </p:cNvGraphicFramePr>
          <p:nvPr>
            <p:ph type="tbl" sz="quarter" idx="13"/>
            <p:extLst>
              <p:ext uri="{D42A27DB-BD31-4B8C-83A1-F6EECF244321}">
                <p14:modId xmlns:p14="http://schemas.microsoft.com/office/powerpoint/2010/main" val="25724401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3192533172"/>
                    </a:ext>
                  </a:extLst>
                </a:gridCol>
                <a:gridCol w="822959">
                  <a:extLst>
                    <a:ext uri="{9D8B030D-6E8A-4147-A177-3AD203B41FA5}">
                      <a16:colId xmlns:a16="http://schemas.microsoft.com/office/drawing/2014/main" val="664733573"/>
                    </a:ext>
                  </a:extLst>
                </a:gridCol>
                <a:gridCol w="246888">
                  <a:extLst>
                    <a:ext uri="{9D8B030D-6E8A-4147-A177-3AD203B41FA5}">
                      <a16:colId xmlns:a16="http://schemas.microsoft.com/office/drawing/2014/main" val="2265083109"/>
                    </a:ext>
                  </a:extLst>
                </a:gridCol>
                <a:gridCol w="246888">
                  <a:extLst>
                    <a:ext uri="{9D8B030D-6E8A-4147-A177-3AD203B41FA5}">
                      <a16:colId xmlns:a16="http://schemas.microsoft.com/office/drawing/2014/main" val="1557093364"/>
                    </a:ext>
                  </a:extLst>
                </a:gridCol>
                <a:gridCol w="246888">
                  <a:extLst>
                    <a:ext uri="{9D8B030D-6E8A-4147-A177-3AD203B41FA5}">
                      <a16:colId xmlns:a16="http://schemas.microsoft.com/office/drawing/2014/main" val="19122822"/>
                    </a:ext>
                  </a:extLst>
                </a:gridCol>
                <a:gridCol w="208280">
                  <a:extLst>
                    <a:ext uri="{9D8B030D-6E8A-4147-A177-3AD203B41FA5}">
                      <a16:colId xmlns:a16="http://schemas.microsoft.com/office/drawing/2014/main" val="2669932002"/>
                    </a:ext>
                  </a:extLst>
                </a:gridCol>
                <a:gridCol w="208280">
                  <a:extLst>
                    <a:ext uri="{9D8B030D-6E8A-4147-A177-3AD203B41FA5}">
                      <a16:colId xmlns:a16="http://schemas.microsoft.com/office/drawing/2014/main" val="766768486"/>
                    </a:ext>
                  </a:extLst>
                </a:gridCol>
                <a:gridCol w="208280">
                  <a:extLst>
                    <a:ext uri="{9D8B030D-6E8A-4147-A177-3AD203B41FA5}">
                      <a16:colId xmlns:a16="http://schemas.microsoft.com/office/drawing/2014/main" val="3575036560"/>
                    </a:ext>
                  </a:extLst>
                </a:gridCol>
                <a:gridCol w="208280">
                  <a:extLst>
                    <a:ext uri="{9D8B030D-6E8A-4147-A177-3AD203B41FA5}">
                      <a16:colId xmlns:a16="http://schemas.microsoft.com/office/drawing/2014/main" val="4121914585"/>
                    </a:ext>
                  </a:extLst>
                </a:gridCol>
                <a:gridCol w="208280">
                  <a:extLst>
                    <a:ext uri="{9D8B030D-6E8A-4147-A177-3AD203B41FA5}">
                      <a16:colId xmlns:a16="http://schemas.microsoft.com/office/drawing/2014/main" val="1496484194"/>
                    </a:ext>
                  </a:extLst>
                </a:gridCol>
                <a:gridCol w="208280">
                  <a:extLst>
                    <a:ext uri="{9D8B030D-6E8A-4147-A177-3AD203B41FA5}">
                      <a16:colId xmlns:a16="http://schemas.microsoft.com/office/drawing/2014/main" val="3702923169"/>
                    </a:ext>
                  </a:extLst>
                </a:gridCol>
                <a:gridCol w="208280">
                  <a:extLst>
                    <a:ext uri="{9D8B030D-6E8A-4147-A177-3AD203B41FA5}">
                      <a16:colId xmlns:a16="http://schemas.microsoft.com/office/drawing/2014/main" val="359635908"/>
                    </a:ext>
                  </a:extLst>
                </a:gridCol>
                <a:gridCol w="246888">
                  <a:extLst>
                    <a:ext uri="{9D8B030D-6E8A-4147-A177-3AD203B41FA5}">
                      <a16:colId xmlns:a16="http://schemas.microsoft.com/office/drawing/2014/main" val="2084348218"/>
                    </a:ext>
                  </a:extLst>
                </a:gridCol>
                <a:gridCol w="246888">
                  <a:extLst>
                    <a:ext uri="{9D8B030D-6E8A-4147-A177-3AD203B41FA5}">
                      <a16:colId xmlns:a16="http://schemas.microsoft.com/office/drawing/2014/main" val="786063507"/>
                    </a:ext>
                  </a:extLst>
                </a:gridCol>
                <a:gridCol w="246888">
                  <a:extLst>
                    <a:ext uri="{9D8B030D-6E8A-4147-A177-3AD203B41FA5}">
                      <a16:colId xmlns:a16="http://schemas.microsoft.com/office/drawing/2014/main" val="2608632263"/>
                    </a:ext>
                  </a:extLst>
                </a:gridCol>
                <a:gridCol w="208280">
                  <a:extLst>
                    <a:ext uri="{9D8B030D-6E8A-4147-A177-3AD203B41FA5}">
                      <a16:colId xmlns:a16="http://schemas.microsoft.com/office/drawing/2014/main" val="4050048090"/>
                    </a:ext>
                  </a:extLst>
                </a:gridCol>
                <a:gridCol w="246888">
                  <a:extLst>
                    <a:ext uri="{9D8B030D-6E8A-4147-A177-3AD203B41FA5}">
                      <a16:colId xmlns:a16="http://schemas.microsoft.com/office/drawing/2014/main" val="4273333166"/>
                    </a:ext>
                  </a:extLst>
                </a:gridCol>
                <a:gridCol w="246888">
                  <a:extLst>
                    <a:ext uri="{9D8B030D-6E8A-4147-A177-3AD203B41FA5}">
                      <a16:colId xmlns:a16="http://schemas.microsoft.com/office/drawing/2014/main" val="449106482"/>
                    </a:ext>
                  </a:extLst>
                </a:gridCol>
                <a:gridCol w="246888">
                  <a:extLst>
                    <a:ext uri="{9D8B030D-6E8A-4147-A177-3AD203B41FA5}">
                      <a16:colId xmlns:a16="http://schemas.microsoft.com/office/drawing/2014/main" val="762040756"/>
                    </a:ext>
                  </a:extLst>
                </a:gridCol>
                <a:gridCol w="208280">
                  <a:extLst>
                    <a:ext uri="{9D8B030D-6E8A-4147-A177-3AD203B41FA5}">
                      <a16:colId xmlns:a16="http://schemas.microsoft.com/office/drawing/2014/main" val="787398532"/>
                    </a:ext>
                  </a:extLst>
                </a:gridCol>
                <a:gridCol w="246888">
                  <a:extLst>
                    <a:ext uri="{9D8B030D-6E8A-4147-A177-3AD203B41FA5}">
                      <a16:colId xmlns:a16="http://schemas.microsoft.com/office/drawing/2014/main" val="658081387"/>
                    </a:ext>
                  </a:extLst>
                </a:gridCol>
                <a:gridCol w="246888">
                  <a:extLst>
                    <a:ext uri="{9D8B030D-6E8A-4147-A177-3AD203B41FA5}">
                      <a16:colId xmlns:a16="http://schemas.microsoft.com/office/drawing/2014/main" val="1010789303"/>
                    </a:ext>
                  </a:extLst>
                </a:gridCol>
                <a:gridCol w="208280">
                  <a:extLst>
                    <a:ext uri="{9D8B030D-6E8A-4147-A177-3AD203B41FA5}">
                      <a16:colId xmlns:a16="http://schemas.microsoft.com/office/drawing/2014/main" val="45563251"/>
                    </a:ext>
                  </a:extLst>
                </a:gridCol>
                <a:gridCol w="208280">
                  <a:extLst>
                    <a:ext uri="{9D8B030D-6E8A-4147-A177-3AD203B41FA5}">
                      <a16:colId xmlns:a16="http://schemas.microsoft.com/office/drawing/2014/main" val="3319949801"/>
                    </a:ext>
                  </a:extLst>
                </a:gridCol>
                <a:gridCol w="208280">
                  <a:extLst>
                    <a:ext uri="{9D8B030D-6E8A-4147-A177-3AD203B41FA5}">
                      <a16:colId xmlns:a16="http://schemas.microsoft.com/office/drawing/2014/main" val="168241892"/>
                    </a:ext>
                  </a:extLst>
                </a:gridCol>
                <a:gridCol w="246888">
                  <a:extLst>
                    <a:ext uri="{9D8B030D-6E8A-4147-A177-3AD203B41FA5}">
                      <a16:colId xmlns:a16="http://schemas.microsoft.com/office/drawing/2014/main" val="2800086974"/>
                    </a:ext>
                  </a:extLst>
                </a:gridCol>
                <a:gridCol w="208280">
                  <a:extLst>
                    <a:ext uri="{9D8B030D-6E8A-4147-A177-3AD203B41FA5}">
                      <a16:colId xmlns:a16="http://schemas.microsoft.com/office/drawing/2014/main" val="4150422034"/>
                    </a:ext>
                  </a:extLst>
                </a:gridCol>
                <a:gridCol w="208280">
                  <a:extLst>
                    <a:ext uri="{9D8B030D-6E8A-4147-A177-3AD203B41FA5}">
                      <a16:colId xmlns:a16="http://schemas.microsoft.com/office/drawing/2014/main" val="1060013083"/>
                    </a:ext>
                  </a:extLst>
                </a:gridCol>
                <a:gridCol w="208280">
                  <a:extLst>
                    <a:ext uri="{9D8B030D-6E8A-4147-A177-3AD203B41FA5}">
                      <a16:colId xmlns:a16="http://schemas.microsoft.com/office/drawing/2014/main" val="2743040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81769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- 2018-09-21 15:33:21 </a:t>
                      </a:r>
                      <a:r>
                        <a:rPr kumimoji="0" lang="en-US" sz="1000" b="0" i="0" u="none" strike="noStrike" kern="1200" cap="none" spc="0" normalizeH="0" baseline="0" noProof="0">
                          <a:ln>
                            <a:noFill/>
                          </a:ln>
                          <a:solidFill>
                            <a:prstClr val="black"/>
                          </a:solidFill>
                          <a:effectLst/>
                          <a:uLnTx/>
                          <a:uFillTx/>
                          <a:latin typeface="+mn-lt"/>
                          <a:ea typeface="+mn-ea"/>
                          <a:cs typeface="+mn-cs"/>
                        </a:rPr>
                        <a:t> 
 Moving day in China! Our BUSS team in Shanghai just moved into its new premises. The Chinese plastics market and the polymer industry are constantly growing, and so is BUSS Compounding Solutions (Shanghai). We are ready for new challenges on the Asian market. 
Get to know our dedicated team here: https://busscorp.com/news/buss-team-in-shanghai-new-premises-new-possibilities/  
#shanghai #china #asia #polymer #polymerindustry #plasticsindustry #buss #compounding #compeo #team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https://scontent.xx.fbcdn.net/v/t1.0-9/s720x720/42314527_1988419334514787_6883612319444631552_o.jpg?_nc_cat=110&amp;_nc_ht=scontent.xx&amp;oh=b8cbefdac52d575b090571b4c032df7c&amp;oe=5CCA4BA1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759522530"/>
                  </a:ext>
                </a:extLst>
              </a:tr>
            </a:tbl>
          </a:graphicData>
        </a:graphic>
      </p:graphicFrame>
      <p:sp>
        <p:nvSpPr>
          <p:cNvPr id="4" name="Text Placeholder 3">
            <a:extLst>
              <a:ext uri="{FF2B5EF4-FFF2-40B4-BE49-F238E27FC236}">
                <a16:creationId xmlns:a16="http://schemas.microsoft.com/office/drawing/2014/main" id="{A98618C9-843B-4335-A79D-6659534C0E8E}"/>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249158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97A36C-3993-4A28-8266-B9F84A3FBBC8}"/>
              </a:ext>
            </a:extLst>
          </p:cNvPr>
          <p:cNvSpPr>
            <a:spLocks noGrp="1"/>
          </p:cNvSpPr>
          <p:nvPr>
            <p:ph type="title"/>
          </p:nvPr>
        </p:nvSpPr>
        <p:spPr/>
        <p:txBody>
          <a:bodyPr/>
          <a:lstStyle/>
          <a:p>
            <a:r>
              <a:rPr lang="en-US"/>
              <a:t>Facebook Own Posts Table | BUSS - 19 of 26</a:t>
            </a:r>
          </a:p>
        </p:txBody>
      </p:sp>
      <p:graphicFrame>
        <p:nvGraphicFramePr>
          <p:cNvPr id="5" name="Table Placeholder 4">
            <a:extLst>
              <a:ext uri="{FF2B5EF4-FFF2-40B4-BE49-F238E27FC236}">
                <a16:creationId xmlns:a16="http://schemas.microsoft.com/office/drawing/2014/main" id="{ACE3E80B-14E6-4455-A238-81542EBBB3AD}"/>
              </a:ext>
            </a:extLst>
          </p:cNvPr>
          <p:cNvGraphicFramePr>
            <a:graphicFrameLocks noGrp="1"/>
          </p:cNvGraphicFramePr>
          <p:nvPr>
            <p:ph type="tbl" sz="quarter" idx="13"/>
            <p:extLst>
              <p:ext uri="{D42A27DB-BD31-4B8C-83A1-F6EECF244321}">
                <p14:modId xmlns:p14="http://schemas.microsoft.com/office/powerpoint/2010/main" val="2868652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2942313499"/>
                    </a:ext>
                  </a:extLst>
                </a:gridCol>
                <a:gridCol w="822959">
                  <a:extLst>
                    <a:ext uri="{9D8B030D-6E8A-4147-A177-3AD203B41FA5}">
                      <a16:colId xmlns:a16="http://schemas.microsoft.com/office/drawing/2014/main" val="2516778657"/>
                    </a:ext>
                  </a:extLst>
                </a:gridCol>
                <a:gridCol w="246888">
                  <a:extLst>
                    <a:ext uri="{9D8B030D-6E8A-4147-A177-3AD203B41FA5}">
                      <a16:colId xmlns:a16="http://schemas.microsoft.com/office/drawing/2014/main" val="3615877776"/>
                    </a:ext>
                  </a:extLst>
                </a:gridCol>
                <a:gridCol w="246888">
                  <a:extLst>
                    <a:ext uri="{9D8B030D-6E8A-4147-A177-3AD203B41FA5}">
                      <a16:colId xmlns:a16="http://schemas.microsoft.com/office/drawing/2014/main" val="1822225857"/>
                    </a:ext>
                  </a:extLst>
                </a:gridCol>
                <a:gridCol w="246888">
                  <a:extLst>
                    <a:ext uri="{9D8B030D-6E8A-4147-A177-3AD203B41FA5}">
                      <a16:colId xmlns:a16="http://schemas.microsoft.com/office/drawing/2014/main" val="4218871108"/>
                    </a:ext>
                  </a:extLst>
                </a:gridCol>
                <a:gridCol w="208280">
                  <a:extLst>
                    <a:ext uri="{9D8B030D-6E8A-4147-A177-3AD203B41FA5}">
                      <a16:colId xmlns:a16="http://schemas.microsoft.com/office/drawing/2014/main" val="3519859113"/>
                    </a:ext>
                  </a:extLst>
                </a:gridCol>
                <a:gridCol w="208280">
                  <a:extLst>
                    <a:ext uri="{9D8B030D-6E8A-4147-A177-3AD203B41FA5}">
                      <a16:colId xmlns:a16="http://schemas.microsoft.com/office/drawing/2014/main" val="2398476133"/>
                    </a:ext>
                  </a:extLst>
                </a:gridCol>
                <a:gridCol w="208280">
                  <a:extLst>
                    <a:ext uri="{9D8B030D-6E8A-4147-A177-3AD203B41FA5}">
                      <a16:colId xmlns:a16="http://schemas.microsoft.com/office/drawing/2014/main" val="3815056171"/>
                    </a:ext>
                  </a:extLst>
                </a:gridCol>
                <a:gridCol w="208280">
                  <a:extLst>
                    <a:ext uri="{9D8B030D-6E8A-4147-A177-3AD203B41FA5}">
                      <a16:colId xmlns:a16="http://schemas.microsoft.com/office/drawing/2014/main" val="1674681960"/>
                    </a:ext>
                  </a:extLst>
                </a:gridCol>
                <a:gridCol w="208280">
                  <a:extLst>
                    <a:ext uri="{9D8B030D-6E8A-4147-A177-3AD203B41FA5}">
                      <a16:colId xmlns:a16="http://schemas.microsoft.com/office/drawing/2014/main" val="769049503"/>
                    </a:ext>
                  </a:extLst>
                </a:gridCol>
                <a:gridCol w="208280">
                  <a:extLst>
                    <a:ext uri="{9D8B030D-6E8A-4147-A177-3AD203B41FA5}">
                      <a16:colId xmlns:a16="http://schemas.microsoft.com/office/drawing/2014/main" val="1271995174"/>
                    </a:ext>
                  </a:extLst>
                </a:gridCol>
                <a:gridCol w="208280">
                  <a:extLst>
                    <a:ext uri="{9D8B030D-6E8A-4147-A177-3AD203B41FA5}">
                      <a16:colId xmlns:a16="http://schemas.microsoft.com/office/drawing/2014/main" val="2404570034"/>
                    </a:ext>
                  </a:extLst>
                </a:gridCol>
                <a:gridCol w="246888">
                  <a:extLst>
                    <a:ext uri="{9D8B030D-6E8A-4147-A177-3AD203B41FA5}">
                      <a16:colId xmlns:a16="http://schemas.microsoft.com/office/drawing/2014/main" val="2811792625"/>
                    </a:ext>
                  </a:extLst>
                </a:gridCol>
                <a:gridCol w="246888">
                  <a:extLst>
                    <a:ext uri="{9D8B030D-6E8A-4147-A177-3AD203B41FA5}">
                      <a16:colId xmlns:a16="http://schemas.microsoft.com/office/drawing/2014/main" val="2964990854"/>
                    </a:ext>
                  </a:extLst>
                </a:gridCol>
                <a:gridCol w="246888">
                  <a:extLst>
                    <a:ext uri="{9D8B030D-6E8A-4147-A177-3AD203B41FA5}">
                      <a16:colId xmlns:a16="http://schemas.microsoft.com/office/drawing/2014/main" val="1226069842"/>
                    </a:ext>
                  </a:extLst>
                </a:gridCol>
                <a:gridCol w="208280">
                  <a:extLst>
                    <a:ext uri="{9D8B030D-6E8A-4147-A177-3AD203B41FA5}">
                      <a16:colId xmlns:a16="http://schemas.microsoft.com/office/drawing/2014/main" val="691451683"/>
                    </a:ext>
                  </a:extLst>
                </a:gridCol>
                <a:gridCol w="246888">
                  <a:extLst>
                    <a:ext uri="{9D8B030D-6E8A-4147-A177-3AD203B41FA5}">
                      <a16:colId xmlns:a16="http://schemas.microsoft.com/office/drawing/2014/main" val="3345890716"/>
                    </a:ext>
                  </a:extLst>
                </a:gridCol>
                <a:gridCol w="246888">
                  <a:extLst>
                    <a:ext uri="{9D8B030D-6E8A-4147-A177-3AD203B41FA5}">
                      <a16:colId xmlns:a16="http://schemas.microsoft.com/office/drawing/2014/main" val="1911197970"/>
                    </a:ext>
                  </a:extLst>
                </a:gridCol>
                <a:gridCol w="246888">
                  <a:extLst>
                    <a:ext uri="{9D8B030D-6E8A-4147-A177-3AD203B41FA5}">
                      <a16:colId xmlns:a16="http://schemas.microsoft.com/office/drawing/2014/main" val="675165884"/>
                    </a:ext>
                  </a:extLst>
                </a:gridCol>
                <a:gridCol w="208280">
                  <a:extLst>
                    <a:ext uri="{9D8B030D-6E8A-4147-A177-3AD203B41FA5}">
                      <a16:colId xmlns:a16="http://schemas.microsoft.com/office/drawing/2014/main" val="3868387055"/>
                    </a:ext>
                  </a:extLst>
                </a:gridCol>
                <a:gridCol w="246888">
                  <a:extLst>
                    <a:ext uri="{9D8B030D-6E8A-4147-A177-3AD203B41FA5}">
                      <a16:colId xmlns:a16="http://schemas.microsoft.com/office/drawing/2014/main" val="3040435100"/>
                    </a:ext>
                  </a:extLst>
                </a:gridCol>
                <a:gridCol w="246888">
                  <a:extLst>
                    <a:ext uri="{9D8B030D-6E8A-4147-A177-3AD203B41FA5}">
                      <a16:colId xmlns:a16="http://schemas.microsoft.com/office/drawing/2014/main" val="3369737679"/>
                    </a:ext>
                  </a:extLst>
                </a:gridCol>
                <a:gridCol w="208280">
                  <a:extLst>
                    <a:ext uri="{9D8B030D-6E8A-4147-A177-3AD203B41FA5}">
                      <a16:colId xmlns:a16="http://schemas.microsoft.com/office/drawing/2014/main" val="3146055713"/>
                    </a:ext>
                  </a:extLst>
                </a:gridCol>
                <a:gridCol w="208280">
                  <a:extLst>
                    <a:ext uri="{9D8B030D-6E8A-4147-A177-3AD203B41FA5}">
                      <a16:colId xmlns:a16="http://schemas.microsoft.com/office/drawing/2014/main" val="2074545487"/>
                    </a:ext>
                  </a:extLst>
                </a:gridCol>
                <a:gridCol w="208280">
                  <a:extLst>
                    <a:ext uri="{9D8B030D-6E8A-4147-A177-3AD203B41FA5}">
                      <a16:colId xmlns:a16="http://schemas.microsoft.com/office/drawing/2014/main" val="555624831"/>
                    </a:ext>
                  </a:extLst>
                </a:gridCol>
                <a:gridCol w="246888">
                  <a:extLst>
                    <a:ext uri="{9D8B030D-6E8A-4147-A177-3AD203B41FA5}">
                      <a16:colId xmlns:a16="http://schemas.microsoft.com/office/drawing/2014/main" val="4031326232"/>
                    </a:ext>
                  </a:extLst>
                </a:gridCol>
                <a:gridCol w="208280">
                  <a:extLst>
                    <a:ext uri="{9D8B030D-6E8A-4147-A177-3AD203B41FA5}">
                      <a16:colId xmlns:a16="http://schemas.microsoft.com/office/drawing/2014/main" val="3167189681"/>
                    </a:ext>
                  </a:extLst>
                </a:gridCol>
                <a:gridCol w="208280">
                  <a:extLst>
                    <a:ext uri="{9D8B030D-6E8A-4147-A177-3AD203B41FA5}">
                      <a16:colId xmlns:a16="http://schemas.microsoft.com/office/drawing/2014/main" val="932828530"/>
                    </a:ext>
                  </a:extLst>
                </a:gridCol>
                <a:gridCol w="208280">
                  <a:extLst>
                    <a:ext uri="{9D8B030D-6E8A-4147-A177-3AD203B41FA5}">
                      <a16:colId xmlns:a16="http://schemas.microsoft.com/office/drawing/2014/main" val="4206424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338810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- 2018-09-18 11:38:39 </a:t>
                      </a:r>
                      <a:r>
                        <a:rPr kumimoji="0" lang="en-US" sz="1000" b="0" i="0" u="none" strike="noStrike" kern="1200" cap="none" spc="0" normalizeH="0" baseline="0" noProof="0">
                          <a:ln>
                            <a:noFill/>
                          </a:ln>
                          <a:solidFill>
                            <a:prstClr val="black"/>
                          </a:solidFill>
                          <a:effectLst/>
                          <a:uLnTx/>
                          <a:uFillTx/>
                          <a:latin typeface="+mn-lt"/>
                          <a:ea typeface="+mn-ea"/>
                          <a:cs typeface="+mn-cs"/>
                        </a:rPr>
                        <a:t> 
 This autumn’s trade fair season is starting: the BUSS team will be waiting for you at Iranplast in Tehran and at Wire China in Shanghai in less than two weeks! Get to know the BUSS compounding technology and our new compounder generation COMPEO!
All fairs and events: https://busscorp.com/about-us/events-fairs/
#compoundmachine #compoundtechnology #compoundingmachine #compoundingtechnology #polymercompounding #twinscrew #twinscrewextruder #plasticpelletizing #cablecompounds #iranplast #wirechina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https://scontent.xx.fbcdn.net/v/t1.0-9/s720x720/41974802_1984676408222413_2278177960924020736_o.jpg?_nc_cat=111&amp;_nc_ht=scontent.xx&amp;oh=1341e2a42a4702a42fe4490bf4ab3fd2&amp;oe=5CBD197E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643917050"/>
                  </a:ext>
                </a:extLst>
              </a:tr>
            </a:tbl>
          </a:graphicData>
        </a:graphic>
      </p:graphicFrame>
      <p:sp>
        <p:nvSpPr>
          <p:cNvPr id="4" name="Text Placeholder 3">
            <a:extLst>
              <a:ext uri="{FF2B5EF4-FFF2-40B4-BE49-F238E27FC236}">
                <a16:creationId xmlns:a16="http://schemas.microsoft.com/office/drawing/2014/main" id="{CCF59039-EB34-4546-BD7A-1E9293FBD093}"/>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1112773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0087D2-B138-4C5E-981F-F40F4D137E5B}"/>
              </a:ext>
            </a:extLst>
          </p:cNvPr>
          <p:cNvSpPr>
            <a:spLocks noGrp="1"/>
          </p:cNvSpPr>
          <p:nvPr>
            <p:ph type="title"/>
          </p:nvPr>
        </p:nvSpPr>
        <p:spPr/>
        <p:txBody>
          <a:bodyPr/>
          <a:lstStyle/>
          <a:p>
            <a:r>
              <a:rPr lang="en-US"/>
              <a:t>Facebook Own Posts Table | BUSS - 20 of 26</a:t>
            </a:r>
          </a:p>
        </p:txBody>
      </p:sp>
      <p:graphicFrame>
        <p:nvGraphicFramePr>
          <p:cNvPr id="5" name="Table Placeholder 4">
            <a:extLst>
              <a:ext uri="{FF2B5EF4-FFF2-40B4-BE49-F238E27FC236}">
                <a16:creationId xmlns:a16="http://schemas.microsoft.com/office/drawing/2014/main" id="{CB8A158F-078D-4BB1-8EE3-29C8B76B3E37}"/>
              </a:ext>
            </a:extLst>
          </p:cNvPr>
          <p:cNvGraphicFramePr>
            <a:graphicFrameLocks noGrp="1"/>
          </p:cNvGraphicFramePr>
          <p:nvPr>
            <p:ph type="tbl" sz="quarter" idx="13"/>
            <p:extLst>
              <p:ext uri="{D42A27DB-BD31-4B8C-83A1-F6EECF244321}">
                <p14:modId xmlns:p14="http://schemas.microsoft.com/office/powerpoint/2010/main" val="2025866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418961533"/>
                    </a:ext>
                  </a:extLst>
                </a:gridCol>
                <a:gridCol w="822959">
                  <a:extLst>
                    <a:ext uri="{9D8B030D-6E8A-4147-A177-3AD203B41FA5}">
                      <a16:colId xmlns:a16="http://schemas.microsoft.com/office/drawing/2014/main" val="1673014274"/>
                    </a:ext>
                  </a:extLst>
                </a:gridCol>
                <a:gridCol w="246888">
                  <a:extLst>
                    <a:ext uri="{9D8B030D-6E8A-4147-A177-3AD203B41FA5}">
                      <a16:colId xmlns:a16="http://schemas.microsoft.com/office/drawing/2014/main" val="3347529476"/>
                    </a:ext>
                  </a:extLst>
                </a:gridCol>
                <a:gridCol w="246888">
                  <a:extLst>
                    <a:ext uri="{9D8B030D-6E8A-4147-A177-3AD203B41FA5}">
                      <a16:colId xmlns:a16="http://schemas.microsoft.com/office/drawing/2014/main" val="1173769774"/>
                    </a:ext>
                  </a:extLst>
                </a:gridCol>
                <a:gridCol w="246888">
                  <a:extLst>
                    <a:ext uri="{9D8B030D-6E8A-4147-A177-3AD203B41FA5}">
                      <a16:colId xmlns:a16="http://schemas.microsoft.com/office/drawing/2014/main" val="1701830073"/>
                    </a:ext>
                  </a:extLst>
                </a:gridCol>
                <a:gridCol w="208280">
                  <a:extLst>
                    <a:ext uri="{9D8B030D-6E8A-4147-A177-3AD203B41FA5}">
                      <a16:colId xmlns:a16="http://schemas.microsoft.com/office/drawing/2014/main" val="626664338"/>
                    </a:ext>
                  </a:extLst>
                </a:gridCol>
                <a:gridCol w="208280">
                  <a:extLst>
                    <a:ext uri="{9D8B030D-6E8A-4147-A177-3AD203B41FA5}">
                      <a16:colId xmlns:a16="http://schemas.microsoft.com/office/drawing/2014/main" val="1976752898"/>
                    </a:ext>
                  </a:extLst>
                </a:gridCol>
                <a:gridCol w="208280">
                  <a:extLst>
                    <a:ext uri="{9D8B030D-6E8A-4147-A177-3AD203B41FA5}">
                      <a16:colId xmlns:a16="http://schemas.microsoft.com/office/drawing/2014/main" val="603502855"/>
                    </a:ext>
                  </a:extLst>
                </a:gridCol>
                <a:gridCol w="208280">
                  <a:extLst>
                    <a:ext uri="{9D8B030D-6E8A-4147-A177-3AD203B41FA5}">
                      <a16:colId xmlns:a16="http://schemas.microsoft.com/office/drawing/2014/main" val="3510025033"/>
                    </a:ext>
                  </a:extLst>
                </a:gridCol>
                <a:gridCol w="208280">
                  <a:extLst>
                    <a:ext uri="{9D8B030D-6E8A-4147-A177-3AD203B41FA5}">
                      <a16:colId xmlns:a16="http://schemas.microsoft.com/office/drawing/2014/main" val="2894786618"/>
                    </a:ext>
                  </a:extLst>
                </a:gridCol>
                <a:gridCol w="208280">
                  <a:extLst>
                    <a:ext uri="{9D8B030D-6E8A-4147-A177-3AD203B41FA5}">
                      <a16:colId xmlns:a16="http://schemas.microsoft.com/office/drawing/2014/main" val="2954013831"/>
                    </a:ext>
                  </a:extLst>
                </a:gridCol>
                <a:gridCol w="208280">
                  <a:extLst>
                    <a:ext uri="{9D8B030D-6E8A-4147-A177-3AD203B41FA5}">
                      <a16:colId xmlns:a16="http://schemas.microsoft.com/office/drawing/2014/main" val="986084988"/>
                    </a:ext>
                  </a:extLst>
                </a:gridCol>
                <a:gridCol w="246888">
                  <a:extLst>
                    <a:ext uri="{9D8B030D-6E8A-4147-A177-3AD203B41FA5}">
                      <a16:colId xmlns:a16="http://schemas.microsoft.com/office/drawing/2014/main" val="2417734876"/>
                    </a:ext>
                  </a:extLst>
                </a:gridCol>
                <a:gridCol w="246888">
                  <a:extLst>
                    <a:ext uri="{9D8B030D-6E8A-4147-A177-3AD203B41FA5}">
                      <a16:colId xmlns:a16="http://schemas.microsoft.com/office/drawing/2014/main" val="3661885495"/>
                    </a:ext>
                  </a:extLst>
                </a:gridCol>
                <a:gridCol w="246888">
                  <a:extLst>
                    <a:ext uri="{9D8B030D-6E8A-4147-A177-3AD203B41FA5}">
                      <a16:colId xmlns:a16="http://schemas.microsoft.com/office/drawing/2014/main" val="2062461434"/>
                    </a:ext>
                  </a:extLst>
                </a:gridCol>
                <a:gridCol w="208280">
                  <a:extLst>
                    <a:ext uri="{9D8B030D-6E8A-4147-A177-3AD203B41FA5}">
                      <a16:colId xmlns:a16="http://schemas.microsoft.com/office/drawing/2014/main" val="404374096"/>
                    </a:ext>
                  </a:extLst>
                </a:gridCol>
                <a:gridCol w="246888">
                  <a:extLst>
                    <a:ext uri="{9D8B030D-6E8A-4147-A177-3AD203B41FA5}">
                      <a16:colId xmlns:a16="http://schemas.microsoft.com/office/drawing/2014/main" val="4290771784"/>
                    </a:ext>
                  </a:extLst>
                </a:gridCol>
                <a:gridCol w="246888">
                  <a:extLst>
                    <a:ext uri="{9D8B030D-6E8A-4147-A177-3AD203B41FA5}">
                      <a16:colId xmlns:a16="http://schemas.microsoft.com/office/drawing/2014/main" val="2299714654"/>
                    </a:ext>
                  </a:extLst>
                </a:gridCol>
                <a:gridCol w="246888">
                  <a:extLst>
                    <a:ext uri="{9D8B030D-6E8A-4147-A177-3AD203B41FA5}">
                      <a16:colId xmlns:a16="http://schemas.microsoft.com/office/drawing/2014/main" val="3538428665"/>
                    </a:ext>
                  </a:extLst>
                </a:gridCol>
                <a:gridCol w="208280">
                  <a:extLst>
                    <a:ext uri="{9D8B030D-6E8A-4147-A177-3AD203B41FA5}">
                      <a16:colId xmlns:a16="http://schemas.microsoft.com/office/drawing/2014/main" val="3121906217"/>
                    </a:ext>
                  </a:extLst>
                </a:gridCol>
                <a:gridCol w="246888">
                  <a:extLst>
                    <a:ext uri="{9D8B030D-6E8A-4147-A177-3AD203B41FA5}">
                      <a16:colId xmlns:a16="http://schemas.microsoft.com/office/drawing/2014/main" val="1866137246"/>
                    </a:ext>
                  </a:extLst>
                </a:gridCol>
                <a:gridCol w="246888">
                  <a:extLst>
                    <a:ext uri="{9D8B030D-6E8A-4147-A177-3AD203B41FA5}">
                      <a16:colId xmlns:a16="http://schemas.microsoft.com/office/drawing/2014/main" val="1326605941"/>
                    </a:ext>
                  </a:extLst>
                </a:gridCol>
                <a:gridCol w="208280">
                  <a:extLst>
                    <a:ext uri="{9D8B030D-6E8A-4147-A177-3AD203B41FA5}">
                      <a16:colId xmlns:a16="http://schemas.microsoft.com/office/drawing/2014/main" val="4185975448"/>
                    </a:ext>
                  </a:extLst>
                </a:gridCol>
                <a:gridCol w="208280">
                  <a:extLst>
                    <a:ext uri="{9D8B030D-6E8A-4147-A177-3AD203B41FA5}">
                      <a16:colId xmlns:a16="http://schemas.microsoft.com/office/drawing/2014/main" val="2360630537"/>
                    </a:ext>
                  </a:extLst>
                </a:gridCol>
                <a:gridCol w="208280">
                  <a:extLst>
                    <a:ext uri="{9D8B030D-6E8A-4147-A177-3AD203B41FA5}">
                      <a16:colId xmlns:a16="http://schemas.microsoft.com/office/drawing/2014/main" val="2596403972"/>
                    </a:ext>
                  </a:extLst>
                </a:gridCol>
                <a:gridCol w="246888">
                  <a:extLst>
                    <a:ext uri="{9D8B030D-6E8A-4147-A177-3AD203B41FA5}">
                      <a16:colId xmlns:a16="http://schemas.microsoft.com/office/drawing/2014/main" val="3249555996"/>
                    </a:ext>
                  </a:extLst>
                </a:gridCol>
                <a:gridCol w="208280">
                  <a:extLst>
                    <a:ext uri="{9D8B030D-6E8A-4147-A177-3AD203B41FA5}">
                      <a16:colId xmlns:a16="http://schemas.microsoft.com/office/drawing/2014/main" val="1369408878"/>
                    </a:ext>
                  </a:extLst>
                </a:gridCol>
                <a:gridCol w="208280">
                  <a:extLst>
                    <a:ext uri="{9D8B030D-6E8A-4147-A177-3AD203B41FA5}">
                      <a16:colId xmlns:a16="http://schemas.microsoft.com/office/drawing/2014/main" val="1975530392"/>
                    </a:ext>
                  </a:extLst>
                </a:gridCol>
                <a:gridCol w="208280">
                  <a:extLst>
                    <a:ext uri="{9D8B030D-6E8A-4147-A177-3AD203B41FA5}">
                      <a16:colId xmlns:a16="http://schemas.microsoft.com/office/drawing/2014/main" val="1885645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920553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- 2018-09-11 10:44:21 </a:t>
                      </a:r>
                      <a:r>
                        <a:rPr kumimoji="0" lang="en-US" sz="1000" b="0" i="0" u="none" strike="noStrike" kern="1200" cap="none" spc="0" normalizeH="0" baseline="0" noProof="0">
                          <a:ln>
                            <a:noFill/>
                          </a:ln>
                          <a:solidFill>
                            <a:prstClr val="black"/>
                          </a:solidFill>
                          <a:effectLst/>
                          <a:uLnTx/>
                          <a:uFillTx/>
                          <a:latin typeface="+mn-lt"/>
                          <a:ea typeface="+mn-ea"/>
                          <a:cs typeface="+mn-cs"/>
                        </a:rPr>
                        <a:t> 
 In order to optimally meet the specific needs for compounding solutions from high-end customers in the Chinese market, as well as providing enhanced services to customers in China and even the rest of Asia, Buss AG has invested in establishing a legal entity, Buss Compounding Solutions (Shanghai) Co., Ltd. in Shanghai. Mr. Rongbao Gao has assumed the responsibility of general manager since June 1st, 2018.
The company is located in Building 8, No. 2317, Shengang Road, Songjiang District, Shanghai, and the will be moving into the new facility in September after the renovation of the factory has been completed. The official opening is going to be October 26th, 2018.
Read the full press release on our website: https://busscorp.com/news/mr-rongbao-gao-joins-buss-compounding-solutions/  
#busscompounding #compoundingsolutions #compounding #china #shanghai #chinesemarket #businessdevelopment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https://scontent.xx.fbcdn.net/v/t1.0-0/p180x540/41501539_1976284725728248_8846519060704264192_n.jpg?_nc_cat=101&amp;_nc_ht=scontent.xx&amp;oh=05932d74dd757959c43a44220f375392&amp;oe=5CCCABA9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16.8539 %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298363730"/>
                  </a:ext>
                </a:extLst>
              </a:tr>
            </a:tbl>
          </a:graphicData>
        </a:graphic>
      </p:graphicFrame>
      <p:sp>
        <p:nvSpPr>
          <p:cNvPr id="4" name="Text Placeholder 3">
            <a:extLst>
              <a:ext uri="{FF2B5EF4-FFF2-40B4-BE49-F238E27FC236}">
                <a16:creationId xmlns:a16="http://schemas.microsoft.com/office/drawing/2014/main" id="{9D1A9EAD-2027-4617-B89F-43F95E99591E}"/>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4643570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E6B35-59DA-4EB3-89AB-B61E0C14E9F8}"/>
              </a:ext>
            </a:extLst>
          </p:cNvPr>
          <p:cNvSpPr>
            <a:spLocks noGrp="1"/>
          </p:cNvSpPr>
          <p:nvPr>
            <p:ph type="title"/>
          </p:nvPr>
        </p:nvSpPr>
        <p:spPr/>
        <p:txBody>
          <a:bodyPr/>
          <a:lstStyle/>
          <a:p>
            <a:r>
              <a:rPr lang="en-US"/>
              <a:t>Facebook Own Posts Table | BUSS - 21 of 26</a:t>
            </a:r>
          </a:p>
        </p:txBody>
      </p:sp>
      <p:graphicFrame>
        <p:nvGraphicFramePr>
          <p:cNvPr id="5" name="Table Placeholder 4">
            <a:extLst>
              <a:ext uri="{FF2B5EF4-FFF2-40B4-BE49-F238E27FC236}">
                <a16:creationId xmlns:a16="http://schemas.microsoft.com/office/drawing/2014/main" id="{0F01AE54-E431-4D25-AF3D-55943B73B8F9}"/>
              </a:ext>
            </a:extLst>
          </p:cNvPr>
          <p:cNvGraphicFramePr>
            <a:graphicFrameLocks noGrp="1"/>
          </p:cNvGraphicFramePr>
          <p:nvPr>
            <p:ph type="tbl" sz="quarter" idx="13"/>
            <p:extLst>
              <p:ext uri="{D42A27DB-BD31-4B8C-83A1-F6EECF244321}">
                <p14:modId xmlns:p14="http://schemas.microsoft.com/office/powerpoint/2010/main" val="24550492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3025169404"/>
                    </a:ext>
                  </a:extLst>
                </a:gridCol>
                <a:gridCol w="822959">
                  <a:extLst>
                    <a:ext uri="{9D8B030D-6E8A-4147-A177-3AD203B41FA5}">
                      <a16:colId xmlns:a16="http://schemas.microsoft.com/office/drawing/2014/main" val="682182831"/>
                    </a:ext>
                  </a:extLst>
                </a:gridCol>
                <a:gridCol w="246888">
                  <a:extLst>
                    <a:ext uri="{9D8B030D-6E8A-4147-A177-3AD203B41FA5}">
                      <a16:colId xmlns:a16="http://schemas.microsoft.com/office/drawing/2014/main" val="3204640502"/>
                    </a:ext>
                  </a:extLst>
                </a:gridCol>
                <a:gridCol w="246888">
                  <a:extLst>
                    <a:ext uri="{9D8B030D-6E8A-4147-A177-3AD203B41FA5}">
                      <a16:colId xmlns:a16="http://schemas.microsoft.com/office/drawing/2014/main" val="1128666440"/>
                    </a:ext>
                  </a:extLst>
                </a:gridCol>
                <a:gridCol w="246888">
                  <a:extLst>
                    <a:ext uri="{9D8B030D-6E8A-4147-A177-3AD203B41FA5}">
                      <a16:colId xmlns:a16="http://schemas.microsoft.com/office/drawing/2014/main" val="263565292"/>
                    </a:ext>
                  </a:extLst>
                </a:gridCol>
                <a:gridCol w="208280">
                  <a:extLst>
                    <a:ext uri="{9D8B030D-6E8A-4147-A177-3AD203B41FA5}">
                      <a16:colId xmlns:a16="http://schemas.microsoft.com/office/drawing/2014/main" val="2380662380"/>
                    </a:ext>
                  </a:extLst>
                </a:gridCol>
                <a:gridCol w="208280">
                  <a:extLst>
                    <a:ext uri="{9D8B030D-6E8A-4147-A177-3AD203B41FA5}">
                      <a16:colId xmlns:a16="http://schemas.microsoft.com/office/drawing/2014/main" val="637894189"/>
                    </a:ext>
                  </a:extLst>
                </a:gridCol>
                <a:gridCol w="208280">
                  <a:extLst>
                    <a:ext uri="{9D8B030D-6E8A-4147-A177-3AD203B41FA5}">
                      <a16:colId xmlns:a16="http://schemas.microsoft.com/office/drawing/2014/main" val="2717456705"/>
                    </a:ext>
                  </a:extLst>
                </a:gridCol>
                <a:gridCol w="208280">
                  <a:extLst>
                    <a:ext uri="{9D8B030D-6E8A-4147-A177-3AD203B41FA5}">
                      <a16:colId xmlns:a16="http://schemas.microsoft.com/office/drawing/2014/main" val="324126779"/>
                    </a:ext>
                  </a:extLst>
                </a:gridCol>
                <a:gridCol w="208280">
                  <a:extLst>
                    <a:ext uri="{9D8B030D-6E8A-4147-A177-3AD203B41FA5}">
                      <a16:colId xmlns:a16="http://schemas.microsoft.com/office/drawing/2014/main" val="4147156428"/>
                    </a:ext>
                  </a:extLst>
                </a:gridCol>
                <a:gridCol w="208280">
                  <a:extLst>
                    <a:ext uri="{9D8B030D-6E8A-4147-A177-3AD203B41FA5}">
                      <a16:colId xmlns:a16="http://schemas.microsoft.com/office/drawing/2014/main" val="280415198"/>
                    </a:ext>
                  </a:extLst>
                </a:gridCol>
                <a:gridCol w="208280">
                  <a:extLst>
                    <a:ext uri="{9D8B030D-6E8A-4147-A177-3AD203B41FA5}">
                      <a16:colId xmlns:a16="http://schemas.microsoft.com/office/drawing/2014/main" val="3526002468"/>
                    </a:ext>
                  </a:extLst>
                </a:gridCol>
                <a:gridCol w="246888">
                  <a:extLst>
                    <a:ext uri="{9D8B030D-6E8A-4147-A177-3AD203B41FA5}">
                      <a16:colId xmlns:a16="http://schemas.microsoft.com/office/drawing/2014/main" val="2826101957"/>
                    </a:ext>
                  </a:extLst>
                </a:gridCol>
                <a:gridCol w="246888">
                  <a:extLst>
                    <a:ext uri="{9D8B030D-6E8A-4147-A177-3AD203B41FA5}">
                      <a16:colId xmlns:a16="http://schemas.microsoft.com/office/drawing/2014/main" val="2339747010"/>
                    </a:ext>
                  </a:extLst>
                </a:gridCol>
                <a:gridCol w="246888">
                  <a:extLst>
                    <a:ext uri="{9D8B030D-6E8A-4147-A177-3AD203B41FA5}">
                      <a16:colId xmlns:a16="http://schemas.microsoft.com/office/drawing/2014/main" val="1012504986"/>
                    </a:ext>
                  </a:extLst>
                </a:gridCol>
                <a:gridCol w="208280">
                  <a:extLst>
                    <a:ext uri="{9D8B030D-6E8A-4147-A177-3AD203B41FA5}">
                      <a16:colId xmlns:a16="http://schemas.microsoft.com/office/drawing/2014/main" val="759963397"/>
                    </a:ext>
                  </a:extLst>
                </a:gridCol>
                <a:gridCol w="246888">
                  <a:extLst>
                    <a:ext uri="{9D8B030D-6E8A-4147-A177-3AD203B41FA5}">
                      <a16:colId xmlns:a16="http://schemas.microsoft.com/office/drawing/2014/main" val="3386150365"/>
                    </a:ext>
                  </a:extLst>
                </a:gridCol>
                <a:gridCol w="246888">
                  <a:extLst>
                    <a:ext uri="{9D8B030D-6E8A-4147-A177-3AD203B41FA5}">
                      <a16:colId xmlns:a16="http://schemas.microsoft.com/office/drawing/2014/main" val="2405579183"/>
                    </a:ext>
                  </a:extLst>
                </a:gridCol>
                <a:gridCol w="246888">
                  <a:extLst>
                    <a:ext uri="{9D8B030D-6E8A-4147-A177-3AD203B41FA5}">
                      <a16:colId xmlns:a16="http://schemas.microsoft.com/office/drawing/2014/main" val="3244526620"/>
                    </a:ext>
                  </a:extLst>
                </a:gridCol>
                <a:gridCol w="208280">
                  <a:extLst>
                    <a:ext uri="{9D8B030D-6E8A-4147-A177-3AD203B41FA5}">
                      <a16:colId xmlns:a16="http://schemas.microsoft.com/office/drawing/2014/main" val="243823508"/>
                    </a:ext>
                  </a:extLst>
                </a:gridCol>
                <a:gridCol w="246888">
                  <a:extLst>
                    <a:ext uri="{9D8B030D-6E8A-4147-A177-3AD203B41FA5}">
                      <a16:colId xmlns:a16="http://schemas.microsoft.com/office/drawing/2014/main" val="4148381079"/>
                    </a:ext>
                  </a:extLst>
                </a:gridCol>
                <a:gridCol w="246888">
                  <a:extLst>
                    <a:ext uri="{9D8B030D-6E8A-4147-A177-3AD203B41FA5}">
                      <a16:colId xmlns:a16="http://schemas.microsoft.com/office/drawing/2014/main" val="2477003548"/>
                    </a:ext>
                  </a:extLst>
                </a:gridCol>
                <a:gridCol w="208280">
                  <a:extLst>
                    <a:ext uri="{9D8B030D-6E8A-4147-A177-3AD203B41FA5}">
                      <a16:colId xmlns:a16="http://schemas.microsoft.com/office/drawing/2014/main" val="1815061528"/>
                    </a:ext>
                  </a:extLst>
                </a:gridCol>
                <a:gridCol w="208280">
                  <a:extLst>
                    <a:ext uri="{9D8B030D-6E8A-4147-A177-3AD203B41FA5}">
                      <a16:colId xmlns:a16="http://schemas.microsoft.com/office/drawing/2014/main" val="838749435"/>
                    </a:ext>
                  </a:extLst>
                </a:gridCol>
                <a:gridCol w="208280">
                  <a:extLst>
                    <a:ext uri="{9D8B030D-6E8A-4147-A177-3AD203B41FA5}">
                      <a16:colId xmlns:a16="http://schemas.microsoft.com/office/drawing/2014/main" val="3525891053"/>
                    </a:ext>
                  </a:extLst>
                </a:gridCol>
                <a:gridCol w="246888">
                  <a:extLst>
                    <a:ext uri="{9D8B030D-6E8A-4147-A177-3AD203B41FA5}">
                      <a16:colId xmlns:a16="http://schemas.microsoft.com/office/drawing/2014/main" val="599483636"/>
                    </a:ext>
                  </a:extLst>
                </a:gridCol>
                <a:gridCol w="208280">
                  <a:extLst>
                    <a:ext uri="{9D8B030D-6E8A-4147-A177-3AD203B41FA5}">
                      <a16:colId xmlns:a16="http://schemas.microsoft.com/office/drawing/2014/main" val="1921688434"/>
                    </a:ext>
                  </a:extLst>
                </a:gridCol>
                <a:gridCol w="208280">
                  <a:extLst>
                    <a:ext uri="{9D8B030D-6E8A-4147-A177-3AD203B41FA5}">
                      <a16:colId xmlns:a16="http://schemas.microsoft.com/office/drawing/2014/main" val="1833902000"/>
                    </a:ext>
                  </a:extLst>
                </a:gridCol>
                <a:gridCol w="208280">
                  <a:extLst>
                    <a:ext uri="{9D8B030D-6E8A-4147-A177-3AD203B41FA5}">
                      <a16:colId xmlns:a16="http://schemas.microsoft.com/office/drawing/2014/main" val="34136563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08885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- 2018-08-30 09:36:39 </a:t>
                      </a:r>
                      <a:r>
                        <a:rPr kumimoji="0" lang="en-US" sz="1000" b="0" i="0" u="none" strike="noStrike" kern="1200" cap="none" spc="0" normalizeH="0" baseline="0" noProof="0">
                          <a:ln>
                            <a:noFill/>
                          </a:ln>
                          <a:solidFill>
                            <a:prstClr val="black"/>
                          </a:solidFill>
                          <a:effectLst/>
                          <a:uLnTx/>
                          <a:uFillTx/>
                          <a:latin typeface="+mn-lt"/>
                          <a:ea typeface="+mn-ea"/>
                          <a:cs typeface="+mn-cs"/>
                        </a:rPr>
                        <a:t> 
 Withstanding the ingress of moisture, extremely good electrical resistance properties and flame retardancy, … The list of requirements for cable compounds is long and depends highly on its end uses. We at BUSS understand the diversity of cable compounds, from PVC to HFFR, from silane- to peroxide cross-linkable, as well as semi-conductives. Our new compounding system COMPEO, based on standardized modules, can be specifically configured to meet the increasing compounding requirements of the cable industry and covers the entire range of cable compounds, including HV and EHV grades.
Read more about our compounding solutions for the cable compounds industry here: https://busscorp.com/industries/cable-compounds/
#cablecompounds #cablecompounding #cablecompoundsindustry #compounding #cokneader #compoundingtechnology #compoundingprocess #mixing #kneading #polymers #polymerindustries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https://scontent.xx.fbcdn.net/v/t1.0-9/s720x720/40388888_1961717440518310_6207700349566844928_o.jpg?_nc_cat=103&amp;_nc_ht=scontent.xx&amp;oh=f1232c44ff4db34696e34873d1e44ffc&amp;oe=5CD6202D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943556095"/>
                  </a:ext>
                </a:extLst>
              </a:tr>
            </a:tbl>
          </a:graphicData>
        </a:graphic>
      </p:graphicFrame>
      <p:sp>
        <p:nvSpPr>
          <p:cNvPr id="4" name="Text Placeholder 3">
            <a:extLst>
              <a:ext uri="{FF2B5EF4-FFF2-40B4-BE49-F238E27FC236}">
                <a16:creationId xmlns:a16="http://schemas.microsoft.com/office/drawing/2014/main" id="{8259ED7C-6742-4B6E-BA11-9C157B30B2B6}"/>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53225209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D1834-600A-422F-A79D-ACA1E306CC7B}"/>
              </a:ext>
            </a:extLst>
          </p:cNvPr>
          <p:cNvSpPr>
            <a:spLocks noGrp="1"/>
          </p:cNvSpPr>
          <p:nvPr>
            <p:ph type="title"/>
          </p:nvPr>
        </p:nvSpPr>
        <p:spPr/>
        <p:txBody>
          <a:bodyPr/>
          <a:lstStyle/>
          <a:p>
            <a:r>
              <a:rPr lang="en-US"/>
              <a:t>Facebook Own Posts Table | BUSS - 22 of 26</a:t>
            </a:r>
          </a:p>
        </p:txBody>
      </p:sp>
      <p:graphicFrame>
        <p:nvGraphicFramePr>
          <p:cNvPr id="5" name="Table Placeholder 4">
            <a:extLst>
              <a:ext uri="{FF2B5EF4-FFF2-40B4-BE49-F238E27FC236}">
                <a16:creationId xmlns:a16="http://schemas.microsoft.com/office/drawing/2014/main" id="{0C9B45F6-A3EB-4EC3-B4C8-5E88B5CF0631}"/>
              </a:ext>
            </a:extLst>
          </p:cNvPr>
          <p:cNvGraphicFramePr>
            <a:graphicFrameLocks noGrp="1"/>
          </p:cNvGraphicFramePr>
          <p:nvPr>
            <p:ph type="tbl" sz="quarter" idx="13"/>
            <p:extLst>
              <p:ext uri="{D42A27DB-BD31-4B8C-83A1-F6EECF244321}">
                <p14:modId xmlns:p14="http://schemas.microsoft.com/office/powerpoint/2010/main" val="763899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3823487586"/>
                    </a:ext>
                  </a:extLst>
                </a:gridCol>
                <a:gridCol w="822959">
                  <a:extLst>
                    <a:ext uri="{9D8B030D-6E8A-4147-A177-3AD203B41FA5}">
                      <a16:colId xmlns:a16="http://schemas.microsoft.com/office/drawing/2014/main" val="3804474119"/>
                    </a:ext>
                  </a:extLst>
                </a:gridCol>
                <a:gridCol w="246888">
                  <a:extLst>
                    <a:ext uri="{9D8B030D-6E8A-4147-A177-3AD203B41FA5}">
                      <a16:colId xmlns:a16="http://schemas.microsoft.com/office/drawing/2014/main" val="1972007128"/>
                    </a:ext>
                  </a:extLst>
                </a:gridCol>
                <a:gridCol w="246888">
                  <a:extLst>
                    <a:ext uri="{9D8B030D-6E8A-4147-A177-3AD203B41FA5}">
                      <a16:colId xmlns:a16="http://schemas.microsoft.com/office/drawing/2014/main" val="2877690030"/>
                    </a:ext>
                  </a:extLst>
                </a:gridCol>
                <a:gridCol w="246888">
                  <a:extLst>
                    <a:ext uri="{9D8B030D-6E8A-4147-A177-3AD203B41FA5}">
                      <a16:colId xmlns:a16="http://schemas.microsoft.com/office/drawing/2014/main" val="3534684167"/>
                    </a:ext>
                  </a:extLst>
                </a:gridCol>
                <a:gridCol w="208280">
                  <a:extLst>
                    <a:ext uri="{9D8B030D-6E8A-4147-A177-3AD203B41FA5}">
                      <a16:colId xmlns:a16="http://schemas.microsoft.com/office/drawing/2014/main" val="3389379862"/>
                    </a:ext>
                  </a:extLst>
                </a:gridCol>
                <a:gridCol w="208280">
                  <a:extLst>
                    <a:ext uri="{9D8B030D-6E8A-4147-A177-3AD203B41FA5}">
                      <a16:colId xmlns:a16="http://schemas.microsoft.com/office/drawing/2014/main" val="1002853633"/>
                    </a:ext>
                  </a:extLst>
                </a:gridCol>
                <a:gridCol w="208280">
                  <a:extLst>
                    <a:ext uri="{9D8B030D-6E8A-4147-A177-3AD203B41FA5}">
                      <a16:colId xmlns:a16="http://schemas.microsoft.com/office/drawing/2014/main" val="192550600"/>
                    </a:ext>
                  </a:extLst>
                </a:gridCol>
                <a:gridCol w="208280">
                  <a:extLst>
                    <a:ext uri="{9D8B030D-6E8A-4147-A177-3AD203B41FA5}">
                      <a16:colId xmlns:a16="http://schemas.microsoft.com/office/drawing/2014/main" val="2504243497"/>
                    </a:ext>
                  </a:extLst>
                </a:gridCol>
                <a:gridCol w="208280">
                  <a:extLst>
                    <a:ext uri="{9D8B030D-6E8A-4147-A177-3AD203B41FA5}">
                      <a16:colId xmlns:a16="http://schemas.microsoft.com/office/drawing/2014/main" val="865993930"/>
                    </a:ext>
                  </a:extLst>
                </a:gridCol>
                <a:gridCol w="208280">
                  <a:extLst>
                    <a:ext uri="{9D8B030D-6E8A-4147-A177-3AD203B41FA5}">
                      <a16:colId xmlns:a16="http://schemas.microsoft.com/office/drawing/2014/main" val="2129177892"/>
                    </a:ext>
                  </a:extLst>
                </a:gridCol>
                <a:gridCol w="208280">
                  <a:extLst>
                    <a:ext uri="{9D8B030D-6E8A-4147-A177-3AD203B41FA5}">
                      <a16:colId xmlns:a16="http://schemas.microsoft.com/office/drawing/2014/main" val="104613814"/>
                    </a:ext>
                  </a:extLst>
                </a:gridCol>
                <a:gridCol w="246888">
                  <a:extLst>
                    <a:ext uri="{9D8B030D-6E8A-4147-A177-3AD203B41FA5}">
                      <a16:colId xmlns:a16="http://schemas.microsoft.com/office/drawing/2014/main" val="4120861398"/>
                    </a:ext>
                  </a:extLst>
                </a:gridCol>
                <a:gridCol w="246888">
                  <a:extLst>
                    <a:ext uri="{9D8B030D-6E8A-4147-A177-3AD203B41FA5}">
                      <a16:colId xmlns:a16="http://schemas.microsoft.com/office/drawing/2014/main" val="1838999059"/>
                    </a:ext>
                  </a:extLst>
                </a:gridCol>
                <a:gridCol w="246888">
                  <a:extLst>
                    <a:ext uri="{9D8B030D-6E8A-4147-A177-3AD203B41FA5}">
                      <a16:colId xmlns:a16="http://schemas.microsoft.com/office/drawing/2014/main" val="827755606"/>
                    </a:ext>
                  </a:extLst>
                </a:gridCol>
                <a:gridCol w="208280">
                  <a:extLst>
                    <a:ext uri="{9D8B030D-6E8A-4147-A177-3AD203B41FA5}">
                      <a16:colId xmlns:a16="http://schemas.microsoft.com/office/drawing/2014/main" val="2394261031"/>
                    </a:ext>
                  </a:extLst>
                </a:gridCol>
                <a:gridCol w="246888">
                  <a:extLst>
                    <a:ext uri="{9D8B030D-6E8A-4147-A177-3AD203B41FA5}">
                      <a16:colId xmlns:a16="http://schemas.microsoft.com/office/drawing/2014/main" val="2305515820"/>
                    </a:ext>
                  </a:extLst>
                </a:gridCol>
                <a:gridCol w="246888">
                  <a:extLst>
                    <a:ext uri="{9D8B030D-6E8A-4147-A177-3AD203B41FA5}">
                      <a16:colId xmlns:a16="http://schemas.microsoft.com/office/drawing/2014/main" val="423124478"/>
                    </a:ext>
                  </a:extLst>
                </a:gridCol>
                <a:gridCol w="246888">
                  <a:extLst>
                    <a:ext uri="{9D8B030D-6E8A-4147-A177-3AD203B41FA5}">
                      <a16:colId xmlns:a16="http://schemas.microsoft.com/office/drawing/2014/main" val="572730492"/>
                    </a:ext>
                  </a:extLst>
                </a:gridCol>
                <a:gridCol w="208280">
                  <a:extLst>
                    <a:ext uri="{9D8B030D-6E8A-4147-A177-3AD203B41FA5}">
                      <a16:colId xmlns:a16="http://schemas.microsoft.com/office/drawing/2014/main" val="2154956526"/>
                    </a:ext>
                  </a:extLst>
                </a:gridCol>
                <a:gridCol w="246888">
                  <a:extLst>
                    <a:ext uri="{9D8B030D-6E8A-4147-A177-3AD203B41FA5}">
                      <a16:colId xmlns:a16="http://schemas.microsoft.com/office/drawing/2014/main" val="2047009015"/>
                    </a:ext>
                  </a:extLst>
                </a:gridCol>
                <a:gridCol w="246888">
                  <a:extLst>
                    <a:ext uri="{9D8B030D-6E8A-4147-A177-3AD203B41FA5}">
                      <a16:colId xmlns:a16="http://schemas.microsoft.com/office/drawing/2014/main" val="3206074941"/>
                    </a:ext>
                  </a:extLst>
                </a:gridCol>
                <a:gridCol w="208280">
                  <a:extLst>
                    <a:ext uri="{9D8B030D-6E8A-4147-A177-3AD203B41FA5}">
                      <a16:colId xmlns:a16="http://schemas.microsoft.com/office/drawing/2014/main" val="1445941422"/>
                    </a:ext>
                  </a:extLst>
                </a:gridCol>
                <a:gridCol w="208280">
                  <a:extLst>
                    <a:ext uri="{9D8B030D-6E8A-4147-A177-3AD203B41FA5}">
                      <a16:colId xmlns:a16="http://schemas.microsoft.com/office/drawing/2014/main" val="3701379673"/>
                    </a:ext>
                  </a:extLst>
                </a:gridCol>
                <a:gridCol w="208280">
                  <a:extLst>
                    <a:ext uri="{9D8B030D-6E8A-4147-A177-3AD203B41FA5}">
                      <a16:colId xmlns:a16="http://schemas.microsoft.com/office/drawing/2014/main" val="2469484850"/>
                    </a:ext>
                  </a:extLst>
                </a:gridCol>
                <a:gridCol w="246888">
                  <a:extLst>
                    <a:ext uri="{9D8B030D-6E8A-4147-A177-3AD203B41FA5}">
                      <a16:colId xmlns:a16="http://schemas.microsoft.com/office/drawing/2014/main" val="1269704847"/>
                    </a:ext>
                  </a:extLst>
                </a:gridCol>
                <a:gridCol w="208280">
                  <a:extLst>
                    <a:ext uri="{9D8B030D-6E8A-4147-A177-3AD203B41FA5}">
                      <a16:colId xmlns:a16="http://schemas.microsoft.com/office/drawing/2014/main" val="3509764040"/>
                    </a:ext>
                  </a:extLst>
                </a:gridCol>
                <a:gridCol w="208280">
                  <a:extLst>
                    <a:ext uri="{9D8B030D-6E8A-4147-A177-3AD203B41FA5}">
                      <a16:colId xmlns:a16="http://schemas.microsoft.com/office/drawing/2014/main" val="2426695807"/>
                    </a:ext>
                  </a:extLst>
                </a:gridCol>
                <a:gridCol w="208280">
                  <a:extLst>
                    <a:ext uri="{9D8B030D-6E8A-4147-A177-3AD203B41FA5}">
                      <a16:colId xmlns:a16="http://schemas.microsoft.com/office/drawing/2014/main" val="3476921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069539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- 2018-08-14 15:58:24 </a:t>
                      </a:r>
                      <a:r>
                        <a:rPr kumimoji="0" lang="en-US" sz="1000" b="0" i="0" u="none" strike="noStrike" kern="1200" cap="none" spc="0" normalizeH="0" baseline="0" noProof="0">
                          <a:ln>
                            <a:noFill/>
                          </a:ln>
                          <a:solidFill>
                            <a:prstClr val="black"/>
                          </a:solidFill>
                          <a:effectLst/>
                          <a:uLnTx/>
                          <a:uFillTx/>
                          <a:latin typeface="+mn-lt"/>
                          <a:ea typeface="+mn-ea"/>
                          <a:cs typeface="+mn-cs"/>
                        </a:rPr>
                        <a:t> 
 Everyone agrees: Swiss engineering is synonymous with high quality. And it’s true that the new COMPEO compounder generation innovates current and future plastics industry requirements. But at BUSS, we define Swiss Quality also in terms of service! Our service team is available to you worldwide for professional support: from project engineering, process-related advice, installation, and commissioning to training and unparalleled life-cycle service. Whatever you need, we are at your service!
Learn more about our service here https://busscorp.com/service/ 
#compounding #cokneader #compoundingtechnology #service #swissquality #swissengineering #compoundingprocess #mixing #kneading #plastics #polymers #polymerindustries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https://external.xx.fbcdn.net/safe_image.php?d=AQDr8E9Af6ZY28Iu&amp;w=720&amp;h=720&amp;url=https%3A%2F%2Fi.ytimg.com%2Fvi%2FqOGEfyihNIo%2Fmaxresdefault.jpg&amp;cfs=1&amp;_nc_hash=AQC2PrtEWTQ3RQjT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990083459"/>
                  </a:ext>
                </a:extLst>
              </a:tr>
            </a:tbl>
          </a:graphicData>
        </a:graphic>
      </p:graphicFrame>
      <p:sp>
        <p:nvSpPr>
          <p:cNvPr id="4" name="Text Placeholder 3">
            <a:extLst>
              <a:ext uri="{FF2B5EF4-FFF2-40B4-BE49-F238E27FC236}">
                <a16:creationId xmlns:a16="http://schemas.microsoft.com/office/drawing/2014/main" id="{D7141849-6E60-410C-8508-17419A4A2A17}"/>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5463723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07B6A-6693-41D1-A126-D7391B4B51B1}"/>
              </a:ext>
            </a:extLst>
          </p:cNvPr>
          <p:cNvSpPr>
            <a:spLocks noGrp="1"/>
          </p:cNvSpPr>
          <p:nvPr>
            <p:ph type="title"/>
          </p:nvPr>
        </p:nvSpPr>
        <p:spPr/>
        <p:txBody>
          <a:bodyPr/>
          <a:lstStyle/>
          <a:p>
            <a:r>
              <a:rPr lang="en-US"/>
              <a:t>Facebook Own Posts Table | BUSS - 23 of 26</a:t>
            </a:r>
          </a:p>
        </p:txBody>
      </p:sp>
      <p:graphicFrame>
        <p:nvGraphicFramePr>
          <p:cNvPr id="5" name="Table Placeholder 4">
            <a:extLst>
              <a:ext uri="{FF2B5EF4-FFF2-40B4-BE49-F238E27FC236}">
                <a16:creationId xmlns:a16="http://schemas.microsoft.com/office/drawing/2014/main" id="{7FEF8E89-F6B4-4104-B0CD-7F6F86A35283}"/>
              </a:ext>
            </a:extLst>
          </p:cNvPr>
          <p:cNvGraphicFramePr>
            <a:graphicFrameLocks noGrp="1"/>
          </p:cNvGraphicFramePr>
          <p:nvPr>
            <p:ph type="tbl" sz="quarter" idx="13"/>
            <p:extLst>
              <p:ext uri="{D42A27DB-BD31-4B8C-83A1-F6EECF244321}">
                <p14:modId xmlns:p14="http://schemas.microsoft.com/office/powerpoint/2010/main" val="33283854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2123073516"/>
                    </a:ext>
                  </a:extLst>
                </a:gridCol>
                <a:gridCol w="822959">
                  <a:extLst>
                    <a:ext uri="{9D8B030D-6E8A-4147-A177-3AD203B41FA5}">
                      <a16:colId xmlns:a16="http://schemas.microsoft.com/office/drawing/2014/main" val="498942506"/>
                    </a:ext>
                  </a:extLst>
                </a:gridCol>
                <a:gridCol w="246888">
                  <a:extLst>
                    <a:ext uri="{9D8B030D-6E8A-4147-A177-3AD203B41FA5}">
                      <a16:colId xmlns:a16="http://schemas.microsoft.com/office/drawing/2014/main" val="94067283"/>
                    </a:ext>
                  </a:extLst>
                </a:gridCol>
                <a:gridCol w="246888">
                  <a:extLst>
                    <a:ext uri="{9D8B030D-6E8A-4147-A177-3AD203B41FA5}">
                      <a16:colId xmlns:a16="http://schemas.microsoft.com/office/drawing/2014/main" val="4136874183"/>
                    </a:ext>
                  </a:extLst>
                </a:gridCol>
                <a:gridCol w="246888">
                  <a:extLst>
                    <a:ext uri="{9D8B030D-6E8A-4147-A177-3AD203B41FA5}">
                      <a16:colId xmlns:a16="http://schemas.microsoft.com/office/drawing/2014/main" val="2415392596"/>
                    </a:ext>
                  </a:extLst>
                </a:gridCol>
                <a:gridCol w="208280">
                  <a:extLst>
                    <a:ext uri="{9D8B030D-6E8A-4147-A177-3AD203B41FA5}">
                      <a16:colId xmlns:a16="http://schemas.microsoft.com/office/drawing/2014/main" val="3931834665"/>
                    </a:ext>
                  </a:extLst>
                </a:gridCol>
                <a:gridCol w="208280">
                  <a:extLst>
                    <a:ext uri="{9D8B030D-6E8A-4147-A177-3AD203B41FA5}">
                      <a16:colId xmlns:a16="http://schemas.microsoft.com/office/drawing/2014/main" val="950091315"/>
                    </a:ext>
                  </a:extLst>
                </a:gridCol>
                <a:gridCol w="208280">
                  <a:extLst>
                    <a:ext uri="{9D8B030D-6E8A-4147-A177-3AD203B41FA5}">
                      <a16:colId xmlns:a16="http://schemas.microsoft.com/office/drawing/2014/main" val="2404028367"/>
                    </a:ext>
                  </a:extLst>
                </a:gridCol>
                <a:gridCol w="208280">
                  <a:extLst>
                    <a:ext uri="{9D8B030D-6E8A-4147-A177-3AD203B41FA5}">
                      <a16:colId xmlns:a16="http://schemas.microsoft.com/office/drawing/2014/main" val="2200696671"/>
                    </a:ext>
                  </a:extLst>
                </a:gridCol>
                <a:gridCol w="208280">
                  <a:extLst>
                    <a:ext uri="{9D8B030D-6E8A-4147-A177-3AD203B41FA5}">
                      <a16:colId xmlns:a16="http://schemas.microsoft.com/office/drawing/2014/main" val="3272165512"/>
                    </a:ext>
                  </a:extLst>
                </a:gridCol>
                <a:gridCol w="208280">
                  <a:extLst>
                    <a:ext uri="{9D8B030D-6E8A-4147-A177-3AD203B41FA5}">
                      <a16:colId xmlns:a16="http://schemas.microsoft.com/office/drawing/2014/main" val="3950648576"/>
                    </a:ext>
                  </a:extLst>
                </a:gridCol>
                <a:gridCol w="208280">
                  <a:extLst>
                    <a:ext uri="{9D8B030D-6E8A-4147-A177-3AD203B41FA5}">
                      <a16:colId xmlns:a16="http://schemas.microsoft.com/office/drawing/2014/main" val="2476851311"/>
                    </a:ext>
                  </a:extLst>
                </a:gridCol>
                <a:gridCol w="246888">
                  <a:extLst>
                    <a:ext uri="{9D8B030D-6E8A-4147-A177-3AD203B41FA5}">
                      <a16:colId xmlns:a16="http://schemas.microsoft.com/office/drawing/2014/main" val="4075424396"/>
                    </a:ext>
                  </a:extLst>
                </a:gridCol>
                <a:gridCol w="246888">
                  <a:extLst>
                    <a:ext uri="{9D8B030D-6E8A-4147-A177-3AD203B41FA5}">
                      <a16:colId xmlns:a16="http://schemas.microsoft.com/office/drawing/2014/main" val="2163728727"/>
                    </a:ext>
                  </a:extLst>
                </a:gridCol>
                <a:gridCol w="246888">
                  <a:extLst>
                    <a:ext uri="{9D8B030D-6E8A-4147-A177-3AD203B41FA5}">
                      <a16:colId xmlns:a16="http://schemas.microsoft.com/office/drawing/2014/main" val="1118806268"/>
                    </a:ext>
                  </a:extLst>
                </a:gridCol>
                <a:gridCol w="208280">
                  <a:extLst>
                    <a:ext uri="{9D8B030D-6E8A-4147-A177-3AD203B41FA5}">
                      <a16:colId xmlns:a16="http://schemas.microsoft.com/office/drawing/2014/main" val="1439656080"/>
                    </a:ext>
                  </a:extLst>
                </a:gridCol>
                <a:gridCol w="246888">
                  <a:extLst>
                    <a:ext uri="{9D8B030D-6E8A-4147-A177-3AD203B41FA5}">
                      <a16:colId xmlns:a16="http://schemas.microsoft.com/office/drawing/2014/main" val="887814177"/>
                    </a:ext>
                  </a:extLst>
                </a:gridCol>
                <a:gridCol w="246888">
                  <a:extLst>
                    <a:ext uri="{9D8B030D-6E8A-4147-A177-3AD203B41FA5}">
                      <a16:colId xmlns:a16="http://schemas.microsoft.com/office/drawing/2014/main" val="3387152168"/>
                    </a:ext>
                  </a:extLst>
                </a:gridCol>
                <a:gridCol w="246888">
                  <a:extLst>
                    <a:ext uri="{9D8B030D-6E8A-4147-A177-3AD203B41FA5}">
                      <a16:colId xmlns:a16="http://schemas.microsoft.com/office/drawing/2014/main" val="1324899015"/>
                    </a:ext>
                  </a:extLst>
                </a:gridCol>
                <a:gridCol w="208280">
                  <a:extLst>
                    <a:ext uri="{9D8B030D-6E8A-4147-A177-3AD203B41FA5}">
                      <a16:colId xmlns:a16="http://schemas.microsoft.com/office/drawing/2014/main" val="995291778"/>
                    </a:ext>
                  </a:extLst>
                </a:gridCol>
                <a:gridCol w="246888">
                  <a:extLst>
                    <a:ext uri="{9D8B030D-6E8A-4147-A177-3AD203B41FA5}">
                      <a16:colId xmlns:a16="http://schemas.microsoft.com/office/drawing/2014/main" val="3151165412"/>
                    </a:ext>
                  </a:extLst>
                </a:gridCol>
                <a:gridCol w="246888">
                  <a:extLst>
                    <a:ext uri="{9D8B030D-6E8A-4147-A177-3AD203B41FA5}">
                      <a16:colId xmlns:a16="http://schemas.microsoft.com/office/drawing/2014/main" val="536809319"/>
                    </a:ext>
                  </a:extLst>
                </a:gridCol>
                <a:gridCol w="208280">
                  <a:extLst>
                    <a:ext uri="{9D8B030D-6E8A-4147-A177-3AD203B41FA5}">
                      <a16:colId xmlns:a16="http://schemas.microsoft.com/office/drawing/2014/main" val="2435146444"/>
                    </a:ext>
                  </a:extLst>
                </a:gridCol>
                <a:gridCol w="208280">
                  <a:extLst>
                    <a:ext uri="{9D8B030D-6E8A-4147-A177-3AD203B41FA5}">
                      <a16:colId xmlns:a16="http://schemas.microsoft.com/office/drawing/2014/main" val="358643596"/>
                    </a:ext>
                  </a:extLst>
                </a:gridCol>
                <a:gridCol w="208280">
                  <a:extLst>
                    <a:ext uri="{9D8B030D-6E8A-4147-A177-3AD203B41FA5}">
                      <a16:colId xmlns:a16="http://schemas.microsoft.com/office/drawing/2014/main" val="1743164882"/>
                    </a:ext>
                  </a:extLst>
                </a:gridCol>
                <a:gridCol w="246888">
                  <a:extLst>
                    <a:ext uri="{9D8B030D-6E8A-4147-A177-3AD203B41FA5}">
                      <a16:colId xmlns:a16="http://schemas.microsoft.com/office/drawing/2014/main" val="1600855370"/>
                    </a:ext>
                  </a:extLst>
                </a:gridCol>
                <a:gridCol w="208280">
                  <a:extLst>
                    <a:ext uri="{9D8B030D-6E8A-4147-A177-3AD203B41FA5}">
                      <a16:colId xmlns:a16="http://schemas.microsoft.com/office/drawing/2014/main" val="2495602308"/>
                    </a:ext>
                  </a:extLst>
                </a:gridCol>
                <a:gridCol w="208280">
                  <a:extLst>
                    <a:ext uri="{9D8B030D-6E8A-4147-A177-3AD203B41FA5}">
                      <a16:colId xmlns:a16="http://schemas.microsoft.com/office/drawing/2014/main" val="2860077909"/>
                    </a:ext>
                  </a:extLst>
                </a:gridCol>
                <a:gridCol w="208280">
                  <a:extLst>
                    <a:ext uri="{9D8B030D-6E8A-4147-A177-3AD203B41FA5}">
                      <a16:colId xmlns:a16="http://schemas.microsoft.com/office/drawing/2014/main" val="23885520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52076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- 2018-08-02 15:33:22 </a:t>
                      </a:r>
                      <a:r>
                        <a:rPr kumimoji="0" lang="en-US" sz="1000" b="0" i="0" u="none" strike="noStrike" kern="1200" cap="none" spc="0" normalizeH="0" baseline="0" noProof="0">
                          <a:ln>
                            <a:noFill/>
                          </a:ln>
                          <a:solidFill>
                            <a:prstClr val="black"/>
                          </a:solidFill>
                          <a:effectLst/>
                          <a:uLnTx/>
                          <a:uFillTx/>
                          <a:latin typeface="+mn-lt"/>
                          <a:ea typeface="+mn-ea"/>
                          <a:cs typeface="+mn-cs"/>
                        </a:rPr>
                        <a:t> 
 Gorgeous from every angle, don’t you think? ... This closeup of a two- to six-flighted BUSS Kneader was taken during a COMPEO photo shooting at our headquarters in Switzerland. The special COMPEO screw geometrie is not only ideal for a great industrial picture, but also for compounding demanding polymers. With this Buss Kneader, an intensive mixing of even highly shear-sensitive raw materials is possible, which is also highly energy-efficient. Learn more about Buss Kneader Technology here:   
https://busscorp.com/process-technology/ 
#compounding #cokneader #compoundingtechnology #shearsensitive #compoundingprocess #mixing #kneading #processtechnology #polymers #polymerindustries #COMPEO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https://scontent.xx.fbcdn.net/v/t1.0-0/p480x480/38217128_1915955451761176_8859833463616831488_o.jpg?_nc_cat=109&amp;_nc_ht=scontent.xx&amp;oh=d426b711cf560c20a67ca034659e6120&amp;oe=5CC75460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233208613"/>
                  </a:ext>
                </a:extLst>
              </a:tr>
            </a:tbl>
          </a:graphicData>
        </a:graphic>
      </p:graphicFrame>
      <p:sp>
        <p:nvSpPr>
          <p:cNvPr id="4" name="Text Placeholder 3">
            <a:extLst>
              <a:ext uri="{FF2B5EF4-FFF2-40B4-BE49-F238E27FC236}">
                <a16:creationId xmlns:a16="http://schemas.microsoft.com/office/drawing/2014/main" id="{3960EF17-778B-4570-8430-8E18B28E3C53}"/>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20331962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593BF-E372-4069-8C9E-CB5EDA596F41}"/>
              </a:ext>
            </a:extLst>
          </p:cNvPr>
          <p:cNvSpPr>
            <a:spLocks noGrp="1"/>
          </p:cNvSpPr>
          <p:nvPr>
            <p:ph type="title"/>
          </p:nvPr>
        </p:nvSpPr>
        <p:spPr/>
        <p:txBody>
          <a:bodyPr/>
          <a:lstStyle/>
          <a:p>
            <a:r>
              <a:rPr lang="en-US"/>
              <a:t>Facebook Own Posts Table | BUSS - 24 of 26</a:t>
            </a:r>
          </a:p>
        </p:txBody>
      </p:sp>
      <p:graphicFrame>
        <p:nvGraphicFramePr>
          <p:cNvPr id="5" name="Table Placeholder 4">
            <a:extLst>
              <a:ext uri="{FF2B5EF4-FFF2-40B4-BE49-F238E27FC236}">
                <a16:creationId xmlns:a16="http://schemas.microsoft.com/office/drawing/2014/main" id="{D008C2FA-9009-4C27-BDB9-ED692185C936}"/>
              </a:ext>
            </a:extLst>
          </p:cNvPr>
          <p:cNvGraphicFramePr>
            <a:graphicFrameLocks noGrp="1"/>
          </p:cNvGraphicFramePr>
          <p:nvPr>
            <p:ph type="tbl" sz="quarter" idx="13"/>
            <p:extLst>
              <p:ext uri="{D42A27DB-BD31-4B8C-83A1-F6EECF244321}">
                <p14:modId xmlns:p14="http://schemas.microsoft.com/office/powerpoint/2010/main" val="1395111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1031468933"/>
                    </a:ext>
                  </a:extLst>
                </a:gridCol>
                <a:gridCol w="822959">
                  <a:extLst>
                    <a:ext uri="{9D8B030D-6E8A-4147-A177-3AD203B41FA5}">
                      <a16:colId xmlns:a16="http://schemas.microsoft.com/office/drawing/2014/main" val="285674324"/>
                    </a:ext>
                  </a:extLst>
                </a:gridCol>
                <a:gridCol w="246888">
                  <a:extLst>
                    <a:ext uri="{9D8B030D-6E8A-4147-A177-3AD203B41FA5}">
                      <a16:colId xmlns:a16="http://schemas.microsoft.com/office/drawing/2014/main" val="404896846"/>
                    </a:ext>
                  </a:extLst>
                </a:gridCol>
                <a:gridCol w="246888">
                  <a:extLst>
                    <a:ext uri="{9D8B030D-6E8A-4147-A177-3AD203B41FA5}">
                      <a16:colId xmlns:a16="http://schemas.microsoft.com/office/drawing/2014/main" val="4044421322"/>
                    </a:ext>
                  </a:extLst>
                </a:gridCol>
                <a:gridCol w="246888">
                  <a:extLst>
                    <a:ext uri="{9D8B030D-6E8A-4147-A177-3AD203B41FA5}">
                      <a16:colId xmlns:a16="http://schemas.microsoft.com/office/drawing/2014/main" val="1854414513"/>
                    </a:ext>
                  </a:extLst>
                </a:gridCol>
                <a:gridCol w="208280">
                  <a:extLst>
                    <a:ext uri="{9D8B030D-6E8A-4147-A177-3AD203B41FA5}">
                      <a16:colId xmlns:a16="http://schemas.microsoft.com/office/drawing/2014/main" val="332118833"/>
                    </a:ext>
                  </a:extLst>
                </a:gridCol>
                <a:gridCol w="208280">
                  <a:extLst>
                    <a:ext uri="{9D8B030D-6E8A-4147-A177-3AD203B41FA5}">
                      <a16:colId xmlns:a16="http://schemas.microsoft.com/office/drawing/2014/main" val="127530092"/>
                    </a:ext>
                  </a:extLst>
                </a:gridCol>
                <a:gridCol w="208280">
                  <a:extLst>
                    <a:ext uri="{9D8B030D-6E8A-4147-A177-3AD203B41FA5}">
                      <a16:colId xmlns:a16="http://schemas.microsoft.com/office/drawing/2014/main" val="1585987553"/>
                    </a:ext>
                  </a:extLst>
                </a:gridCol>
                <a:gridCol w="208280">
                  <a:extLst>
                    <a:ext uri="{9D8B030D-6E8A-4147-A177-3AD203B41FA5}">
                      <a16:colId xmlns:a16="http://schemas.microsoft.com/office/drawing/2014/main" val="677340851"/>
                    </a:ext>
                  </a:extLst>
                </a:gridCol>
                <a:gridCol w="208280">
                  <a:extLst>
                    <a:ext uri="{9D8B030D-6E8A-4147-A177-3AD203B41FA5}">
                      <a16:colId xmlns:a16="http://schemas.microsoft.com/office/drawing/2014/main" val="640829102"/>
                    </a:ext>
                  </a:extLst>
                </a:gridCol>
                <a:gridCol w="208280">
                  <a:extLst>
                    <a:ext uri="{9D8B030D-6E8A-4147-A177-3AD203B41FA5}">
                      <a16:colId xmlns:a16="http://schemas.microsoft.com/office/drawing/2014/main" val="617375763"/>
                    </a:ext>
                  </a:extLst>
                </a:gridCol>
                <a:gridCol w="208280">
                  <a:extLst>
                    <a:ext uri="{9D8B030D-6E8A-4147-A177-3AD203B41FA5}">
                      <a16:colId xmlns:a16="http://schemas.microsoft.com/office/drawing/2014/main" val="708791433"/>
                    </a:ext>
                  </a:extLst>
                </a:gridCol>
                <a:gridCol w="246888">
                  <a:extLst>
                    <a:ext uri="{9D8B030D-6E8A-4147-A177-3AD203B41FA5}">
                      <a16:colId xmlns:a16="http://schemas.microsoft.com/office/drawing/2014/main" val="4276517090"/>
                    </a:ext>
                  </a:extLst>
                </a:gridCol>
                <a:gridCol w="246888">
                  <a:extLst>
                    <a:ext uri="{9D8B030D-6E8A-4147-A177-3AD203B41FA5}">
                      <a16:colId xmlns:a16="http://schemas.microsoft.com/office/drawing/2014/main" val="1201409066"/>
                    </a:ext>
                  </a:extLst>
                </a:gridCol>
                <a:gridCol w="246888">
                  <a:extLst>
                    <a:ext uri="{9D8B030D-6E8A-4147-A177-3AD203B41FA5}">
                      <a16:colId xmlns:a16="http://schemas.microsoft.com/office/drawing/2014/main" val="2815755067"/>
                    </a:ext>
                  </a:extLst>
                </a:gridCol>
                <a:gridCol w="208280">
                  <a:extLst>
                    <a:ext uri="{9D8B030D-6E8A-4147-A177-3AD203B41FA5}">
                      <a16:colId xmlns:a16="http://schemas.microsoft.com/office/drawing/2014/main" val="3135777588"/>
                    </a:ext>
                  </a:extLst>
                </a:gridCol>
                <a:gridCol w="246888">
                  <a:extLst>
                    <a:ext uri="{9D8B030D-6E8A-4147-A177-3AD203B41FA5}">
                      <a16:colId xmlns:a16="http://schemas.microsoft.com/office/drawing/2014/main" val="1055410424"/>
                    </a:ext>
                  </a:extLst>
                </a:gridCol>
                <a:gridCol w="246888">
                  <a:extLst>
                    <a:ext uri="{9D8B030D-6E8A-4147-A177-3AD203B41FA5}">
                      <a16:colId xmlns:a16="http://schemas.microsoft.com/office/drawing/2014/main" val="3184812340"/>
                    </a:ext>
                  </a:extLst>
                </a:gridCol>
                <a:gridCol w="246888">
                  <a:extLst>
                    <a:ext uri="{9D8B030D-6E8A-4147-A177-3AD203B41FA5}">
                      <a16:colId xmlns:a16="http://schemas.microsoft.com/office/drawing/2014/main" val="3394810155"/>
                    </a:ext>
                  </a:extLst>
                </a:gridCol>
                <a:gridCol w="208280">
                  <a:extLst>
                    <a:ext uri="{9D8B030D-6E8A-4147-A177-3AD203B41FA5}">
                      <a16:colId xmlns:a16="http://schemas.microsoft.com/office/drawing/2014/main" val="3904920162"/>
                    </a:ext>
                  </a:extLst>
                </a:gridCol>
                <a:gridCol w="246888">
                  <a:extLst>
                    <a:ext uri="{9D8B030D-6E8A-4147-A177-3AD203B41FA5}">
                      <a16:colId xmlns:a16="http://schemas.microsoft.com/office/drawing/2014/main" val="15360926"/>
                    </a:ext>
                  </a:extLst>
                </a:gridCol>
                <a:gridCol w="246888">
                  <a:extLst>
                    <a:ext uri="{9D8B030D-6E8A-4147-A177-3AD203B41FA5}">
                      <a16:colId xmlns:a16="http://schemas.microsoft.com/office/drawing/2014/main" val="1170605864"/>
                    </a:ext>
                  </a:extLst>
                </a:gridCol>
                <a:gridCol w="208280">
                  <a:extLst>
                    <a:ext uri="{9D8B030D-6E8A-4147-A177-3AD203B41FA5}">
                      <a16:colId xmlns:a16="http://schemas.microsoft.com/office/drawing/2014/main" val="2129282519"/>
                    </a:ext>
                  </a:extLst>
                </a:gridCol>
                <a:gridCol w="208280">
                  <a:extLst>
                    <a:ext uri="{9D8B030D-6E8A-4147-A177-3AD203B41FA5}">
                      <a16:colId xmlns:a16="http://schemas.microsoft.com/office/drawing/2014/main" val="2266837577"/>
                    </a:ext>
                  </a:extLst>
                </a:gridCol>
                <a:gridCol w="208280">
                  <a:extLst>
                    <a:ext uri="{9D8B030D-6E8A-4147-A177-3AD203B41FA5}">
                      <a16:colId xmlns:a16="http://schemas.microsoft.com/office/drawing/2014/main" val="3680246114"/>
                    </a:ext>
                  </a:extLst>
                </a:gridCol>
                <a:gridCol w="246888">
                  <a:extLst>
                    <a:ext uri="{9D8B030D-6E8A-4147-A177-3AD203B41FA5}">
                      <a16:colId xmlns:a16="http://schemas.microsoft.com/office/drawing/2014/main" val="2369881215"/>
                    </a:ext>
                  </a:extLst>
                </a:gridCol>
                <a:gridCol w="208280">
                  <a:extLst>
                    <a:ext uri="{9D8B030D-6E8A-4147-A177-3AD203B41FA5}">
                      <a16:colId xmlns:a16="http://schemas.microsoft.com/office/drawing/2014/main" val="521495715"/>
                    </a:ext>
                  </a:extLst>
                </a:gridCol>
                <a:gridCol w="208280">
                  <a:extLst>
                    <a:ext uri="{9D8B030D-6E8A-4147-A177-3AD203B41FA5}">
                      <a16:colId xmlns:a16="http://schemas.microsoft.com/office/drawing/2014/main" val="2122875310"/>
                    </a:ext>
                  </a:extLst>
                </a:gridCol>
                <a:gridCol w="208280">
                  <a:extLst>
                    <a:ext uri="{9D8B030D-6E8A-4147-A177-3AD203B41FA5}">
                      <a16:colId xmlns:a16="http://schemas.microsoft.com/office/drawing/2014/main" val="2367931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0239505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- 2018-07-25 11:38:11 </a:t>
                      </a:r>
                      <a:r>
                        <a:rPr kumimoji="0" lang="en-US" sz="1000" b="0" i="0" u="none" strike="noStrike" kern="1200" cap="none" spc="0" normalizeH="0" baseline="0" noProof="0">
                          <a:ln>
                            <a:noFill/>
                          </a:ln>
                          <a:solidFill>
                            <a:prstClr val="black"/>
                          </a:solidFill>
                          <a:effectLst/>
                          <a:uLnTx/>
                          <a:uFillTx/>
                          <a:latin typeface="+mn-lt"/>
                          <a:ea typeface="+mn-ea"/>
                          <a:cs typeface="+mn-cs"/>
                        </a:rPr>
                        <a:t> 
 Industry 4.0 and connectivity are not just buzz words, but the gateway to the future. That is why our new COMPEO compounding system is equipped with a touch-screen control system that is based on a state of-the-art control system (Siemens or Allen Bradley) and features an OPC-UA interface for connection to higher-level IT architectures. The modular control unit software is structured according to the system configuration and ensures intuitive operation. All essential system parameters such as filling levels, flow rates or quantities, pressures, temperatures and outputs are visualized, recorded, and archived. The control system works with stored formulation parameter sets, which makes it possible to switch between formulations with the push of a button. 
Learn more about the innovative COMPEO control concept here https://busscorp.com/news/compeo-innovative-control-concept/ 
#compoundingmachine #compoundingtechnology #compoundingsolutions #compoundmachine #industry4.0 #connectivity #controlsystem #siemens #allanbradley #cablecompounds #polymers #rubbercompounds #masterbatch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https://external.xx.fbcdn.net/safe_image.php?d=AQDtX7FhWKYVjc2t&amp;w=720&amp;h=720&amp;url=https%3A%2F%2Fi.ytimg.com%2Fvi%2FyA_3E0zAAw8%2Fmaxresdefault.jpg&amp;cfs=1&amp;_nc_hash=AQAGLI7v3YHTwq6Y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528348734"/>
                  </a:ext>
                </a:extLst>
              </a:tr>
            </a:tbl>
          </a:graphicData>
        </a:graphic>
      </p:graphicFrame>
      <p:sp>
        <p:nvSpPr>
          <p:cNvPr id="4" name="Text Placeholder 3">
            <a:extLst>
              <a:ext uri="{FF2B5EF4-FFF2-40B4-BE49-F238E27FC236}">
                <a16:creationId xmlns:a16="http://schemas.microsoft.com/office/drawing/2014/main" id="{613E43A2-DD13-46EE-8E5A-5AA3FA9E3085}"/>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37168259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D621F9-F53E-4CC0-8A98-782FB955B2C5}"/>
              </a:ext>
            </a:extLst>
          </p:cNvPr>
          <p:cNvSpPr>
            <a:spLocks noGrp="1"/>
          </p:cNvSpPr>
          <p:nvPr>
            <p:ph type="title"/>
          </p:nvPr>
        </p:nvSpPr>
        <p:spPr/>
        <p:txBody>
          <a:bodyPr/>
          <a:lstStyle/>
          <a:p>
            <a:r>
              <a:rPr lang="en-US"/>
              <a:t>Facebook Own Posts Table | BUSS - 25 of 26</a:t>
            </a:r>
          </a:p>
        </p:txBody>
      </p:sp>
      <p:graphicFrame>
        <p:nvGraphicFramePr>
          <p:cNvPr id="5" name="Table Placeholder 4">
            <a:extLst>
              <a:ext uri="{FF2B5EF4-FFF2-40B4-BE49-F238E27FC236}">
                <a16:creationId xmlns:a16="http://schemas.microsoft.com/office/drawing/2014/main" id="{92838932-C18F-4A86-9894-86B9977054F8}"/>
              </a:ext>
            </a:extLst>
          </p:cNvPr>
          <p:cNvGraphicFramePr>
            <a:graphicFrameLocks noGrp="1"/>
          </p:cNvGraphicFramePr>
          <p:nvPr>
            <p:ph type="tbl" sz="quarter" idx="13"/>
            <p:extLst>
              <p:ext uri="{D42A27DB-BD31-4B8C-83A1-F6EECF244321}">
                <p14:modId xmlns:p14="http://schemas.microsoft.com/office/powerpoint/2010/main" val="3464512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2096236573"/>
                    </a:ext>
                  </a:extLst>
                </a:gridCol>
                <a:gridCol w="822959">
                  <a:extLst>
                    <a:ext uri="{9D8B030D-6E8A-4147-A177-3AD203B41FA5}">
                      <a16:colId xmlns:a16="http://schemas.microsoft.com/office/drawing/2014/main" val="514762925"/>
                    </a:ext>
                  </a:extLst>
                </a:gridCol>
                <a:gridCol w="246888">
                  <a:extLst>
                    <a:ext uri="{9D8B030D-6E8A-4147-A177-3AD203B41FA5}">
                      <a16:colId xmlns:a16="http://schemas.microsoft.com/office/drawing/2014/main" val="317492359"/>
                    </a:ext>
                  </a:extLst>
                </a:gridCol>
                <a:gridCol w="246888">
                  <a:extLst>
                    <a:ext uri="{9D8B030D-6E8A-4147-A177-3AD203B41FA5}">
                      <a16:colId xmlns:a16="http://schemas.microsoft.com/office/drawing/2014/main" val="2943267530"/>
                    </a:ext>
                  </a:extLst>
                </a:gridCol>
                <a:gridCol w="246888">
                  <a:extLst>
                    <a:ext uri="{9D8B030D-6E8A-4147-A177-3AD203B41FA5}">
                      <a16:colId xmlns:a16="http://schemas.microsoft.com/office/drawing/2014/main" val="3275658208"/>
                    </a:ext>
                  </a:extLst>
                </a:gridCol>
                <a:gridCol w="208280">
                  <a:extLst>
                    <a:ext uri="{9D8B030D-6E8A-4147-A177-3AD203B41FA5}">
                      <a16:colId xmlns:a16="http://schemas.microsoft.com/office/drawing/2014/main" val="449100384"/>
                    </a:ext>
                  </a:extLst>
                </a:gridCol>
                <a:gridCol w="208280">
                  <a:extLst>
                    <a:ext uri="{9D8B030D-6E8A-4147-A177-3AD203B41FA5}">
                      <a16:colId xmlns:a16="http://schemas.microsoft.com/office/drawing/2014/main" val="3374549116"/>
                    </a:ext>
                  </a:extLst>
                </a:gridCol>
                <a:gridCol w="208280">
                  <a:extLst>
                    <a:ext uri="{9D8B030D-6E8A-4147-A177-3AD203B41FA5}">
                      <a16:colId xmlns:a16="http://schemas.microsoft.com/office/drawing/2014/main" val="4146004836"/>
                    </a:ext>
                  </a:extLst>
                </a:gridCol>
                <a:gridCol w="208280">
                  <a:extLst>
                    <a:ext uri="{9D8B030D-6E8A-4147-A177-3AD203B41FA5}">
                      <a16:colId xmlns:a16="http://schemas.microsoft.com/office/drawing/2014/main" val="3624341654"/>
                    </a:ext>
                  </a:extLst>
                </a:gridCol>
                <a:gridCol w="208280">
                  <a:extLst>
                    <a:ext uri="{9D8B030D-6E8A-4147-A177-3AD203B41FA5}">
                      <a16:colId xmlns:a16="http://schemas.microsoft.com/office/drawing/2014/main" val="1967474041"/>
                    </a:ext>
                  </a:extLst>
                </a:gridCol>
                <a:gridCol w="208280">
                  <a:extLst>
                    <a:ext uri="{9D8B030D-6E8A-4147-A177-3AD203B41FA5}">
                      <a16:colId xmlns:a16="http://schemas.microsoft.com/office/drawing/2014/main" val="3089639948"/>
                    </a:ext>
                  </a:extLst>
                </a:gridCol>
                <a:gridCol w="208280">
                  <a:extLst>
                    <a:ext uri="{9D8B030D-6E8A-4147-A177-3AD203B41FA5}">
                      <a16:colId xmlns:a16="http://schemas.microsoft.com/office/drawing/2014/main" val="2925040318"/>
                    </a:ext>
                  </a:extLst>
                </a:gridCol>
                <a:gridCol w="246888">
                  <a:extLst>
                    <a:ext uri="{9D8B030D-6E8A-4147-A177-3AD203B41FA5}">
                      <a16:colId xmlns:a16="http://schemas.microsoft.com/office/drawing/2014/main" val="3414627140"/>
                    </a:ext>
                  </a:extLst>
                </a:gridCol>
                <a:gridCol w="246888">
                  <a:extLst>
                    <a:ext uri="{9D8B030D-6E8A-4147-A177-3AD203B41FA5}">
                      <a16:colId xmlns:a16="http://schemas.microsoft.com/office/drawing/2014/main" val="371695531"/>
                    </a:ext>
                  </a:extLst>
                </a:gridCol>
                <a:gridCol w="246888">
                  <a:extLst>
                    <a:ext uri="{9D8B030D-6E8A-4147-A177-3AD203B41FA5}">
                      <a16:colId xmlns:a16="http://schemas.microsoft.com/office/drawing/2014/main" val="2854480255"/>
                    </a:ext>
                  </a:extLst>
                </a:gridCol>
                <a:gridCol w="208280">
                  <a:extLst>
                    <a:ext uri="{9D8B030D-6E8A-4147-A177-3AD203B41FA5}">
                      <a16:colId xmlns:a16="http://schemas.microsoft.com/office/drawing/2014/main" val="965690470"/>
                    </a:ext>
                  </a:extLst>
                </a:gridCol>
                <a:gridCol w="246888">
                  <a:extLst>
                    <a:ext uri="{9D8B030D-6E8A-4147-A177-3AD203B41FA5}">
                      <a16:colId xmlns:a16="http://schemas.microsoft.com/office/drawing/2014/main" val="2430004919"/>
                    </a:ext>
                  </a:extLst>
                </a:gridCol>
                <a:gridCol w="246888">
                  <a:extLst>
                    <a:ext uri="{9D8B030D-6E8A-4147-A177-3AD203B41FA5}">
                      <a16:colId xmlns:a16="http://schemas.microsoft.com/office/drawing/2014/main" val="3754430719"/>
                    </a:ext>
                  </a:extLst>
                </a:gridCol>
                <a:gridCol w="246888">
                  <a:extLst>
                    <a:ext uri="{9D8B030D-6E8A-4147-A177-3AD203B41FA5}">
                      <a16:colId xmlns:a16="http://schemas.microsoft.com/office/drawing/2014/main" val="2904924850"/>
                    </a:ext>
                  </a:extLst>
                </a:gridCol>
                <a:gridCol w="208280">
                  <a:extLst>
                    <a:ext uri="{9D8B030D-6E8A-4147-A177-3AD203B41FA5}">
                      <a16:colId xmlns:a16="http://schemas.microsoft.com/office/drawing/2014/main" val="1304672844"/>
                    </a:ext>
                  </a:extLst>
                </a:gridCol>
                <a:gridCol w="246888">
                  <a:extLst>
                    <a:ext uri="{9D8B030D-6E8A-4147-A177-3AD203B41FA5}">
                      <a16:colId xmlns:a16="http://schemas.microsoft.com/office/drawing/2014/main" val="4184657995"/>
                    </a:ext>
                  </a:extLst>
                </a:gridCol>
                <a:gridCol w="246888">
                  <a:extLst>
                    <a:ext uri="{9D8B030D-6E8A-4147-A177-3AD203B41FA5}">
                      <a16:colId xmlns:a16="http://schemas.microsoft.com/office/drawing/2014/main" val="3874734878"/>
                    </a:ext>
                  </a:extLst>
                </a:gridCol>
                <a:gridCol w="208280">
                  <a:extLst>
                    <a:ext uri="{9D8B030D-6E8A-4147-A177-3AD203B41FA5}">
                      <a16:colId xmlns:a16="http://schemas.microsoft.com/office/drawing/2014/main" val="1541963078"/>
                    </a:ext>
                  </a:extLst>
                </a:gridCol>
                <a:gridCol w="208280">
                  <a:extLst>
                    <a:ext uri="{9D8B030D-6E8A-4147-A177-3AD203B41FA5}">
                      <a16:colId xmlns:a16="http://schemas.microsoft.com/office/drawing/2014/main" val="1574908968"/>
                    </a:ext>
                  </a:extLst>
                </a:gridCol>
                <a:gridCol w="208280">
                  <a:extLst>
                    <a:ext uri="{9D8B030D-6E8A-4147-A177-3AD203B41FA5}">
                      <a16:colId xmlns:a16="http://schemas.microsoft.com/office/drawing/2014/main" val="1469654253"/>
                    </a:ext>
                  </a:extLst>
                </a:gridCol>
                <a:gridCol w="246888">
                  <a:extLst>
                    <a:ext uri="{9D8B030D-6E8A-4147-A177-3AD203B41FA5}">
                      <a16:colId xmlns:a16="http://schemas.microsoft.com/office/drawing/2014/main" val="2301636680"/>
                    </a:ext>
                  </a:extLst>
                </a:gridCol>
                <a:gridCol w="208280">
                  <a:extLst>
                    <a:ext uri="{9D8B030D-6E8A-4147-A177-3AD203B41FA5}">
                      <a16:colId xmlns:a16="http://schemas.microsoft.com/office/drawing/2014/main" val="3926327127"/>
                    </a:ext>
                  </a:extLst>
                </a:gridCol>
                <a:gridCol w="208280">
                  <a:extLst>
                    <a:ext uri="{9D8B030D-6E8A-4147-A177-3AD203B41FA5}">
                      <a16:colId xmlns:a16="http://schemas.microsoft.com/office/drawing/2014/main" val="3899716182"/>
                    </a:ext>
                  </a:extLst>
                </a:gridCol>
                <a:gridCol w="208280">
                  <a:extLst>
                    <a:ext uri="{9D8B030D-6E8A-4147-A177-3AD203B41FA5}">
                      <a16:colId xmlns:a16="http://schemas.microsoft.com/office/drawing/2014/main" val="23821031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908720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- 2018-07-19 15:30:14 </a:t>
                      </a:r>
                      <a:r>
                        <a:rPr kumimoji="0" lang="en-US" sz="1000" b="0" i="0" u="none" strike="noStrike" kern="1200" cap="none" spc="0" normalizeH="0" baseline="0" noProof="0">
                          <a:ln>
                            <a:noFill/>
                          </a:ln>
                          <a:solidFill>
                            <a:prstClr val="black"/>
                          </a:solidFill>
                          <a:effectLst/>
                          <a:uLnTx/>
                          <a:uFillTx/>
                          <a:latin typeface="+mn-lt"/>
                          <a:ea typeface="+mn-ea"/>
                          <a:cs typeface="+mn-cs"/>
                        </a:rPr>
                        <a:t> 
 It’s half-time on the world premiere tour of our COMPEO compounding system… And we are extremely happy! Country by country, roadshow by roadshow, BUSS is impressing customers, suppliers and other industry professionals with the technical sophistication and wide application spectrum. Philip Nising, CEO of Buss AG, summarized the last weeks as follows: “All in all, we got extremely good feedback and took home very positive motivation to push the market introduction of COMPEO to within the second half of 2018." Read all about our successful launch in the United States and Europe: https://busscorp.com/news/compeo-a-glimpse-back-and-a-look-ahead/  
More about BUSS events and fairs: www.busscorp.com/about-us/events-fairs  
More about COMPEO: www.busscorp.com/products/compeo  
#compoundingmachine #compoundingtechnology #compoundingsolutions #compoundmachine #tradefair #compoundingworldexpo #cablecompounds #polymers #rubbercompounds #masterbatch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https://scontent.xx.fbcdn.net/v/t1.0-9/s720x720/37393414_1892459334110788_4386384687052881920_o.jpg?_nc_cat=101&amp;_nc_ht=scontent.xx&amp;oh=55fdda4b839c64ddf8c8d150e0425b5b&amp;oe=5CD0FF7E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3694704714"/>
                  </a:ext>
                </a:extLst>
              </a:tr>
            </a:tbl>
          </a:graphicData>
        </a:graphic>
      </p:graphicFrame>
      <p:sp>
        <p:nvSpPr>
          <p:cNvPr id="4" name="Text Placeholder 3">
            <a:extLst>
              <a:ext uri="{FF2B5EF4-FFF2-40B4-BE49-F238E27FC236}">
                <a16:creationId xmlns:a16="http://schemas.microsoft.com/office/drawing/2014/main" id="{73A328C5-68AF-49E6-B1AD-3E0FB33392FE}"/>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159453290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BC2F16-C324-487B-B2E4-5380AB4318FE}"/>
              </a:ext>
            </a:extLst>
          </p:cNvPr>
          <p:cNvSpPr>
            <a:spLocks noGrp="1"/>
          </p:cNvSpPr>
          <p:nvPr>
            <p:ph type="title"/>
          </p:nvPr>
        </p:nvSpPr>
        <p:spPr/>
        <p:txBody>
          <a:bodyPr/>
          <a:lstStyle/>
          <a:p>
            <a:r>
              <a:rPr lang="en-US"/>
              <a:t>Facebook Own Posts Table | BUSS - 26 of 26</a:t>
            </a:r>
          </a:p>
        </p:txBody>
      </p:sp>
      <p:graphicFrame>
        <p:nvGraphicFramePr>
          <p:cNvPr id="5" name="Table Placeholder 4">
            <a:extLst>
              <a:ext uri="{FF2B5EF4-FFF2-40B4-BE49-F238E27FC236}">
                <a16:creationId xmlns:a16="http://schemas.microsoft.com/office/drawing/2014/main" id="{C42A5E54-3AD6-4C82-A8C5-E0A3402EF160}"/>
              </a:ext>
            </a:extLst>
          </p:cNvPr>
          <p:cNvGraphicFramePr>
            <a:graphicFrameLocks noGrp="1"/>
          </p:cNvGraphicFramePr>
          <p:nvPr>
            <p:ph type="tbl" sz="quarter" idx="13"/>
            <p:extLst>
              <p:ext uri="{D42A27DB-BD31-4B8C-83A1-F6EECF244321}">
                <p14:modId xmlns:p14="http://schemas.microsoft.com/office/powerpoint/2010/main" val="2775255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4">
                  <a:extLst>
                    <a:ext uri="{9D8B030D-6E8A-4147-A177-3AD203B41FA5}">
                      <a16:colId xmlns:a16="http://schemas.microsoft.com/office/drawing/2014/main" val="3195469384"/>
                    </a:ext>
                  </a:extLst>
                </a:gridCol>
                <a:gridCol w="822959">
                  <a:extLst>
                    <a:ext uri="{9D8B030D-6E8A-4147-A177-3AD203B41FA5}">
                      <a16:colId xmlns:a16="http://schemas.microsoft.com/office/drawing/2014/main" val="2146192323"/>
                    </a:ext>
                  </a:extLst>
                </a:gridCol>
                <a:gridCol w="246888">
                  <a:extLst>
                    <a:ext uri="{9D8B030D-6E8A-4147-A177-3AD203B41FA5}">
                      <a16:colId xmlns:a16="http://schemas.microsoft.com/office/drawing/2014/main" val="486564053"/>
                    </a:ext>
                  </a:extLst>
                </a:gridCol>
                <a:gridCol w="246888">
                  <a:extLst>
                    <a:ext uri="{9D8B030D-6E8A-4147-A177-3AD203B41FA5}">
                      <a16:colId xmlns:a16="http://schemas.microsoft.com/office/drawing/2014/main" val="751890788"/>
                    </a:ext>
                  </a:extLst>
                </a:gridCol>
                <a:gridCol w="246888">
                  <a:extLst>
                    <a:ext uri="{9D8B030D-6E8A-4147-A177-3AD203B41FA5}">
                      <a16:colId xmlns:a16="http://schemas.microsoft.com/office/drawing/2014/main" val="1793535597"/>
                    </a:ext>
                  </a:extLst>
                </a:gridCol>
                <a:gridCol w="208280">
                  <a:extLst>
                    <a:ext uri="{9D8B030D-6E8A-4147-A177-3AD203B41FA5}">
                      <a16:colId xmlns:a16="http://schemas.microsoft.com/office/drawing/2014/main" val="4011702008"/>
                    </a:ext>
                  </a:extLst>
                </a:gridCol>
                <a:gridCol w="208280">
                  <a:extLst>
                    <a:ext uri="{9D8B030D-6E8A-4147-A177-3AD203B41FA5}">
                      <a16:colId xmlns:a16="http://schemas.microsoft.com/office/drawing/2014/main" val="4074934816"/>
                    </a:ext>
                  </a:extLst>
                </a:gridCol>
                <a:gridCol w="208280">
                  <a:extLst>
                    <a:ext uri="{9D8B030D-6E8A-4147-A177-3AD203B41FA5}">
                      <a16:colId xmlns:a16="http://schemas.microsoft.com/office/drawing/2014/main" val="2014250987"/>
                    </a:ext>
                  </a:extLst>
                </a:gridCol>
                <a:gridCol w="208280">
                  <a:extLst>
                    <a:ext uri="{9D8B030D-6E8A-4147-A177-3AD203B41FA5}">
                      <a16:colId xmlns:a16="http://schemas.microsoft.com/office/drawing/2014/main" val="1933199121"/>
                    </a:ext>
                  </a:extLst>
                </a:gridCol>
                <a:gridCol w="208280">
                  <a:extLst>
                    <a:ext uri="{9D8B030D-6E8A-4147-A177-3AD203B41FA5}">
                      <a16:colId xmlns:a16="http://schemas.microsoft.com/office/drawing/2014/main" val="1708438786"/>
                    </a:ext>
                  </a:extLst>
                </a:gridCol>
                <a:gridCol w="208280">
                  <a:extLst>
                    <a:ext uri="{9D8B030D-6E8A-4147-A177-3AD203B41FA5}">
                      <a16:colId xmlns:a16="http://schemas.microsoft.com/office/drawing/2014/main" val="3885000799"/>
                    </a:ext>
                  </a:extLst>
                </a:gridCol>
                <a:gridCol w="208280">
                  <a:extLst>
                    <a:ext uri="{9D8B030D-6E8A-4147-A177-3AD203B41FA5}">
                      <a16:colId xmlns:a16="http://schemas.microsoft.com/office/drawing/2014/main" val="482552588"/>
                    </a:ext>
                  </a:extLst>
                </a:gridCol>
                <a:gridCol w="246888">
                  <a:extLst>
                    <a:ext uri="{9D8B030D-6E8A-4147-A177-3AD203B41FA5}">
                      <a16:colId xmlns:a16="http://schemas.microsoft.com/office/drawing/2014/main" val="2452491996"/>
                    </a:ext>
                  </a:extLst>
                </a:gridCol>
                <a:gridCol w="246888">
                  <a:extLst>
                    <a:ext uri="{9D8B030D-6E8A-4147-A177-3AD203B41FA5}">
                      <a16:colId xmlns:a16="http://schemas.microsoft.com/office/drawing/2014/main" val="777752458"/>
                    </a:ext>
                  </a:extLst>
                </a:gridCol>
                <a:gridCol w="246888">
                  <a:extLst>
                    <a:ext uri="{9D8B030D-6E8A-4147-A177-3AD203B41FA5}">
                      <a16:colId xmlns:a16="http://schemas.microsoft.com/office/drawing/2014/main" val="3921080127"/>
                    </a:ext>
                  </a:extLst>
                </a:gridCol>
                <a:gridCol w="208280">
                  <a:extLst>
                    <a:ext uri="{9D8B030D-6E8A-4147-A177-3AD203B41FA5}">
                      <a16:colId xmlns:a16="http://schemas.microsoft.com/office/drawing/2014/main" val="2430134929"/>
                    </a:ext>
                  </a:extLst>
                </a:gridCol>
                <a:gridCol w="246888">
                  <a:extLst>
                    <a:ext uri="{9D8B030D-6E8A-4147-A177-3AD203B41FA5}">
                      <a16:colId xmlns:a16="http://schemas.microsoft.com/office/drawing/2014/main" val="2374741459"/>
                    </a:ext>
                  </a:extLst>
                </a:gridCol>
                <a:gridCol w="246888">
                  <a:extLst>
                    <a:ext uri="{9D8B030D-6E8A-4147-A177-3AD203B41FA5}">
                      <a16:colId xmlns:a16="http://schemas.microsoft.com/office/drawing/2014/main" val="2058139124"/>
                    </a:ext>
                  </a:extLst>
                </a:gridCol>
                <a:gridCol w="246888">
                  <a:extLst>
                    <a:ext uri="{9D8B030D-6E8A-4147-A177-3AD203B41FA5}">
                      <a16:colId xmlns:a16="http://schemas.microsoft.com/office/drawing/2014/main" val="2158121612"/>
                    </a:ext>
                  </a:extLst>
                </a:gridCol>
                <a:gridCol w="208280">
                  <a:extLst>
                    <a:ext uri="{9D8B030D-6E8A-4147-A177-3AD203B41FA5}">
                      <a16:colId xmlns:a16="http://schemas.microsoft.com/office/drawing/2014/main" val="2596067857"/>
                    </a:ext>
                  </a:extLst>
                </a:gridCol>
                <a:gridCol w="246888">
                  <a:extLst>
                    <a:ext uri="{9D8B030D-6E8A-4147-A177-3AD203B41FA5}">
                      <a16:colId xmlns:a16="http://schemas.microsoft.com/office/drawing/2014/main" val="2679190161"/>
                    </a:ext>
                  </a:extLst>
                </a:gridCol>
                <a:gridCol w="246888">
                  <a:extLst>
                    <a:ext uri="{9D8B030D-6E8A-4147-A177-3AD203B41FA5}">
                      <a16:colId xmlns:a16="http://schemas.microsoft.com/office/drawing/2014/main" val="1416656208"/>
                    </a:ext>
                  </a:extLst>
                </a:gridCol>
                <a:gridCol w="208280">
                  <a:extLst>
                    <a:ext uri="{9D8B030D-6E8A-4147-A177-3AD203B41FA5}">
                      <a16:colId xmlns:a16="http://schemas.microsoft.com/office/drawing/2014/main" val="348318142"/>
                    </a:ext>
                  </a:extLst>
                </a:gridCol>
                <a:gridCol w="208280">
                  <a:extLst>
                    <a:ext uri="{9D8B030D-6E8A-4147-A177-3AD203B41FA5}">
                      <a16:colId xmlns:a16="http://schemas.microsoft.com/office/drawing/2014/main" val="77271211"/>
                    </a:ext>
                  </a:extLst>
                </a:gridCol>
                <a:gridCol w="208280">
                  <a:extLst>
                    <a:ext uri="{9D8B030D-6E8A-4147-A177-3AD203B41FA5}">
                      <a16:colId xmlns:a16="http://schemas.microsoft.com/office/drawing/2014/main" val="3504304176"/>
                    </a:ext>
                  </a:extLst>
                </a:gridCol>
                <a:gridCol w="246888">
                  <a:extLst>
                    <a:ext uri="{9D8B030D-6E8A-4147-A177-3AD203B41FA5}">
                      <a16:colId xmlns:a16="http://schemas.microsoft.com/office/drawing/2014/main" val="3676147061"/>
                    </a:ext>
                  </a:extLst>
                </a:gridCol>
                <a:gridCol w="208280">
                  <a:extLst>
                    <a:ext uri="{9D8B030D-6E8A-4147-A177-3AD203B41FA5}">
                      <a16:colId xmlns:a16="http://schemas.microsoft.com/office/drawing/2014/main" val="918914446"/>
                    </a:ext>
                  </a:extLst>
                </a:gridCol>
                <a:gridCol w="208280">
                  <a:extLst>
                    <a:ext uri="{9D8B030D-6E8A-4147-A177-3AD203B41FA5}">
                      <a16:colId xmlns:a16="http://schemas.microsoft.com/office/drawing/2014/main" val="3233981106"/>
                    </a:ext>
                  </a:extLst>
                </a:gridCol>
                <a:gridCol w="208280">
                  <a:extLst>
                    <a:ext uri="{9D8B030D-6E8A-4147-A177-3AD203B41FA5}">
                      <a16:colId xmlns:a16="http://schemas.microsoft.com/office/drawing/2014/main" val="615370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22570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Buss AG - 2018-07-13 15:52:22 </a:t>
                      </a:r>
                      <a:r>
                        <a:rPr kumimoji="0" lang="en-US" sz="1000" b="0" i="0" u="none" strike="noStrike" kern="1200" cap="none" spc="0" normalizeH="0" baseline="0" noProof="0">
                          <a:ln>
                            <a:noFill/>
                          </a:ln>
                          <a:solidFill>
                            <a:prstClr val="black"/>
                          </a:solidFill>
                          <a:effectLst/>
                          <a:uLnTx/>
                          <a:uFillTx/>
                          <a:latin typeface="+mn-lt"/>
                          <a:ea typeface="+mn-ea"/>
                          <a:cs typeface="+mn-cs"/>
                        </a:rPr>
                        <a:t> 
 Energy efficiency and reduced operating costs as well as operational and user safety are market requirements that the new compounding system COMPEO from BUSS meets, too. One component that ensures maximum compounding efficiency is the COMPEO discharge concept. It builds up the required pressure for downstream units. It is based on the principle of a conical twin-screw extruder and it is run in a metered mode. The entire pressure build-up takes place in the slowly rotating twin screw, which prevents temperature increases ... 
Learn more about the COMPEO technology for highly efficient polymer compounding on our website: www.busscorp.com/news/compeo-the-efficient-allrounder-among-the-compounding-systems/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https://scontent.xx.fbcdn.net/v/t1.0-9/s720x720/37179918_1882924021730986_6861104581984649216_o.jpg?_nc_cat=110&amp;_nc_ht=scontent.xx&amp;oh=930b17a32ffaa8c2aebf588d9328ef17&amp;oe=5CC71463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extLst>
                  <a:ext uri="{0D108BD9-81ED-4DB2-BD59-A6C34878D82A}">
                    <a16:rowId xmlns:a16="http://schemas.microsoft.com/office/drawing/2014/main" val="1528130906"/>
                  </a:ext>
                </a:extLst>
              </a:tr>
            </a:tbl>
          </a:graphicData>
        </a:graphic>
      </p:graphicFrame>
      <p:sp>
        <p:nvSpPr>
          <p:cNvPr id="4" name="Text Placeholder 3">
            <a:extLst>
              <a:ext uri="{FF2B5EF4-FFF2-40B4-BE49-F238E27FC236}">
                <a16:creationId xmlns:a16="http://schemas.microsoft.com/office/drawing/2014/main" id="{6188D450-A569-4DDC-8928-1F5027FC7C38}"/>
              </a:ext>
            </a:extLst>
          </p:cNvPr>
          <p:cNvSpPr>
            <a:spLocks noGrp="1"/>
          </p:cNvSpPr>
          <p:nvPr>
            <p:ph type="body" sz="quarter" idx="14"/>
          </p:nvPr>
        </p:nvSpPr>
        <p:spPr/>
        <p:txBody>
          <a:bodyPr/>
          <a:lstStyle/>
          <a:p>
            <a:r>
              <a:rPr lang="en-US"/>
              <a:t>01/01/2018 - 12/31/2018</a:t>
            </a:r>
          </a:p>
        </p:txBody>
      </p:sp>
    </p:spTree>
    <p:extLst>
      <p:ext uri="{BB962C8B-B14F-4D97-AF65-F5344CB8AC3E}">
        <p14:creationId xmlns:p14="http://schemas.microsoft.com/office/powerpoint/2010/main" val="250687647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3824</Words>
  <Application>Microsoft Office PowerPoint</Application>
  <PresentationFormat>On-screen Show (4:3)</PresentationFormat>
  <Paragraphs>1641</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Arial</vt:lpstr>
      <vt:lpstr>Calibri</vt:lpstr>
      <vt:lpstr>quintly_template</vt:lpstr>
      <vt:lpstr>Facebook Quartal (Teil 1)</vt:lpstr>
      <vt:lpstr>Facebook Key Metrics Table | BUSS</vt:lpstr>
      <vt:lpstr>Facebook Key Metrics Table | BUSS</vt:lpstr>
      <vt:lpstr>Facebook Fans Total | BUSS</vt:lpstr>
      <vt:lpstr>Facebook Fans Table | BUSS</vt:lpstr>
      <vt:lpstr>Facebook Own Posts Table | BUSS - 1 of 26</vt:lpstr>
      <vt:lpstr>Facebook Own Posts Table | BUSS - 2 of 26</vt:lpstr>
      <vt:lpstr>Facebook Own Posts Table | BUSS - 3 of 26</vt:lpstr>
      <vt:lpstr>Facebook Own Posts Table | BUSS - 4 of 26</vt:lpstr>
      <vt:lpstr>Facebook Own Posts Table | BUSS - 5 of 26</vt:lpstr>
      <vt:lpstr>Facebook Own Posts Table | BUSS - 6 of 26</vt:lpstr>
      <vt:lpstr>Facebook Own Posts Table | BUSS - 7 of 26</vt:lpstr>
      <vt:lpstr>Facebook Own Posts Table | BUSS - 8 of 26</vt:lpstr>
      <vt:lpstr>Facebook Own Posts Table | BUSS - 9 of 26</vt:lpstr>
      <vt:lpstr>Facebook Own Posts Table | BUSS - 10 of 26</vt:lpstr>
      <vt:lpstr>Facebook Own Posts Table | BUSS - 11 of 26</vt:lpstr>
      <vt:lpstr>Facebook Own Posts Table | BUSS - 12 of 26</vt:lpstr>
      <vt:lpstr>Facebook Own Posts Table | BUSS - 13 of 26</vt:lpstr>
      <vt:lpstr>Facebook Own Posts Table | BUSS - 14 of 26</vt:lpstr>
      <vt:lpstr>Facebook Own Posts Table | BUSS - 15 of 26</vt:lpstr>
      <vt:lpstr>Facebook Own Posts Table | BUSS - 16 of 26</vt:lpstr>
      <vt:lpstr>Facebook Own Posts Table | BUSS - 17 of 26</vt:lpstr>
      <vt:lpstr>Facebook Own Posts Table | BUSS - 18 of 26</vt:lpstr>
      <vt:lpstr>Facebook Own Posts Table | BUSS - 19 of 26</vt:lpstr>
      <vt:lpstr>Facebook Own Posts Table | BUSS - 20 of 26</vt:lpstr>
      <vt:lpstr>Facebook Own Posts Table | BUSS - 21 of 26</vt:lpstr>
      <vt:lpstr>Facebook Own Posts Table | BUSS - 22 of 26</vt:lpstr>
      <vt:lpstr>Facebook Own Posts Table | BUSS - 23 of 26</vt:lpstr>
      <vt:lpstr>Facebook Own Posts Table | BUSS - 24 of 26</vt:lpstr>
      <vt:lpstr>Facebook Own Posts Table | BUSS - 25 of 26</vt:lpstr>
      <vt:lpstr>Facebook Own Posts Table | BUSS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Quartal (Teil 1)</dc:title>
  <dc:creator>Frederik Peiniger</dc:creator>
  <cp:lastModifiedBy>Frederik Peiniger</cp:lastModifiedBy>
  <cp:revision>1</cp:revision>
  <dcterms:created xsi:type="dcterms:W3CDTF">2019-01-08T09:14:52Z</dcterms:created>
  <dcterms:modified xsi:type="dcterms:W3CDTF">2019-01-08T09:16:40Z</dcterms:modified>
</cp:coreProperties>
</file>