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Crespel &amp; Deiters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Sheet1!$A$2:$A$49</c:f>
              <c:numCache>
                <c:formatCode>m/d/yyyy</c:formatCode>
                <c:ptCount val="48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  <c:pt idx="30">
                  <c:v>43435</c:v>
                </c:pt>
                <c:pt idx="31">
                  <c:v>43436</c:v>
                </c:pt>
                <c:pt idx="32">
                  <c:v>43437</c:v>
                </c:pt>
                <c:pt idx="33">
                  <c:v>43438</c:v>
                </c:pt>
                <c:pt idx="34">
                  <c:v>43439</c:v>
                </c:pt>
                <c:pt idx="35">
                  <c:v>43440</c:v>
                </c:pt>
                <c:pt idx="36">
                  <c:v>43441</c:v>
                </c:pt>
                <c:pt idx="37">
                  <c:v>43442</c:v>
                </c:pt>
                <c:pt idx="38">
                  <c:v>43443</c:v>
                </c:pt>
                <c:pt idx="39">
                  <c:v>43444</c:v>
                </c:pt>
                <c:pt idx="40">
                  <c:v>43445</c:v>
                </c:pt>
                <c:pt idx="41">
                  <c:v>43446</c:v>
                </c:pt>
                <c:pt idx="42">
                  <c:v>43447</c:v>
                </c:pt>
                <c:pt idx="43">
                  <c:v>43448</c:v>
                </c:pt>
                <c:pt idx="44">
                  <c:v>43449</c:v>
                </c:pt>
                <c:pt idx="45">
                  <c:v>43450</c:v>
                </c:pt>
                <c:pt idx="46">
                  <c:v>43451</c:v>
                </c:pt>
                <c:pt idx="47">
                  <c:v>43452</c:v>
                </c:pt>
              </c:numCache>
            </c:numRef>
          </c:cat>
          <c:val>
            <c:numRef>
              <c:f>Sheet1!$B$2:$B$49</c:f>
              <c:numCache>
                <c:formatCode>General</c:formatCode>
                <c:ptCount val="48"/>
                <c:pt idx="0">
                  <c:v>54</c:v>
                </c:pt>
                <c:pt idx="1">
                  <c:v>55</c:v>
                </c:pt>
                <c:pt idx="2">
                  <c:v>56</c:v>
                </c:pt>
                <c:pt idx="3">
                  <c:v>56</c:v>
                </c:pt>
                <c:pt idx="4">
                  <c:v>56</c:v>
                </c:pt>
                <c:pt idx="5">
                  <c:v>57</c:v>
                </c:pt>
                <c:pt idx="6">
                  <c:v>57</c:v>
                </c:pt>
                <c:pt idx="7">
                  <c:v>58</c:v>
                </c:pt>
                <c:pt idx="8">
                  <c:v>59</c:v>
                </c:pt>
                <c:pt idx="9">
                  <c:v>60</c:v>
                </c:pt>
                <c:pt idx="10">
                  <c:v>60</c:v>
                </c:pt>
                <c:pt idx="11">
                  <c:v>60</c:v>
                </c:pt>
                <c:pt idx="12">
                  <c:v>60</c:v>
                </c:pt>
                <c:pt idx="13">
                  <c:v>60</c:v>
                </c:pt>
                <c:pt idx="14">
                  <c:v>60</c:v>
                </c:pt>
                <c:pt idx="15">
                  <c:v>62</c:v>
                </c:pt>
                <c:pt idx="16">
                  <c:v>63</c:v>
                </c:pt>
                <c:pt idx="17">
                  <c:v>64</c:v>
                </c:pt>
                <c:pt idx="18">
                  <c:v>64</c:v>
                </c:pt>
                <c:pt idx="19">
                  <c:v>66</c:v>
                </c:pt>
                <c:pt idx="20">
                  <c:v>68</c:v>
                </c:pt>
                <c:pt idx="21">
                  <c:v>69</c:v>
                </c:pt>
                <c:pt idx="22">
                  <c:v>69</c:v>
                </c:pt>
                <c:pt idx="23">
                  <c:v>69</c:v>
                </c:pt>
                <c:pt idx="24">
                  <c:v>69</c:v>
                </c:pt>
                <c:pt idx="25">
                  <c:v>69</c:v>
                </c:pt>
                <c:pt idx="26">
                  <c:v>70</c:v>
                </c:pt>
                <c:pt idx="27">
                  <c:v>70</c:v>
                </c:pt>
                <c:pt idx="28">
                  <c:v>71</c:v>
                </c:pt>
                <c:pt idx="29">
                  <c:v>71</c:v>
                </c:pt>
                <c:pt idx="30">
                  <c:v>71</c:v>
                </c:pt>
                <c:pt idx="31">
                  <c:v>71</c:v>
                </c:pt>
                <c:pt idx="32">
                  <c:v>72</c:v>
                </c:pt>
                <c:pt idx="33">
                  <c:v>72</c:v>
                </c:pt>
                <c:pt idx="34">
                  <c:v>72</c:v>
                </c:pt>
                <c:pt idx="35">
                  <c:v>72</c:v>
                </c:pt>
                <c:pt idx="36">
                  <c:v>72</c:v>
                </c:pt>
                <c:pt idx="37">
                  <c:v>72</c:v>
                </c:pt>
                <c:pt idx="38">
                  <c:v>72</c:v>
                </c:pt>
                <c:pt idx="39">
                  <c:v>72</c:v>
                </c:pt>
                <c:pt idx="40">
                  <c:v>72</c:v>
                </c:pt>
                <c:pt idx="41">
                  <c:v>74</c:v>
                </c:pt>
                <c:pt idx="42">
                  <c:v>76</c:v>
                </c:pt>
                <c:pt idx="43">
                  <c:v>77</c:v>
                </c:pt>
                <c:pt idx="44">
                  <c:v>77</c:v>
                </c:pt>
                <c:pt idx="45">
                  <c:v>77</c:v>
                </c:pt>
                <c:pt idx="46">
                  <c:v>77</c:v>
                </c:pt>
                <c:pt idx="47">
                  <c:v>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9C-4058-8669-C2192BDB5C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870656"/>
        <c:axId val="346870984"/>
      </c:lineChart>
      <c:dateAx>
        <c:axId val="346870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870984"/>
        <c:crosses val="autoZero"/>
        <c:auto val="1"/>
        <c:lblOffset val="100"/>
        <c:baseTimeUnit val="days"/>
      </c:dateAx>
      <c:valAx>
        <c:axId val="346870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870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Crespel &amp; Deiters Organic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Sheet1!$A$2:$A$49</c:f>
              <c:numCache>
                <c:formatCode>m/d/yyyy</c:formatCode>
                <c:ptCount val="48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  <c:pt idx="30">
                  <c:v>43435</c:v>
                </c:pt>
                <c:pt idx="31">
                  <c:v>43436</c:v>
                </c:pt>
                <c:pt idx="32">
                  <c:v>43437</c:v>
                </c:pt>
                <c:pt idx="33">
                  <c:v>43438</c:v>
                </c:pt>
                <c:pt idx="34">
                  <c:v>43439</c:v>
                </c:pt>
                <c:pt idx="35">
                  <c:v>43440</c:v>
                </c:pt>
                <c:pt idx="36">
                  <c:v>43441</c:v>
                </c:pt>
                <c:pt idx="37">
                  <c:v>43442</c:v>
                </c:pt>
                <c:pt idx="38">
                  <c:v>43443</c:v>
                </c:pt>
                <c:pt idx="39">
                  <c:v>43444</c:v>
                </c:pt>
                <c:pt idx="40">
                  <c:v>43445</c:v>
                </c:pt>
                <c:pt idx="41">
                  <c:v>43446</c:v>
                </c:pt>
                <c:pt idx="42">
                  <c:v>43447</c:v>
                </c:pt>
                <c:pt idx="43">
                  <c:v>43448</c:v>
                </c:pt>
                <c:pt idx="44">
                  <c:v>43449</c:v>
                </c:pt>
                <c:pt idx="45">
                  <c:v>43450</c:v>
                </c:pt>
                <c:pt idx="46">
                  <c:v>43451</c:v>
                </c:pt>
                <c:pt idx="47">
                  <c:v>43452</c:v>
                </c:pt>
              </c:numCache>
            </c:numRef>
          </c:cat>
          <c:val>
            <c:numRef>
              <c:f>Sheet1!$B$2:$B$49</c:f>
              <c:numCache>
                <c:formatCode>General</c:formatCode>
                <c:ptCount val="48"/>
                <c:pt idx="0">
                  <c:v>5</c:v>
                </c:pt>
                <c:pt idx="1">
                  <c:v>141</c:v>
                </c:pt>
                <c:pt idx="2">
                  <c:v>56</c:v>
                </c:pt>
                <c:pt idx="3">
                  <c:v>15</c:v>
                </c:pt>
                <c:pt idx="4">
                  <c:v>16</c:v>
                </c:pt>
                <c:pt idx="5">
                  <c:v>172</c:v>
                </c:pt>
                <c:pt idx="6">
                  <c:v>160</c:v>
                </c:pt>
                <c:pt idx="7">
                  <c:v>268</c:v>
                </c:pt>
                <c:pt idx="8">
                  <c:v>365</c:v>
                </c:pt>
                <c:pt idx="9">
                  <c:v>179</c:v>
                </c:pt>
                <c:pt idx="10">
                  <c:v>74</c:v>
                </c:pt>
                <c:pt idx="11">
                  <c:v>25</c:v>
                </c:pt>
                <c:pt idx="12">
                  <c:v>6</c:v>
                </c:pt>
                <c:pt idx="13">
                  <c:v>5</c:v>
                </c:pt>
                <c:pt idx="14">
                  <c:v>0</c:v>
                </c:pt>
                <c:pt idx="15">
                  <c:v>46</c:v>
                </c:pt>
                <c:pt idx="16">
                  <c:v>15</c:v>
                </c:pt>
                <c:pt idx="17">
                  <c:v>32</c:v>
                </c:pt>
                <c:pt idx="18">
                  <c:v>19</c:v>
                </c:pt>
                <c:pt idx="19">
                  <c:v>167</c:v>
                </c:pt>
                <c:pt idx="20">
                  <c:v>68</c:v>
                </c:pt>
                <c:pt idx="21">
                  <c:v>20</c:v>
                </c:pt>
                <c:pt idx="22">
                  <c:v>12</c:v>
                </c:pt>
                <c:pt idx="23">
                  <c:v>5</c:v>
                </c:pt>
                <c:pt idx="24">
                  <c:v>2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46</c:v>
                </c:pt>
                <c:pt idx="29">
                  <c:v>9</c:v>
                </c:pt>
                <c:pt idx="30">
                  <c:v>1</c:v>
                </c:pt>
                <c:pt idx="31">
                  <c:v>5</c:v>
                </c:pt>
                <c:pt idx="32">
                  <c:v>2</c:v>
                </c:pt>
                <c:pt idx="33">
                  <c:v>2</c:v>
                </c:pt>
                <c:pt idx="34">
                  <c:v>55</c:v>
                </c:pt>
                <c:pt idx="35">
                  <c:v>5</c:v>
                </c:pt>
                <c:pt idx="36">
                  <c:v>89</c:v>
                </c:pt>
                <c:pt idx="37">
                  <c:v>24</c:v>
                </c:pt>
                <c:pt idx="38">
                  <c:v>11</c:v>
                </c:pt>
                <c:pt idx="39">
                  <c:v>184</c:v>
                </c:pt>
                <c:pt idx="40">
                  <c:v>230</c:v>
                </c:pt>
                <c:pt idx="41">
                  <c:v>302</c:v>
                </c:pt>
                <c:pt idx="42">
                  <c:v>296</c:v>
                </c:pt>
                <c:pt idx="43">
                  <c:v>344</c:v>
                </c:pt>
                <c:pt idx="44">
                  <c:v>129</c:v>
                </c:pt>
                <c:pt idx="45">
                  <c:v>42</c:v>
                </c:pt>
                <c:pt idx="46">
                  <c:v>128</c:v>
                </c:pt>
                <c:pt idx="47">
                  <c:v>124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6C-4724-A3A2-2EA2CC72F7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Crespel &amp; Deiters Paid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Sheet1!$A$2:$A$49</c:f>
              <c:numCache>
                <c:formatCode>m/d/yyyy</c:formatCode>
                <c:ptCount val="48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  <c:pt idx="30">
                  <c:v>43435</c:v>
                </c:pt>
                <c:pt idx="31">
                  <c:v>43436</c:v>
                </c:pt>
                <c:pt idx="32">
                  <c:v>43437</c:v>
                </c:pt>
                <c:pt idx="33">
                  <c:v>43438</c:v>
                </c:pt>
                <c:pt idx="34">
                  <c:v>43439</c:v>
                </c:pt>
                <c:pt idx="35">
                  <c:v>43440</c:v>
                </c:pt>
                <c:pt idx="36">
                  <c:v>43441</c:v>
                </c:pt>
                <c:pt idx="37">
                  <c:v>43442</c:v>
                </c:pt>
                <c:pt idx="38">
                  <c:v>43443</c:v>
                </c:pt>
                <c:pt idx="39">
                  <c:v>43444</c:v>
                </c:pt>
                <c:pt idx="40">
                  <c:v>43445</c:v>
                </c:pt>
                <c:pt idx="41">
                  <c:v>43446</c:v>
                </c:pt>
                <c:pt idx="42">
                  <c:v>43447</c:v>
                </c:pt>
                <c:pt idx="43">
                  <c:v>43448</c:v>
                </c:pt>
                <c:pt idx="44">
                  <c:v>43449</c:v>
                </c:pt>
                <c:pt idx="45">
                  <c:v>43450</c:v>
                </c:pt>
                <c:pt idx="46">
                  <c:v>43451</c:v>
                </c:pt>
                <c:pt idx="47">
                  <c:v>43452</c:v>
                </c:pt>
              </c:numCache>
            </c:numRef>
          </c:cat>
          <c:val>
            <c:numRef>
              <c:f>Sheet1!$C$2:$C$49</c:f>
              <c:numCache>
                <c:formatCode>General</c:formatCode>
                <c:ptCount val="4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06C-4724-A3A2-2EA2CC72F77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Crespel &amp; Deiters Viral Reach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Sheet1!$A$2:$A$49</c:f>
              <c:numCache>
                <c:formatCode>m/d/yyyy</c:formatCode>
                <c:ptCount val="48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  <c:pt idx="30">
                  <c:v>43435</c:v>
                </c:pt>
                <c:pt idx="31">
                  <c:v>43436</c:v>
                </c:pt>
                <c:pt idx="32">
                  <c:v>43437</c:v>
                </c:pt>
                <c:pt idx="33">
                  <c:v>43438</c:v>
                </c:pt>
                <c:pt idx="34">
                  <c:v>43439</c:v>
                </c:pt>
                <c:pt idx="35">
                  <c:v>43440</c:v>
                </c:pt>
                <c:pt idx="36">
                  <c:v>43441</c:v>
                </c:pt>
                <c:pt idx="37">
                  <c:v>43442</c:v>
                </c:pt>
                <c:pt idx="38">
                  <c:v>43443</c:v>
                </c:pt>
                <c:pt idx="39">
                  <c:v>43444</c:v>
                </c:pt>
                <c:pt idx="40">
                  <c:v>43445</c:v>
                </c:pt>
                <c:pt idx="41">
                  <c:v>43446</c:v>
                </c:pt>
                <c:pt idx="42">
                  <c:v>43447</c:v>
                </c:pt>
                <c:pt idx="43">
                  <c:v>43448</c:v>
                </c:pt>
                <c:pt idx="44">
                  <c:v>43449</c:v>
                </c:pt>
                <c:pt idx="45">
                  <c:v>43450</c:v>
                </c:pt>
                <c:pt idx="46">
                  <c:v>43451</c:v>
                </c:pt>
                <c:pt idx="47">
                  <c:v>43452</c:v>
                </c:pt>
              </c:numCache>
            </c:numRef>
          </c:cat>
          <c:val>
            <c:numRef>
              <c:f>Sheet1!$D$2:$D$49</c:f>
              <c:numCache>
                <c:formatCode>General</c:formatCode>
                <c:ptCount val="48"/>
                <c:pt idx="0">
                  <c:v>5</c:v>
                </c:pt>
                <c:pt idx="1">
                  <c:v>107</c:v>
                </c:pt>
                <c:pt idx="2">
                  <c:v>51</c:v>
                </c:pt>
                <c:pt idx="3">
                  <c:v>13</c:v>
                </c:pt>
                <c:pt idx="4">
                  <c:v>12</c:v>
                </c:pt>
                <c:pt idx="5">
                  <c:v>128</c:v>
                </c:pt>
                <c:pt idx="6">
                  <c:v>154</c:v>
                </c:pt>
                <c:pt idx="7">
                  <c:v>237</c:v>
                </c:pt>
                <c:pt idx="8">
                  <c:v>334</c:v>
                </c:pt>
                <c:pt idx="9">
                  <c:v>172</c:v>
                </c:pt>
                <c:pt idx="10">
                  <c:v>72</c:v>
                </c:pt>
                <c:pt idx="11">
                  <c:v>25</c:v>
                </c:pt>
                <c:pt idx="12">
                  <c:v>5</c:v>
                </c:pt>
                <c:pt idx="13">
                  <c:v>3</c:v>
                </c:pt>
                <c:pt idx="14">
                  <c:v>0</c:v>
                </c:pt>
                <c:pt idx="15">
                  <c:v>11</c:v>
                </c:pt>
                <c:pt idx="16">
                  <c:v>4</c:v>
                </c:pt>
                <c:pt idx="17">
                  <c:v>27</c:v>
                </c:pt>
                <c:pt idx="18">
                  <c:v>17</c:v>
                </c:pt>
                <c:pt idx="19">
                  <c:v>138</c:v>
                </c:pt>
                <c:pt idx="20">
                  <c:v>58</c:v>
                </c:pt>
                <c:pt idx="21">
                  <c:v>17</c:v>
                </c:pt>
                <c:pt idx="22">
                  <c:v>11</c:v>
                </c:pt>
                <c:pt idx="23">
                  <c:v>4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55</c:v>
                </c:pt>
                <c:pt idx="35">
                  <c:v>5</c:v>
                </c:pt>
                <c:pt idx="36">
                  <c:v>87</c:v>
                </c:pt>
                <c:pt idx="37">
                  <c:v>23</c:v>
                </c:pt>
                <c:pt idx="38">
                  <c:v>8</c:v>
                </c:pt>
                <c:pt idx="39">
                  <c:v>135</c:v>
                </c:pt>
                <c:pt idx="40">
                  <c:v>188</c:v>
                </c:pt>
                <c:pt idx="41">
                  <c:v>247</c:v>
                </c:pt>
                <c:pt idx="42">
                  <c:v>238</c:v>
                </c:pt>
                <c:pt idx="43">
                  <c:v>296</c:v>
                </c:pt>
                <c:pt idx="44">
                  <c:v>117</c:v>
                </c:pt>
                <c:pt idx="45">
                  <c:v>37</c:v>
                </c:pt>
                <c:pt idx="46">
                  <c:v>70</c:v>
                </c:pt>
                <c:pt idx="47">
                  <c:v>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06C-4724-A3A2-2EA2CC72F7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7910512"/>
        <c:axId val="347913464"/>
      </c:lineChart>
      <c:dateAx>
        <c:axId val="347910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913464"/>
        <c:crosses val="autoZero"/>
        <c:auto val="1"/>
        <c:lblOffset val="100"/>
        <c:baseTimeUnit val="days"/>
      </c:dateAx>
      <c:valAx>
        <c:axId val="34791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910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Crespel &amp; Deiters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7.8066914498140996</c:v>
                </c:pt>
                <c:pt idx="1">
                  <c:v>13.953644151696</c:v>
                </c:pt>
                <c:pt idx="2">
                  <c:v>21.311024745712999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96-421A-BB37-6AFFF04D86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914776"/>
        <c:axId val="347916088"/>
      </c:barChart>
      <c:catAx>
        <c:axId val="347914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916088"/>
        <c:crosses val="autoZero"/>
        <c:auto val="1"/>
        <c:lblAlgn val="ctr"/>
        <c:lblOffset val="100"/>
        <c:noMultiLvlLbl val="0"/>
      </c:catAx>
      <c:valAx>
        <c:axId val="347916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914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F3DB6-7E6E-4510-90AC-FEE390C4DC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9300E9-18A2-4F14-8A06-27354FC3426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408707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EDF17-8B46-4A35-B9C3-D26A8C151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Crespel &amp; Deiters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3EFE60-E831-4B72-A19D-FF2E2AF6F6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6204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40014033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818852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808547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868258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569750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683481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814702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55266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42828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882976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8958137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58110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879249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498834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635868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694080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7346919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28154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8167125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550763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697804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06915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89900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793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Crespel &amp; Deiters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8700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7ADB75-5B58-41D0-8396-C8C6AF84B4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11/01/2018 - 12/18/2018</a:t>
            </a:r>
          </a:p>
        </p:txBody>
      </p:sp>
    </p:spTree>
    <p:extLst>
      <p:ext uri="{BB962C8B-B14F-4D97-AF65-F5344CB8AC3E}">
        <p14:creationId xmlns:p14="http://schemas.microsoft.com/office/powerpoint/2010/main" val="9925484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D8995-6F75-44C4-8E79-A8AB51887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Crespel &amp; Deiters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1B0414-9018-4FA3-B26F-164BE8EA93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97263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8DFBFC-FB13-4F34-84AB-609D115866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11/01/2018 - 12/18/2018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7240EF-E136-40FF-8CF0-32C83021F2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35474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0BD4B-AC22-4827-A96D-2768CE325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Type Distribution | Crespel &amp; Deiters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549770-64BF-4EE4-A0C8-A31A0A1A7A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66420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440556-F4AC-4700-8F2F-3FDE7ADCD3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11/01/2018 - 12/18/2018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5BA24-55D8-40DC-A298-26B499AF8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287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68BEF-52DC-443A-991D-BD2FC0976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Crespel &amp; Deiters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68CF39B-2CC3-4AE9-9383-F938C275E5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56048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6BE8E6-83FA-4888-AA9B-B8E8D349BE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11/01/2018 - 12/18/2018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349CB-759E-435D-9AF9-492788314C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08806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119</Words>
  <Application>Microsoft Office PowerPoint</Application>
  <PresentationFormat>On-screen Show (4:3)</PresentationFormat>
  <Paragraphs>59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Facebook</vt:lpstr>
      <vt:lpstr>Facebook Key Metrics Table | Crespel &amp; Deiters</vt:lpstr>
      <vt:lpstr>Facebook Fans Total | Crespel &amp; Deiters</vt:lpstr>
      <vt:lpstr>Facebook Reach Type Distribution | Crespel &amp; Deiters</vt:lpstr>
      <vt:lpstr>Facebook Engagement Rate By Post Type | Crespel &amp; Deiters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Frederik Peiniger</dc:creator>
  <cp:lastModifiedBy>Frederik Peiniger</cp:lastModifiedBy>
  <cp:revision>1</cp:revision>
  <dcterms:created xsi:type="dcterms:W3CDTF">2018-12-18T20:08:18Z</dcterms:created>
  <dcterms:modified xsi:type="dcterms:W3CDTF">2018-12-18T20:08:26Z</dcterms:modified>
</cp:coreProperties>
</file>