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002391-03EF-46DF-A8CE-825486522481}"/>
              </a:ext>
            </a:extLst>
          </p:cNvPr>
          <p:cNvSpPr>
            <a:spLocks noGrp="1"/>
          </p:cNvSpPr>
          <p:nvPr>
            <p:ph type="title"/>
          </p:nvPr>
        </p:nvSpPr>
        <p:spPr/>
        <p:txBody>
          <a:bodyPr/>
          <a:lstStyle/>
          <a:p>
            <a:r>
              <a:rPr lang="en-US"/>
              <a:t>Instagram Posts Table | trendset.muenchen - 1 of 16</a:t>
            </a:r>
          </a:p>
        </p:txBody>
      </p:sp>
      <p:graphicFrame>
        <p:nvGraphicFramePr>
          <p:cNvPr id="5" name="Table Placeholder 4">
            <a:extLst>
              <a:ext uri="{FF2B5EF4-FFF2-40B4-BE49-F238E27FC236}">
                <a16:creationId xmlns:a16="http://schemas.microsoft.com/office/drawing/2014/main" id="{C796A08B-532A-4B74-B862-F9699D1FA44C}"/>
              </a:ext>
            </a:extLst>
          </p:cNvPr>
          <p:cNvGraphicFramePr>
            <a:graphicFrameLocks noGrp="1"/>
          </p:cNvGraphicFramePr>
          <p:nvPr>
            <p:ph type="tbl" sz="quarter" idx="13"/>
            <p:extLst>
              <p:ext uri="{D42A27DB-BD31-4B8C-83A1-F6EECF244321}">
                <p14:modId xmlns:p14="http://schemas.microsoft.com/office/powerpoint/2010/main" val="213435156"/>
              </p:ext>
            </p:extLst>
          </p:nvPr>
        </p:nvGraphicFramePr>
        <p:xfrm>
          <a:off x="457200" y="1731963"/>
          <a:ext cx="8229600" cy="3230880"/>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007952849"/>
                    </a:ext>
                  </a:extLst>
                </a:gridCol>
                <a:gridCol w="658368">
                  <a:extLst>
                    <a:ext uri="{9D8B030D-6E8A-4147-A177-3AD203B41FA5}">
                      <a16:colId xmlns:a16="http://schemas.microsoft.com/office/drawing/2014/main" val="1161576765"/>
                    </a:ext>
                  </a:extLst>
                </a:gridCol>
                <a:gridCol w="658368">
                  <a:extLst>
                    <a:ext uri="{9D8B030D-6E8A-4147-A177-3AD203B41FA5}">
                      <a16:colId xmlns:a16="http://schemas.microsoft.com/office/drawing/2014/main" val="1605878437"/>
                    </a:ext>
                  </a:extLst>
                </a:gridCol>
                <a:gridCol w="658368">
                  <a:extLst>
                    <a:ext uri="{9D8B030D-6E8A-4147-A177-3AD203B41FA5}">
                      <a16:colId xmlns:a16="http://schemas.microsoft.com/office/drawing/2014/main" val="2905525691"/>
                    </a:ext>
                  </a:extLst>
                </a:gridCol>
                <a:gridCol w="658368">
                  <a:extLst>
                    <a:ext uri="{9D8B030D-6E8A-4147-A177-3AD203B41FA5}">
                      <a16:colId xmlns:a16="http://schemas.microsoft.com/office/drawing/2014/main" val="844155527"/>
                    </a:ext>
                  </a:extLst>
                </a:gridCol>
                <a:gridCol w="658368">
                  <a:extLst>
                    <a:ext uri="{9D8B030D-6E8A-4147-A177-3AD203B41FA5}">
                      <a16:colId xmlns:a16="http://schemas.microsoft.com/office/drawing/2014/main" val="1917317000"/>
                    </a:ext>
                  </a:extLst>
                </a:gridCol>
                <a:gridCol w="658368">
                  <a:extLst>
                    <a:ext uri="{9D8B030D-6E8A-4147-A177-3AD203B41FA5}">
                      <a16:colId xmlns:a16="http://schemas.microsoft.com/office/drawing/2014/main" val="3787555182"/>
                    </a:ext>
                  </a:extLst>
                </a:gridCol>
                <a:gridCol w="658368">
                  <a:extLst>
                    <a:ext uri="{9D8B030D-6E8A-4147-A177-3AD203B41FA5}">
                      <a16:colId xmlns:a16="http://schemas.microsoft.com/office/drawing/2014/main" val="198792340"/>
                    </a:ext>
                  </a:extLst>
                </a:gridCol>
                <a:gridCol w="658368">
                  <a:extLst>
                    <a:ext uri="{9D8B030D-6E8A-4147-A177-3AD203B41FA5}">
                      <a16:colId xmlns:a16="http://schemas.microsoft.com/office/drawing/2014/main" val="622507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1492961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- 2018-08-29 13:39:13 </a:t>
                      </a:r>
                      <a:r>
                        <a:rPr kumimoji="0" lang="en-US" sz="1000" b="0" i="0" u="none" strike="noStrike" kern="1200" cap="none" spc="0" normalizeH="0" baseline="0" noProof="0">
                          <a:ln>
                            <a:noFill/>
                          </a:ln>
                          <a:solidFill>
                            <a:prstClr val="black"/>
                          </a:solidFill>
                          <a:effectLst/>
                          <a:uLnTx/>
                          <a:uFillTx/>
                          <a:latin typeface="+mn-lt"/>
                          <a:ea typeface="+mn-ea"/>
                          <a:cs typeface="+mn-cs"/>
                        </a:rPr>
                        <a:t>
 The meaning of the blue heart... Have you ever noticed that we use the Blue-Heart-Emoji very often? Surely! You probably think it's just the color - blue TrendSet logo and blue heart... Almost there! 🙈 This emoji is described by Smileybedeutung.com as a sign of "trust, loyalty and friendship". When we use the blue heart, we say THANK YOU for the trust and loyalty of our exhibitors, trade visitors and followers. 🙏🏼 And it expresses our motivation to make every TrendSet a unique and successful event. ✨ For us this is the true meaning of the blue heart! 💙
#trendsetmünchen #trendsetwinter2019 #blueheart #emoji #meaning #thankyouall #trust #loyality #friendship #interiors #inspiration #lifestyle #tradefair #messemünchen #motivation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717</a:t>
                      </a:r>
                    </a:p>
                  </a:txBody>
                  <a:tcPr/>
                </a:tc>
                <a:extLst>
                  <a:ext uri="{0D108BD9-81ED-4DB2-BD59-A6C34878D82A}">
                    <a16:rowId xmlns:a16="http://schemas.microsoft.com/office/drawing/2014/main" val="859672453"/>
                  </a:ext>
                </a:extLst>
              </a:tr>
            </a:tbl>
          </a:graphicData>
        </a:graphic>
      </p:graphicFrame>
      <p:sp>
        <p:nvSpPr>
          <p:cNvPr id="4" name="Text Placeholder 3">
            <a:extLst>
              <a:ext uri="{FF2B5EF4-FFF2-40B4-BE49-F238E27FC236}">
                <a16:creationId xmlns:a16="http://schemas.microsoft.com/office/drawing/2014/main" id="{309A493A-A4FB-4F14-9FF6-83A230F8A392}"/>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4732108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D82B7F-F535-44C7-880B-6BB344DA7D8A}"/>
              </a:ext>
            </a:extLst>
          </p:cNvPr>
          <p:cNvSpPr>
            <a:spLocks noGrp="1"/>
          </p:cNvSpPr>
          <p:nvPr>
            <p:ph type="title"/>
          </p:nvPr>
        </p:nvSpPr>
        <p:spPr/>
        <p:txBody>
          <a:bodyPr/>
          <a:lstStyle/>
          <a:p>
            <a:r>
              <a:rPr lang="en-US"/>
              <a:t>Instagram Posts Table | trendset.muenchen - 2 of 16</a:t>
            </a:r>
          </a:p>
        </p:txBody>
      </p:sp>
      <p:graphicFrame>
        <p:nvGraphicFramePr>
          <p:cNvPr id="5" name="Table Placeholder 4">
            <a:extLst>
              <a:ext uri="{FF2B5EF4-FFF2-40B4-BE49-F238E27FC236}">
                <a16:creationId xmlns:a16="http://schemas.microsoft.com/office/drawing/2014/main" id="{373F9D85-424C-4314-8740-5A1FDBE7D8EF}"/>
              </a:ext>
            </a:extLst>
          </p:cNvPr>
          <p:cNvGraphicFramePr>
            <a:graphicFrameLocks noGrp="1"/>
          </p:cNvGraphicFramePr>
          <p:nvPr>
            <p:ph type="tbl" sz="quarter" idx="13"/>
            <p:extLst>
              <p:ext uri="{D42A27DB-BD31-4B8C-83A1-F6EECF244321}">
                <p14:modId xmlns:p14="http://schemas.microsoft.com/office/powerpoint/2010/main" val="39738631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686658319"/>
                    </a:ext>
                  </a:extLst>
                </a:gridCol>
                <a:gridCol w="658368">
                  <a:extLst>
                    <a:ext uri="{9D8B030D-6E8A-4147-A177-3AD203B41FA5}">
                      <a16:colId xmlns:a16="http://schemas.microsoft.com/office/drawing/2014/main" val="2359293194"/>
                    </a:ext>
                  </a:extLst>
                </a:gridCol>
                <a:gridCol w="658368">
                  <a:extLst>
                    <a:ext uri="{9D8B030D-6E8A-4147-A177-3AD203B41FA5}">
                      <a16:colId xmlns:a16="http://schemas.microsoft.com/office/drawing/2014/main" val="2940441030"/>
                    </a:ext>
                  </a:extLst>
                </a:gridCol>
                <a:gridCol w="658368">
                  <a:extLst>
                    <a:ext uri="{9D8B030D-6E8A-4147-A177-3AD203B41FA5}">
                      <a16:colId xmlns:a16="http://schemas.microsoft.com/office/drawing/2014/main" val="2095675341"/>
                    </a:ext>
                  </a:extLst>
                </a:gridCol>
                <a:gridCol w="658368">
                  <a:extLst>
                    <a:ext uri="{9D8B030D-6E8A-4147-A177-3AD203B41FA5}">
                      <a16:colId xmlns:a16="http://schemas.microsoft.com/office/drawing/2014/main" val="1560999227"/>
                    </a:ext>
                  </a:extLst>
                </a:gridCol>
                <a:gridCol w="658368">
                  <a:extLst>
                    <a:ext uri="{9D8B030D-6E8A-4147-A177-3AD203B41FA5}">
                      <a16:colId xmlns:a16="http://schemas.microsoft.com/office/drawing/2014/main" val="130139100"/>
                    </a:ext>
                  </a:extLst>
                </a:gridCol>
                <a:gridCol w="658368">
                  <a:extLst>
                    <a:ext uri="{9D8B030D-6E8A-4147-A177-3AD203B41FA5}">
                      <a16:colId xmlns:a16="http://schemas.microsoft.com/office/drawing/2014/main" val="2121112186"/>
                    </a:ext>
                  </a:extLst>
                </a:gridCol>
                <a:gridCol w="658368">
                  <a:extLst>
                    <a:ext uri="{9D8B030D-6E8A-4147-A177-3AD203B41FA5}">
                      <a16:colId xmlns:a16="http://schemas.microsoft.com/office/drawing/2014/main" val="872465927"/>
                    </a:ext>
                  </a:extLst>
                </a:gridCol>
                <a:gridCol w="658368">
                  <a:extLst>
                    <a:ext uri="{9D8B030D-6E8A-4147-A177-3AD203B41FA5}">
                      <a16:colId xmlns:a16="http://schemas.microsoft.com/office/drawing/2014/main" val="2574223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508958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- 2018-08-22 11:46:40 </a:t>
                      </a:r>
                      <a:r>
                        <a:rPr kumimoji="0" lang="en-US" sz="1000" b="0" i="0" u="none" strike="noStrike" kern="1200" cap="none" spc="0" normalizeH="0" baseline="0" noProof="0">
                          <a:ln>
                            <a:noFill/>
                          </a:ln>
                          <a:solidFill>
                            <a:prstClr val="black"/>
                          </a:solidFill>
                          <a:effectLst/>
                          <a:uLnTx/>
                          <a:uFillTx/>
                          <a:latin typeface="+mn-lt"/>
                          <a:ea typeface="+mn-ea"/>
                          <a:cs typeface="+mn-cs"/>
                        </a:rPr>
                        <a:t>
 Here we already have a trend forecast for you with an eye to the TrendSet Winter 2019. 💙 #discoverwhatscoming Enjoy reading it! 🙃
A new truthfulness is entering the styles of Spring/Summer 2019: sustainability, individuality and ethos are the new values of a development-focused being. From the mixture of own ideas with existing designs new, exciting looks are created. Interiors are inspired by the appreciation of other cultures and traditions. The designs become smarter. Digital functions serve aesthetic pleasure and at the same time meet pragmatic requirements. The joy of every moment and every single piece is the source of lasting well-being. The bright, cheerful colours of spring/summer 2019 are also aimed at this, and vivid tones such as sun yellow and plant green bring a relaxed optimism to all pieces. A slightly retrospective sky blue reminds of the beauty of past summer days. A fiery, rebellious red makes shining statements. Rich lilac, both in a feminine and masculine context, generates gentle purism. Haptic patterns and finishes as well as tactile materials round off the new, natural self-image of the designs.
#trendsetmünchen #trendsetwinter2019 #trendforecast #tradefair #inspiration #interiors #lifestyle #trendsetter #colorful #springsummer2019 #sustainability #individuality #ethos #trends2019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a:t>
                      </a:r>
                    </a:p>
                  </a:txBody>
                  <a:tcPr/>
                </a:tc>
                <a:extLst>
                  <a:ext uri="{0D108BD9-81ED-4DB2-BD59-A6C34878D82A}">
                    <a16:rowId xmlns:a16="http://schemas.microsoft.com/office/drawing/2014/main" val="3222649795"/>
                  </a:ext>
                </a:extLst>
              </a:tr>
            </a:tbl>
          </a:graphicData>
        </a:graphic>
      </p:graphicFrame>
      <p:sp>
        <p:nvSpPr>
          <p:cNvPr id="4" name="Text Placeholder 3">
            <a:extLst>
              <a:ext uri="{FF2B5EF4-FFF2-40B4-BE49-F238E27FC236}">
                <a16:creationId xmlns:a16="http://schemas.microsoft.com/office/drawing/2014/main" id="{077EF25A-CC08-481A-A4EC-CC15BD5E1A05}"/>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7323869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F86ECB-C6AC-4719-AEAF-235F0A5C8C0A}"/>
              </a:ext>
            </a:extLst>
          </p:cNvPr>
          <p:cNvSpPr>
            <a:spLocks noGrp="1"/>
          </p:cNvSpPr>
          <p:nvPr>
            <p:ph type="title"/>
          </p:nvPr>
        </p:nvSpPr>
        <p:spPr/>
        <p:txBody>
          <a:bodyPr/>
          <a:lstStyle/>
          <a:p>
            <a:r>
              <a:rPr lang="en-US"/>
              <a:t>Instagram Posts Table | trendset.muenchen - 3 of 16</a:t>
            </a:r>
          </a:p>
        </p:txBody>
      </p:sp>
      <p:graphicFrame>
        <p:nvGraphicFramePr>
          <p:cNvPr id="5" name="Table Placeholder 4">
            <a:extLst>
              <a:ext uri="{FF2B5EF4-FFF2-40B4-BE49-F238E27FC236}">
                <a16:creationId xmlns:a16="http://schemas.microsoft.com/office/drawing/2014/main" id="{A5CF6F8B-BA06-44E1-9B53-33CFB8F2FB8E}"/>
              </a:ext>
            </a:extLst>
          </p:cNvPr>
          <p:cNvGraphicFramePr>
            <a:graphicFrameLocks noGrp="1"/>
          </p:cNvGraphicFramePr>
          <p:nvPr>
            <p:ph type="tbl" sz="quarter" idx="13"/>
            <p:extLst>
              <p:ext uri="{D42A27DB-BD31-4B8C-83A1-F6EECF244321}">
                <p14:modId xmlns:p14="http://schemas.microsoft.com/office/powerpoint/2010/main" val="2421303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61043572"/>
                    </a:ext>
                  </a:extLst>
                </a:gridCol>
                <a:gridCol w="658368">
                  <a:extLst>
                    <a:ext uri="{9D8B030D-6E8A-4147-A177-3AD203B41FA5}">
                      <a16:colId xmlns:a16="http://schemas.microsoft.com/office/drawing/2014/main" val="426545514"/>
                    </a:ext>
                  </a:extLst>
                </a:gridCol>
                <a:gridCol w="658368">
                  <a:extLst>
                    <a:ext uri="{9D8B030D-6E8A-4147-A177-3AD203B41FA5}">
                      <a16:colId xmlns:a16="http://schemas.microsoft.com/office/drawing/2014/main" val="1978364917"/>
                    </a:ext>
                  </a:extLst>
                </a:gridCol>
                <a:gridCol w="658368">
                  <a:extLst>
                    <a:ext uri="{9D8B030D-6E8A-4147-A177-3AD203B41FA5}">
                      <a16:colId xmlns:a16="http://schemas.microsoft.com/office/drawing/2014/main" val="4235081918"/>
                    </a:ext>
                  </a:extLst>
                </a:gridCol>
                <a:gridCol w="658368">
                  <a:extLst>
                    <a:ext uri="{9D8B030D-6E8A-4147-A177-3AD203B41FA5}">
                      <a16:colId xmlns:a16="http://schemas.microsoft.com/office/drawing/2014/main" val="3515567549"/>
                    </a:ext>
                  </a:extLst>
                </a:gridCol>
                <a:gridCol w="658368">
                  <a:extLst>
                    <a:ext uri="{9D8B030D-6E8A-4147-A177-3AD203B41FA5}">
                      <a16:colId xmlns:a16="http://schemas.microsoft.com/office/drawing/2014/main" val="818392930"/>
                    </a:ext>
                  </a:extLst>
                </a:gridCol>
                <a:gridCol w="658368">
                  <a:extLst>
                    <a:ext uri="{9D8B030D-6E8A-4147-A177-3AD203B41FA5}">
                      <a16:colId xmlns:a16="http://schemas.microsoft.com/office/drawing/2014/main" val="1577874070"/>
                    </a:ext>
                  </a:extLst>
                </a:gridCol>
                <a:gridCol w="658368">
                  <a:extLst>
                    <a:ext uri="{9D8B030D-6E8A-4147-A177-3AD203B41FA5}">
                      <a16:colId xmlns:a16="http://schemas.microsoft.com/office/drawing/2014/main" val="2374682451"/>
                    </a:ext>
                  </a:extLst>
                </a:gridCol>
                <a:gridCol w="658368">
                  <a:extLst>
                    <a:ext uri="{9D8B030D-6E8A-4147-A177-3AD203B41FA5}">
                      <a16:colId xmlns:a16="http://schemas.microsoft.com/office/drawing/2014/main" val="1090062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680291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- 2018-08-14 10:55:01 </a:t>
                      </a:r>
                      <a:r>
                        <a:rPr kumimoji="0" lang="en-US" sz="1000" b="0" i="0" u="none" strike="noStrike" kern="1200" cap="none" spc="0" normalizeH="0" baseline="0" noProof="0">
                          <a:ln>
                            <a:noFill/>
                          </a:ln>
                          <a:solidFill>
                            <a:prstClr val="black"/>
                          </a:solidFill>
                          <a:effectLst/>
                          <a:uLnTx/>
                          <a:uFillTx/>
                          <a:latin typeface="+mn-lt"/>
                          <a:ea typeface="+mn-ea"/>
                          <a:cs typeface="+mn-cs"/>
                        </a:rPr>
                        <a:t>
 The YouTube videos from the last TrendSet Fair are online. We‘ve put the link into our bio. Who has seen them already? 🙈 With this we now say goodbye to the TrendSet Summer 2018 and start to think about the upcoming trade fair - the TrendSet Winter 2019! 💙 See you! 😊👋🏼 Pic: Joachim Holländer (A3, A19) #trendsetmünchen #organicrevolution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530</a:t>
                      </a:r>
                    </a:p>
                  </a:txBody>
                  <a:tcPr/>
                </a:tc>
                <a:extLst>
                  <a:ext uri="{0D108BD9-81ED-4DB2-BD59-A6C34878D82A}">
                    <a16:rowId xmlns:a16="http://schemas.microsoft.com/office/drawing/2014/main" val="1724661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- 2018-07-31 10:00:35 </a:t>
                      </a:r>
                      <a:r>
                        <a:rPr kumimoji="0" lang="en-US" sz="1000" b="0" i="0" u="none" strike="noStrike" kern="1200" cap="none" spc="0" normalizeH="0" baseline="0" noProof="0">
                          <a:ln>
                            <a:noFill/>
                          </a:ln>
                          <a:solidFill>
                            <a:prstClr val="black"/>
                          </a:solidFill>
                          <a:effectLst/>
                          <a:uLnTx/>
                          <a:uFillTx/>
                          <a:latin typeface="+mn-lt"/>
                          <a:ea typeface="+mn-ea"/>
                          <a:cs typeface="+mn-cs"/>
                        </a:rPr>
                        <a:t>
 Attention❗️To all exhibitors: the official registration deadline for the TrendSet Winter 2019 is 01-08-2018. That means tomorrow! If you want to participate in the TrendSet Winter 2019 in Munich from January 3-5, 2019, you can register easily on our homepage. Link is in our bio! ➡️ We look forward to seeing you! 💙 
#trendsetmünchen #trendsetwinter2019 #registernow #soon #nextfair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extLst>
                  <a:ext uri="{0D108BD9-81ED-4DB2-BD59-A6C34878D82A}">
                    <a16:rowId xmlns:a16="http://schemas.microsoft.com/office/drawing/2014/main" val="2275197632"/>
                  </a:ext>
                </a:extLst>
              </a:tr>
            </a:tbl>
          </a:graphicData>
        </a:graphic>
      </p:graphicFrame>
      <p:sp>
        <p:nvSpPr>
          <p:cNvPr id="4" name="Text Placeholder 3">
            <a:extLst>
              <a:ext uri="{FF2B5EF4-FFF2-40B4-BE49-F238E27FC236}">
                <a16:creationId xmlns:a16="http://schemas.microsoft.com/office/drawing/2014/main" id="{D8E86E56-2FF5-4475-B284-7967AA9AFEA8}"/>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4180025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850BC6-5DF6-4214-AB91-ED91075E38A0}"/>
              </a:ext>
            </a:extLst>
          </p:cNvPr>
          <p:cNvSpPr>
            <a:spLocks noGrp="1"/>
          </p:cNvSpPr>
          <p:nvPr>
            <p:ph type="title"/>
          </p:nvPr>
        </p:nvSpPr>
        <p:spPr/>
        <p:txBody>
          <a:bodyPr/>
          <a:lstStyle/>
          <a:p>
            <a:r>
              <a:rPr lang="en-US"/>
              <a:t>Instagram Posts Table | trendset.muenchen - 4 of 16</a:t>
            </a:r>
          </a:p>
        </p:txBody>
      </p:sp>
      <p:graphicFrame>
        <p:nvGraphicFramePr>
          <p:cNvPr id="5" name="Table Placeholder 4">
            <a:extLst>
              <a:ext uri="{FF2B5EF4-FFF2-40B4-BE49-F238E27FC236}">
                <a16:creationId xmlns:a16="http://schemas.microsoft.com/office/drawing/2014/main" id="{32663175-E882-4B29-A25C-61B9F3580438}"/>
              </a:ext>
            </a:extLst>
          </p:cNvPr>
          <p:cNvGraphicFramePr>
            <a:graphicFrameLocks noGrp="1"/>
          </p:cNvGraphicFramePr>
          <p:nvPr>
            <p:ph type="tbl" sz="quarter" idx="13"/>
            <p:extLst>
              <p:ext uri="{D42A27DB-BD31-4B8C-83A1-F6EECF244321}">
                <p14:modId xmlns:p14="http://schemas.microsoft.com/office/powerpoint/2010/main" val="41257198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286839303"/>
                    </a:ext>
                  </a:extLst>
                </a:gridCol>
                <a:gridCol w="658368">
                  <a:extLst>
                    <a:ext uri="{9D8B030D-6E8A-4147-A177-3AD203B41FA5}">
                      <a16:colId xmlns:a16="http://schemas.microsoft.com/office/drawing/2014/main" val="4130085732"/>
                    </a:ext>
                  </a:extLst>
                </a:gridCol>
                <a:gridCol w="658368">
                  <a:extLst>
                    <a:ext uri="{9D8B030D-6E8A-4147-A177-3AD203B41FA5}">
                      <a16:colId xmlns:a16="http://schemas.microsoft.com/office/drawing/2014/main" val="3672071522"/>
                    </a:ext>
                  </a:extLst>
                </a:gridCol>
                <a:gridCol w="658368">
                  <a:extLst>
                    <a:ext uri="{9D8B030D-6E8A-4147-A177-3AD203B41FA5}">
                      <a16:colId xmlns:a16="http://schemas.microsoft.com/office/drawing/2014/main" val="2830816149"/>
                    </a:ext>
                  </a:extLst>
                </a:gridCol>
                <a:gridCol w="658368">
                  <a:extLst>
                    <a:ext uri="{9D8B030D-6E8A-4147-A177-3AD203B41FA5}">
                      <a16:colId xmlns:a16="http://schemas.microsoft.com/office/drawing/2014/main" val="3498060826"/>
                    </a:ext>
                  </a:extLst>
                </a:gridCol>
                <a:gridCol w="658368">
                  <a:extLst>
                    <a:ext uri="{9D8B030D-6E8A-4147-A177-3AD203B41FA5}">
                      <a16:colId xmlns:a16="http://schemas.microsoft.com/office/drawing/2014/main" val="3986047962"/>
                    </a:ext>
                  </a:extLst>
                </a:gridCol>
                <a:gridCol w="658368">
                  <a:extLst>
                    <a:ext uri="{9D8B030D-6E8A-4147-A177-3AD203B41FA5}">
                      <a16:colId xmlns:a16="http://schemas.microsoft.com/office/drawing/2014/main" val="1055280897"/>
                    </a:ext>
                  </a:extLst>
                </a:gridCol>
                <a:gridCol w="658368">
                  <a:extLst>
                    <a:ext uri="{9D8B030D-6E8A-4147-A177-3AD203B41FA5}">
                      <a16:colId xmlns:a16="http://schemas.microsoft.com/office/drawing/2014/main" val="2818360208"/>
                    </a:ext>
                  </a:extLst>
                </a:gridCol>
                <a:gridCol w="658368">
                  <a:extLst>
                    <a:ext uri="{9D8B030D-6E8A-4147-A177-3AD203B41FA5}">
                      <a16:colId xmlns:a16="http://schemas.microsoft.com/office/drawing/2014/main" val="1406524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639955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- 2018-07-27 10:47:13 </a:t>
                      </a:r>
                      <a:r>
                        <a:rPr kumimoji="0" lang="en-US" sz="1000" b="0" i="0" u="none" strike="noStrike" kern="1200" cap="none" spc="0" normalizeH="0" baseline="0" noProof="0">
                          <a:ln>
                            <a:noFill/>
                          </a:ln>
                          <a:solidFill>
                            <a:prstClr val="black"/>
                          </a:solidFill>
                          <a:effectLst/>
                          <a:uLnTx/>
                          <a:uFillTx/>
                          <a:latin typeface="+mn-lt"/>
                          <a:ea typeface="+mn-ea"/>
                          <a:cs typeface="+mn-cs"/>
                        </a:rPr>
                        <a:t>
 Drinking tea in style with UNLIMITED ACCESS... with cast-iron teapots by Ja-Unendlich Belter GbR, it's easy! (A4, D25) 
#trendsetmünchen #unlimitedaccess #kitchen #tabletop #teapot #drink #tea #castiron #cha #chinese #tb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a:t>
                      </a:r>
                    </a:p>
                  </a:txBody>
                  <a:tcPr/>
                </a:tc>
                <a:extLst>
                  <a:ext uri="{0D108BD9-81ED-4DB2-BD59-A6C34878D82A}">
                    <a16:rowId xmlns:a16="http://schemas.microsoft.com/office/drawing/2014/main" val="3743522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- 2018-07-25 09:57:15 </a:t>
                      </a:r>
                      <a:r>
                        <a:rPr kumimoji="0" lang="en-US" sz="1000" b="0" i="0" u="none" strike="noStrike" kern="1200" cap="none" spc="0" normalizeH="0" baseline="0" noProof="0">
                          <a:ln>
                            <a:noFill/>
                          </a:ln>
                          <a:solidFill>
                            <a:prstClr val="black"/>
                          </a:solidFill>
                          <a:effectLst/>
                          <a:uLnTx/>
                          <a:uFillTx/>
                          <a:latin typeface="+mn-lt"/>
                          <a:ea typeface="+mn-ea"/>
                          <a:cs typeface="+mn-cs"/>
                        </a:rPr>
                        <a:t>
 Room scents bring nature inside... 🍃 With these ORGANIC REVOLUTION styled bottles @brostecph managed it to also visualise the natural inspiration that one gets through natural room scents. 
#trendsetmünchen #organicrevolution #decorations #accessories #home #roomscent #natural #green #yellow #blue #rose #red #rustic #wooden #ceramic #bottles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extLst>
                  <a:ext uri="{0D108BD9-81ED-4DB2-BD59-A6C34878D82A}">
                    <a16:rowId xmlns:a16="http://schemas.microsoft.com/office/drawing/2014/main" val="694863847"/>
                  </a:ext>
                </a:extLst>
              </a:tr>
            </a:tbl>
          </a:graphicData>
        </a:graphic>
      </p:graphicFrame>
      <p:sp>
        <p:nvSpPr>
          <p:cNvPr id="4" name="Text Placeholder 3">
            <a:extLst>
              <a:ext uri="{FF2B5EF4-FFF2-40B4-BE49-F238E27FC236}">
                <a16:creationId xmlns:a16="http://schemas.microsoft.com/office/drawing/2014/main" id="{7B9C3B05-A452-4712-AEB3-36736BFFE6F2}"/>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6681687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A1EA2-65B6-45B1-952E-C7E61B8D916E}"/>
              </a:ext>
            </a:extLst>
          </p:cNvPr>
          <p:cNvSpPr>
            <a:spLocks noGrp="1"/>
          </p:cNvSpPr>
          <p:nvPr>
            <p:ph type="title"/>
          </p:nvPr>
        </p:nvSpPr>
        <p:spPr/>
        <p:txBody>
          <a:bodyPr/>
          <a:lstStyle/>
          <a:p>
            <a:r>
              <a:rPr lang="en-US"/>
              <a:t>Instagram Posts Table | trendset.muenchen - 5 of 16</a:t>
            </a:r>
          </a:p>
        </p:txBody>
      </p:sp>
      <p:graphicFrame>
        <p:nvGraphicFramePr>
          <p:cNvPr id="5" name="Table Placeholder 4">
            <a:extLst>
              <a:ext uri="{FF2B5EF4-FFF2-40B4-BE49-F238E27FC236}">
                <a16:creationId xmlns:a16="http://schemas.microsoft.com/office/drawing/2014/main" id="{42171397-7B3F-4CFD-9954-F1EE0E0A8F6F}"/>
              </a:ext>
            </a:extLst>
          </p:cNvPr>
          <p:cNvGraphicFramePr>
            <a:graphicFrameLocks noGrp="1"/>
          </p:cNvGraphicFramePr>
          <p:nvPr>
            <p:ph type="tbl" sz="quarter" idx="13"/>
            <p:extLst>
              <p:ext uri="{D42A27DB-BD31-4B8C-83A1-F6EECF244321}">
                <p14:modId xmlns:p14="http://schemas.microsoft.com/office/powerpoint/2010/main" val="2992930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232040153"/>
                    </a:ext>
                  </a:extLst>
                </a:gridCol>
                <a:gridCol w="658368">
                  <a:extLst>
                    <a:ext uri="{9D8B030D-6E8A-4147-A177-3AD203B41FA5}">
                      <a16:colId xmlns:a16="http://schemas.microsoft.com/office/drawing/2014/main" val="3376491618"/>
                    </a:ext>
                  </a:extLst>
                </a:gridCol>
                <a:gridCol w="658368">
                  <a:extLst>
                    <a:ext uri="{9D8B030D-6E8A-4147-A177-3AD203B41FA5}">
                      <a16:colId xmlns:a16="http://schemas.microsoft.com/office/drawing/2014/main" val="3499577711"/>
                    </a:ext>
                  </a:extLst>
                </a:gridCol>
                <a:gridCol w="658368">
                  <a:extLst>
                    <a:ext uri="{9D8B030D-6E8A-4147-A177-3AD203B41FA5}">
                      <a16:colId xmlns:a16="http://schemas.microsoft.com/office/drawing/2014/main" val="88068098"/>
                    </a:ext>
                  </a:extLst>
                </a:gridCol>
                <a:gridCol w="658368">
                  <a:extLst>
                    <a:ext uri="{9D8B030D-6E8A-4147-A177-3AD203B41FA5}">
                      <a16:colId xmlns:a16="http://schemas.microsoft.com/office/drawing/2014/main" val="1747355557"/>
                    </a:ext>
                  </a:extLst>
                </a:gridCol>
                <a:gridCol w="658368">
                  <a:extLst>
                    <a:ext uri="{9D8B030D-6E8A-4147-A177-3AD203B41FA5}">
                      <a16:colId xmlns:a16="http://schemas.microsoft.com/office/drawing/2014/main" val="2341876832"/>
                    </a:ext>
                  </a:extLst>
                </a:gridCol>
                <a:gridCol w="658368">
                  <a:extLst>
                    <a:ext uri="{9D8B030D-6E8A-4147-A177-3AD203B41FA5}">
                      <a16:colId xmlns:a16="http://schemas.microsoft.com/office/drawing/2014/main" val="220510930"/>
                    </a:ext>
                  </a:extLst>
                </a:gridCol>
                <a:gridCol w="658368">
                  <a:extLst>
                    <a:ext uri="{9D8B030D-6E8A-4147-A177-3AD203B41FA5}">
                      <a16:colId xmlns:a16="http://schemas.microsoft.com/office/drawing/2014/main" val="3760820315"/>
                    </a:ext>
                  </a:extLst>
                </a:gridCol>
                <a:gridCol w="658368">
                  <a:extLst>
                    <a:ext uri="{9D8B030D-6E8A-4147-A177-3AD203B41FA5}">
                      <a16:colId xmlns:a16="http://schemas.microsoft.com/office/drawing/2014/main" val="3194129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311487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- 2018-07-24 12:58:05 </a:t>
                      </a:r>
                      <a:r>
                        <a:rPr kumimoji="0" lang="en-US" sz="1000" b="0" i="0" u="none" strike="noStrike" kern="1200" cap="none" spc="0" normalizeH="0" baseline="0" noProof="0">
                          <a:ln>
                            <a:noFill/>
                          </a:ln>
                          <a:solidFill>
                            <a:prstClr val="black"/>
                          </a:solidFill>
                          <a:effectLst/>
                          <a:uLnTx/>
                          <a:uFillTx/>
                          <a:latin typeface="+mn-lt"/>
                          <a:ea typeface="+mn-ea"/>
                          <a:cs typeface="+mn-cs"/>
                        </a:rPr>
                        <a:t>
 Christmas decoration doesn‘t have to be elaborate and pretentious... ✨ @badencollection showed that perfectly with this xmas decoration scenery in the style of UNLIMITED ACCESS. 🎅🏼🎄(B1, B10) 
#trendsetmünchen #unlimitedaccess #christmas #decoration #christmasdecor #reduced #brown #metal #christmastree #stars #santaclaus #heart #papery #interiordesign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a:t>
                      </a:r>
                    </a:p>
                  </a:txBody>
                  <a:tcPr/>
                </a:tc>
                <a:extLst>
                  <a:ext uri="{0D108BD9-81ED-4DB2-BD59-A6C34878D82A}">
                    <a16:rowId xmlns:a16="http://schemas.microsoft.com/office/drawing/2014/main" val="2094911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- 2018-07-18 12:34:23 </a:t>
                      </a:r>
                      <a:r>
                        <a:rPr kumimoji="0" lang="en-US" sz="1000" b="0" i="0" u="none" strike="noStrike" kern="1200" cap="none" spc="0" normalizeH="0" baseline="0" noProof="0">
                          <a:ln>
                            <a:noFill/>
                          </a:ln>
                          <a:solidFill>
                            <a:prstClr val="black"/>
                          </a:solidFill>
                          <a:effectLst/>
                          <a:uLnTx/>
                          <a:uFillTx/>
                          <a:latin typeface="+mn-lt"/>
                          <a:ea typeface="+mn-ea"/>
                          <a:cs typeface="+mn-cs"/>
                        </a:rPr>
                        <a:t>
 A very long and interesting blogpost which summarizes the TrendSet Summer 2018 is online on the TrendBlog by TrendSet now! 💙 The link is in our bio... ➡️📃 #trendsetmünchen #review #blogpost #new #hypersense #organicrevolution #unlimitedaccess #streetfusion #interior #inspiration #lifestyle #trendblog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597</a:t>
                      </a:r>
                    </a:p>
                  </a:txBody>
                  <a:tcPr/>
                </a:tc>
                <a:extLst>
                  <a:ext uri="{0D108BD9-81ED-4DB2-BD59-A6C34878D82A}">
                    <a16:rowId xmlns:a16="http://schemas.microsoft.com/office/drawing/2014/main" val="462242847"/>
                  </a:ext>
                </a:extLst>
              </a:tr>
            </a:tbl>
          </a:graphicData>
        </a:graphic>
      </p:graphicFrame>
      <p:sp>
        <p:nvSpPr>
          <p:cNvPr id="4" name="Text Placeholder 3">
            <a:extLst>
              <a:ext uri="{FF2B5EF4-FFF2-40B4-BE49-F238E27FC236}">
                <a16:creationId xmlns:a16="http://schemas.microsoft.com/office/drawing/2014/main" id="{DBBC0474-E890-482A-BC79-9C7BBA003F79}"/>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4758569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62DA9C-EE25-47A2-8FFB-B038A5F4117F}"/>
              </a:ext>
            </a:extLst>
          </p:cNvPr>
          <p:cNvSpPr>
            <a:spLocks noGrp="1"/>
          </p:cNvSpPr>
          <p:nvPr>
            <p:ph type="title"/>
          </p:nvPr>
        </p:nvSpPr>
        <p:spPr/>
        <p:txBody>
          <a:bodyPr/>
          <a:lstStyle/>
          <a:p>
            <a:r>
              <a:rPr lang="en-US"/>
              <a:t>Instagram Posts Table | trendset.muenchen - 6 of 16</a:t>
            </a:r>
          </a:p>
        </p:txBody>
      </p:sp>
      <p:graphicFrame>
        <p:nvGraphicFramePr>
          <p:cNvPr id="5" name="Table Placeholder 4">
            <a:extLst>
              <a:ext uri="{FF2B5EF4-FFF2-40B4-BE49-F238E27FC236}">
                <a16:creationId xmlns:a16="http://schemas.microsoft.com/office/drawing/2014/main" id="{6BF32E16-E202-45A2-B4A8-B4A154E19C95}"/>
              </a:ext>
            </a:extLst>
          </p:cNvPr>
          <p:cNvGraphicFramePr>
            <a:graphicFrameLocks noGrp="1"/>
          </p:cNvGraphicFramePr>
          <p:nvPr>
            <p:ph type="tbl" sz="quarter" idx="13"/>
            <p:extLst>
              <p:ext uri="{D42A27DB-BD31-4B8C-83A1-F6EECF244321}">
                <p14:modId xmlns:p14="http://schemas.microsoft.com/office/powerpoint/2010/main" val="648458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3324367023"/>
                    </a:ext>
                  </a:extLst>
                </a:gridCol>
                <a:gridCol w="658368">
                  <a:extLst>
                    <a:ext uri="{9D8B030D-6E8A-4147-A177-3AD203B41FA5}">
                      <a16:colId xmlns:a16="http://schemas.microsoft.com/office/drawing/2014/main" val="2622660100"/>
                    </a:ext>
                  </a:extLst>
                </a:gridCol>
                <a:gridCol w="658368">
                  <a:extLst>
                    <a:ext uri="{9D8B030D-6E8A-4147-A177-3AD203B41FA5}">
                      <a16:colId xmlns:a16="http://schemas.microsoft.com/office/drawing/2014/main" val="156907379"/>
                    </a:ext>
                  </a:extLst>
                </a:gridCol>
                <a:gridCol w="658368">
                  <a:extLst>
                    <a:ext uri="{9D8B030D-6E8A-4147-A177-3AD203B41FA5}">
                      <a16:colId xmlns:a16="http://schemas.microsoft.com/office/drawing/2014/main" val="4184264126"/>
                    </a:ext>
                  </a:extLst>
                </a:gridCol>
                <a:gridCol w="658368">
                  <a:extLst>
                    <a:ext uri="{9D8B030D-6E8A-4147-A177-3AD203B41FA5}">
                      <a16:colId xmlns:a16="http://schemas.microsoft.com/office/drawing/2014/main" val="4189604252"/>
                    </a:ext>
                  </a:extLst>
                </a:gridCol>
                <a:gridCol w="658368">
                  <a:extLst>
                    <a:ext uri="{9D8B030D-6E8A-4147-A177-3AD203B41FA5}">
                      <a16:colId xmlns:a16="http://schemas.microsoft.com/office/drawing/2014/main" val="444770354"/>
                    </a:ext>
                  </a:extLst>
                </a:gridCol>
                <a:gridCol w="658368">
                  <a:extLst>
                    <a:ext uri="{9D8B030D-6E8A-4147-A177-3AD203B41FA5}">
                      <a16:colId xmlns:a16="http://schemas.microsoft.com/office/drawing/2014/main" val="295423544"/>
                    </a:ext>
                  </a:extLst>
                </a:gridCol>
                <a:gridCol w="658368">
                  <a:extLst>
                    <a:ext uri="{9D8B030D-6E8A-4147-A177-3AD203B41FA5}">
                      <a16:colId xmlns:a16="http://schemas.microsoft.com/office/drawing/2014/main" val="2975081110"/>
                    </a:ext>
                  </a:extLst>
                </a:gridCol>
                <a:gridCol w="658368">
                  <a:extLst>
                    <a:ext uri="{9D8B030D-6E8A-4147-A177-3AD203B41FA5}">
                      <a16:colId xmlns:a16="http://schemas.microsoft.com/office/drawing/2014/main" val="36378835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706667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- 2018-07-17 13:45:51 </a:t>
                      </a:r>
                      <a:r>
                        <a:rPr kumimoji="0" lang="en-US" sz="1000" b="0" i="0" u="none" strike="noStrike" kern="1200" cap="none" spc="0" normalizeH="0" baseline="0" noProof="0">
                          <a:ln>
                            <a:noFill/>
                          </a:ln>
                          <a:solidFill>
                            <a:prstClr val="black"/>
                          </a:solidFill>
                          <a:effectLst/>
                          <a:uLnTx/>
                          <a:uFillTx/>
                          <a:latin typeface="+mn-lt"/>
                          <a:ea typeface="+mn-ea"/>
                          <a:cs typeface="+mn-cs"/>
                        </a:rPr>
                        <a:t>
 #sustainabilityattrendset 💙 This little polar bear seems to just sit on a light brown box - but: This box is made of recycled leather! 😯 @packagingsince1979 (B2, E10) 
#trendsetmünchen #organicrevolution #gifts #sustainability #box #recycledleather #polarbear #christmasdecor #xmas #white #brown #decoration #packagingdesign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a:t>
                      </a:r>
                    </a:p>
                  </a:txBody>
                  <a:tcPr/>
                </a:tc>
                <a:extLst>
                  <a:ext uri="{0D108BD9-81ED-4DB2-BD59-A6C34878D82A}">
                    <a16:rowId xmlns:a16="http://schemas.microsoft.com/office/drawing/2014/main" val="2419761590"/>
                  </a:ext>
                </a:extLst>
              </a:tr>
            </a:tbl>
          </a:graphicData>
        </a:graphic>
      </p:graphicFrame>
      <p:sp>
        <p:nvSpPr>
          <p:cNvPr id="4" name="Text Placeholder 3">
            <a:extLst>
              <a:ext uri="{FF2B5EF4-FFF2-40B4-BE49-F238E27FC236}">
                <a16:creationId xmlns:a16="http://schemas.microsoft.com/office/drawing/2014/main" id="{4DC3F230-6439-4B60-ADFE-4A06DC9365B3}"/>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2489627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45B20-EADB-4A5D-B509-198D596D2099}"/>
              </a:ext>
            </a:extLst>
          </p:cNvPr>
          <p:cNvSpPr>
            <a:spLocks noGrp="1"/>
          </p:cNvSpPr>
          <p:nvPr>
            <p:ph type="title"/>
          </p:nvPr>
        </p:nvSpPr>
        <p:spPr/>
        <p:txBody>
          <a:bodyPr/>
          <a:lstStyle/>
          <a:p>
            <a:r>
              <a:rPr lang="en-US"/>
              <a:t>Instagram Posts Table | trendset.muenchen - 7 of 16</a:t>
            </a:r>
          </a:p>
        </p:txBody>
      </p:sp>
      <p:graphicFrame>
        <p:nvGraphicFramePr>
          <p:cNvPr id="5" name="Table Placeholder 4">
            <a:extLst>
              <a:ext uri="{FF2B5EF4-FFF2-40B4-BE49-F238E27FC236}">
                <a16:creationId xmlns:a16="http://schemas.microsoft.com/office/drawing/2014/main" id="{9E40D709-849B-4E60-A76B-0EDAADDF06AE}"/>
              </a:ext>
            </a:extLst>
          </p:cNvPr>
          <p:cNvGraphicFramePr>
            <a:graphicFrameLocks noGrp="1"/>
          </p:cNvGraphicFramePr>
          <p:nvPr>
            <p:ph type="tbl" sz="quarter" idx="13"/>
            <p:extLst>
              <p:ext uri="{D42A27DB-BD31-4B8C-83A1-F6EECF244321}">
                <p14:modId xmlns:p14="http://schemas.microsoft.com/office/powerpoint/2010/main" val="1897055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695440368"/>
                    </a:ext>
                  </a:extLst>
                </a:gridCol>
                <a:gridCol w="658368">
                  <a:extLst>
                    <a:ext uri="{9D8B030D-6E8A-4147-A177-3AD203B41FA5}">
                      <a16:colId xmlns:a16="http://schemas.microsoft.com/office/drawing/2014/main" val="875687448"/>
                    </a:ext>
                  </a:extLst>
                </a:gridCol>
                <a:gridCol w="658368">
                  <a:extLst>
                    <a:ext uri="{9D8B030D-6E8A-4147-A177-3AD203B41FA5}">
                      <a16:colId xmlns:a16="http://schemas.microsoft.com/office/drawing/2014/main" val="2324865188"/>
                    </a:ext>
                  </a:extLst>
                </a:gridCol>
                <a:gridCol w="658368">
                  <a:extLst>
                    <a:ext uri="{9D8B030D-6E8A-4147-A177-3AD203B41FA5}">
                      <a16:colId xmlns:a16="http://schemas.microsoft.com/office/drawing/2014/main" val="2558237949"/>
                    </a:ext>
                  </a:extLst>
                </a:gridCol>
                <a:gridCol w="658368">
                  <a:extLst>
                    <a:ext uri="{9D8B030D-6E8A-4147-A177-3AD203B41FA5}">
                      <a16:colId xmlns:a16="http://schemas.microsoft.com/office/drawing/2014/main" val="3777419688"/>
                    </a:ext>
                  </a:extLst>
                </a:gridCol>
                <a:gridCol w="658368">
                  <a:extLst>
                    <a:ext uri="{9D8B030D-6E8A-4147-A177-3AD203B41FA5}">
                      <a16:colId xmlns:a16="http://schemas.microsoft.com/office/drawing/2014/main" val="2498781723"/>
                    </a:ext>
                  </a:extLst>
                </a:gridCol>
                <a:gridCol w="658368">
                  <a:extLst>
                    <a:ext uri="{9D8B030D-6E8A-4147-A177-3AD203B41FA5}">
                      <a16:colId xmlns:a16="http://schemas.microsoft.com/office/drawing/2014/main" val="145037639"/>
                    </a:ext>
                  </a:extLst>
                </a:gridCol>
                <a:gridCol w="658368">
                  <a:extLst>
                    <a:ext uri="{9D8B030D-6E8A-4147-A177-3AD203B41FA5}">
                      <a16:colId xmlns:a16="http://schemas.microsoft.com/office/drawing/2014/main" val="3539299391"/>
                    </a:ext>
                  </a:extLst>
                </a:gridCol>
                <a:gridCol w="658368">
                  <a:extLst>
                    <a:ext uri="{9D8B030D-6E8A-4147-A177-3AD203B41FA5}">
                      <a16:colId xmlns:a16="http://schemas.microsoft.com/office/drawing/2014/main" val="2211539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6459300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- 2018-07-16 15:02:47 </a:t>
                      </a:r>
                      <a:r>
                        <a:rPr kumimoji="0" lang="en-US" sz="1000" b="0" i="0" u="none" strike="noStrike" kern="1200" cap="none" spc="0" normalizeH="0" baseline="0" noProof="0">
                          <a:ln>
                            <a:noFill/>
                          </a:ln>
                          <a:solidFill>
                            <a:prstClr val="black"/>
                          </a:solidFill>
                          <a:effectLst/>
                          <a:uLnTx/>
                          <a:uFillTx/>
                          <a:latin typeface="+mn-lt"/>
                          <a:ea typeface="+mn-ea"/>
                          <a:cs typeface="+mn-cs"/>
                        </a:rPr>
                        <a:t>
 The TrendSet Summer 2018 ended already one week ago. Do you know that you can already find the official press release on our website? 😌 
Further we ended last week with TrendMotif HYPER SENSE. So why don‘t start with it into this new week as well? 💙 Enjoy this inspiring and colorful cookware by @riessemaille (A4, E21). 🌈
#trendsetmünchen #hypersense #pressrelease #official #coolware #kitchen #tabletop #cutlery #colorful #pastel #yellow #green #blue #purple #apples #pears #plums #newweek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extLst>
                  <a:ext uri="{0D108BD9-81ED-4DB2-BD59-A6C34878D82A}">
                    <a16:rowId xmlns:a16="http://schemas.microsoft.com/office/drawing/2014/main" val="3565170988"/>
                  </a:ext>
                </a:extLst>
              </a:tr>
            </a:tbl>
          </a:graphicData>
        </a:graphic>
      </p:graphicFrame>
      <p:sp>
        <p:nvSpPr>
          <p:cNvPr id="4" name="Text Placeholder 3">
            <a:extLst>
              <a:ext uri="{FF2B5EF4-FFF2-40B4-BE49-F238E27FC236}">
                <a16:creationId xmlns:a16="http://schemas.microsoft.com/office/drawing/2014/main" id="{26C7768C-686D-45E8-978B-B3734EA82166}"/>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7391034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1943E1-CFA8-42BD-A481-D8D656D289EC}"/>
              </a:ext>
            </a:extLst>
          </p:cNvPr>
          <p:cNvSpPr>
            <a:spLocks noGrp="1"/>
          </p:cNvSpPr>
          <p:nvPr>
            <p:ph type="title"/>
          </p:nvPr>
        </p:nvSpPr>
        <p:spPr/>
        <p:txBody>
          <a:bodyPr/>
          <a:lstStyle/>
          <a:p>
            <a:r>
              <a:rPr lang="en-US"/>
              <a:t>Instagram Posts Table | trendset.muenchen - 8 of 16</a:t>
            </a:r>
          </a:p>
        </p:txBody>
      </p:sp>
      <p:graphicFrame>
        <p:nvGraphicFramePr>
          <p:cNvPr id="5" name="Table Placeholder 4">
            <a:extLst>
              <a:ext uri="{FF2B5EF4-FFF2-40B4-BE49-F238E27FC236}">
                <a16:creationId xmlns:a16="http://schemas.microsoft.com/office/drawing/2014/main" id="{BD809E3E-0679-4963-9DCF-FEDD23928385}"/>
              </a:ext>
            </a:extLst>
          </p:cNvPr>
          <p:cNvGraphicFramePr>
            <a:graphicFrameLocks noGrp="1"/>
          </p:cNvGraphicFramePr>
          <p:nvPr>
            <p:ph type="tbl" sz="quarter" idx="13"/>
            <p:extLst>
              <p:ext uri="{D42A27DB-BD31-4B8C-83A1-F6EECF244321}">
                <p14:modId xmlns:p14="http://schemas.microsoft.com/office/powerpoint/2010/main" val="18271567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354344537"/>
                    </a:ext>
                  </a:extLst>
                </a:gridCol>
                <a:gridCol w="658368">
                  <a:extLst>
                    <a:ext uri="{9D8B030D-6E8A-4147-A177-3AD203B41FA5}">
                      <a16:colId xmlns:a16="http://schemas.microsoft.com/office/drawing/2014/main" val="2847983899"/>
                    </a:ext>
                  </a:extLst>
                </a:gridCol>
                <a:gridCol w="658368">
                  <a:extLst>
                    <a:ext uri="{9D8B030D-6E8A-4147-A177-3AD203B41FA5}">
                      <a16:colId xmlns:a16="http://schemas.microsoft.com/office/drawing/2014/main" val="3385117839"/>
                    </a:ext>
                  </a:extLst>
                </a:gridCol>
                <a:gridCol w="658368">
                  <a:extLst>
                    <a:ext uri="{9D8B030D-6E8A-4147-A177-3AD203B41FA5}">
                      <a16:colId xmlns:a16="http://schemas.microsoft.com/office/drawing/2014/main" val="2624237178"/>
                    </a:ext>
                  </a:extLst>
                </a:gridCol>
                <a:gridCol w="658368">
                  <a:extLst>
                    <a:ext uri="{9D8B030D-6E8A-4147-A177-3AD203B41FA5}">
                      <a16:colId xmlns:a16="http://schemas.microsoft.com/office/drawing/2014/main" val="3806954622"/>
                    </a:ext>
                  </a:extLst>
                </a:gridCol>
                <a:gridCol w="658368">
                  <a:extLst>
                    <a:ext uri="{9D8B030D-6E8A-4147-A177-3AD203B41FA5}">
                      <a16:colId xmlns:a16="http://schemas.microsoft.com/office/drawing/2014/main" val="183512469"/>
                    </a:ext>
                  </a:extLst>
                </a:gridCol>
                <a:gridCol w="658368">
                  <a:extLst>
                    <a:ext uri="{9D8B030D-6E8A-4147-A177-3AD203B41FA5}">
                      <a16:colId xmlns:a16="http://schemas.microsoft.com/office/drawing/2014/main" val="544184278"/>
                    </a:ext>
                  </a:extLst>
                </a:gridCol>
                <a:gridCol w="658368">
                  <a:extLst>
                    <a:ext uri="{9D8B030D-6E8A-4147-A177-3AD203B41FA5}">
                      <a16:colId xmlns:a16="http://schemas.microsoft.com/office/drawing/2014/main" val="1732462481"/>
                    </a:ext>
                  </a:extLst>
                </a:gridCol>
                <a:gridCol w="658368">
                  <a:extLst>
                    <a:ext uri="{9D8B030D-6E8A-4147-A177-3AD203B41FA5}">
                      <a16:colId xmlns:a16="http://schemas.microsoft.com/office/drawing/2014/main" val="187961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537503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- 2018-07-13 11:49:01 </a:t>
                      </a:r>
                      <a:r>
                        <a:rPr kumimoji="0" lang="en-US" sz="1000" b="0" i="0" u="none" strike="noStrike" kern="1200" cap="none" spc="0" normalizeH="0" baseline="0" noProof="0">
                          <a:ln>
                            <a:noFill/>
                          </a:ln>
                          <a:solidFill>
                            <a:prstClr val="black"/>
                          </a:solidFill>
                          <a:effectLst/>
                          <a:uLnTx/>
                          <a:uFillTx/>
                          <a:latin typeface="+mn-lt"/>
                          <a:ea typeface="+mn-ea"/>
                          <a:cs typeface="+mn-cs"/>
                        </a:rPr>
                        <a:t>
 The colors say that @pitea.de hits Trend Motif STREET FUSION. 😌 But: HYPER SENSE means hyper reality. And @pitea.de is hyper real! 😯 Have you ever made tea without boiled water? You say: "That‘s not possible!?" Well, it is... @pitea.de (A4, A34) 
#trendsetmünchen #streetfusion #hypersense #kitchen #tabletop #food #drink #tea #icetea #hyperreal #colorful #thermobottles #bottles #red #pink #green #silver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a:t>
                      </a:r>
                    </a:p>
                  </a:txBody>
                  <a:tcPr/>
                </a:tc>
                <a:extLst>
                  <a:ext uri="{0D108BD9-81ED-4DB2-BD59-A6C34878D82A}">
                    <a16:rowId xmlns:a16="http://schemas.microsoft.com/office/drawing/2014/main" val="1798286287"/>
                  </a:ext>
                </a:extLst>
              </a:tr>
            </a:tbl>
          </a:graphicData>
        </a:graphic>
      </p:graphicFrame>
      <p:sp>
        <p:nvSpPr>
          <p:cNvPr id="4" name="Text Placeholder 3">
            <a:extLst>
              <a:ext uri="{FF2B5EF4-FFF2-40B4-BE49-F238E27FC236}">
                <a16:creationId xmlns:a16="http://schemas.microsoft.com/office/drawing/2014/main" id="{68DCF016-A765-442C-B97E-823EB2386213}"/>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8149462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79E6D-325D-438C-A048-05DF76D6926D}"/>
              </a:ext>
            </a:extLst>
          </p:cNvPr>
          <p:cNvSpPr>
            <a:spLocks noGrp="1"/>
          </p:cNvSpPr>
          <p:nvPr>
            <p:ph type="title"/>
          </p:nvPr>
        </p:nvSpPr>
        <p:spPr/>
        <p:txBody>
          <a:bodyPr/>
          <a:lstStyle/>
          <a:p>
            <a:r>
              <a:rPr lang="en-US"/>
              <a:t>Instagram Posts Table | trendset.muenchen - 9 of 16</a:t>
            </a:r>
          </a:p>
        </p:txBody>
      </p:sp>
      <p:graphicFrame>
        <p:nvGraphicFramePr>
          <p:cNvPr id="5" name="Table Placeholder 4">
            <a:extLst>
              <a:ext uri="{FF2B5EF4-FFF2-40B4-BE49-F238E27FC236}">
                <a16:creationId xmlns:a16="http://schemas.microsoft.com/office/drawing/2014/main" id="{F714B274-91CE-451B-BBC4-3E7ECBCCED83}"/>
              </a:ext>
            </a:extLst>
          </p:cNvPr>
          <p:cNvGraphicFramePr>
            <a:graphicFrameLocks noGrp="1"/>
          </p:cNvGraphicFramePr>
          <p:nvPr>
            <p:ph type="tbl" sz="quarter" idx="13"/>
            <p:extLst>
              <p:ext uri="{D42A27DB-BD31-4B8C-83A1-F6EECF244321}">
                <p14:modId xmlns:p14="http://schemas.microsoft.com/office/powerpoint/2010/main" val="674180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828476940"/>
                    </a:ext>
                  </a:extLst>
                </a:gridCol>
                <a:gridCol w="658368">
                  <a:extLst>
                    <a:ext uri="{9D8B030D-6E8A-4147-A177-3AD203B41FA5}">
                      <a16:colId xmlns:a16="http://schemas.microsoft.com/office/drawing/2014/main" val="3694986238"/>
                    </a:ext>
                  </a:extLst>
                </a:gridCol>
                <a:gridCol w="658368">
                  <a:extLst>
                    <a:ext uri="{9D8B030D-6E8A-4147-A177-3AD203B41FA5}">
                      <a16:colId xmlns:a16="http://schemas.microsoft.com/office/drawing/2014/main" val="652161926"/>
                    </a:ext>
                  </a:extLst>
                </a:gridCol>
                <a:gridCol w="658368">
                  <a:extLst>
                    <a:ext uri="{9D8B030D-6E8A-4147-A177-3AD203B41FA5}">
                      <a16:colId xmlns:a16="http://schemas.microsoft.com/office/drawing/2014/main" val="918684969"/>
                    </a:ext>
                  </a:extLst>
                </a:gridCol>
                <a:gridCol w="658368">
                  <a:extLst>
                    <a:ext uri="{9D8B030D-6E8A-4147-A177-3AD203B41FA5}">
                      <a16:colId xmlns:a16="http://schemas.microsoft.com/office/drawing/2014/main" val="1103644804"/>
                    </a:ext>
                  </a:extLst>
                </a:gridCol>
                <a:gridCol w="658368">
                  <a:extLst>
                    <a:ext uri="{9D8B030D-6E8A-4147-A177-3AD203B41FA5}">
                      <a16:colId xmlns:a16="http://schemas.microsoft.com/office/drawing/2014/main" val="2661486502"/>
                    </a:ext>
                  </a:extLst>
                </a:gridCol>
                <a:gridCol w="658368">
                  <a:extLst>
                    <a:ext uri="{9D8B030D-6E8A-4147-A177-3AD203B41FA5}">
                      <a16:colId xmlns:a16="http://schemas.microsoft.com/office/drawing/2014/main" val="269085681"/>
                    </a:ext>
                  </a:extLst>
                </a:gridCol>
                <a:gridCol w="658368">
                  <a:extLst>
                    <a:ext uri="{9D8B030D-6E8A-4147-A177-3AD203B41FA5}">
                      <a16:colId xmlns:a16="http://schemas.microsoft.com/office/drawing/2014/main" val="1998719253"/>
                    </a:ext>
                  </a:extLst>
                </a:gridCol>
                <a:gridCol w="658368">
                  <a:extLst>
                    <a:ext uri="{9D8B030D-6E8A-4147-A177-3AD203B41FA5}">
                      <a16:colId xmlns:a16="http://schemas.microsoft.com/office/drawing/2014/main" val="2372940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956670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- 2018-07-12 22:02:44 </a:t>
                      </a:r>
                      <a:r>
                        <a:rPr kumimoji="0" lang="en-US" sz="1000" b="0" i="0" u="none" strike="noStrike" kern="1200" cap="none" spc="0" normalizeH="0" baseline="0" noProof="0">
                          <a:ln>
                            <a:noFill/>
                          </a:ln>
                          <a:solidFill>
                            <a:prstClr val="black"/>
                          </a:solidFill>
                          <a:effectLst/>
                          <a:uLnTx/>
                          <a:uFillTx/>
                          <a:latin typeface="+mn-lt"/>
                          <a:ea typeface="+mn-ea"/>
                          <a:cs typeface="+mn-cs"/>
                        </a:rPr>
                        <a:t>
 Trend Motif ORGANIC REVOLUTION was described in the TrendSet Journal the following way: "The imperfection of natural surfaces and materials creates a uniquely vivid aesthetic with a haptic character. High craftmanship creates objects with soul.“ 💫 The jewellery by @dolfiwoodcarvings_since_1892 (A6, F25) is a great example... 💙
#trendsetmünchen #organicrevolution #bijoutex #fashion #jewellery #beauty #wooden #strass #diamonds #brown #soul #clocks #rings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extLst>
                  <a:ext uri="{0D108BD9-81ED-4DB2-BD59-A6C34878D82A}">
                    <a16:rowId xmlns:a16="http://schemas.microsoft.com/office/drawing/2014/main" val="1229285702"/>
                  </a:ext>
                </a:extLst>
              </a:tr>
            </a:tbl>
          </a:graphicData>
        </a:graphic>
      </p:graphicFrame>
      <p:sp>
        <p:nvSpPr>
          <p:cNvPr id="4" name="Text Placeholder 3">
            <a:extLst>
              <a:ext uri="{FF2B5EF4-FFF2-40B4-BE49-F238E27FC236}">
                <a16:creationId xmlns:a16="http://schemas.microsoft.com/office/drawing/2014/main" id="{B43B7641-3592-42EA-8150-FFDA51590823}"/>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11781198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3F41B-79CB-4D8C-9F71-768A1DC42243}"/>
              </a:ext>
            </a:extLst>
          </p:cNvPr>
          <p:cNvSpPr>
            <a:spLocks noGrp="1"/>
          </p:cNvSpPr>
          <p:nvPr>
            <p:ph type="title"/>
          </p:nvPr>
        </p:nvSpPr>
        <p:spPr/>
        <p:txBody>
          <a:bodyPr/>
          <a:lstStyle/>
          <a:p>
            <a:r>
              <a:rPr lang="en-US"/>
              <a:t>Instagram Posts Table | trendset.muenchen - 10 of 16</a:t>
            </a:r>
          </a:p>
        </p:txBody>
      </p:sp>
      <p:graphicFrame>
        <p:nvGraphicFramePr>
          <p:cNvPr id="5" name="Table Placeholder 4">
            <a:extLst>
              <a:ext uri="{FF2B5EF4-FFF2-40B4-BE49-F238E27FC236}">
                <a16:creationId xmlns:a16="http://schemas.microsoft.com/office/drawing/2014/main" id="{20F22894-D61D-40BE-9AB7-8FB03826BB48}"/>
              </a:ext>
            </a:extLst>
          </p:cNvPr>
          <p:cNvGraphicFramePr>
            <a:graphicFrameLocks noGrp="1"/>
          </p:cNvGraphicFramePr>
          <p:nvPr>
            <p:ph type="tbl" sz="quarter" idx="13"/>
            <p:extLst>
              <p:ext uri="{D42A27DB-BD31-4B8C-83A1-F6EECF244321}">
                <p14:modId xmlns:p14="http://schemas.microsoft.com/office/powerpoint/2010/main" val="17881809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820298512"/>
                    </a:ext>
                  </a:extLst>
                </a:gridCol>
                <a:gridCol w="658368">
                  <a:extLst>
                    <a:ext uri="{9D8B030D-6E8A-4147-A177-3AD203B41FA5}">
                      <a16:colId xmlns:a16="http://schemas.microsoft.com/office/drawing/2014/main" val="4188717504"/>
                    </a:ext>
                  </a:extLst>
                </a:gridCol>
                <a:gridCol w="658368">
                  <a:extLst>
                    <a:ext uri="{9D8B030D-6E8A-4147-A177-3AD203B41FA5}">
                      <a16:colId xmlns:a16="http://schemas.microsoft.com/office/drawing/2014/main" val="4294136512"/>
                    </a:ext>
                  </a:extLst>
                </a:gridCol>
                <a:gridCol w="658368">
                  <a:extLst>
                    <a:ext uri="{9D8B030D-6E8A-4147-A177-3AD203B41FA5}">
                      <a16:colId xmlns:a16="http://schemas.microsoft.com/office/drawing/2014/main" val="2968127332"/>
                    </a:ext>
                  </a:extLst>
                </a:gridCol>
                <a:gridCol w="658368">
                  <a:extLst>
                    <a:ext uri="{9D8B030D-6E8A-4147-A177-3AD203B41FA5}">
                      <a16:colId xmlns:a16="http://schemas.microsoft.com/office/drawing/2014/main" val="2226933724"/>
                    </a:ext>
                  </a:extLst>
                </a:gridCol>
                <a:gridCol w="658368">
                  <a:extLst>
                    <a:ext uri="{9D8B030D-6E8A-4147-A177-3AD203B41FA5}">
                      <a16:colId xmlns:a16="http://schemas.microsoft.com/office/drawing/2014/main" val="1539697520"/>
                    </a:ext>
                  </a:extLst>
                </a:gridCol>
                <a:gridCol w="658368">
                  <a:extLst>
                    <a:ext uri="{9D8B030D-6E8A-4147-A177-3AD203B41FA5}">
                      <a16:colId xmlns:a16="http://schemas.microsoft.com/office/drawing/2014/main" val="152411868"/>
                    </a:ext>
                  </a:extLst>
                </a:gridCol>
                <a:gridCol w="658368">
                  <a:extLst>
                    <a:ext uri="{9D8B030D-6E8A-4147-A177-3AD203B41FA5}">
                      <a16:colId xmlns:a16="http://schemas.microsoft.com/office/drawing/2014/main" val="60739918"/>
                    </a:ext>
                  </a:extLst>
                </a:gridCol>
                <a:gridCol w="658368">
                  <a:extLst>
                    <a:ext uri="{9D8B030D-6E8A-4147-A177-3AD203B41FA5}">
                      <a16:colId xmlns:a16="http://schemas.microsoft.com/office/drawing/2014/main" val="3640307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742486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- 2018-07-11 19:46:16 </a:t>
                      </a:r>
                      <a:r>
                        <a:rPr kumimoji="0" lang="en-US" sz="1000" b="0" i="0" u="none" strike="noStrike" kern="1200" cap="none" spc="0" normalizeH="0" baseline="0" noProof="0">
                          <a:ln>
                            <a:noFill/>
                          </a:ln>
                          <a:solidFill>
                            <a:prstClr val="black"/>
                          </a:solidFill>
                          <a:effectLst/>
                          <a:uLnTx/>
                          <a:uFillTx/>
                          <a:latin typeface="+mn-lt"/>
                          <a:ea typeface="+mn-ea"/>
                          <a:cs typeface="+mn-cs"/>
                        </a:rPr>
                        <a:t>
 #previewattrendset At each TrendSet Fair you can see a sign with "Preview“ at some booths. This means that the exhibitor has a collection from the season after next. @dutchrosetableware showed us this cutlery in b&amp;w and told us that the trend will tend to mix‘n‘match styles. 
#trendsetmünchen #preview ##kitchen #tabletop #food #drink #cups #plates #blacknwhite #mixnmatch #style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a:t>
                      </a:r>
                    </a:p>
                  </a:txBody>
                  <a:tcPr/>
                </a:tc>
                <a:extLst>
                  <a:ext uri="{0D108BD9-81ED-4DB2-BD59-A6C34878D82A}">
                    <a16:rowId xmlns:a16="http://schemas.microsoft.com/office/drawing/2014/main" val="624128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- 2018-07-11 17:54:48 </a:t>
                      </a:r>
                      <a:r>
                        <a:rPr kumimoji="0" lang="en-US" sz="1000" b="0" i="0" u="none" strike="noStrike" kern="1200" cap="none" spc="0" normalizeH="0" baseline="0" noProof="0">
                          <a:ln>
                            <a:noFill/>
                          </a:ln>
                          <a:solidFill>
                            <a:prstClr val="black"/>
                          </a:solidFill>
                          <a:effectLst/>
                          <a:uLnTx/>
                          <a:uFillTx/>
                          <a:latin typeface="+mn-lt"/>
                          <a:ea typeface="+mn-ea"/>
                          <a:cs typeface="+mn-cs"/>
                        </a:rPr>
                        <a:t>
 #sleepingwithglitter Trend Motif HYPER SENSE was very present in all types of cushions. Here some examples... 💙 1st photo: @padhome (A3, B29/31), 2nd photo: @rohleder.home.collection (A2, C38) 
#trendsetmünchen #hypersense #decorations #accessories #hometextiles #home #cushions #glitter #cozy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a:t>
                      </a:r>
                    </a:p>
                  </a:txBody>
                  <a:tcPr/>
                </a:tc>
                <a:extLst>
                  <a:ext uri="{0D108BD9-81ED-4DB2-BD59-A6C34878D82A}">
                    <a16:rowId xmlns:a16="http://schemas.microsoft.com/office/drawing/2014/main" val="3063589657"/>
                  </a:ext>
                </a:extLst>
              </a:tr>
            </a:tbl>
          </a:graphicData>
        </a:graphic>
      </p:graphicFrame>
      <p:sp>
        <p:nvSpPr>
          <p:cNvPr id="4" name="Text Placeholder 3">
            <a:extLst>
              <a:ext uri="{FF2B5EF4-FFF2-40B4-BE49-F238E27FC236}">
                <a16:creationId xmlns:a16="http://schemas.microsoft.com/office/drawing/2014/main" id="{F5074A2E-2AB7-4CF8-A053-BB78F595B629}"/>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1806171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EDE82F-7EA1-4E27-8FD1-83CE143114C8}"/>
              </a:ext>
            </a:extLst>
          </p:cNvPr>
          <p:cNvSpPr>
            <a:spLocks noGrp="1"/>
          </p:cNvSpPr>
          <p:nvPr>
            <p:ph type="title"/>
          </p:nvPr>
        </p:nvSpPr>
        <p:spPr/>
        <p:txBody>
          <a:bodyPr/>
          <a:lstStyle/>
          <a:p>
            <a:r>
              <a:rPr lang="en-US"/>
              <a:t>Instagram Posts Table | trendset.muenchen - 11 of 16</a:t>
            </a:r>
          </a:p>
        </p:txBody>
      </p:sp>
      <p:graphicFrame>
        <p:nvGraphicFramePr>
          <p:cNvPr id="5" name="Table Placeholder 4">
            <a:extLst>
              <a:ext uri="{FF2B5EF4-FFF2-40B4-BE49-F238E27FC236}">
                <a16:creationId xmlns:a16="http://schemas.microsoft.com/office/drawing/2014/main" id="{A094BFA7-35AD-4B15-B77D-F07C71C7FD39}"/>
              </a:ext>
            </a:extLst>
          </p:cNvPr>
          <p:cNvGraphicFramePr>
            <a:graphicFrameLocks noGrp="1"/>
          </p:cNvGraphicFramePr>
          <p:nvPr>
            <p:ph type="tbl" sz="quarter" idx="13"/>
            <p:extLst>
              <p:ext uri="{D42A27DB-BD31-4B8C-83A1-F6EECF244321}">
                <p14:modId xmlns:p14="http://schemas.microsoft.com/office/powerpoint/2010/main" val="17461576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15831480"/>
                    </a:ext>
                  </a:extLst>
                </a:gridCol>
                <a:gridCol w="658368">
                  <a:extLst>
                    <a:ext uri="{9D8B030D-6E8A-4147-A177-3AD203B41FA5}">
                      <a16:colId xmlns:a16="http://schemas.microsoft.com/office/drawing/2014/main" val="1983851702"/>
                    </a:ext>
                  </a:extLst>
                </a:gridCol>
                <a:gridCol w="658368">
                  <a:extLst>
                    <a:ext uri="{9D8B030D-6E8A-4147-A177-3AD203B41FA5}">
                      <a16:colId xmlns:a16="http://schemas.microsoft.com/office/drawing/2014/main" val="3957968197"/>
                    </a:ext>
                  </a:extLst>
                </a:gridCol>
                <a:gridCol w="658368">
                  <a:extLst>
                    <a:ext uri="{9D8B030D-6E8A-4147-A177-3AD203B41FA5}">
                      <a16:colId xmlns:a16="http://schemas.microsoft.com/office/drawing/2014/main" val="2370093224"/>
                    </a:ext>
                  </a:extLst>
                </a:gridCol>
                <a:gridCol w="658368">
                  <a:extLst>
                    <a:ext uri="{9D8B030D-6E8A-4147-A177-3AD203B41FA5}">
                      <a16:colId xmlns:a16="http://schemas.microsoft.com/office/drawing/2014/main" val="1039099774"/>
                    </a:ext>
                  </a:extLst>
                </a:gridCol>
                <a:gridCol w="658368">
                  <a:extLst>
                    <a:ext uri="{9D8B030D-6E8A-4147-A177-3AD203B41FA5}">
                      <a16:colId xmlns:a16="http://schemas.microsoft.com/office/drawing/2014/main" val="3588961002"/>
                    </a:ext>
                  </a:extLst>
                </a:gridCol>
                <a:gridCol w="658368">
                  <a:extLst>
                    <a:ext uri="{9D8B030D-6E8A-4147-A177-3AD203B41FA5}">
                      <a16:colId xmlns:a16="http://schemas.microsoft.com/office/drawing/2014/main" val="1129768589"/>
                    </a:ext>
                  </a:extLst>
                </a:gridCol>
                <a:gridCol w="658368">
                  <a:extLst>
                    <a:ext uri="{9D8B030D-6E8A-4147-A177-3AD203B41FA5}">
                      <a16:colId xmlns:a16="http://schemas.microsoft.com/office/drawing/2014/main" val="3033452287"/>
                    </a:ext>
                  </a:extLst>
                </a:gridCol>
                <a:gridCol w="658368">
                  <a:extLst>
                    <a:ext uri="{9D8B030D-6E8A-4147-A177-3AD203B41FA5}">
                      <a16:colId xmlns:a16="http://schemas.microsoft.com/office/drawing/2014/main" val="1206372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0514175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- 2018-07-11 17:20:20 </a:t>
                      </a:r>
                      <a:r>
                        <a:rPr kumimoji="0" lang="en-US" sz="1000" b="0" i="0" u="none" strike="noStrike" kern="1200" cap="none" spc="0" normalizeH="0" baseline="0" noProof="0">
                          <a:ln>
                            <a:noFill/>
                          </a:ln>
                          <a:solidFill>
                            <a:prstClr val="black"/>
                          </a:solidFill>
                          <a:effectLst/>
                          <a:uLnTx/>
                          <a:uFillTx/>
                          <a:latin typeface="+mn-lt"/>
                          <a:ea typeface="+mn-ea"/>
                          <a:cs typeface="+mn-cs"/>
                        </a:rPr>
                        <a:t>
 Thank you for this great TrendSet Summer 2018! 💙 The upcoming days we‘re going to talk a bit about the Trend Motifs and Trend Highlights we found at the fair. So stay tuned! 😊 And who will be at the TrendSet Winter 2019 from 3 - 5 January? 🙃 
#trendsetmünchen #thankyou #trendmotif #trendhighlight #trendsetsummer2018 #trendsetwinter2019 #soon #staytuned #interiors #inspiration #lifestyle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a:t>
                      </a:r>
                    </a:p>
                  </a:txBody>
                  <a:tcPr/>
                </a:tc>
                <a:extLst>
                  <a:ext uri="{0D108BD9-81ED-4DB2-BD59-A6C34878D82A}">
                    <a16:rowId xmlns:a16="http://schemas.microsoft.com/office/drawing/2014/main" val="3857332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- 2018-07-10 17:37:58 </a:t>
                      </a:r>
                      <a:r>
                        <a:rPr kumimoji="0" lang="en-US" sz="1000" b="0" i="0" u="none" strike="noStrike" kern="1200" cap="none" spc="0" normalizeH="0" baseline="0" noProof="0">
                          <a:ln>
                            <a:noFill/>
                          </a:ln>
                          <a:solidFill>
                            <a:prstClr val="black"/>
                          </a:solidFill>
                          <a:effectLst/>
                          <a:uLnTx/>
                          <a:uFillTx/>
                          <a:latin typeface="+mn-lt"/>
                          <a:ea typeface="+mn-ea"/>
                          <a:cs typeface="+mn-cs"/>
                        </a:rPr>
                        <a:t>
 In the Kitchen &amp; Tabletop Area we found lots of UNLIMITED ACCESS inspired products. 😊 Swipe right to see a selection! ➡️ 1st photo: @iblaursen (A3, A21), 2nd: @adhochome (A4, A20), 3rd: @brostecph (A3, B21), 4th: @hoffinterieur (B1, A10) 
#trendsetmünchen #unlimitedaccess #kitchen #tabletop #food #drink #salt #pepper #mill #peppermill #saltmill #chili #chilimill #plates #grey #cutlery #photoselection #swipe➡️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a:t>
                      </a:r>
                    </a:p>
                  </a:txBody>
                  <a:tcPr/>
                </a:tc>
                <a:extLst>
                  <a:ext uri="{0D108BD9-81ED-4DB2-BD59-A6C34878D82A}">
                    <a16:rowId xmlns:a16="http://schemas.microsoft.com/office/drawing/2014/main" val="3759074797"/>
                  </a:ext>
                </a:extLst>
              </a:tr>
            </a:tbl>
          </a:graphicData>
        </a:graphic>
      </p:graphicFrame>
      <p:sp>
        <p:nvSpPr>
          <p:cNvPr id="4" name="Text Placeholder 3">
            <a:extLst>
              <a:ext uri="{FF2B5EF4-FFF2-40B4-BE49-F238E27FC236}">
                <a16:creationId xmlns:a16="http://schemas.microsoft.com/office/drawing/2014/main" id="{1B6D7709-8DEE-4EB8-A08D-B8984AB4D71A}"/>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414729512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441D4-B192-4F55-B8A1-A8BF27079F3E}"/>
              </a:ext>
            </a:extLst>
          </p:cNvPr>
          <p:cNvSpPr>
            <a:spLocks noGrp="1"/>
          </p:cNvSpPr>
          <p:nvPr>
            <p:ph type="title"/>
          </p:nvPr>
        </p:nvSpPr>
        <p:spPr/>
        <p:txBody>
          <a:bodyPr/>
          <a:lstStyle/>
          <a:p>
            <a:r>
              <a:rPr lang="en-US"/>
              <a:t>Instagram Posts Table | trendset.muenchen - 12 of 16</a:t>
            </a:r>
          </a:p>
        </p:txBody>
      </p:sp>
      <p:graphicFrame>
        <p:nvGraphicFramePr>
          <p:cNvPr id="5" name="Table Placeholder 4">
            <a:extLst>
              <a:ext uri="{FF2B5EF4-FFF2-40B4-BE49-F238E27FC236}">
                <a16:creationId xmlns:a16="http://schemas.microsoft.com/office/drawing/2014/main" id="{680A05B6-7C25-49B6-AF7C-ED5DC43A4303}"/>
              </a:ext>
            </a:extLst>
          </p:cNvPr>
          <p:cNvGraphicFramePr>
            <a:graphicFrameLocks noGrp="1"/>
          </p:cNvGraphicFramePr>
          <p:nvPr>
            <p:ph type="tbl" sz="quarter" idx="13"/>
            <p:extLst>
              <p:ext uri="{D42A27DB-BD31-4B8C-83A1-F6EECF244321}">
                <p14:modId xmlns:p14="http://schemas.microsoft.com/office/powerpoint/2010/main" val="25339066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4168229007"/>
                    </a:ext>
                  </a:extLst>
                </a:gridCol>
                <a:gridCol w="658368">
                  <a:extLst>
                    <a:ext uri="{9D8B030D-6E8A-4147-A177-3AD203B41FA5}">
                      <a16:colId xmlns:a16="http://schemas.microsoft.com/office/drawing/2014/main" val="3039277707"/>
                    </a:ext>
                  </a:extLst>
                </a:gridCol>
                <a:gridCol w="658368">
                  <a:extLst>
                    <a:ext uri="{9D8B030D-6E8A-4147-A177-3AD203B41FA5}">
                      <a16:colId xmlns:a16="http://schemas.microsoft.com/office/drawing/2014/main" val="1702022915"/>
                    </a:ext>
                  </a:extLst>
                </a:gridCol>
                <a:gridCol w="658368">
                  <a:extLst>
                    <a:ext uri="{9D8B030D-6E8A-4147-A177-3AD203B41FA5}">
                      <a16:colId xmlns:a16="http://schemas.microsoft.com/office/drawing/2014/main" val="3619788381"/>
                    </a:ext>
                  </a:extLst>
                </a:gridCol>
                <a:gridCol w="658368">
                  <a:extLst>
                    <a:ext uri="{9D8B030D-6E8A-4147-A177-3AD203B41FA5}">
                      <a16:colId xmlns:a16="http://schemas.microsoft.com/office/drawing/2014/main" val="616230827"/>
                    </a:ext>
                  </a:extLst>
                </a:gridCol>
                <a:gridCol w="658368">
                  <a:extLst>
                    <a:ext uri="{9D8B030D-6E8A-4147-A177-3AD203B41FA5}">
                      <a16:colId xmlns:a16="http://schemas.microsoft.com/office/drawing/2014/main" val="3994059617"/>
                    </a:ext>
                  </a:extLst>
                </a:gridCol>
                <a:gridCol w="658368">
                  <a:extLst>
                    <a:ext uri="{9D8B030D-6E8A-4147-A177-3AD203B41FA5}">
                      <a16:colId xmlns:a16="http://schemas.microsoft.com/office/drawing/2014/main" val="3718924061"/>
                    </a:ext>
                  </a:extLst>
                </a:gridCol>
                <a:gridCol w="658368">
                  <a:extLst>
                    <a:ext uri="{9D8B030D-6E8A-4147-A177-3AD203B41FA5}">
                      <a16:colId xmlns:a16="http://schemas.microsoft.com/office/drawing/2014/main" val="2004943009"/>
                    </a:ext>
                  </a:extLst>
                </a:gridCol>
                <a:gridCol w="658368">
                  <a:extLst>
                    <a:ext uri="{9D8B030D-6E8A-4147-A177-3AD203B41FA5}">
                      <a16:colId xmlns:a16="http://schemas.microsoft.com/office/drawing/2014/main" val="17194597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864246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- 2018-07-09 16:34:16 </a:t>
                      </a:r>
                      <a:r>
                        <a:rPr kumimoji="0" lang="en-US" sz="1000" b="0" i="0" u="none" strike="noStrike" kern="1200" cap="none" spc="0" normalizeH="0" baseline="0" noProof="0">
                          <a:ln>
                            <a:noFill/>
                          </a:ln>
                          <a:solidFill>
                            <a:prstClr val="black"/>
                          </a:solidFill>
                          <a:effectLst/>
                          <a:uLnTx/>
                          <a:uFillTx/>
                          <a:latin typeface="+mn-lt"/>
                          <a:ea typeface="+mn-ea"/>
                          <a:cs typeface="+mn-cs"/>
                        </a:rPr>
                        <a:t>
 If you should ever habe a giant for dinner at yours... @hoffinterieur has the right cutlery. 🍴🥄 (B1, A10) 
#trendsetmünchen #unlimitedaccess #kitchen #tabletop #food #drink #fun #spoon #fork #knife #cutlery #star #snowflake #silver #shining #giant #dinner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extLst>
                  <a:ext uri="{0D108BD9-81ED-4DB2-BD59-A6C34878D82A}">
                    <a16:rowId xmlns:a16="http://schemas.microsoft.com/office/drawing/2014/main" val="4163645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- 2018-07-09 16:00:03 </a:t>
                      </a:r>
                      <a:r>
                        <a:rPr kumimoji="0" lang="en-US" sz="1000" b="0" i="0" u="none" strike="noStrike" kern="1200" cap="none" spc="0" normalizeH="0" baseline="0" noProof="0">
                          <a:ln>
                            <a:noFill/>
                          </a:ln>
                          <a:solidFill>
                            <a:prstClr val="black"/>
                          </a:solidFill>
                          <a:effectLst/>
                          <a:uLnTx/>
                          <a:uFillTx/>
                          <a:latin typeface="+mn-lt"/>
                          <a:ea typeface="+mn-ea"/>
                          <a:cs typeface="+mn-cs"/>
                        </a:rPr>
                        <a:t>
 @seiferei.at goes HYPER SENSE! 😊 With the design of their pomegranate soap- and fragrance-packaging they strongly reminded us of HYPER SENSE‘s colour card. 😌
#trendsetmünchen #hypersense #decorations #accessories #home #beauty #fragrance #roomscent #pomegranate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a:t>
                      </a:r>
                    </a:p>
                  </a:txBody>
                  <a:tcPr/>
                </a:tc>
                <a:extLst>
                  <a:ext uri="{0D108BD9-81ED-4DB2-BD59-A6C34878D82A}">
                    <a16:rowId xmlns:a16="http://schemas.microsoft.com/office/drawing/2014/main" val="2956687706"/>
                  </a:ext>
                </a:extLst>
              </a:tr>
            </a:tbl>
          </a:graphicData>
        </a:graphic>
      </p:graphicFrame>
      <p:sp>
        <p:nvSpPr>
          <p:cNvPr id="4" name="Text Placeholder 3">
            <a:extLst>
              <a:ext uri="{FF2B5EF4-FFF2-40B4-BE49-F238E27FC236}">
                <a16:creationId xmlns:a16="http://schemas.microsoft.com/office/drawing/2014/main" id="{14D68DB4-4BD0-4C39-8167-2209BFC10942}"/>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27755828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6130F-F7F0-4572-93A5-F5A09F743A18}"/>
              </a:ext>
            </a:extLst>
          </p:cNvPr>
          <p:cNvSpPr>
            <a:spLocks noGrp="1"/>
          </p:cNvSpPr>
          <p:nvPr>
            <p:ph type="title"/>
          </p:nvPr>
        </p:nvSpPr>
        <p:spPr/>
        <p:txBody>
          <a:bodyPr/>
          <a:lstStyle/>
          <a:p>
            <a:r>
              <a:rPr lang="en-US"/>
              <a:t>Instagram Posts Table | trendset.muenchen - 13 of 16</a:t>
            </a:r>
          </a:p>
        </p:txBody>
      </p:sp>
      <p:graphicFrame>
        <p:nvGraphicFramePr>
          <p:cNvPr id="5" name="Table Placeholder 4">
            <a:extLst>
              <a:ext uri="{FF2B5EF4-FFF2-40B4-BE49-F238E27FC236}">
                <a16:creationId xmlns:a16="http://schemas.microsoft.com/office/drawing/2014/main" id="{8FB8D9A1-983B-4F0E-942E-FB353A1D6187}"/>
              </a:ext>
            </a:extLst>
          </p:cNvPr>
          <p:cNvGraphicFramePr>
            <a:graphicFrameLocks noGrp="1"/>
          </p:cNvGraphicFramePr>
          <p:nvPr>
            <p:ph type="tbl" sz="quarter" idx="13"/>
            <p:extLst>
              <p:ext uri="{D42A27DB-BD31-4B8C-83A1-F6EECF244321}">
                <p14:modId xmlns:p14="http://schemas.microsoft.com/office/powerpoint/2010/main" val="1188610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783179416"/>
                    </a:ext>
                  </a:extLst>
                </a:gridCol>
                <a:gridCol w="658368">
                  <a:extLst>
                    <a:ext uri="{9D8B030D-6E8A-4147-A177-3AD203B41FA5}">
                      <a16:colId xmlns:a16="http://schemas.microsoft.com/office/drawing/2014/main" val="3706902579"/>
                    </a:ext>
                  </a:extLst>
                </a:gridCol>
                <a:gridCol w="658368">
                  <a:extLst>
                    <a:ext uri="{9D8B030D-6E8A-4147-A177-3AD203B41FA5}">
                      <a16:colId xmlns:a16="http://schemas.microsoft.com/office/drawing/2014/main" val="4294206155"/>
                    </a:ext>
                  </a:extLst>
                </a:gridCol>
                <a:gridCol w="658368">
                  <a:extLst>
                    <a:ext uri="{9D8B030D-6E8A-4147-A177-3AD203B41FA5}">
                      <a16:colId xmlns:a16="http://schemas.microsoft.com/office/drawing/2014/main" val="269220487"/>
                    </a:ext>
                  </a:extLst>
                </a:gridCol>
                <a:gridCol w="658368">
                  <a:extLst>
                    <a:ext uri="{9D8B030D-6E8A-4147-A177-3AD203B41FA5}">
                      <a16:colId xmlns:a16="http://schemas.microsoft.com/office/drawing/2014/main" val="3769006481"/>
                    </a:ext>
                  </a:extLst>
                </a:gridCol>
                <a:gridCol w="658368">
                  <a:extLst>
                    <a:ext uri="{9D8B030D-6E8A-4147-A177-3AD203B41FA5}">
                      <a16:colId xmlns:a16="http://schemas.microsoft.com/office/drawing/2014/main" val="2073229274"/>
                    </a:ext>
                  </a:extLst>
                </a:gridCol>
                <a:gridCol w="658368">
                  <a:extLst>
                    <a:ext uri="{9D8B030D-6E8A-4147-A177-3AD203B41FA5}">
                      <a16:colId xmlns:a16="http://schemas.microsoft.com/office/drawing/2014/main" val="3224023882"/>
                    </a:ext>
                  </a:extLst>
                </a:gridCol>
                <a:gridCol w="658368">
                  <a:extLst>
                    <a:ext uri="{9D8B030D-6E8A-4147-A177-3AD203B41FA5}">
                      <a16:colId xmlns:a16="http://schemas.microsoft.com/office/drawing/2014/main" val="2397943882"/>
                    </a:ext>
                  </a:extLst>
                </a:gridCol>
                <a:gridCol w="658368">
                  <a:extLst>
                    <a:ext uri="{9D8B030D-6E8A-4147-A177-3AD203B41FA5}">
                      <a16:colId xmlns:a16="http://schemas.microsoft.com/office/drawing/2014/main" val="2235893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006921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- 2018-07-09 14:58:13 </a:t>
                      </a:r>
                      <a:r>
                        <a:rPr kumimoji="0" lang="en-US" sz="1000" b="0" i="0" u="none" strike="noStrike" kern="1200" cap="none" spc="0" normalizeH="0" baseline="0" noProof="0">
                          <a:ln>
                            <a:noFill/>
                          </a:ln>
                          <a:solidFill>
                            <a:prstClr val="black"/>
                          </a:solidFill>
                          <a:effectLst/>
                          <a:uLnTx/>
                          <a:uFillTx/>
                          <a:latin typeface="+mn-lt"/>
                          <a:ea typeface="+mn-ea"/>
                          <a:cs typeface="+mn-cs"/>
                        </a:rPr>
                        <a:t>
 Do you sometimes have problems to deside, which kind of coffee you want to have? ☕️ @foxandpoet (A5, D16) can help you with the decision ... #overview 🙈
#trendsetmünchen #unlimitedaccess  #stationary #papery #office #food #drink #gifts #fun #coffee #chart #decisionproblems #espresso #cafecreme #capuccino #lattemachiato ##messemünchen #trends #interiors #inspiration #lifestyle #tradefair #trendset #trendsetsummer2018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a:t>
                      </a:r>
                    </a:p>
                  </a:txBody>
                  <a:tcPr/>
                </a:tc>
                <a:extLst>
                  <a:ext uri="{0D108BD9-81ED-4DB2-BD59-A6C34878D82A}">
                    <a16:rowId xmlns:a16="http://schemas.microsoft.com/office/drawing/2014/main" val="922923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- 2018-07-09 10:07:47 </a:t>
                      </a:r>
                      <a:r>
                        <a:rPr kumimoji="0" lang="en-US" sz="1000" b="0" i="0" u="none" strike="noStrike" kern="1200" cap="none" spc="0" normalizeH="0" baseline="0" noProof="0">
                          <a:ln>
                            <a:noFill/>
                          </a:ln>
                          <a:solidFill>
                            <a:prstClr val="black"/>
                          </a:solidFill>
                          <a:effectLst/>
                          <a:uLnTx/>
                          <a:uFillTx/>
                          <a:latin typeface="+mn-lt"/>
                          <a:ea typeface="+mn-ea"/>
                          <a:cs typeface="+mn-cs"/>
                        </a:rPr>
                        <a:t>
 #heimatcollection this is our hashtag for traditional inspired products. A great example are the felt-products by @lenovita.decorations (A6, B11)... 100% handmade in Bavaria! 💙 
#trendsetmünchen #organicrevolution #decorations #accessories #hometextiles #kitchen #tabletop #food #drink #bottles #cuptogo #thermobottle #brown #green #lime #coffee #handmade #felt #bavarian #messemünchen #trends #interiors #inspiration #lifestyle #tradefair #trendset #trendsetsummer2018 #bijoutex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723</a:t>
                      </a:r>
                    </a:p>
                  </a:txBody>
                  <a:tcPr/>
                </a:tc>
                <a:extLst>
                  <a:ext uri="{0D108BD9-81ED-4DB2-BD59-A6C34878D82A}">
                    <a16:rowId xmlns:a16="http://schemas.microsoft.com/office/drawing/2014/main" val="3186636194"/>
                  </a:ext>
                </a:extLst>
              </a:tr>
            </a:tbl>
          </a:graphicData>
        </a:graphic>
      </p:graphicFrame>
      <p:sp>
        <p:nvSpPr>
          <p:cNvPr id="4" name="Text Placeholder 3">
            <a:extLst>
              <a:ext uri="{FF2B5EF4-FFF2-40B4-BE49-F238E27FC236}">
                <a16:creationId xmlns:a16="http://schemas.microsoft.com/office/drawing/2014/main" id="{50631ACA-5425-442E-9B4A-7ABA4D18E7FB}"/>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4584336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CABB0F-2C44-48F7-87C7-8C709FA8DEB6}"/>
              </a:ext>
            </a:extLst>
          </p:cNvPr>
          <p:cNvSpPr>
            <a:spLocks noGrp="1"/>
          </p:cNvSpPr>
          <p:nvPr>
            <p:ph type="title"/>
          </p:nvPr>
        </p:nvSpPr>
        <p:spPr/>
        <p:txBody>
          <a:bodyPr/>
          <a:lstStyle/>
          <a:p>
            <a:r>
              <a:rPr lang="en-US"/>
              <a:t>Instagram Posts Table | trendset.muenchen - 14 of 16</a:t>
            </a:r>
          </a:p>
        </p:txBody>
      </p:sp>
      <p:graphicFrame>
        <p:nvGraphicFramePr>
          <p:cNvPr id="5" name="Table Placeholder 4">
            <a:extLst>
              <a:ext uri="{FF2B5EF4-FFF2-40B4-BE49-F238E27FC236}">
                <a16:creationId xmlns:a16="http://schemas.microsoft.com/office/drawing/2014/main" id="{EFE24186-6CF5-4CA2-9758-7D95BEB8A674}"/>
              </a:ext>
            </a:extLst>
          </p:cNvPr>
          <p:cNvGraphicFramePr>
            <a:graphicFrameLocks noGrp="1"/>
          </p:cNvGraphicFramePr>
          <p:nvPr>
            <p:ph type="tbl" sz="quarter" idx="13"/>
            <p:extLst>
              <p:ext uri="{D42A27DB-BD31-4B8C-83A1-F6EECF244321}">
                <p14:modId xmlns:p14="http://schemas.microsoft.com/office/powerpoint/2010/main" val="6550525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380063371"/>
                    </a:ext>
                  </a:extLst>
                </a:gridCol>
                <a:gridCol w="658368">
                  <a:extLst>
                    <a:ext uri="{9D8B030D-6E8A-4147-A177-3AD203B41FA5}">
                      <a16:colId xmlns:a16="http://schemas.microsoft.com/office/drawing/2014/main" val="2294809855"/>
                    </a:ext>
                  </a:extLst>
                </a:gridCol>
                <a:gridCol w="658368">
                  <a:extLst>
                    <a:ext uri="{9D8B030D-6E8A-4147-A177-3AD203B41FA5}">
                      <a16:colId xmlns:a16="http://schemas.microsoft.com/office/drawing/2014/main" val="2146781415"/>
                    </a:ext>
                  </a:extLst>
                </a:gridCol>
                <a:gridCol w="658368">
                  <a:extLst>
                    <a:ext uri="{9D8B030D-6E8A-4147-A177-3AD203B41FA5}">
                      <a16:colId xmlns:a16="http://schemas.microsoft.com/office/drawing/2014/main" val="2888116860"/>
                    </a:ext>
                  </a:extLst>
                </a:gridCol>
                <a:gridCol w="658368">
                  <a:extLst>
                    <a:ext uri="{9D8B030D-6E8A-4147-A177-3AD203B41FA5}">
                      <a16:colId xmlns:a16="http://schemas.microsoft.com/office/drawing/2014/main" val="3709482062"/>
                    </a:ext>
                  </a:extLst>
                </a:gridCol>
                <a:gridCol w="658368">
                  <a:extLst>
                    <a:ext uri="{9D8B030D-6E8A-4147-A177-3AD203B41FA5}">
                      <a16:colId xmlns:a16="http://schemas.microsoft.com/office/drawing/2014/main" val="950980988"/>
                    </a:ext>
                  </a:extLst>
                </a:gridCol>
                <a:gridCol w="658368">
                  <a:extLst>
                    <a:ext uri="{9D8B030D-6E8A-4147-A177-3AD203B41FA5}">
                      <a16:colId xmlns:a16="http://schemas.microsoft.com/office/drawing/2014/main" val="3393175360"/>
                    </a:ext>
                  </a:extLst>
                </a:gridCol>
                <a:gridCol w="658368">
                  <a:extLst>
                    <a:ext uri="{9D8B030D-6E8A-4147-A177-3AD203B41FA5}">
                      <a16:colId xmlns:a16="http://schemas.microsoft.com/office/drawing/2014/main" val="576203011"/>
                    </a:ext>
                  </a:extLst>
                </a:gridCol>
                <a:gridCol w="658368">
                  <a:extLst>
                    <a:ext uri="{9D8B030D-6E8A-4147-A177-3AD203B41FA5}">
                      <a16:colId xmlns:a16="http://schemas.microsoft.com/office/drawing/2014/main" val="41463677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389132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- 2018-07-08 18:07:13 </a:t>
                      </a:r>
                      <a:r>
                        <a:rPr kumimoji="0" lang="en-US" sz="1000" b="0" i="0" u="none" strike="noStrike" kern="1200" cap="none" spc="0" normalizeH="0" baseline="0" noProof="0">
                          <a:ln>
                            <a:noFill/>
                          </a:ln>
                          <a:solidFill>
                            <a:prstClr val="black"/>
                          </a:solidFill>
                          <a:effectLst/>
                          <a:uLnTx/>
                          <a:uFillTx/>
                          <a:latin typeface="+mn-lt"/>
                          <a:ea typeface="+mn-ea"/>
                          <a:cs typeface="+mn-cs"/>
                        </a:rPr>
                        <a:t>
 Oh, dear. 😍 That look, right? Loretta is just sweet to fall in love with ... ❣️seen at Schaffer Collection (A5, B10)
#trendsetmünchen #gifts #fun #lama #alpaca #stuffedanimal #toys #messemünchen #trends #interiors #inspiration #lifestyle #tradefair #trendset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889</a:t>
                      </a:r>
                    </a:p>
                  </a:txBody>
                  <a:tcPr/>
                </a:tc>
                <a:extLst>
                  <a:ext uri="{0D108BD9-81ED-4DB2-BD59-A6C34878D82A}">
                    <a16:rowId xmlns:a16="http://schemas.microsoft.com/office/drawing/2014/main" val="2426048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- 2018-07-08 17:46:15 </a:t>
                      </a:r>
                      <a:r>
                        <a:rPr kumimoji="0" lang="en-US" sz="1000" b="0" i="0" u="none" strike="noStrike" kern="1200" cap="none" spc="0" normalizeH="0" baseline="0" noProof="0">
                          <a:ln>
                            <a:noFill/>
                          </a:ln>
                          <a:solidFill>
                            <a:prstClr val="black"/>
                          </a:solidFill>
                          <a:effectLst/>
                          <a:uLnTx/>
                          <a:uFillTx/>
                          <a:latin typeface="+mn-lt"/>
                          <a:ea typeface="+mn-ea"/>
                          <a:cs typeface="+mn-cs"/>
                        </a:rPr>
                        <a:t>
 These bright colours and rainbow effects are pure joy of life, aren‘t they? 🌈😉😀 One can take a pen in the hand and write something down on paper!
Picture 1: @pinkstories.de (A5, E26)
Picture 2: @brevimanuinc (A5, E31)
#trendsetmünchen #hypersense #streetfusion
#colorblocking #neoncolors #rainbow #metalliceffect #calender #notebook #stationary #papery #office #school #messemünchen #trends #interiors #inspiration #lifestyle #tradefair #trendset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770</a:t>
                      </a:r>
                    </a:p>
                  </a:txBody>
                  <a:tcPr/>
                </a:tc>
                <a:extLst>
                  <a:ext uri="{0D108BD9-81ED-4DB2-BD59-A6C34878D82A}">
                    <a16:rowId xmlns:a16="http://schemas.microsoft.com/office/drawing/2014/main" val="1694995931"/>
                  </a:ext>
                </a:extLst>
              </a:tr>
            </a:tbl>
          </a:graphicData>
        </a:graphic>
      </p:graphicFrame>
      <p:sp>
        <p:nvSpPr>
          <p:cNvPr id="4" name="Text Placeholder 3">
            <a:extLst>
              <a:ext uri="{FF2B5EF4-FFF2-40B4-BE49-F238E27FC236}">
                <a16:creationId xmlns:a16="http://schemas.microsoft.com/office/drawing/2014/main" id="{04D7A131-FDC9-4ACB-8EDC-DE9C69CE32D7}"/>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38955365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5A894-2968-465C-970F-DF576A599E29}"/>
              </a:ext>
            </a:extLst>
          </p:cNvPr>
          <p:cNvSpPr>
            <a:spLocks noGrp="1"/>
          </p:cNvSpPr>
          <p:nvPr>
            <p:ph type="title"/>
          </p:nvPr>
        </p:nvSpPr>
        <p:spPr/>
        <p:txBody>
          <a:bodyPr/>
          <a:lstStyle/>
          <a:p>
            <a:r>
              <a:rPr lang="en-US"/>
              <a:t>Instagram Posts Table | trendset.muenchen - 15 of 16</a:t>
            </a:r>
          </a:p>
        </p:txBody>
      </p:sp>
      <p:graphicFrame>
        <p:nvGraphicFramePr>
          <p:cNvPr id="5" name="Table Placeholder 4">
            <a:extLst>
              <a:ext uri="{FF2B5EF4-FFF2-40B4-BE49-F238E27FC236}">
                <a16:creationId xmlns:a16="http://schemas.microsoft.com/office/drawing/2014/main" id="{6DA4DAA5-4FD7-4F30-9E40-1021A7F0D8B5}"/>
              </a:ext>
            </a:extLst>
          </p:cNvPr>
          <p:cNvGraphicFramePr>
            <a:graphicFrameLocks noGrp="1"/>
          </p:cNvGraphicFramePr>
          <p:nvPr>
            <p:ph type="tbl" sz="quarter" idx="13"/>
            <p:extLst>
              <p:ext uri="{D42A27DB-BD31-4B8C-83A1-F6EECF244321}">
                <p14:modId xmlns:p14="http://schemas.microsoft.com/office/powerpoint/2010/main" val="23380808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357902193"/>
                    </a:ext>
                  </a:extLst>
                </a:gridCol>
                <a:gridCol w="658368">
                  <a:extLst>
                    <a:ext uri="{9D8B030D-6E8A-4147-A177-3AD203B41FA5}">
                      <a16:colId xmlns:a16="http://schemas.microsoft.com/office/drawing/2014/main" val="4251279336"/>
                    </a:ext>
                  </a:extLst>
                </a:gridCol>
                <a:gridCol w="658368">
                  <a:extLst>
                    <a:ext uri="{9D8B030D-6E8A-4147-A177-3AD203B41FA5}">
                      <a16:colId xmlns:a16="http://schemas.microsoft.com/office/drawing/2014/main" val="1088976881"/>
                    </a:ext>
                  </a:extLst>
                </a:gridCol>
                <a:gridCol w="658368">
                  <a:extLst>
                    <a:ext uri="{9D8B030D-6E8A-4147-A177-3AD203B41FA5}">
                      <a16:colId xmlns:a16="http://schemas.microsoft.com/office/drawing/2014/main" val="1850859296"/>
                    </a:ext>
                  </a:extLst>
                </a:gridCol>
                <a:gridCol w="658368">
                  <a:extLst>
                    <a:ext uri="{9D8B030D-6E8A-4147-A177-3AD203B41FA5}">
                      <a16:colId xmlns:a16="http://schemas.microsoft.com/office/drawing/2014/main" val="279975241"/>
                    </a:ext>
                  </a:extLst>
                </a:gridCol>
                <a:gridCol w="658368">
                  <a:extLst>
                    <a:ext uri="{9D8B030D-6E8A-4147-A177-3AD203B41FA5}">
                      <a16:colId xmlns:a16="http://schemas.microsoft.com/office/drawing/2014/main" val="2961398422"/>
                    </a:ext>
                  </a:extLst>
                </a:gridCol>
                <a:gridCol w="658368">
                  <a:extLst>
                    <a:ext uri="{9D8B030D-6E8A-4147-A177-3AD203B41FA5}">
                      <a16:colId xmlns:a16="http://schemas.microsoft.com/office/drawing/2014/main" val="4271854009"/>
                    </a:ext>
                  </a:extLst>
                </a:gridCol>
                <a:gridCol w="658368">
                  <a:extLst>
                    <a:ext uri="{9D8B030D-6E8A-4147-A177-3AD203B41FA5}">
                      <a16:colId xmlns:a16="http://schemas.microsoft.com/office/drawing/2014/main" val="1481369948"/>
                    </a:ext>
                  </a:extLst>
                </a:gridCol>
                <a:gridCol w="658368">
                  <a:extLst>
                    <a:ext uri="{9D8B030D-6E8A-4147-A177-3AD203B41FA5}">
                      <a16:colId xmlns:a16="http://schemas.microsoft.com/office/drawing/2014/main" val="11855339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701501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- 2018-07-08 17:22:49 </a:t>
                      </a:r>
                      <a:r>
                        <a:rPr kumimoji="0" lang="en-US" sz="1000" b="0" i="0" u="none" strike="noStrike" kern="1200" cap="none" spc="0" normalizeH="0" baseline="0" noProof="0">
                          <a:ln>
                            <a:noFill/>
                          </a:ln>
                          <a:solidFill>
                            <a:prstClr val="black"/>
                          </a:solidFill>
                          <a:effectLst/>
                          <a:uLnTx/>
                          <a:uFillTx/>
                          <a:latin typeface="+mn-lt"/>
                          <a:ea typeface="+mn-ea"/>
                          <a:cs typeface="+mn-cs"/>
                        </a:rPr>
                        <a:t>
 Ethnic designs or true sayings - both styles create beautiful silver rings 🙃💙
Picture 1: At Exoal (B1, E50)
Picture 2: @qudocollection (B1, E49)
#trendsetmünchen #organicrevolution #jewellery #ring #silver #ethnicpatterns #sayings
#messemünchen #trends #interiors #inspiration #lifestyle #tradefair #trendset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672</a:t>
                      </a:r>
                    </a:p>
                  </a:txBody>
                  <a:tcPr/>
                </a:tc>
                <a:extLst>
                  <a:ext uri="{0D108BD9-81ED-4DB2-BD59-A6C34878D82A}">
                    <a16:rowId xmlns:a16="http://schemas.microsoft.com/office/drawing/2014/main" val="134249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- 2018-07-08 17:02:21 </a:t>
                      </a:r>
                      <a:r>
                        <a:rPr kumimoji="0" lang="en-US" sz="1000" b="0" i="0" u="none" strike="noStrike" kern="1200" cap="none" spc="0" normalizeH="0" baseline="0" noProof="0">
                          <a:ln>
                            <a:noFill/>
                          </a:ln>
                          <a:solidFill>
                            <a:prstClr val="black"/>
                          </a:solidFill>
                          <a:effectLst/>
                          <a:uLnTx/>
                          <a:uFillTx/>
                          <a:latin typeface="+mn-lt"/>
                          <a:ea typeface="+mn-ea"/>
                          <a:cs typeface="+mn-cs"/>
                        </a:rPr>
                        <a:t>
 Glittering stag in a glass and many other beautiful things made of wood seen at @varia_living (B1, A28)
#trendsetmünchen #organicrevolution #silver #glitter #deer #decorations #accessories #home #gifts #christmas #messemünchen #trends #interiors #inspiration #lifestyle #tradefair #trendset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a:t>
                      </a:r>
                    </a:p>
                  </a:txBody>
                  <a:tcPr/>
                </a:tc>
                <a:extLst>
                  <a:ext uri="{0D108BD9-81ED-4DB2-BD59-A6C34878D82A}">
                    <a16:rowId xmlns:a16="http://schemas.microsoft.com/office/drawing/2014/main" val="1084179652"/>
                  </a:ext>
                </a:extLst>
              </a:tr>
            </a:tbl>
          </a:graphicData>
        </a:graphic>
      </p:graphicFrame>
      <p:sp>
        <p:nvSpPr>
          <p:cNvPr id="4" name="Text Placeholder 3">
            <a:extLst>
              <a:ext uri="{FF2B5EF4-FFF2-40B4-BE49-F238E27FC236}">
                <a16:creationId xmlns:a16="http://schemas.microsoft.com/office/drawing/2014/main" id="{75FE4404-303B-48AA-9BC1-210BCF299E3F}"/>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8217676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DD65EE-70C4-4AED-AB27-A0B24A0A4FA6}"/>
              </a:ext>
            </a:extLst>
          </p:cNvPr>
          <p:cNvSpPr>
            <a:spLocks noGrp="1"/>
          </p:cNvSpPr>
          <p:nvPr>
            <p:ph type="title"/>
          </p:nvPr>
        </p:nvSpPr>
        <p:spPr/>
        <p:txBody>
          <a:bodyPr/>
          <a:lstStyle/>
          <a:p>
            <a:r>
              <a:rPr lang="en-US"/>
              <a:t>Instagram Posts Table | trendset.muenchen - 16 of 16</a:t>
            </a:r>
          </a:p>
        </p:txBody>
      </p:sp>
      <p:graphicFrame>
        <p:nvGraphicFramePr>
          <p:cNvPr id="5" name="Table Placeholder 4">
            <a:extLst>
              <a:ext uri="{FF2B5EF4-FFF2-40B4-BE49-F238E27FC236}">
                <a16:creationId xmlns:a16="http://schemas.microsoft.com/office/drawing/2014/main" id="{ACD3FDF6-388C-4DEA-9F0C-DF60A3ADDC03}"/>
              </a:ext>
            </a:extLst>
          </p:cNvPr>
          <p:cNvGraphicFramePr>
            <a:graphicFrameLocks noGrp="1"/>
          </p:cNvGraphicFramePr>
          <p:nvPr>
            <p:ph type="tbl" sz="quarter" idx="13"/>
            <p:extLst>
              <p:ext uri="{D42A27DB-BD31-4B8C-83A1-F6EECF244321}">
                <p14:modId xmlns:p14="http://schemas.microsoft.com/office/powerpoint/2010/main" val="32486970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417981123"/>
                    </a:ext>
                  </a:extLst>
                </a:gridCol>
                <a:gridCol w="658368">
                  <a:extLst>
                    <a:ext uri="{9D8B030D-6E8A-4147-A177-3AD203B41FA5}">
                      <a16:colId xmlns:a16="http://schemas.microsoft.com/office/drawing/2014/main" val="723156599"/>
                    </a:ext>
                  </a:extLst>
                </a:gridCol>
                <a:gridCol w="658368">
                  <a:extLst>
                    <a:ext uri="{9D8B030D-6E8A-4147-A177-3AD203B41FA5}">
                      <a16:colId xmlns:a16="http://schemas.microsoft.com/office/drawing/2014/main" val="3858987433"/>
                    </a:ext>
                  </a:extLst>
                </a:gridCol>
                <a:gridCol w="658368">
                  <a:extLst>
                    <a:ext uri="{9D8B030D-6E8A-4147-A177-3AD203B41FA5}">
                      <a16:colId xmlns:a16="http://schemas.microsoft.com/office/drawing/2014/main" val="709614445"/>
                    </a:ext>
                  </a:extLst>
                </a:gridCol>
                <a:gridCol w="658368">
                  <a:extLst>
                    <a:ext uri="{9D8B030D-6E8A-4147-A177-3AD203B41FA5}">
                      <a16:colId xmlns:a16="http://schemas.microsoft.com/office/drawing/2014/main" val="2658107593"/>
                    </a:ext>
                  </a:extLst>
                </a:gridCol>
                <a:gridCol w="658368">
                  <a:extLst>
                    <a:ext uri="{9D8B030D-6E8A-4147-A177-3AD203B41FA5}">
                      <a16:colId xmlns:a16="http://schemas.microsoft.com/office/drawing/2014/main" val="2338713730"/>
                    </a:ext>
                  </a:extLst>
                </a:gridCol>
                <a:gridCol w="658368">
                  <a:extLst>
                    <a:ext uri="{9D8B030D-6E8A-4147-A177-3AD203B41FA5}">
                      <a16:colId xmlns:a16="http://schemas.microsoft.com/office/drawing/2014/main" val="3337281611"/>
                    </a:ext>
                  </a:extLst>
                </a:gridCol>
                <a:gridCol w="658368">
                  <a:extLst>
                    <a:ext uri="{9D8B030D-6E8A-4147-A177-3AD203B41FA5}">
                      <a16:colId xmlns:a16="http://schemas.microsoft.com/office/drawing/2014/main" val="3120625676"/>
                    </a:ext>
                  </a:extLst>
                </a:gridCol>
                <a:gridCol w="658368">
                  <a:extLst>
                    <a:ext uri="{9D8B030D-6E8A-4147-A177-3AD203B41FA5}">
                      <a16:colId xmlns:a16="http://schemas.microsoft.com/office/drawing/2014/main" val="3875115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5092413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trendset.muenchen - 2018-07-08 16:49:23 </a:t>
                      </a:r>
                      <a:r>
                        <a:rPr kumimoji="0" lang="en-US" sz="1000" b="0" i="0" u="none" strike="noStrike" kern="1200" cap="none" spc="0" normalizeH="0" baseline="0" noProof="0">
                          <a:ln>
                            <a:noFill/>
                          </a:ln>
                          <a:solidFill>
                            <a:prstClr val="black"/>
                          </a:solidFill>
                          <a:effectLst/>
                          <a:uLnTx/>
                          <a:uFillTx/>
                          <a:latin typeface="+mn-lt"/>
                          <a:ea typeface="+mn-ea"/>
                          <a:cs typeface="+mn-cs"/>
                        </a:rPr>
                        <a:t>
 Silver is silver is silver ... and always trendy. So are those lanterns and the notebook. Seen at Werner Voß (B1, A30)
#trendsetmünchen #unlimitedaccess #notebook #silver #lantern #decorations #accessories #home #lightning #gifts #christmas
#messemünchen #trends #interiors #inspiration #lifestyle #tradefair #trendset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a:t>
                      </a:r>
                    </a:p>
                  </a:txBody>
                  <a:tcPr/>
                </a:tc>
                <a:extLst>
                  <a:ext uri="{0D108BD9-81ED-4DB2-BD59-A6C34878D82A}">
                    <a16:rowId xmlns:a16="http://schemas.microsoft.com/office/drawing/2014/main" val="124752289"/>
                  </a:ext>
                </a:extLst>
              </a:tr>
            </a:tbl>
          </a:graphicData>
        </a:graphic>
      </p:graphicFrame>
      <p:sp>
        <p:nvSpPr>
          <p:cNvPr id="4" name="Text Placeholder 3">
            <a:extLst>
              <a:ext uri="{FF2B5EF4-FFF2-40B4-BE49-F238E27FC236}">
                <a16:creationId xmlns:a16="http://schemas.microsoft.com/office/drawing/2014/main" id="{1A5D4658-21A9-4897-9300-6585D60ECF62}"/>
              </a:ext>
            </a:extLst>
          </p:cNvPr>
          <p:cNvSpPr>
            <a:spLocks noGrp="1"/>
          </p:cNvSpPr>
          <p:nvPr>
            <p:ph type="body" sz="quarter" idx="14"/>
          </p:nvPr>
        </p:nvSpPr>
        <p:spPr/>
        <p:txBody>
          <a:bodyPr/>
          <a:lstStyle/>
          <a:p>
            <a:r>
              <a:rPr lang="en-US"/>
              <a:t>07/01/2018 - 09/30/2018</a:t>
            </a:r>
          </a:p>
        </p:txBody>
      </p:sp>
    </p:spTree>
    <p:extLst>
      <p:ext uri="{BB962C8B-B14F-4D97-AF65-F5344CB8AC3E}">
        <p14:creationId xmlns:p14="http://schemas.microsoft.com/office/powerpoint/2010/main" val="414650644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784</Words>
  <Application>Microsoft Office PowerPoint</Application>
  <PresentationFormat>On-screen Show (4:3)</PresentationFormat>
  <Paragraphs>401</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quintly_template</vt:lpstr>
      <vt:lpstr>Instagram Posts Table | trendset.muenchen - 1 of 16</vt:lpstr>
      <vt:lpstr>Instagram Posts Table | trendset.muenchen - 2 of 16</vt:lpstr>
      <vt:lpstr>Instagram Posts Table | trendset.muenchen - 3 of 16</vt:lpstr>
      <vt:lpstr>Instagram Posts Table | trendset.muenchen - 4 of 16</vt:lpstr>
      <vt:lpstr>Instagram Posts Table | trendset.muenchen - 5 of 16</vt:lpstr>
      <vt:lpstr>Instagram Posts Table | trendset.muenchen - 6 of 16</vt:lpstr>
      <vt:lpstr>Instagram Posts Table | trendset.muenchen - 7 of 16</vt:lpstr>
      <vt:lpstr>Instagram Posts Table | trendset.muenchen - 8 of 16</vt:lpstr>
      <vt:lpstr>Instagram Posts Table | trendset.muenchen - 9 of 16</vt:lpstr>
      <vt:lpstr>Instagram Posts Table | trendset.muenchen - 10 of 16</vt:lpstr>
      <vt:lpstr>Instagram Posts Table | trendset.muenchen - 11 of 16</vt:lpstr>
      <vt:lpstr>Instagram Posts Table | trendset.muenchen - 12 of 16</vt:lpstr>
      <vt:lpstr>Instagram Posts Table | trendset.muenchen - 13 of 16</vt:lpstr>
      <vt:lpstr>Instagram Posts Table | trendset.muenchen - 14 of 16</vt:lpstr>
      <vt:lpstr>Instagram Posts Table | trendset.muenchen - 15 of 16</vt:lpstr>
      <vt:lpstr>Instagram Posts Table | trendset.muenchen - 16 of 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trendset.muenchen - 1 of 16</dc:title>
  <dc:creator>Administrator</dc:creator>
  <cp:lastModifiedBy>Administrator</cp:lastModifiedBy>
  <cp:revision>1</cp:revision>
  <dcterms:created xsi:type="dcterms:W3CDTF">2018-12-17T10:22:45Z</dcterms:created>
  <dcterms:modified xsi:type="dcterms:W3CDTF">2018-12-17T10:25:47Z</dcterms:modified>
</cp:coreProperties>
</file>