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2EAA-A574-4538-B319-3E6AB9E125A7}"/>
              </a:ext>
            </a:extLst>
          </p:cNvPr>
          <p:cNvSpPr>
            <a:spLocks noGrp="1"/>
          </p:cNvSpPr>
          <p:nvPr>
            <p:ph type="title"/>
          </p:nvPr>
        </p:nvSpPr>
        <p:spPr/>
        <p:txBody>
          <a:bodyPr/>
          <a:lstStyle/>
          <a:p>
            <a:r>
              <a:rPr lang="en-US"/>
              <a:t>LinkedIn Updates Table | BUSS - 1 of 7</a:t>
            </a:r>
          </a:p>
        </p:txBody>
      </p:sp>
      <p:graphicFrame>
        <p:nvGraphicFramePr>
          <p:cNvPr id="5" name="Table Placeholder 4">
            <a:extLst>
              <a:ext uri="{FF2B5EF4-FFF2-40B4-BE49-F238E27FC236}">
                <a16:creationId xmlns:a16="http://schemas.microsoft.com/office/drawing/2014/main" id="{E22412E8-9D9E-498E-B773-94919321C39E}"/>
              </a:ext>
            </a:extLst>
          </p:cNvPr>
          <p:cNvGraphicFramePr>
            <a:graphicFrameLocks noGrp="1"/>
          </p:cNvGraphicFramePr>
          <p:nvPr>
            <p:ph type="tbl" sz="quarter" idx="13"/>
            <p:extLst>
              <p:ext uri="{D42A27DB-BD31-4B8C-83A1-F6EECF244321}">
                <p14:modId xmlns:p14="http://schemas.microsoft.com/office/powerpoint/2010/main" val="4168706354"/>
              </p:ext>
            </p:extLst>
          </p:nvPr>
        </p:nvGraphicFramePr>
        <p:xfrm>
          <a:off x="457200" y="1731963"/>
          <a:ext cx="8229600" cy="2291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364493"/>
                    </a:ext>
                  </a:extLst>
                </a:gridCol>
                <a:gridCol w="987552">
                  <a:extLst>
                    <a:ext uri="{9D8B030D-6E8A-4147-A177-3AD203B41FA5}">
                      <a16:colId xmlns:a16="http://schemas.microsoft.com/office/drawing/2014/main" val="3292396757"/>
                    </a:ext>
                  </a:extLst>
                </a:gridCol>
                <a:gridCol w="987552">
                  <a:extLst>
                    <a:ext uri="{9D8B030D-6E8A-4147-A177-3AD203B41FA5}">
                      <a16:colId xmlns:a16="http://schemas.microsoft.com/office/drawing/2014/main" val="3014150533"/>
                    </a:ext>
                  </a:extLst>
                </a:gridCol>
                <a:gridCol w="987552">
                  <a:extLst>
                    <a:ext uri="{9D8B030D-6E8A-4147-A177-3AD203B41FA5}">
                      <a16:colId xmlns:a16="http://schemas.microsoft.com/office/drawing/2014/main" val="1054943186"/>
                    </a:ext>
                  </a:extLst>
                </a:gridCol>
                <a:gridCol w="987552">
                  <a:extLst>
                    <a:ext uri="{9D8B030D-6E8A-4147-A177-3AD203B41FA5}">
                      <a16:colId xmlns:a16="http://schemas.microsoft.com/office/drawing/2014/main" val="68247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31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- 2018-11-15 08:34:22 </a:t>
                      </a:r>
                      <a:r>
                        <a:rPr kumimoji="0" lang="en-US" sz="1000" b="0" i="0" u="none" strike="noStrike" kern="1200" cap="none" spc="0" normalizeH="0" baseline="0" noProof="0">
                          <a:ln>
                            <a:noFill/>
                          </a:ln>
                          <a:solidFill>
                            <a:prstClr val="black"/>
                          </a:solidFill>
                          <a:effectLst/>
                          <a:uLnTx/>
                          <a:uFillTx/>
                          <a:latin typeface="+mn-lt"/>
                          <a:ea typeface="+mn-ea"/>
                          <a:cs typeface="+mn-cs"/>
                        </a:rPr>
                        <a:t>
  The opening of our new office in Songjiang, China, was a big event for us. Over 150 customers, representatives of local authorities, business partners and delegates from associations and scientific institutions celebrated this day with us. Now it is up to us to achieve our ambitious plans in China.
More information: www.busscorp.com
#buss #openingceremony #china #shanghai #songjiang #compounding #chinesemarket #growth #development #expansion #customerservice #compoundingsolution #compoundingtechnology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29352013"/>
                  </a:ext>
                </a:extLst>
              </a:tr>
            </a:tbl>
          </a:graphicData>
        </a:graphic>
      </p:graphicFrame>
      <p:sp>
        <p:nvSpPr>
          <p:cNvPr id="4" name="Text Placeholder 3">
            <a:extLst>
              <a:ext uri="{FF2B5EF4-FFF2-40B4-BE49-F238E27FC236}">
                <a16:creationId xmlns:a16="http://schemas.microsoft.com/office/drawing/2014/main" id="{DF0038DB-66BB-4D00-8963-E2FEC22E5324}"/>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1238917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20C1-1697-43A9-A624-3B379324E6FE}"/>
              </a:ext>
            </a:extLst>
          </p:cNvPr>
          <p:cNvSpPr>
            <a:spLocks noGrp="1"/>
          </p:cNvSpPr>
          <p:nvPr>
            <p:ph type="title"/>
          </p:nvPr>
        </p:nvSpPr>
        <p:spPr/>
        <p:txBody>
          <a:bodyPr/>
          <a:lstStyle/>
          <a:p>
            <a:r>
              <a:rPr lang="en-US"/>
              <a:t>LinkedIn Updates Table | BUSS - 2 of 7</a:t>
            </a:r>
          </a:p>
        </p:txBody>
      </p:sp>
      <p:graphicFrame>
        <p:nvGraphicFramePr>
          <p:cNvPr id="5" name="Table Placeholder 4">
            <a:extLst>
              <a:ext uri="{FF2B5EF4-FFF2-40B4-BE49-F238E27FC236}">
                <a16:creationId xmlns:a16="http://schemas.microsoft.com/office/drawing/2014/main" id="{D1AE1343-6207-4E9E-9066-8E91F7C1EA1A}"/>
              </a:ext>
            </a:extLst>
          </p:cNvPr>
          <p:cNvGraphicFramePr>
            <a:graphicFrameLocks noGrp="1"/>
          </p:cNvGraphicFramePr>
          <p:nvPr>
            <p:ph type="tbl" sz="quarter" idx="13"/>
            <p:extLst>
              <p:ext uri="{D42A27DB-BD31-4B8C-83A1-F6EECF244321}">
                <p14:modId xmlns:p14="http://schemas.microsoft.com/office/powerpoint/2010/main" val="170627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48808502"/>
                    </a:ext>
                  </a:extLst>
                </a:gridCol>
                <a:gridCol w="987552">
                  <a:extLst>
                    <a:ext uri="{9D8B030D-6E8A-4147-A177-3AD203B41FA5}">
                      <a16:colId xmlns:a16="http://schemas.microsoft.com/office/drawing/2014/main" val="4173822193"/>
                    </a:ext>
                  </a:extLst>
                </a:gridCol>
                <a:gridCol w="987552">
                  <a:extLst>
                    <a:ext uri="{9D8B030D-6E8A-4147-A177-3AD203B41FA5}">
                      <a16:colId xmlns:a16="http://schemas.microsoft.com/office/drawing/2014/main" val="1445541242"/>
                    </a:ext>
                  </a:extLst>
                </a:gridCol>
                <a:gridCol w="987552">
                  <a:extLst>
                    <a:ext uri="{9D8B030D-6E8A-4147-A177-3AD203B41FA5}">
                      <a16:colId xmlns:a16="http://schemas.microsoft.com/office/drawing/2014/main" val="1019255971"/>
                    </a:ext>
                  </a:extLst>
                </a:gridCol>
                <a:gridCol w="987552">
                  <a:extLst>
                    <a:ext uri="{9D8B030D-6E8A-4147-A177-3AD203B41FA5}">
                      <a16:colId xmlns:a16="http://schemas.microsoft.com/office/drawing/2014/main" val="64451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80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- 2018-11-02 12:24:16 </a:t>
                      </a:r>
                      <a:r>
                        <a:rPr kumimoji="0" lang="en-US" sz="1000" b="0" i="0" u="none" strike="noStrike" kern="1200" cap="none" spc="0" normalizeH="0" baseline="0" noProof="0">
                          <a:ln>
                            <a:noFill/>
                          </a:ln>
                          <a:solidFill>
                            <a:prstClr val="black"/>
                          </a:solidFill>
                          <a:effectLst/>
                          <a:uLnTx/>
                          <a:uFillTx/>
                          <a:latin typeface="+mn-lt"/>
                          <a:ea typeface="+mn-ea"/>
                          <a:cs typeface="+mn-cs"/>
                        </a:rPr>
                        <a:t>
  Aaaand cut! With this ribbon cutting, the new Chinese headquarters for Buss Compounding Solutions (Shanghai) Co., Ltd. were officially opened. Speeches from BUSS managers, greetings from BUSS partners, local authorities and industrial organisations, a traditional lion dance, Swiss delicacies and finally a festive evening event with live music made the inauguration ceremony a grand success. 
Dr. Philip Nising, President and CEO of Buss AG, summed up the mentality of the event and of BUSS in general in his opening speech: „And this wonderful moment of today’s official opening is the basis for our future success and the growth we are striving for in Asia and the Asia-Pacific region."
Check out the detailed report and photo impressions of this milestone: https://lnkd.in/guFMTRe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9844176"/>
                  </a:ext>
                </a:extLst>
              </a:tr>
            </a:tbl>
          </a:graphicData>
        </a:graphic>
      </p:graphicFrame>
      <p:sp>
        <p:nvSpPr>
          <p:cNvPr id="4" name="Text Placeholder 3">
            <a:extLst>
              <a:ext uri="{FF2B5EF4-FFF2-40B4-BE49-F238E27FC236}">
                <a16:creationId xmlns:a16="http://schemas.microsoft.com/office/drawing/2014/main" id="{BA6319F4-46D6-4FB9-AA70-C194D648FB4A}"/>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2425411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58B8-8510-4707-A42F-41B314588A48}"/>
              </a:ext>
            </a:extLst>
          </p:cNvPr>
          <p:cNvSpPr>
            <a:spLocks noGrp="1"/>
          </p:cNvSpPr>
          <p:nvPr>
            <p:ph type="title"/>
          </p:nvPr>
        </p:nvSpPr>
        <p:spPr/>
        <p:txBody>
          <a:bodyPr/>
          <a:lstStyle/>
          <a:p>
            <a:r>
              <a:rPr lang="en-US"/>
              <a:t>LinkedIn Updates Table | BUSS - 3 of 7</a:t>
            </a:r>
          </a:p>
        </p:txBody>
      </p:sp>
      <p:graphicFrame>
        <p:nvGraphicFramePr>
          <p:cNvPr id="5" name="Table Placeholder 4">
            <a:extLst>
              <a:ext uri="{FF2B5EF4-FFF2-40B4-BE49-F238E27FC236}">
                <a16:creationId xmlns:a16="http://schemas.microsoft.com/office/drawing/2014/main" id="{730EA39D-7F30-405B-8D9F-7BF9E0018751}"/>
              </a:ext>
            </a:extLst>
          </p:cNvPr>
          <p:cNvGraphicFramePr>
            <a:graphicFrameLocks noGrp="1"/>
          </p:cNvGraphicFramePr>
          <p:nvPr>
            <p:ph type="tbl" sz="quarter" idx="13"/>
            <p:extLst>
              <p:ext uri="{D42A27DB-BD31-4B8C-83A1-F6EECF244321}">
                <p14:modId xmlns:p14="http://schemas.microsoft.com/office/powerpoint/2010/main" val="198647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4123457"/>
                    </a:ext>
                  </a:extLst>
                </a:gridCol>
                <a:gridCol w="987552">
                  <a:extLst>
                    <a:ext uri="{9D8B030D-6E8A-4147-A177-3AD203B41FA5}">
                      <a16:colId xmlns:a16="http://schemas.microsoft.com/office/drawing/2014/main" val="811809353"/>
                    </a:ext>
                  </a:extLst>
                </a:gridCol>
                <a:gridCol w="987552">
                  <a:extLst>
                    <a:ext uri="{9D8B030D-6E8A-4147-A177-3AD203B41FA5}">
                      <a16:colId xmlns:a16="http://schemas.microsoft.com/office/drawing/2014/main" val="819038576"/>
                    </a:ext>
                  </a:extLst>
                </a:gridCol>
                <a:gridCol w="987552">
                  <a:extLst>
                    <a:ext uri="{9D8B030D-6E8A-4147-A177-3AD203B41FA5}">
                      <a16:colId xmlns:a16="http://schemas.microsoft.com/office/drawing/2014/main" val="2073613605"/>
                    </a:ext>
                  </a:extLst>
                </a:gridCol>
                <a:gridCol w="987552">
                  <a:extLst>
                    <a:ext uri="{9D8B030D-6E8A-4147-A177-3AD203B41FA5}">
                      <a16:colId xmlns:a16="http://schemas.microsoft.com/office/drawing/2014/main" val="614155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676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12:44:10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6142489"/>
                  </a:ext>
                </a:extLst>
              </a:tr>
            </a:tbl>
          </a:graphicData>
        </a:graphic>
      </p:graphicFrame>
      <p:sp>
        <p:nvSpPr>
          <p:cNvPr id="4" name="Text Placeholder 3">
            <a:extLst>
              <a:ext uri="{FF2B5EF4-FFF2-40B4-BE49-F238E27FC236}">
                <a16:creationId xmlns:a16="http://schemas.microsoft.com/office/drawing/2014/main" id="{B44CD81C-7C3A-4AEB-9D14-53279E6C3520}"/>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3258763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3FAF8-4734-45A9-85FB-BA0AA9125CA2}"/>
              </a:ext>
            </a:extLst>
          </p:cNvPr>
          <p:cNvSpPr>
            <a:spLocks noGrp="1"/>
          </p:cNvSpPr>
          <p:nvPr>
            <p:ph type="title"/>
          </p:nvPr>
        </p:nvSpPr>
        <p:spPr/>
        <p:txBody>
          <a:bodyPr/>
          <a:lstStyle/>
          <a:p>
            <a:r>
              <a:rPr lang="en-US"/>
              <a:t>LinkedIn Updates Table | BUSS - 4 of 7</a:t>
            </a:r>
          </a:p>
        </p:txBody>
      </p:sp>
      <p:graphicFrame>
        <p:nvGraphicFramePr>
          <p:cNvPr id="5" name="Table Placeholder 4">
            <a:extLst>
              <a:ext uri="{FF2B5EF4-FFF2-40B4-BE49-F238E27FC236}">
                <a16:creationId xmlns:a16="http://schemas.microsoft.com/office/drawing/2014/main" id="{CDF36C57-5316-4172-995E-80ED96FDAE8A}"/>
              </a:ext>
            </a:extLst>
          </p:cNvPr>
          <p:cNvGraphicFramePr>
            <a:graphicFrameLocks noGrp="1"/>
          </p:cNvGraphicFramePr>
          <p:nvPr>
            <p:ph type="tbl" sz="quarter" idx="13"/>
            <p:extLst>
              <p:ext uri="{D42A27DB-BD31-4B8C-83A1-F6EECF244321}">
                <p14:modId xmlns:p14="http://schemas.microsoft.com/office/powerpoint/2010/main" val="358501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52842905"/>
                    </a:ext>
                  </a:extLst>
                </a:gridCol>
                <a:gridCol w="987552">
                  <a:extLst>
                    <a:ext uri="{9D8B030D-6E8A-4147-A177-3AD203B41FA5}">
                      <a16:colId xmlns:a16="http://schemas.microsoft.com/office/drawing/2014/main" val="3967218775"/>
                    </a:ext>
                  </a:extLst>
                </a:gridCol>
                <a:gridCol w="987552">
                  <a:extLst>
                    <a:ext uri="{9D8B030D-6E8A-4147-A177-3AD203B41FA5}">
                      <a16:colId xmlns:a16="http://schemas.microsoft.com/office/drawing/2014/main" val="3765597518"/>
                    </a:ext>
                  </a:extLst>
                </a:gridCol>
                <a:gridCol w="987552">
                  <a:extLst>
                    <a:ext uri="{9D8B030D-6E8A-4147-A177-3AD203B41FA5}">
                      <a16:colId xmlns:a16="http://schemas.microsoft.com/office/drawing/2014/main" val="886414637"/>
                    </a:ext>
                  </a:extLst>
                </a:gridCol>
                <a:gridCol w="987552">
                  <a:extLst>
                    <a:ext uri="{9D8B030D-6E8A-4147-A177-3AD203B41FA5}">
                      <a16:colId xmlns:a16="http://schemas.microsoft.com/office/drawing/2014/main" val="55909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22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14:53:27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5900353"/>
                  </a:ext>
                </a:extLst>
              </a:tr>
            </a:tbl>
          </a:graphicData>
        </a:graphic>
      </p:graphicFrame>
      <p:sp>
        <p:nvSpPr>
          <p:cNvPr id="4" name="Text Placeholder 3">
            <a:extLst>
              <a:ext uri="{FF2B5EF4-FFF2-40B4-BE49-F238E27FC236}">
                <a16:creationId xmlns:a16="http://schemas.microsoft.com/office/drawing/2014/main" id="{50ED8BBD-8EB8-4E3A-B7E4-5D1E88546C19}"/>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1284373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DEF9C-2836-4F19-A847-1B347A945A08}"/>
              </a:ext>
            </a:extLst>
          </p:cNvPr>
          <p:cNvSpPr>
            <a:spLocks noGrp="1"/>
          </p:cNvSpPr>
          <p:nvPr>
            <p:ph type="title"/>
          </p:nvPr>
        </p:nvSpPr>
        <p:spPr/>
        <p:txBody>
          <a:bodyPr/>
          <a:lstStyle/>
          <a:p>
            <a:r>
              <a:rPr lang="en-US"/>
              <a:t>LinkedIn Updates Table | BUSS - 5 of 7</a:t>
            </a:r>
          </a:p>
        </p:txBody>
      </p:sp>
      <p:graphicFrame>
        <p:nvGraphicFramePr>
          <p:cNvPr id="5" name="Table Placeholder 4">
            <a:extLst>
              <a:ext uri="{FF2B5EF4-FFF2-40B4-BE49-F238E27FC236}">
                <a16:creationId xmlns:a16="http://schemas.microsoft.com/office/drawing/2014/main" id="{C8B12F9D-E64F-4808-84FF-FA3E8A7AE213}"/>
              </a:ext>
            </a:extLst>
          </p:cNvPr>
          <p:cNvGraphicFramePr>
            <a:graphicFrameLocks noGrp="1"/>
          </p:cNvGraphicFramePr>
          <p:nvPr>
            <p:ph type="tbl" sz="quarter" idx="13"/>
            <p:extLst>
              <p:ext uri="{D42A27DB-BD31-4B8C-83A1-F6EECF244321}">
                <p14:modId xmlns:p14="http://schemas.microsoft.com/office/powerpoint/2010/main" val="257215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1196623"/>
                    </a:ext>
                  </a:extLst>
                </a:gridCol>
                <a:gridCol w="987552">
                  <a:extLst>
                    <a:ext uri="{9D8B030D-6E8A-4147-A177-3AD203B41FA5}">
                      <a16:colId xmlns:a16="http://schemas.microsoft.com/office/drawing/2014/main" val="939352568"/>
                    </a:ext>
                  </a:extLst>
                </a:gridCol>
                <a:gridCol w="987552">
                  <a:extLst>
                    <a:ext uri="{9D8B030D-6E8A-4147-A177-3AD203B41FA5}">
                      <a16:colId xmlns:a16="http://schemas.microsoft.com/office/drawing/2014/main" val="359309660"/>
                    </a:ext>
                  </a:extLst>
                </a:gridCol>
                <a:gridCol w="987552">
                  <a:extLst>
                    <a:ext uri="{9D8B030D-6E8A-4147-A177-3AD203B41FA5}">
                      <a16:colId xmlns:a16="http://schemas.microsoft.com/office/drawing/2014/main" val="619717036"/>
                    </a:ext>
                  </a:extLst>
                </a:gridCol>
                <a:gridCol w="987552">
                  <a:extLst>
                    <a:ext uri="{9D8B030D-6E8A-4147-A177-3AD203B41FA5}">
                      <a16:colId xmlns:a16="http://schemas.microsoft.com/office/drawing/2014/main" val="351321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95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11:40:34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https://lnkd.in/gAy2irR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72610831"/>
                  </a:ext>
                </a:extLst>
              </a:tr>
            </a:tbl>
          </a:graphicData>
        </a:graphic>
      </p:graphicFrame>
      <p:sp>
        <p:nvSpPr>
          <p:cNvPr id="4" name="Text Placeholder 3">
            <a:extLst>
              <a:ext uri="{FF2B5EF4-FFF2-40B4-BE49-F238E27FC236}">
                <a16:creationId xmlns:a16="http://schemas.microsoft.com/office/drawing/2014/main" id="{3F46387E-77DF-4D2E-8040-72207D7ABA1D}"/>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2840174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D86A-5428-4419-82F1-A38B9AE7DA0D}"/>
              </a:ext>
            </a:extLst>
          </p:cNvPr>
          <p:cNvSpPr>
            <a:spLocks noGrp="1"/>
          </p:cNvSpPr>
          <p:nvPr>
            <p:ph type="title"/>
          </p:nvPr>
        </p:nvSpPr>
        <p:spPr/>
        <p:txBody>
          <a:bodyPr/>
          <a:lstStyle/>
          <a:p>
            <a:r>
              <a:rPr lang="en-US"/>
              <a:t>LinkedIn Updates Table | BUSS - 6 of 7</a:t>
            </a:r>
          </a:p>
        </p:txBody>
      </p:sp>
      <p:graphicFrame>
        <p:nvGraphicFramePr>
          <p:cNvPr id="5" name="Table Placeholder 4">
            <a:extLst>
              <a:ext uri="{FF2B5EF4-FFF2-40B4-BE49-F238E27FC236}">
                <a16:creationId xmlns:a16="http://schemas.microsoft.com/office/drawing/2014/main" id="{451416EB-ACDE-458F-9CB4-AD2AF64AD5AA}"/>
              </a:ext>
            </a:extLst>
          </p:cNvPr>
          <p:cNvGraphicFramePr>
            <a:graphicFrameLocks noGrp="1"/>
          </p:cNvGraphicFramePr>
          <p:nvPr>
            <p:ph type="tbl" sz="quarter" idx="13"/>
            <p:extLst>
              <p:ext uri="{D42A27DB-BD31-4B8C-83A1-F6EECF244321}">
                <p14:modId xmlns:p14="http://schemas.microsoft.com/office/powerpoint/2010/main" val="331394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62450957"/>
                    </a:ext>
                  </a:extLst>
                </a:gridCol>
                <a:gridCol w="987552">
                  <a:extLst>
                    <a:ext uri="{9D8B030D-6E8A-4147-A177-3AD203B41FA5}">
                      <a16:colId xmlns:a16="http://schemas.microsoft.com/office/drawing/2014/main" val="1277963985"/>
                    </a:ext>
                  </a:extLst>
                </a:gridCol>
                <a:gridCol w="987552">
                  <a:extLst>
                    <a:ext uri="{9D8B030D-6E8A-4147-A177-3AD203B41FA5}">
                      <a16:colId xmlns:a16="http://schemas.microsoft.com/office/drawing/2014/main" val="3796763098"/>
                    </a:ext>
                  </a:extLst>
                </a:gridCol>
                <a:gridCol w="987552">
                  <a:extLst>
                    <a:ext uri="{9D8B030D-6E8A-4147-A177-3AD203B41FA5}">
                      <a16:colId xmlns:a16="http://schemas.microsoft.com/office/drawing/2014/main" val="1292712045"/>
                    </a:ext>
                  </a:extLst>
                </a:gridCol>
                <a:gridCol w="987552">
                  <a:extLst>
                    <a:ext uri="{9D8B030D-6E8A-4147-A177-3AD203B41FA5}">
                      <a16:colId xmlns:a16="http://schemas.microsoft.com/office/drawing/2014/main" val="402257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12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14:28:37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https://lnkd.in/gTGcyQn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3331989"/>
                  </a:ext>
                </a:extLst>
              </a:tr>
            </a:tbl>
          </a:graphicData>
        </a:graphic>
      </p:graphicFrame>
      <p:sp>
        <p:nvSpPr>
          <p:cNvPr id="4" name="Text Placeholder 3">
            <a:extLst>
              <a:ext uri="{FF2B5EF4-FFF2-40B4-BE49-F238E27FC236}">
                <a16:creationId xmlns:a16="http://schemas.microsoft.com/office/drawing/2014/main" id="{93E508C1-64EF-4A11-824A-FD5A90BE8FE2}"/>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350103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DBC15-6B78-4DBF-BCBC-B63F09441FB1}"/>
              </a:ext>
            </a:extLst>
          </p:cNvPr>
          <p:cNvSpPr>
            <a:spLocks noGrp="1"/>
          </p:cNvSpPr>
          <p:nvPr>
            <p:ph type="title"/>
          </p:nvPr>
        </p:nvSpPr>
        <p:spPr/>
        <p:txBody>
          <a:bodyPr/>
          <a:lstStyle/>
          <a:p>
            <a:r>
              <a:rPr lang="en-US"/>
              <a:t>LinkedIn Updates Table | BUSS - 7 of 7</a:t>
            </a:r>
          </a:p>
        </p:txBody>
      </p:sp>
      <p:graphicFrame>
        <p:nvGraphicFramePr>
          <p:cNvPr id="5" name="Table Placeholder 4">
            <a:extLst>
              <a:ext uri="{FF2B5EF4-FFF2-40B4-BE49-F238E27FC236}">
                <a16:creationId xmlns:a16="http://schemas.microsoft.com/office/drawing/2014/main" id="{D706BF82-8FE9-4B5D-A972-57A1442A6D9B}"/>
              </a:ext>
            </a:extLst>
          </p:cNvPr>
          <p:cNvGraphicFramePr>
            <a:graphicFrameLocks noGrp="1"/>
          </p:cNvGraphicFramePr>
          <p:nvPr>
            <p:ph type="tbl" sz="quarter" idx="13"/>
            <p:extLst>
              <p:ext uri="{D42A27DB-BD31-4B8C-83A1-F6EECF244321}">
                <p14:modId xmlns:p14="http://schemas.microsoft.com/office/powerpoint/2010/main" val="205761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2472981"/>
                    </a:ext>
                  </a:extLst>
                </a:gridCol>
                <a:gridCol w="987552">
                  <a:extLst>
                    <a:ext uri="{9D8B030D-6E8A-4147-A177-3AD203B41FA5}">
                      <a16:colId xmlns:a16="http://schemas.microsoft.com/office/drawing/2014/main" val="3636330621"/>
                    </a:ext>
                  </a:extLst>
                </a:gridCol>
                <a:gridCol w="987552">
                  <a:extLst>
                    <a:ext uri="{9D8B030D-6E8A-4147-A177-3AD203B41FA5}">
                      <a16:colId xmlns:a16="http://schemas.microsoft.com/office/drawing/2014/main" val="3648563759"/>
                    </a:ext>
                  </a:extLst>
                </a:gridCol>
                <a:gridCol w="987552">
                  <a:extLst>
                    <a:ext uri="{9D8B030D-6E8A-4147-A177-3AD203B41FA5}">
                      <a16:colId xmlns:a16="http://schemas.microsoft.com/office/drawing/2014/main" val="2069990168"/>
                    </a:ext>
                  </a:extLst>
                </a:gridCol>
                <a:gridCol w="987552">
                  <a:extLst>
                    <a:ext uri="{9D8B030D-6E8A-4147-A177-3AD203B41FA5}">
                      <a16:colId xmlns:a16="http://schemas.microsoft.com/office/drawing/2014/main" val="3888252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819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10:30:02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https://lnkd.in/dB7aYgD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3634958"/>
                  </a:ext>
                </a:extLst>
              </a:tr>
            </a:tbl>
          </a:graphicData>
        </a:graphic>
      </p:graphicFrame>
      <p:sp>
        <p:nvSpPr>
          <p:cNvPr id="4" name="Text Placeholder 3">
            <a:extLst>
              <a:ext uri="{FF2B5EF4-FFF2-40B4-BE49-F238E27FC236}">
                <a16:creationId xmlns:a16="http://schemas.microsoft.com/office/drawing/2014/main" id="{D72B9001-9589-4B64-9358-A24EE6475CC9}"/>
              </a:ext>
            </a:extLst>
          </p:cNvPr>
          <p:cNvSpPr>
            <a:spLocks noGrp="1"/>
          </p:cNvSpPr>
          <p:nvPr>
            <p:ph type="body" sz="quarter" idx="14"/>
          </p:nvPr>
        </p:nvSpPr>
        <p:spPr/>
        <p:txBody>
          <a:bodyPr/>
          <a:lstStyle/>
          <a:p>
            <a:r>
              <a:rPr lang="en-US"/>
              <a:t>10/01/2018 - 11/15/2018</a:t>
            </a:r>
          </a:p>
        </p:txBody>
      </p:sp>
    </p:spTree>
    <p:extLst>
      <p:ext uri="{BB962C8B-B14F-4D97-AF65-F5344CB8AC3E}">
        <p14:creationId xmlns:p14="http://schemas.microsoft.com/office/powerpoint/2010/main" val="12807308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203</Words>
  <Application>Microsoft Office PowerPoint</Application>
  <PresentationFormat>On-screen Show (4:3)</PresentationFormat>
  <Paragraphs>84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LinkedIn Updates Table | BUSS - 1 of 7</vt:lpstr>
      <vt:lpstr>LinkedIn Updates Table | BUSS - 2 of 7</vt:lpstr>
      <vt:lpstr>LinkedIn Updates Table | BUSS - 3 of 7</vt:lpstr>
      <vt:lpstr>LinkedIn Updates Table | BUSS - 4 of 7</vt:lpstr>
      <vt:lpstr>LinkedIn Updates Table | BUSS - 5 of 7</vt:lpstr>
      <vt:lpstr>LinkedIn Updates Table | BUSS - 6 of 7</vt:lpstr>
      <vt:lpstr>LinkedIn Updates Table | BUSS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BUSS - 1 of 7</dc:title>
  <dc:creator>Administrator</dc:creator>
  <cp:lastModifiedBy>Administrator</cp:lastModifiedBy>
  <cp:revision>1</cp:revision>
  <dcterms:created xsi:type="dcterms:W3CDTF">2018-11-16T13:52:10Z</dcterms:created>
  <dcterms:modified xsi:type="dcterms:W3CDTF">2018-11-16T13:52:28Z</dcterms:modified>
</cp:coreProperties>
</file>