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69" r:id="rId14"/>
    <p:sldId id="270" r:id="rId15"/>
    <p:sldId id="272" r:id="rId16"/>
    <p:sldId id="273" r:id="rId17"/>
    <p:sldId id="274" r:id="rId18"/>
    <p:sldId id="275" r:id="rId19"/>
  </p:sldIdLst>
  <p:sldSz cx="9144000" cy="6858000" type="screen4x3"/>
  <p:notesSz cx="6858000" cy="9144000"/>
  <p:embeddedFontLst>
    <p:embeddedFont>
      <p:font typeface="Calibri" panose="020F0502020204030204" pitchFamily="34" charset="0"/>
      <p:regular r:id="rId20"/>
      <p:bold r:id="rId21"/>
      <p:italic r:id="rId22"/>
      <p:boldItalic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Buss AG</c:v>
                </c:pt>
              </c:strCache>
            </c:strRef>
          </c:tx>
          <c:spPr>
            <a:ln w="28575" cap="rnd">
              <a:solidFill>
                <a:schemeClr val="accent1"/>
              </a:solidFill>
              <a:round/>
            </a:ln>
            <a:effectLst/>
          </c:spPr>
          <c:marker>
            <c:symbol val="none"/>
          </c:marker>
          <c:cat>
            <c:numRef>
              <c:f>Sheet1!$A$2:$A$32</c:f>
              <c:numCache>
                <c:formatCode>m/d/yyyy</c:formatCode>
                <c:ptCount val="31"/>
                <c:pt idx="0">
                  <c:v>43374</c:v>
                </c:pt>
                <c:pt idx="1">
                  <c:v>43375</c:v>
                </c:pt>
                <c:pt idx="2">
                  <c:v>43376</c:v>
                </c:pt>
                <c:pt idx="3">
                  <c:v>43377</c:v>
                </c:pt>
                <c:pt idx="4">
                  <c:v>43378</c:v>
                </c:pt>
                <c:pt idx="5">
                  <c:v>43379</c:v>
                </c:pt>
                <c:pt idx="6">
                  <c:v>43380</c:v>
                </c:pt>
                <c:pt idx="7">
                  <c:v>43381</c:v>
                </c:pt>
                <c:pt idx="8">
                  <c:v>43382</c:v>
                </c:pt>
                <c:pt idx="9">
                  <c:v>43383</c:v>
                </c:pt>
                <c:pt idx="10">
                  <c:v>43384</c:v>
                </c:pt>
                <c:pt idx="11">
                  <c:v>43385</c:v>
                </c:pt>
                <c:pt idx="12">
                  <c:v>43386</c:v>
                </c:pt>
                <c:pt idx="13">
                  <c:v>43387</c:v>
                </c:pt>
                <c:pt idx="14">
                  <c:v>43388</c:v>
                </c:pt>
                <c:pt idx="15">
                  <c:v>43389</c:v>
                </c:pt>
                <c:pt idx="16">
                  <c:v>43390</c:v>
                </c:pt>
                <c:pt idx="17">
                  <c:v>43391</c:v>
                </c:pt>
                <c:pt idx="18">
                  <c:v>43392</c:v>
                </c:pt>
                <c:pt idx="19">
                  <c:v>43393</c:v>
                </c:pt>
                <c:pt idx="20">
                  <c:v>43394</c:v>
                </c:pt>
                <c:pt idx="21">
                  <c:v>43395</c:v>
                </c:pt>
                <c:pt idx="22">
                  <c:v>43396</c:v>
                </c:pt>
                <c:pt idx="23">
                  <c:v>43397</c:v>
                </c:pt>
                <c:pt idx="24">
                  <c:v>43398</c:v>
                </c:pt>
                <c:pt idx="25">
                  <c:v>43399</c:v>
                </c:pt>
                <c:pt idx="26">
                  <c:v>43400</c:v>
                </c:pt>
                <c:pt idx="27">
                  <c:v>43401</c:v>
                </c:pt>
                <c:pt idx="28">
                  <c:v>43402</c:v>
                </c:pt>
                <c:pt idx="29">
                  <c:v>43403</c:v>
                </c:pt>
                <c:pt idx="30">
                  <c:v>43404</c:v>
                </c:pt>
              </c:numCache>
            </c:numRef>
          </c:cat>
          <c:val>
            <c:numRef>
              <c:f>Sheet1!$B$2:$B$32</c:f>
              <c:numCache>
                <c:formatCode>General</c:formatCode>
                <c:ptCount val="31"/>
                <c:pt idx="0">
                  <c:v>657</c:v>
                </c:pt>
                <c:pt idx="1">
                  <c:v>657</c:v>
                </c:pt>
                <c:pt idx="2">
                  <c:v>658</c:v>
                </c:pt>
                <c:pt idx="3">
                  <c:v>658</c:v>
                </c:pt>
                <c:pt idx="4">
                  <c:v>659</c:v>
                </c:pt>
                <c:pt idx="5">
                  <c:v>661</c:v>
                </c:pt>
                <c:pt idx="6">
                  <c:v>661</c:v>
                </c:pt>
                <c:pt idx="7">
                  <c:v>661</c:v>
                </c:pt>
                <c:pt idx="8">
                  <c:v>660</c:v>
                </c:pt>
                <c:pt idx="9">
                  <c:v>663</c:v>
                </c:pt>
                <c:pt idx="10">
                  <c:v>665</c:v>
                </c:pt>
                <c:pt idx="11">
                  <c:v>668</c:v>
                </c:pt>
                <c:pt idx="12">
                  <c:v>670</c:v>
                </c:pt>
                <c:pt idx="13">
                  <c:v>670</c:v>
                </c:pt>
                <c:pt idx="14">
                  <c:v>670</c:v>
                </c:pt>
                <c:pt idx="15">
                  <c:v>670</c:v>
                </c:pt>
                <c:pt idx="16">
                  <c:v>671</c:v>
                </c:pt>
                <c:pt idx="17">
                  <c:v>671</c:v>
                </c:pt>
                <c:pt idx="18">
                  <c:v>670</c:v>
                </c:pt>
                <c:pt idx="19">
                  <c:v>670</c:v>
                </c:pt>
                <c:pt idx="20">
                  <c:v>670</c:v>
                </c:pt>
                <c:pt idx="21">
                  <c:v>670</c:v>
                </c:pt>
                <c:pt idx="22">
                  <c:v>672</c:v>
                </c:pt>
                <c:pt idx="23">
                  <c:v>674</c:v>
                </c:pt>
                <c:pt idx="24">
                  <c:v>675</c:v>
                </c:pt>
                <c:pt idx="25">
                  <c:v>677</c:v>
                </c:pt>
                <c:pt idx="26">
                  <c:v>677</c:v>
                </c:pt>
                <c:pt idx="27">
                  <c:v>679</c:v>
                </c:pt>
                <c:pt idx="28">
                  <c:v>680</c:v>
                </c:pt>
                <c:pt idx="29">
                  <c:v>680</c:v>
                </c:pt>
                <c:pt idx="30">
                  <c:v>682</c:v>
                </c:pt>
              </c:numCache>
            </c:numRef>
          </c:val>
          <c:smooth val="0"/>
          <c:extLst>
            <c:ext xmlns:c16="http://schemas.microsoft.com/office/drawing/2014/chart" uri="{C3380CC4-5D6E-409C-BE32-E72D297353CC}">
              <c16:uniqueId val="{00000000-C1AF-43B7-9D75-79871B35BD08}"/>
            </c:ext>
          </c:extLst>
        </c:ser>
        <c:dLbls>
          <c:showLegendKey val="0"/>
          <c:showVal val="0"/>
          <c:showCatName val="0"/>
          <c:showSerName val="0"/>
          <c:showPercent val="0"/>
          <c:showBubbleSize val="0"/>
        </c:dLbls>
        <c:smooth val="0"/>
        <c:axId val="357780600"/>
        <c:axId val="355959504"/>
      </c:lineChart>
      <c:dateAx>
        <c:axId val="3577806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959504"/>
        <c:crosses val="autoZero"/>
        <c:auto val="1"/>
        <c:lblOffset val="100"/>
        <c:baseTimeUnit val="days"/>
      </c:dateAx>
      <c:valAx>
        <c:axId val="355959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780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Buss AG</c:v>
                </c:pt>
              </c:strCache>
            </c:strRef>
          </c:tx>
          <c:spPr>
            <a:ln w="28575" cap="rnd">
              <a:solidFill>
                <a:schemeClr val="accent1"/>
              </a:solidFill>
              <a:round/>
            </a:ln>
            <a:effectLst/>
          </c:spPr>
          <c:marker>
            <c:symbol val="none"/>
          </c:marker>
          <c:cat>
            <c:numRef>
              <c:f>Sheet1!$A$2:$A$32</c:f>
              <c:numCache>
                <c:formatCode>m/d/yyyy</c:formatCode>
                <c:ptCount val="31"/>
                <c:pt idx="0">
                  <c:v>43374</c:v>
                </c:pt>
                <c:pt idx="1">
                  <c:v>43375</c:v>
                </c:pt>
                <c:pt idx="2">
                  <c:v>43376</c:v>
                </c:pt>
                <c:pt idx="3">
                  <c:v>43377</c:v>
                </c:pt>
                <c:pt idx="4">
                  <c:v>43378</c:v>
                </c:pt>
                <c:pt idx="5">
                  <c:v>43379</c:v>
                </c:pt>
                <c:pt idx="6">
                  <c:v>43380</c:v>
                </c:pt>
                <c:pt idx="7">
                  <c:v>43381</c:v>
                </c:pt>
                <c:pt idx="8">
                  <c:v>43382</c:v>
                </c:pt>
                <c:pt idx="9">
                  <c:v>43383</c:v>
                </c:pt>
                <c:pt idx="10">
                  <c:v>43384</c:v>
                </c:pt>
                <c:pt idx="11">
                  <c:v>43385</c:v>
                </c:pt>
                <c:pt idx="12">
                  <c:v>43386</c:v>
                </c:pt>
                <c:pt idx="13">
                  <c:v>43387</c:v>
                </c:pt>
                <c:pt idx="14">
                  <c:v>43388</c:v>
                </c:pt>
                <c:pt idx="15">
                  <c:v>43389</c:v>
                </c:pt>
                <c:pt idx="16">
                  <c:v>43390</c:v>
                </c:pt>
                <c:pt idx="17">
                  <c:v>43391</c:v>
                </c:pt>
                <c:pt idx="18">
                  <c:v>43392</c:v>
                </c:pt>
                <c:pt idx="19">
                  <c:v>43393</c:v>
                </c:pt>
                <c:pt idx="20">
                  <c:v>43394</c:v>
                </c:pt>
                <c:pt idx="21">
                  <c:v>43395</c:v>
                </c:pt>
                <c:pt idx="22">
                  <c:v>43396</c:v>
                </c:pt>
                <c:pt idx="23">
                  <c:v>43397</c:v>
                </c:pt>
                <c:pt idx="24">
                  <c:v>43398</c:v>
                </c:pt>
                <c:pt idx="25">
                  <c:v>43399</c:v>
                </c:pt>
                <c:pt idx="26">
                  <c:v>43400</c:v>
                </c:pt>
                <c:pt idx="27">
                  <c:v>43401</c:v>
                </c:pt>
                <c:pt idx="28">
                  <c:v>43402</c:v>
                </c:pt>
                <c:pt idx="29">
                  <c:v>43403</c:v>
                </c:pt>
                <c:pt idx="30">
                  <c:v>43404</c:v>
                </c:pt>
              </c:numCache>
            </c:numRef>
          </c:cat>
          <c:val>
            <c:numRef>
              <c:f>Sheet1!$B$2:$B$32</c:f>
              <c:numCache>
                <c:formatCode>General</c:formatCode>
                <c:ptCount val="31"/>
                <c:pt idx="0">
                  <c:v>0</c:v>
                </c:pt>
                <c:pt idx="1">
                  <c:v>0</c:v>
                </c:pt>
                <c:pt idx="2">
                  <c:v>1</c:v>
                </c:pt>
                <c:pt idx="3">
                  <c:v>0</c:v>
                </c:pt>
                <c:pt idx="4">
                  <c:v>1</c:v>
                </c:pt>
                <c:pt idx="5">
                  <c:v>2</c:v>
                </c:pt>
                <c:pt idx="6">
                  <c:v>0</c:v>
                </c:pt>
                <c:pt idx="7">
                  <c:v>0</c:v>
                </c:pt>
                <c:pt idx="8">
                  <c:v>-1</c:v>
                </c:pt>
                <c:pt idx="9">
                  <c:v>3</c:v>
                </c:pt>
                <c:pt idx="10">
                  <c:v>2</c:v>
                </c:pt>
                <c:pt idx="11">
                  <c:v>3</c:v>
                </c:pt>
                <c:pt idx="12">
                  <c:v>2</c:v>
                </c:pt>
                <c:pt idx="13">
                  <c:v>0</c:v>
                </c:pt>
                <c:pt idx="14">
                  <c:v>0</c:v>
                </c:pt>
                <c:pt idx="15">
                  <c:v>0</c:v>
                </c:pt>
                <c:pt idx="16">
                  <c:v>1</c:v>
                </c:pt>
                <c:pt idx="17">
                  <c:v>0</c:v>
                </c:pt>
                <c:pt idx="18">
                  <c:v>-1</c:v>
                </c:pt>
                <c:pt idx="19">
                  <c:v>0</c:v>
                </c:pt>
                <c:pt idx="20">
                  <c:v>0</c:v>
                </c:pt>
                <c:pt idx="21">
                  <c:v>0</c:v>
                </c:pt>
                <c:pt idx="22">
                  <c:v>2</c:v>
                </c:pt>
                <c:pt idx="23">
                  <c:v>2</c:v>
                </c:pt>
                <c:pt idx="24">
                  <c:v>1</c:v>
                </c:pt>
                <c:pt idx="25">
                  <c:v>2</c:v>
                </c:pt>
                <c:pt idx="26">
                  <c:v>0</c:v>
                </c:pt>
                <c:pt idx="27">
                  <c:v>2</c:v>
                </c:pt>
                <c:pt idx="28">
                  <c:v>1</c:v>
                </c:pt>
                <c:pt idx="29">
                  <c:v>0</c:v>
                </c:pt>
                <c:pt idx="30">
                  <c:v>2</c:v>
                </c:pt>
              </c:numCache>
            </c:numRef>
          </c:val>
          <c:smooth val="0"/>
          <c:extLst>
            <c:ext xmlns:c16="http://schemas.microsoft.com/office/drawing/2014/chart" uri="{C3380CC4-5D6E-409C-BE32-E72D297353CC}">
              <c16:uniqueId val="{00000000-2173-4C08-90A7-1D4799AD5283}"/>
            </c:ext>
          </c:extLst>
        </c:ser>
        <c:dLbls>
          <c:showLegendKey val="0"/>
          <c:showVal val="0"/>
          <c:showCatName val="0"/>
          <c:showSerName val="0"/>
          <c:showPercent val="0"/>
          <c:showBubbleSize val="0"/>
        </c:dLbls>
        <c:smooth val="0"/>
        <c:axId val="355102336"/>
        <c:axId val="355095448"/>
      </c:lineChart>
      <c:dateAx>
        <c:axId val="3551023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095448"/>
        <c:crosses val="autoZero"/>
        <c:auto val="1"/>
        <c:lblOffset val="100"/>
        <c:baseTimeUnit val="days"/>
      </c:dateAx>
      <c:valAx>
        <c:axId val="355095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102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Buss AG</c:v>
                </c:pt>
              </c:strCache>
            </c:strRef>
          </c:tx>
          <c:spPr>
            <a:ln w="28575" cap="rnd">
              <a:solidFill>
                <a:schemeClr val="accent1"/>
              </a:solidFill>
              <a:round/>
            </a:ln>
            <a:effectLst/>
          </c:spPr>
          <c:marker>
            <c:symbol val="none"/>
          </c:marker>
          <c:cat>
            <c:numRef>
              <c:f>Sheet1!$A$2:$A$32</c:f>
              <c:numCache>
                <c:formatCode>m/d/yyyy</c:formatCode>
                <c:ptCount val="31"/>
                <c:pt idx="0">
                  <c:v>43374</c:v>
                </c:pt>
                <c:pt idx="1">
                  <c:v>43375</c:v>
                </c:pt>
                <c:pt idx="2">
                  <c:v>43376</c:v>
                </c:pt>
                <c:pt idx="3">
                  <c:v>43377</c:v>
                </c:pt>
                <c:pt idx="4">
                  <c:v>43378</c:v>
                </c:pt>
                <c:pt idx="5">
                  <c:v>43379</c:v>
                </c:pt>
                <c:pt idx="6">
                  <c:v>43380</c:v>
                </c:pt>
                <c:pt idx="7">
                  <c:v>43381</c:v>
                </c:pt>
                <c:pt idx="8">
                  <c:v>43382</c:v>
                </c:pt>
                <c:pt idx="9">
                  <c:v>43383</c:v>
                </c:pt>
                <c:pt idx="10">
                  <c:v>43384</c:v>
                </c:pt>
                <c:pt idx="11">
                  <c:v>43385</c:v>
                </c:pt>
                <c:pt idx="12">
                  <c:v>43386</c:v>
                </c:pt>
                <c:pt idx="13">
                  <c:v>43387</c:v>
                </c:pt>
                <c:pt idx="14">
                  <c:v>43388</c:v>
                </c:pt>
                <c:pt idx="15">
                  <c:v>43389</c:v>
                </c:pt>
                <c:pt idx="16">
                  <c:v>43390</c:v>
                </c:pt>
                <c:pt idx="17">
                  <c:v>43391</c:v>
                </c:pt>
                <c:pt idx="18">
                  <c:v>43392</c:v>
                </c:pt>
                <c:pt idx="19">
                  <c:v>43393</c:v>
                </c:pt>
                <c:pt idx="20">
                  <c:v>43394</c:v>
                </c:pt>
                <c:pt idx="21">
                  <c:v>43395</c:v>
                </c:pt>
                <c:pt idx="22">
                  <c:v>43396</c:v>
                </c:pt>
                <c:pt idx="23">
                  <c:v>43397</c:v>
                </c:pt>
                <c:pt idx="24">
                  <c:v>43398</c:v>
                </c:pt>
                <c:pt idx="25">
                  <c:v>43399</c:v>
                </c:pt>
                <c:pt idx="26">
                  <c:v>43400</c:v>
                </c:pt>
                <c:pt idx="27">
                  <c:v>43401</c:v>
                </c:pt>
                <c:pt idx="28">
                  <c:v>43402</c:v>
                </c:pt>
                <c:pt idx="29">
                  <c:v>43403</c:v>
                </c:pt>
                <c:pt idx="30">
                  <c:v>43404</c:v>
                </c:pt>
              </c:numCache>
            </c:numRef>
          </c:cat>
          <c:val>
            <c:numRef>
              <c:f>Sheet1!$B$2:$B$32</c:f>
              <c:numCache>
                <c:formatCode>General</c:formatCode>
                <c:ptCount val="31"/>
                <c:pt idx="0">
                  <c:v>0</c:v>
                </c:pt>
                <c:pt idx="1">
                  <c:v>0</c:v>
                </c:pt>
                <c:pt idx="2">
                  <c:v>0</c:v>
                </c:pt>
                <c:pt idx="3">
                  <c:v>0</c:v>
                </c:pt>
                <c:pt idx="4">
                  <c:v>1.2158054711246</c:v>
                </c:pt>
                <c:pt idx="5">
                  <c:v>0</c:v>
                </c:pt>
                <c:pt idx="6">
                  <c:v>0</c:v>
                </c:pt>
                <c:pt idx="7">
                  <c:v>0</c:v>
                </c:pt>
                <c:pt idx="8">
                  <c:v>2.2727272727273</c:v>
                </c:pt>
                <c:pt idx="9">
                  <c:v>0</c:v>
                </c:pt>
                <c:pt idx="10">
                  <c:v>0</c:v>
                </c:pt>
                <c:pt idx="11">
                  <c:v>1.9519519519520001</c:v>
                </c:pt>
                <c:pt idx="12">
                  <c:v>0</c:v>
                </c:pt>
                <c:pt idx="13">
                  <c:v>0</c:v>
                </c:pt>
                <c:pt idx="14">
                  <c:v>0</c:v>
                </c:pt>
                <c:pt idx="15">
                  <c:v>0</c:v>
                </c:pt>
                <c:pt idx="16">
                  <c:v>0</c:v>
                </c:pt>
                <c:pt idx="17">
                  <c:v>0</c:v>
                </c:pt>
                <c:pt idx="18">
                  <c:v>0</c:v>
                </c:pt>
                <c:pt idx="19">
                  <c:v>0</c:v>
                </c:pt>
                <c:pt idx="20">
                  <c:v>0</c:v>
                </c:pt>
                <c:pt idx="21">
                  <c:v>2.0895522388060002</c:v>
                </c:pt>
                <c:pt idx="22">
                  <c:v>0</c:v>
                </c:pt>
                <c:pt idx="23">
                  <c:v>0</c:v>
                </c:pt>
                <c:pt idx="24">
                  <c:v>0</c:v>
                </c:pt>
                <c:pt idx="25">
                  <c:v>6.5088757396450001</c:v>
                </c:pt>
                <c:pt idx="26">
                  <c:v>0</c:v>
                </c:pt>
                <c:pt idx="27">
                  <c:v>0</c:v>
                </c:pt>
                <c:pt idx="28">
                  <c:v>0</c:v>
                </c:pt>
                <c:pt idx="29">
                  <c:v>0</c:v>
                </c:pt>
                <c:pt idx="30">
                  <c:v>0</c:v>
                </c:pt>
              </c:numCache>
            </c:numRef>
          </c:val>
          <c:smooth val="0"/>
          <c:extLst>
            <c:ext xmlns:c16="http://schemas.microsoft.com/office/drawing/2014/chart" uri="{C3380CC4-5D6E-409C-BE32-E72D297353CC}">
              <c16:uniqueId val="{00000000-461F-4B08-A56F-1154E51A47FD}"/>
            </c:ext>
          </c:extLst>
        </c:ser>
        <c:dLbls>
          <c:showLegendKey val="0"/>
          <c:showVal val="0"/>
          <c:showCatName val="0"/>
          <c:showSerName val="0"/>
          <c:showPercent val="0"/>
          <c:showBubbleSize val="0"/>
        </c:dLbls>
        <c:smooth val="0"/>
        <c:axId val="355097416"/>
        <c:axId val="355100040"/>
      </c:lineChart>
      <c:dateAx>
        <c:axId val="3550974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100040"/>
        <c:crosses val="autoZero"/>
        <c:auto val="1"/>
        <c:lblOffset val="100"/>
        <c:baseTimeUnit val="days"/>
      </c:dateAx>
      <c:valAx>
        <c:axId val="355100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097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c:f>
              <c:strCache>
                <c:ptCount val="1"/>
                <c:pt idx="0">
                  <c:v>Buss AG</c:v>
                </c:pt>
              </c:strCache>
            </c:strRef>
          </c:cat>
          <c:val>
            <c:numRef>
              <c:f>Sheet1!$B$2</c:f>
              <c:numCache>
                <c:formatCode>General</c:formatCode>
                <c:ptCount val="1"/>
                <c:pt idx="0">
                  <c:v>90</c:v>
                </c:pt>
              </c:numCache>
            </c:numRef>
          </c:val>
          <c:extLst>
            <c:ext xmlns:c16="http://schemas.microsoft.com/office/drawing/2014/chart" uri="{C3380CC4-5D6E-409C-BE32-E72D297353CC}">
              <c16:uniqueId val="{00000000-F86A-4726-ACB3-5878E771610B}"/>
            </c:ext>
          </c:extLst>
        </c:ser>
        <c:ser>
          <c:idx val="1"/>
          <c:order val="1"/>
          <c:tx>
            <c:strRef>
              <c:f>Sheet1!$C$1</c:f>
              <c:strCache>
                <c:ptCount val="1"/>
                <c:pt idx="0">
                  <c:v>Comments</c:v>
                </c:pt>
              </c:strCache>
            </c:strRef>
          </c:tx>
          <c:spPr>
            <a:solidFill>
              <a:schemeClr val="accent2"/>
            </a:solidFill>
            <a:ln>
              <a:noFill/>
            </a:ln>
            <a:effectLst/>
          </c:spPr>
          <c:invertIfNegative val="0"/>
          <c:cat>
            <c:strRef>
              <c:f>Sheet1!$A$2</c:f>
              <c:strCache>
                <c:ptCount val="1"/>
                <c:pt idx="0">
                  <c:v>Buss AG</c:v>
                </c:pt>
              </c:strCache>
            </c:strRef>
          </c:cat>
          <c:val>
            <c:numRef>
              <c:f>Sheet1!$C$2</c:f>
              <c:numCache>
                <c:formatCode>General</c:formatCode>
                <c:ptCount val="1"/>
                <c:pt idx="0">
                  <c:v>4</c:v>
                </c:pt>
              </c:numCache>
            </c:numRef>
          </c:val>
          <c:extLst>
            <c:ext xmlns:c16="http://schemas.microsoft.com/office/drawing/2014/chart" uri="{C3380CC4-5D6E-409C-BE32-E72D297353CC}">
              <c16:uniqueId val="{00000001-F86A-4726-ACB3-5878E771610B}"/>
            </c:ext>
          </c:extLst>
        </c:ser>
        <c:dLbls>
          <c:showLegendKey val="0"/>
          <c:showVal val="0"/>
          <c:showCatName val="0"/>
          <c:showSerName val="0"/>
          <c:showPercent val="0"/>
          <c:showBubbleSize val="0"/>
        </c:dLbls>
        <c:gapWidth val="150"/>
        <c:overlap val="100"/>
        <c:axId val="355109880"/>
        <c:axId val="355110208"/>
      </c:barChart>
      <c:catAx>
        <c:axId val="355109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110208"/>
        <c:crosses val="autoZero"/>
        <c:auto val="1"/>
        <c:lblAlgn val="ctr"/>
        <c:lblOffset val="100"/>
        <c:noMultiLvlLbl val="0"/>
      </c:catAx>
      <c:valAx>
        <c:axId val="35511020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109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Buss AG</c:v>
                </c:pt>
              </c:strCache>
            </c:strRef>
          </c:tx>
          <c:spPr>
            <a:solidFill>
              <a:schemeClr val="accent1"/>
            </a:solidFill>
            <a:ln>
              <a:noFill/>
            </a:ln>
            <a:effectLst/>
          </c:spPr>
          <c:invertIfNegative val="0"/>
          <c:cat>
            <c:strRef>
              <c:f>Sheet1!$A$2:$A$5</c:f>
              <c:strCache>
                <c:ptCount val="4"/>
                <c:pt idx="0">
                  <c:v>Status</c:v>
                </c:pt>
                <c:pt idx="1">
                  <c:v>Photo</c:v>
                </c:pt>
                <c:pt idx="2">
                  <c:v>Link</c:v>
                </c:pt>
                <c:pt idx="3">
                  <c:v>Misc</c:v>
                </c:pt>
              </c:strCache>
            </c:strRef>
          </c:cat>
          <c:val>
            <c:numRef>
              <c:f>Sheet1!$B$2:$B$5</c:f>
              <c:numCache>
                <c:formatCode>General</c:formatCode>
                <c:ptCount val="4"/>
                <c:pt idx="0">
                  <c:v>0</c:v>
                </c:pt>
                <c:pt idx="1">
                  <c:v>3.0188753763445999</c:v>
                </c:pt>
                <c:pt idx="2">
                  <c:v>1.9461077844311001</c:v>
                </c:pt>
                <c:pt idx="3">
                  <c:v>0</c:v>
                </c:pt>
              </c:numCache>
            </c:numRef>
          </c:val>
          <c:extLst>
            <c:ext xmlns:c16="http://schemas.microsoft.com/office/drawing/2014/chart" uri="{C3380CC4-5D6E-409C-BE32-E72D297353CC}">
              <c16:uniqueId val="{00000000-9434-4B18-82CF-49E66A7947CE}"/>
            </c:ext>
          </c:extLst>
        </c:ser>
        <c:dLbls>
          <c:showLegendKey val="0"/>
          <c:showVal val="0"/>
          <c:showCatName val="0"/>
          <c:showSerName val="0"/>
          <c:showPercent val="0"/>
          <c:showBubbleSize val="0"/>
        </c:dLbls>
        <c:gapWidth val="219"/>
        <c:overlap val="-27"/>
        <c:axId val="355106272"/>
        <c:axId val="355106600"/>
      </c:barChart>
      <c:catAx>
        <c:axId val="355106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106600"/>
        <c:crosses val="autoZero"/>
        <c:auto val="1"/>
        <c:lblAlgn val="ctr"/>
        <c:lblOffset val="100"/>
        <c:noMultiLvlLbl val="0"/>
      </c:catAx>
      <c:valAx>
        <c:axId val="355106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106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Buss AG</c:v>
                </c:pt>
              </c:strCache>
            </c:strRef>
          </c:cat>
          <c:val>
            <c:numRef>
              <c:f>Sheet1!$B$2</c:f>
              <c:numCache>
                <c:formatCode>General</c:formatCode>
                <c:ptCount val="1"/>
                <c:pt idx="0">
                  <c:v>94</c:v>
                </c:pt>
              </c:numCache>
            </c:numRef>
          </c:val>
          <c:extLst>
            <c:ext xmlns:c16="http://schemas.microsoft.com/office/drawing/2014/chart" uri="{C3380CC4-5D6E-409C-BE32-E72D297353CC}">
              <c16:uniqueId val="{00000000-0481-46A2-A590-D583ED376B6A}"/>
            </c:ext>
          </c:extLst>
        </c:ser>
        <c:dLbls>
          <c:showLegendKey val="0"/>
          <c:showVal val="0"/>
          <c:showCatName val="0"/>
          <c:showSerName val="0"/>
          <c:showPercent val="0"/>
          <c:showBubbleSize val="0"/>
        </c:dLbls>
        <c:gapWidth val="219"/>
        <c:overlap val="-27"/>
        <c:axId val="354795944"/>
        <c:axId val="354797256"/>
      </c:barChart>
      <c:catAx>
        <c:axId val="354795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797256"/>
        <c:crosses val="autoZero"/>
        <c:auto val="1"/>
        <c:lblAlgn val="ctr"/>
        <c:lblOffset val="100"/>
        <c:noMultiLvlLbl val="0"/>
      </c:catAx>
      <c:valAx>
        <c:axId val="354797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795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Buss AG</c:v>
                </c:pt>
              </c:strCache>
            </c:strRef>
          </c:tx>
          <c:spPr>
            <a:ln w="28575" cap="rnd">
              <a:solidFill>
                <a:schemeClr val="accent1"/>
              </a:solidFill>
              <a:round/>
            </a:ln>
            <a:effectLst/>
          </c:spPr>
          <c:marker>
            <c:symbol val="none"/>
          </c:marker>
          <c:cat>
            <c:numRef>
              <c:f>Sheet1!$A$2:$A$32</c:f>
              <c:numCache>
                <c:formatCode>m/d/yyyy</c:formatCode>
                <c:ptCount val="31"/>
                <c:pt idx="0">
                  <c:v>43374</c:v>
                </c:pt>
                <c:pt idx="1">
                  <c:v>43375</c:v>
                </c:pt>
                <c:pt idx="2">
                  <c:v>43376</c:v>
                </c:pt>
                <c:pt idx="3">
                  <c:v>43377</c:v>
                </c:pt>
                <c:pt idx="4">
                  <c:v>43378</c:v>
                </c:pt>
                <c:pt idx="5">
                  <c:v>43379</c:v>
                </c:pt>
                <c:pt idx="6">
                  <c:v>43380</c:v>
                </c:pt>
                <c:pt idx="7">
                  <c:v>43381</c:v>
                </c:pt>
                <c:pt idx="8">
                  <c:v>43382</c:v>
                </c:pt>
                <c:pt idx="9">
                  <c:v>43383</c:v>
                </c:pt>
                <c:pt idx="10">
                  <c:v>43384</c:v>
                </c:pt>
                <c:pt idx="11">
                  <c:v>43385</c:v>
                </c:pt>
                <c:pt idx="12">
                  <c:v>43386</c:v>
                </c:pt>
                <c:pt idx="13">
                  <c:v>43387</c:v>
                </c:pt>
                <c:pt idx="14">
                  <c:v>43388</c:v>
                </c:pt>
                <c:pt idx="15">
                  <c:v>43389</c:v>
                </c:pt>
                <c:pt idx="16">
                  <c:v>43390</c:v>
                </c:pt>
                <c:pt idx="17">
                  <c:v>43391</c:v>
                </c:pt>
                <c:pt idx="18">
                  <c:v>43392</c:v>
                </c:pt>
                <c:pt idx="19">
                  <c:v>43393</c:v>
                </c:pt>
                <c:pt idx="20">
                  <c:v>43394</c:v>
                </c:pt>
                <c:pt idx="21">
                  <c:v>43395</c:v>
                </c:pt>
                <c:pt idx="22">
                  <c:v>43396</c:v>
                </c:pt>
                <c:pt idx="23">
                  <c:v>43397</c:v>
                </c:pt>
                <c:pt idx="24">
                  <c:v>43398</c:v>
                </c:pt>
                <c:pt idx="25">
                  <c:v>43399</c:v>
                </c:pt>
                <c:pt idx="26">
                  <c:v>43400</c:v>
                </c:pt>
                <c:pt idx="27">
                  <c:v>43401</c:v>
                </c:pt>
                <c:pt idx="28">
                  <c:v>43402</c:v>
                </c:pt>
                <c:pt idx="29">
                  <c:v>43403</c:v>
                </c:pt>
                <c:pt idx="30">
                  <c:v>43404</c:v>
                </c:pt>
              </c:numCache>
            </c:numRef>
          </c:cat>
          <c:val>
            <c:numRef>
              <c:f>Sheet1!$B$2:$B$32</c:f>
              <c:numCache>
                <c:formatCode>General</c:formatCode>
                <c:ptCount val="31"/>
                <c:pt idx="0">
                  <c:v>0</c:v>
                </c:pt>
                <c:pt idx="1">
                  <c:v>0</c:v>
                </c:pt>
                <c:pt idx="2">
                  <c:v>0</c:v>
                </c:pt>
                <c:pt idx="3">
                  <c:v>0</c:v>
                </c:pt>
                <c:pt idx="4">
                  <c:v>1</c:v>
                </c:pt>
                <c:pt idx="5">
                  <c:v>0</c:v>
                </c:pt>
                <c:pt idx="6">
                  <c:v>0</c:v>
                </c:pt>
                <c:pt idx="7">
                  <c:v>0</c:v>
                </c:pt>
                <c:pt idx="8">
                  <c:v>1</c:v>
                </c:pt>
                <c:pt idx="9">
                  <c:v>0</c:v>
                </c:pt>
                <c:pt idx="10">
                  <c:v>0</c:v>
                </c:pt>
                <c:pt idx="11">
                  <c:v>1</c:v>
                </c:pt>
                <c:pt idx="12">
                  <c:v>0</c:v>
                </c:pt>
                <c:pt idx="13">
                  <c:v>0</c:v>
                </c:pt>
                <c:pt idx="14">
                  <c:v>0</c:v>
                </c:pt>
                <c:pt idx="15">
                  <c:v>0</c:v>
                </c:pt>
                <c:pt idx="16">
                  <c:v>0</c:v>
                </c:pt>
                <c:pt idx="17">
                  <c:v>0</c:v>
                </c:pt>
                <c:pt idx="18">
                  <c:v>0</c:v>
                </c:pt>
                <c:pt idx="19">
                  <c:v>0</c:v>
                </c:pt>
                <c:pt idx="20">
                  <c:v>0</c:v>
                </c:pt>
                <c:pt idx="21">
                  <c:v>1</c:v>
                </c:pt>
                <c:pt idx="22">
                  <c:v>0</c:v>
                </c:pt>
                <c:pt idx="23">
                  <c:v>0</c:v>
                </c:pt>
                <c:pt idx="24">
                  <c:v>0</c:v>
                </c:pt>
                <c:pt idx="25">
                  <c:v>1</c:v>
                </c:pt>
                <c:pt idx="26">
                  <c:v>0</c:v>
                </c:pt>
                <c:pt idx="27">
                  <c:v>0</c:v>
                </c:pt>
                <c:pt idx="28">
                  <c:v>0</c:v>
                </c:pt>
                <c:pt idx="29">
                  <c:v>0</c:v>
                </c:pt>
                <c:pt idx="30">
                  <c:v>0</c:v>
                </c:pt>
              </c:numCache>
            </c:numRef>
          </c:val>
          <c:smooth val="0"/>
          <c:extLst>
            <c:ext xmlns:c16="http://schemas.microsoft.com/office/drawing/2014/chart" uri="{C3380CC4-5D6E-409C-BE32-E72D297353CC}">
              <c16:uniqueId val="{00000000-66B7-4CC2-A430-C4F7D8CC316D}"/>
            </c:ext>
          </c:extLst>
        </c:ser>
        <c:dLbls>
          <c:showLegendKey val="0"/>
          <c:showVal val="0"/>
          <c:showCatName val="0"/>
          <c:showSerName val="0"/>
          <c:showPercent val="0"/>
          <c:showBubbleSize val="0"/>
        </c:dLbls>
        <c:smooth val="0"/>
        <c:axId val="402190456"/>
        <c:axId val="402183568"/>
      </c:lineChart>
      <c:dateAx>
        <c:axId val="4021904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183568"/>
        <c:crosses val="autoZero"/>
        <c:auto val="1"/>
        <c:lblOffset val="100"/>
        <c:baseTimeUnit val="days"/>
      </c:dateAx>
      <c:valAx>
        <c:axId val="402183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190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47FAE9-4567-4B27-9240-DC393797FF09}"/>
              </a:ext>
            </a:extLst>
          </p:cNvPr>
          <p:cNvSpPr>
            <a:spLocks noGrp="1"/>
          </p:cNvSpPr>
          <p:nvPr>
            <p:ph type="ctrTitle"/>
          </p:nvPr>
        </p:nvSpPr>
        <p:spPr/>
        <p:txBody>
          <a:bodyPr/>
          <a:lstStyle/>
          <a:p>
            <a:r>
              <a:rPr lang="en-US"/>
              <a:t>BUSS LinkedIn</a:t>
            </a:r>
          </a:p>
        </p:txBody>
      </p:sp>
      <p:sp>
        <p:nvSpPr>
          <p:cNvPr id="3" name="Subtitle 2">
            <a:extLst>
              <a:ext uri="{FF2B5EF4-FFF2-40B4-BE49-F238E27FC236}">
                <a16:creationId xmlns:a16="http://schemas.microsoft.com/office/drawing/2014/main" id="{D63AE8DC-7157-4BAA-8084-81AE4CE9AA41}"/>
              </a:ext>
            </a:extLst>
          </p:cNvPr>
          <p:cNvSpPr>
            <a:spLocks noGrp="1"/>
          </p:cNvSpPr>
          <p:nvPr>
            <p:ph type="subTitle" idx="1"/>
          </p:nvPr>
        </p:nvSpPr>
        <p:spPr/>
        <p:txBody>
          <a:bodyPr/>
          <a:lstStyle/>
          <a:p>
            <a:r>
              <a:rPr lang="en-US"/>
              <a:t>INCREON GmbH</a:t>
            </a:r>
          </a:p>
        </p:txBody>
      </p:sp>
    </p:spTree>
    <p:extLst>
      <p:ext uri="{BB962C8B-B14F-4D97-AF65-F5344CB8AC3E}">
        <p14:creationId xmlns:p14="http://schemas.microsoft.com/office/powerpoint/2010/main" val="40244995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0674D9-9CC2-4600-A743-520B8540F42A}"/>
              </a:ext>
            </a:extLst>
          </p:cNvPr>
          <p:cNvSpPr>
            <a:spLocks noGrp="1"/>
          </p:cNvSpPr>
          <p:nvPr>
            <p:ph type="title"/>
          </p:nvPr>
        </p:nvSpPr>
        <p:spPr/>
        <p:txBody>
          <a:bodyPr/>
          <a:lstStyle/>
          <a:p>
            <a:r>
              <a:rPr lang="en-US"/>
              <a:t>LinkedIn Key Metrics Table | Buss AG</a:t>
            </a:r>
          </a:p>
        </p:txBody>
      </p:sp>
      <p:graphicFrame>
        <p:nvGraphicFramePr>
          <p:cNvPr id="5" name="Table Placeholder 4">
            <a:extLst>
              <a:ext uri="{FF2B5EF4-FFF2-40B4-BE49-F238E27FC236}">
                <a16:creationId xmlns:a16="http://schemas.microsoft.com/office/drawing/2014/main" id="{9A9E14AF-34D9-4041-9526-FDAB5410E1CA}"/>
              </a:ext>
            </a:extLst>
          </p:cNvPr>
          <p:cNvGraphicFramePr>
            <a:graphicFrameLocks noGrp="1"/>
          </p:cNvGraphicFramePr>
          <p:nvPr>
            <p:ph type="tbl" sz="quarter" idx="13"/>
            <p:extLst>
              <p:ext uri="{D42A27DB-BD31-4B8C-83A1-F6EECF244321}">
                <p14:modId xmlns:p14="http://schemas.microsoft.com/office/powerpoint/2010/main" val="42156164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232065162"/>
                    </a:ext>
                  </a:extLst>
                </a:gridCol>
                <a:gridCol w="1069848">
                  <a:extLst>
                    <a:ext uri="{9D8B030D-6E8A-4147-A177-3AD203B41FA5}">
                      <a16:colId xmlns:a16="http://schemas.microsoft.com/office/drawing/2014/main" val="3478943325"/>
                    </a:ext>
                  </a:extLst>
                </a:gridCol>
                <a:gridCol w="1069848">
                  <a:extLst>
                    <a:ext uri="{9D8B030D-6E8A-4147-A177-3AD203B41FA5}">
                      <a16:colId xmlns:a16="http://schemas.microsoft.com/office/drawing/2014/main" val="1600202106"/>
                    </a:ext>
                  </a:extLst>
                </a:gridCol>
                <a:gridCol w="1069848">
                  <a:extLst>
                    <a:ext uri="{9D8B030D-6E8A-4147-A177-3AD203B41FA5}">
                      <a16:colId xmlns:a16="http://schemas.microsoft.com/office/drawing/2014/main" val="425303924"/>
                    </a:ext>
                  </a:extLst>
                </a:gridCol>
                <a:gridCol w="1069848">
                  <a:extLst>
                    <a:ext uri="{9D8B030D-6E8A-4147-A177-3AD203B41FA5}">
                      <a16:colId xmlns:a16="http://schemas.microsoft.com/office/drawing/2014/main" val="883356061"/>
                    </a:ext>
                  </a:extLst>
                </a:gridCol>
                <a:gridCol w="1069848">
                  <a:extLst>
                    <a:ext uri="{9D8B030D-6E8A-4147-A177-3AD203B41FA5}">
                      <a16:colId xmlns:a16="http://schemas.microsoft.com/office/drawing/2014/main" val="59863585"/>
                    </a:ext>
                  </a:extLst>
                </a:gridCol>
                <a:gridCol w="1069848">
                  <a:extLst>
                    <a:ext uri="{9D8B030D-6E8A-4147-A177-3AD203B41FA5}">
                      <a16:colId xmlns:a16="http://schemas.microsoft.com/office/drawing/2014/main" val="4078153716"/>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971377625"/>
                  </a:ext>
                </a:extLst>
              </a:tr>
              <a:tr h="370840">
                <a:tc>
                  <a:txBody>
                    <a:bodyPr/>
                    <a:lstStyle/>
                    <a:p>
                      <a:r>
                        <a:rPr lang="en-US" sz="1000"/>
                        <a:t>Buss AG</a:t>
                      </a:r>
                    </a:p>
                  </a:txBody>
                  <a:tcPr/>
                </a:tc>
                <a:tc>
                  <a:txBody>
                    <a:bodyPr/>
                    <a:lstStyle/>
                    <a:p>
                      <a:r>
                        <a:rPr lang="en-US" sz="1000"/>
                        <a:t>682</a:t>
                      </a:r>
                    </a:p>
                  </a:txBody>
                  <a:tcPr/>
                </a:tc>
                <a:tc>
                  <a:txBody>
                    <a:bodyPr/>
                    <a:lstStyle/>
                    <a:p>
                      <a:r>
                        <a:rPr lang="en-US" sz="1000"/>
                        <a:t>25</a:t>
                      </a:r>
                    </a:p>
                  </a:txBody>
                  <a:tcPr/>
                </a:tc>
                <a:tc>
                  <a:txBody>
                    <a:bodyPr/>
                    <a:lstStyle/>
                    <a:p>
                      <a:r>
                        <a:rPr lang="en-US" sz="1000"/>
                        <a:t>5</a:t>
                      </a:r>
                    </a:p>
                  </a:txBody>
                  <a:tcPr/>
                </a:tc>
                <a:tc>
                  <a:txBody>
                    <a:bodyPr/>
                    <a:lstStyle/>
                    <a:p>
                      <a:r>
                        <a:rPr lang="en-US" sz="1000"/>
                        <a:t>90</a:t>
                      </a:r>
                    </a:p>
                  </a:txBody>
                  <a:tcPr/>
                </a:tc>
                <a:tc>
                  <a:txBody>
                    <a:bodyPr/>
                    <a:lstStyle/>
                    <a:p>
                      <a:r>
                        <a:rPr lang="en-US" sz="1000"/>
                        <a:t>4</a:t>
                      </a:r>
                    </a:p>
                  </a:txBody>
                  <a:tcPr/>
                </a:tc>
                <a:tc>
                  <a:txBody>
                    <a:bodyPr/>
                    <a:lstStyle/>
                    <a:p>
                      <a:r>
                        <a:rPr lang="en-US" sz="1000"/>
                        <a:t>2.8102 %</a:t>
                      </a:r>
                    </a:p>
                  </a:txBody>
                  <a:tcPr/>
                </a:tc>
                <a:extLst>
                  <a:ext uri="{0D108BD9-81ED-4DB2-BD59-A6C34878D82A}">
                    <a16:rowId xmlns:a16="http://schemas.microsoft.com/office/drawing/2014/main" val="4235455462"/>
                  </a:ext>
                </a:extLst>
              </a:tr>
            </a:tbl>
          </a:graphicData>
        </a:graphic>
      </p:graphicFrame>
      <p:sp>
        <p:nvSpPr>
          <p:cNvPr id="4" name="Text Placeholder 3">
            <a:extLst>
              <a:ext uri="{FF2B5EF4-FFF2-40B4-BE49-F238E27FC236}">
                <a16:creationId xmlns:a16="http://schemas.microsoft.com/office/drawing/2014/main" id="{7AA1C5DE-03FB-454A-96EB-7D7F021C8422}"/>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15022866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F300FB-5B2A-4167-85E1-0A2A1781C142}"/>
              </a:ext>
            </a:extLst>
          </p:cNvPr>
          <p:cNvSpPr>
            <a:spLocks noGrp="1"/>
          </p:cNvSpPr>
          <p:nvPr>
            <p:ph type="title"/>
          </p:nvPr>
        </p:nvSpPr>
        <p:spPr/>
        <p:txBody>
          <a:bodyPr/>
          <a:lstStyle/>
          <a:p>
            <a:r>
              <a:rPr lang="en-US"/>
              <a:t>LinkedIn Updates Table | Buss AG - 1 of 5</a:t>
            </a:r>
          </a:p>
        </p:txBody>
      </p:sp>
      <p:graphicFrame>
        <p:nvGraphicFramePr>
          <p:cNvPr id="5" name="Table Placeholder 4">
            <a:extLst>
              <a:ext uri="{FF2B5EF4-FFF2-40B4-BE49-F238E27FC236}">
                <a16:creationId xmlns:a16="http://schemas.microsoft.com/office/drawing/2014/main" id="{14F727DE-AF01-4014-BDFC-39E4254BA60E}"/>
              </a:ext>
            </a:extLst>
          </p:cNvPr>
          <p:cNvGraphicFramePr>
            <a:graphicFrameLocks noGrp="1"/>
          </p:cNvGraphicFramePr>
          <p:nvPr>
            <p:ph type="tbl" sz="quarter" idx="13"/>
            <p:extLst>
              <p:ext uri="{D42A27DB-BD31-4B8C-83A1-F6EECF244321}">
                <p14:modId xmlns:p14="http://schemas.microsoft.com/office/powerpoint/2010/main" val="41921105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100134091"/>
                    </a:ext>
                  </a:extLst>
                </a:gridCol>
                <a:gridCol w="987552">
                  <a:extLst>
                    <a:ext uri="{9D8B030D-6E8A-4147-A177-3AD203B41FA5}">
                      <a16:colId xmlns:a16="http://schemas.microsoft.com/office/drawing/2014/main" val="3453394659"/>
                    </a:ext>
                  </a:extLst>
                </a:gridCol>
                <a:gridCol w="987552">
                  <a:extLst>
                    <a:ext uri="{9D8B030D-6E8A-4147-A177-3AD203B41FA5}">
                      <a16:colId xmlns:a16="http://schemas.microsoft.com/office/drawing/2014/main" val="3773426516"/>
                    </a:ext>
                  </a:extLst>
                </a:gridCol>
                <a:gridCol w="987552">
                  <a:extLst>
                    <a:ext uri="{9D8B030D-6E8A-4147-A177-3AD203B41FA5}">
                      <a16:colId xmlns:a16="http://schemas.microsoft.com/office/drawing/2014/main" val="2444200081"/>
                    </a:ext>
                  </a:extLst>
                </a:gridCol>
                <a:gridCol w="987552">
                  <a:extLst>
                    <a:ext uri="{9D8B030D-6E8A-4147-A177-3AD203B41FA5}">
                      <a16:colId xmlns:a16="http://schemas.microsoft.com/office/drawing/2014/main" val="31673869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378772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- 2018-10-26 12:44:10 </a:t>
                      </a:r>
                      <a:r>
                        <a:rPr kumimoji="0" lang="en-US" sz="1000" b="0" i="0" u="none" strike="noStrike" kern="1200" cap="none" spc="0" normalizeH="0" baseline="0" noProof="0">
                          <a:ln>
                            <a:noFill/>
                          </a:ln>
                          <a:solidFill>
                            <a:prstClr val="black"/>
                          </a:solidFill>
                          <a:effectLst/>
                          <a:uLnTx/>
                          <a:uFillTx/>
                          <a:latin typeface="+mn-lt"/>
                          <a:ea typeface="+mn-ea"/>
                          <a:cs typeface="+mn-cs"/>
                        </a:rPr>
                        <a:t>
  Grand Opening Ceremony in China – Today, the new branch of the Swiss Buss AG in Songjiang, a southwestern district of Shanghai, China, is officially inaugurated. The spacious location offers new opportunities for a significant expansion of the local service offering (customer tests, transmission revisions, modernization) as well as an even faster spare parts service. Overall, the establishment of Buss Compounding Solutions (Shanghai) Co., Ltd. and the opening of the newly expanded site are an important step in the further development of the Chinese market, where BUSS has been present since 1987. The dedicated team around General Manager Joe Gao will continue to successfully expand and develop the Chinese market from Songjiang. 
Read more: www.busscorp.com
#buss #openingceremony #china #shanghai #songjiang #compounding #chinesemarket #growth #development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36740313"/>
                  </a:ext>
                </a:extLst>
              </a:tr>
            </a:tbl>
          </a:graphicData>
        </a:graphic>
      </p:graphicFrame>
      <p:sp>
        <p:nvSpPr>
          <p:cNvPr id="4" name="Text Placeholder 3">
            <a:extLst>
              <a:ext uri="{FF2B5EF4-FFF2-40B4-BE49-F238E27FC236}">
                <a16:creationId xmlns:a16="http://schemas.microsoft.com/office/drawing/2014/main" id="{42F6D37A-DA12-4BDE-A493-B8B5D8C45A38}"/>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32894548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C95DC8-EE0D-4841-9B53-9D1349DB327E}"/>
              </a:ext>
            </a:extLst>
          </p:cNvPr>
          <p:cNvSpPr>
            <a:spLocks noGrp="1"/>
          </p:cNvSpPr>
          <p:nvPr>
            <p:ph type="title"/>
          </p:nvPr>
        </p:nvSpPr>
        <p:spPr/>
        <p:txBody>
          <a:bodyPr/>
          <a:lstStyle/>
          <a:p>
            <a:r>
              <a:rPr lang="en-US"/>
              <a:t>LinkedIn Updates Table | Buss AG - 2 of 5</a:t>
            </a:r>
          </a:p>
        </p:txBody>
      </p:sp>
      <p:graphicFrame>
        <p:nvGraphicFramePr>
          <p:cNvPr id="5" name="Table Placeholder 4">
            <a:extLst>
              <a:ext uri="{FF2B5EF4-FFF2-40B4-BE49-F238E27FC236}">
                <a16:creationId xmlns:a16="http://schemas.microsoft.com/office/drawing/2014/main" id="{E9E7C167-6EC1-4CF3-B676-E73A25D12D44}"/>
              </a:ext>
            </a:extLst>
          </p:cNvPr>
          <p:cNvGraphicFramePr>
            <a:graphicFrameLocks noGrp="1"/>
          </p:cNvGraphicFramePr>
          <p:nvPr>
            <p:ph type="tbl" sz="quarter" idx="13"/>
            <p:extLst>
              <p:ext uri="{D42A27DB-BD31-4B8C-83A1-F6EECF244321}">
                <p14:modId xmlns:p14="http://schemas.microsoft.com/office/powerpoint/2010/main" val="6468366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85523612"/>
                    </a:ext>
                  </a:extLst>
                </a:gridCol>
                <a:gridCol w="987552">
                  <a:extLst>
                    <a:ext uri="{9D8B030D-6E8A-4147-A177-3AD203B41FA5}">
                      <a16:colId xmlns:a16="http://schemas.microsoft.com/office/drawing/2014/main" val="1603322492"/>
                    </a:ext>
                  </a:extLst>
                </a:gridCol>
                <a:gridCol w="987552">
                  <a:extLst>
                    <a:ext uri="{9D8B030D-6E8A-4147-A177-3AD203B41FA5}">
                      <a16:colId xmlns:a16="http://schemas.microsoft.com/office/drawing/2014/main" val="2040898528"/>
                    </a:ext>
                  </a:extLst>
                </a:gridCol>
                <a:gridCol w="987552">
                  <a:extLst>
                    <a:ext uri="{9D8B030D-6E8A-4147-A177-3AD203B41FA5}">
                      <a16:colId xmlns:a16="http://schemas.microsoft.com/office/drawing/2014/main" val="1229329035"/>
                    </a:ext>
                  </a:extLst>
                </a:gridCol>
                <a:gridCol w="987552">
                  <a:extLst>
                    <a:ext uri="{9D8B030D-6E8A-4147-A177-3AD203B41FA5}">
                      <a16:colId xmlns:a16="http://schemas.microsoft.com/office/drawing/2014/main" val="26779539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915408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- 2018-10-22 14:53:27 </a:t>
                      </a:r>
                      <a:r>
                        <a:rPr kumimoji="0" lang="en-US" sz="1000" b="0" i="0" u="none" strike="noStrike" kern="1200" cap="none" spc="0" normalizeH="0" baseline="0" noProof="0">
                          <a:ln>
                            <a:noFill/>
                          </a:ln>
                          <a:solidFill>
                            <a:prstClr val="black"/>
                          </a:solidFill>
                          <a:effectLst/>
                          <a:uLnTx/>
                          <a:uFillTx/>
                          <a:latin typeface="+mn-lt"/>
                          <a:ea typeface="+mn-ea"/>
                          <a:cs typeface="+mn-cs"/>
                        </a:rPr>
                        <a:t>
  Calendering is the process of smoothing and compressing a material by passing a continuous sheet through a series of temperature controlled rolls. The process of calendering originates in the paper and textile industries, and can be traced back into the 17th century. The word “calender” is a derivation of the Greek word κύλινδρος (kylindros), which literally means “cylinder”.    
In the plastics industry, calendering is used to form film or sheeting and to apply coatings. Calendering is a classical form of direct processing. Raw materials are fed into the BUSS Kneader and compounded. The extrudate from the BUSS Kneader is directly fed to the calender and passed through the calender rollers. The plastic emerges as a flat film or sheet. Thickness, surface finish and texture can be adjusted according to the endproducts requirements. BUSS has more than 50 years of experience in calender feeding. This makes the BUSS Kneader technology ideal for all kinds of calendering, from PVC materials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83204392"/>
                  </a:ext>
                </a:extLst>
              </a:tr>
            </a:tbl>
          </a:graphicData>
        </a:graphic>
      </p:graphicFrame>
      <p:sp>
        <p:nvSpPr>
          <p:cNvPr id="4" name="Text Placeholder 3">
            <a:extLst>
              <a:ext uri="{FF2B5EF4-FFF2-40B4-BE49-F238E27FC236}">
                <a16:creationId xmlns:a16="http://schemas.microsoft.com/office/drawing/2014/main" id="{315F33A1-F1D2-4EBA-8234-63276E2AB7E5}"/>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14801211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F78815-1825-4BC4-81C9-E98138EA42A1}"/>
              </a:ext>
            </a:extLst>
          </p:cNvPr>
          <p:cNvSpPr>
            <a:spLocks noGrp="1"/>
          </p:cNvSpPr>
          <p:nvPr>
            <p:ph type="title"/>
          </p:nvPr>
        </p:nvSpPr>
        <p:spPr/>
        <p:txBody>
          <a:bodyPr/>
          <a:lstStyle/>
          <a:p>
            <a:r>
              <a:rPr lang="en-US"/>
              <a:t>LinkedIn Updates Table | Buss AG - 3 of 5</a:t>
            </a:r>
          </a:p>
        </p:txBody>
      </p:sp>
      <p:graphicFrame>
        <p:nvGraphicFramePr>
          <p:cNvPr id="5" name="Table Placeholder 4">
            <a:extLst>
              <a:ext uri="{FF2B5EF4-FFF2-40B4-BE49-F238E27FC236}">
                <a16:creationId xmlns:a16="http://schemas.microsoft.com/office/drawing/2014/main" id="{7AB0DDCE-41F1-4C21-B9C7-7A9946A66042}"/>
              </a:ext>
            </a:extLst>
          </p:cNvPr>
          <p:cNvGraphicFramePr>
            <a:graphicFrameLocks noGrp="1"/>
          </p:cNvGraphicFramePr>
          <p:nvPr>
            <p:ph type="tbl" sz="quarter" idx="13"/>
            <p:extLst>
              <p:ext uri="{D42A27DB-BD31-4B8C-83A1-F6EECF244321}">
                <p14:modId xmlns:p14="http://schemas.microsoft.com/office/powerpoint/2010/main" val="9621965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034187361"/>
                    </a:ext>
                  </a:extLst>
                </a:gridCol>
                <a:gridCol w="987552">
                  <a:extLst>
                    <a:ext uri="{9D8B030D-6E8A-4147-A177-3AD203B41FA5}">
                      <a16:colId xmlns:a16="http://schemas.microsoft.com/office/drawing/2014/main" val="2168007691"/>
                    </a:ext>
                  </a:extLst>
                </a:gridCol>
                <a:gridCol w="987552">
                  <a:extLst>
                    <a:ext uri="{9D8B030D-6E8A-4147-A177-3AD203B41FA5}">
                      <a16:colId xmlns:a16="http://schemas.microsoft.com/office/drawing/2014/main" val="2752147091"/>
                    </a:ext>
                  </a:extLst>
                </a:gridCol>
                <a:gridCol w="987552">
                  <a:extLst>
                    <a:ext uri="{9D8B030D-6E8A-4147-A177-3AD203B41FA5}">
                      <a16:colId xmlns:a16="http://schemas.microsoft.com/office/drawing/2014/main" val="1054955835"/>
                    </a:ext>
                  </a:extLst>
                </a:gridCol>
                <a:gridCol w="987552">
                  <a:extLst>
                    <a:ext uri="{9D8B030D-6E8A-4147-A177-3AD203B41FA5}">
                      <a16:colId xmlns:a16="http://schemas.microsoft.com/office/drawing/2014/main" val="12155403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913446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- 2018-10-12 11:40:34 </a:t>
                      </a:r>
                      <a:r>
                        <a:rPr kumimoji="0" lang="en-US" sz="1000" b="0" i="0" u="none" strike="noStrike" kern="1200" cap="none" spc="0" normalizeH="0" baseline="0" noProof="0">
                          <a:ln>
                            <a:noFill/>
                          </a:ln>
                          <a:solidFill>
                            <a:prstClr val="black"/>
                          </a:solidFill>
                          <a:effectLst/>
                          <a:uLnTx/>
                          <a:uFillTx/>
                          <a:latin typeface="+mn-lt"/>
                          <a:ea typeface="+mn-ea"/>
                          <a:cs typeface="+mn-cs"/>
                        </a:rPr>
                        <a:t>
  As the tuning of compounds properties through polymer chemistry is widely exploited, further improvement of those properties has to be achieved by mixing in more and more sophisticated, sensitive and expensive additives. This is where intensive mixing of sensitive ingredients supersedes the requirement for ever higher throughputs. 
In the latest issue of Compounding World magazine, Mark Holmes discusses compounding options, and takes a close look at our new COMPEO series!    
Read the full article here: https://lnkd.in/gAy2irR
#Compounding #compounder #compeo #buss #Kneader #ContinuousKneader #MultipleScrewExtruder #PlanetaryExtruder #RingExtruder #shearing #ShearSensitive #TemperatureSensitive #opportunityrecognition #KneadingExperts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912133599"/>
                  </a:ext>
                </a:extLst>
              </a:tr>
            </a:tbl>
          </a:graphicData>
        </a:graphic>
      </p:graphicFrame>
      <p:sp>
        <p:nvSpPr>
          <p:cNvPr id="4" name="Text Placeholder 3">
            <a:extLst>
              <a:ext uri="{FF2B5EF4-FFF2-40B4-BE49-F238E27FC236}">
                <a16:creationId xmlns:a16="http://schemas.microsoft.com/office/drawing/2014/main" id="{E3FAD0C6-C79E-498F-84BB-50FD5F61FBDD}"/>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18076680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2068A6-986A-4AAD-9D82-3DFA38D27670}"/>
              </a:ext>
            </a:extLst>
          </p:cNvPr>
          <p:cNvSpPr>
            <a:spLocks noGrp="1"/>
          </p:cNvSpPr>
          <p:nvPr>
            <p:ph type="title"/>
          </p:nvPr>
        </p:nvSpPr>
        <p:spPr/>
        <p:txBody>
          <a:bodyPr/>
          <a:lstStyle/>
          <a:p>
            <a:r>
              <a:rPr lang="en-US"/>
              <a:t>LinkedIn Updates Table | Buss AG - 4 of 5</a:t>
            </a:r>
          </a:p>
        </p:txBody>
      </p:sp>
      <p:graphicFrame>
        <p:nvGraphicFramePr>
          <p:cNvPr id="5" name="Table Placeholder 4">
            <a:extLst>
              <a:ext uri="{FF2B5EF4-FFF2-40B4-BE49-F238E27FC236}">
                <a16:creationId xmlns:a16="http://schemas.microsoft.com/office/drawing/2014/main" id="{11FAB091-7FE9-4F2C-A0AD-78E436ACAC2E}"/>
              </a:ext>
            </a:extLst>
          </p:cNvPr>
          <p:cNvGraphicFramePr>
            <a:graphicFrameLocks noGrp="1"/>
          </p:cNvGraphicFramePr>
          <p:nvPr>
            <p:ph type="tbl" sz="quarter" idx="13"/>
            <p:extLst>
              <p:ext uri="{D42A27DB-BD31-4B8C-83A1-F6EECF244321}">
                <p14:modId xmlns:p14="http://schemas.microsoft.com/office/powerpoint/2010/main" val="780456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785912450"/>
                    </a:ext>
                  </a:extLst>
                </a:gridCol>
                <a:gridCol w="987552">
                  <a:extLst>
                    <a:ext uri="{9D8B030D-6E8A-4147-A177-3AD203B41FA5}">
                      <a16:colId xmlns:a16="http://schemas.microsoft.com/office/drawing/2014/main" val="3374852730"/>
                    </a:ext>
                  </a:extLst>
                </a:gridCol>
                <a:gridCol w="987552">
                  <a:extLst>
                    <a:ext uri="{9D8B030D-6E8A-4147-A177-3AD203B41FA5}">
                      <a16:colId xmlns:a16="http://schemas.microsoft.com/office/drawing/2014/main" val="1764645758"/>
                    </a:ext>
                  </a:extLst>
                </a:gridCol>
                <a:gridCol w="987552">
                  <a:extLst>
                    <a:ext uri="{9D8B030D-6E8A-4147-A177-3AD203B41FA5}">
                      <a16:colId xmlns:a16="http://schemas.microsoft.com/office/drawing/2014/main" val="75015498"/>
                    </a:ext>
                  </a:extLst>
                </a:gridCol>
                <a:gridCol w="987552">
                  <a:extLst>
                    <a:ext uri="{9D8B030D-6E8A-4147-A177-3AD203B41FA5}">
                      <a16:colId xmlns:a16="http://schemas.microsoft.com/office/drawing/2014/main" val="29139254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532298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- 2018-10-09 14:28:37 </a:t>
                      </a:r>
                      <a:r>
                        <a:rPr kumimoji="0" lang="en-US" sz="1000" b="0" i="0" u="none" strike="noStrike" kern="1200" cap="none" spc="0" normalizeH="0" baseline="0" noProof="0">
                          <a:ln>
                            <a:noFill/>
                          </a:ln>
                          <a:solidFill>
                            <a:prstClr val="black"/>
                          </a:solidFill>
                          <a:effectLst/>
                          <a:uLnTx/>
                          <a:uFillTx/>
                          <a:latin typeface="+mn-lt"/>
                          <a:ea typeface="+mn-ea"/>
                          <a:cs typeface="+mn-cs"/>
                        </a:rPr>
                        <a:t>
  Did you know that PVC is the world’s third-most produced synthetic plastic polymer? In 2018, close to 50 million tonnes of PVC will be produced. Without any plasticizer additives, PVC stays rigid and is extensively used in the construction industry for pipes or profiles for doors and windows. To make it flexible, plasticizer are added to create soft PVC, which is commonly used as insulation on electrical cables or flooring. PVC is also used in healthcare, furniture and clothing. Our new compounding system COMPEO covers the whole spectrum of PVC applications. Thanks to its modular design, the COMPEO series can be precisely configured to meet the specific compounding application. 
Read more about the BUSS compounding technology for PVC here: https://lnkd.in/gTGcyQn
#compounding #pvc #rigidpvc #softpvc #compeo #compoundingtechnology #plastics #plasticizer #additives #insulation #construction #flooring #healthcare #furniture #clothing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23674893"/>
                  </a:ext>
                </a:extLst>
              </a:tr>
            </a:tbl>
          </a:graphicData>
        </a:graphic>
      </p:graphicFrame>
      <p:sp>
        <p:nvSpPr>
          <p:cNvPr id="4" name="Text Placeholder 3">
            <a:extLst>
              <a:ext uri="{FF2B5EF4-FFF2-40B4-BE49-F238E27FC236}">
                <a16:creationId xmlns:a16="http://schemas.microsoft.com/office/drawing/2014/main" id="{340D1D4C-3EF6-480A-8FC4-4F47C76B73FE}"/>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15769414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4C53D4-9B1C-45DF-AE37-201E2C6F77E1}"/>
              </a:ext>
            </a:extLst>
          </p:cNvPr>
          <p:cNvSpPr>
            <a:spLocks noGrp="1"/>
          </p:cNvSpPr>
          <p:nvPr>
            <p:ph type="title"/>
          </p:nvPr>
        </p:nvSpPr>
        <p:spPr/>
        <p:txBody>
          <a:bodyPr/>
          <a:lstStyle/>
          <a:p>
            <a:r>
              <a:rPr lang="en-US"/>
              <a:t>LinkedIn Updates Table | Buss AG - 5 of 5</a:t>
            </a:r>
          </a:p>
        </p:txBody>
      </p:sp>
      <p:graphicFrame>
        <p:nvGraphicFramePr>
          <p:cNvPr id="5" name="Table Placeholder 4">
            <a:extLst>
              <a:ext uri="{FF2B5EF4-FFF2-40B4-BE49-F238E27FC236}">
                <a16:creationId xmlns:a16="http://schemas.microsoft.com/office/drawing/2014/main" id="{C971AA86-C3D8-466B-BDA6-3BDF9A670D11}"/>
              </a:ext>
            </a:extLst>
          </p:cNvPr>
          <p:cNvGraphicFramePr>
            <a:graphicFrameLocks noGrp="1"/>
          </p:cNvGraphicFramePr>
          <p:nvPr>
            <p:ph type="tbl" sz="quarter" idx="13"/>
            <p:extLst>
              <p:ext uri="{D42A27DB-BD31-4B8C-83A1-F6EECF244321}">
                <p14:modId xmlns:p14="http://schemas.microsoft.com/office/powerpoint/2010/main" val="39820326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495709115"/>
                    </a:ext>
                  </a:extLst>
                </a:gridCol>
                <a:gridCol w="987552">
                  <a:extLst>
                    <a:ext uri="{9D8B030D-6E8A-4147-A177-3AD203B41FA5}">
                      <a16:colId xmlns:a16="http://schemas.microsoft.com/office/drawing/2014/main" val="415737731"/>
                    </a:ext>
                  </a:extLst>
                </a:gridCol>
                <a:gridCol w="987552">
                  <a:extLst>
                    <a:ext uri="{9D8B030D-6E8A-4147-A177-3AD203B41FA5}">
                      <a16:colId xmlns:a16="http://schemas.microsoft.com/office/drawing/2014/main" val="2388888473"/>
                    </a:ext>
                  </a:extLst>
                </a:gridCol>
                <a:gridCol w="987552">
                  <a:extLst>
                    <a:ext uri="{9D8B030D-6E8A-4147-A177-3AD203B41FA5}">
                      <a16:colId xmlns:a16="http://schemas.microsoft.com/office/drawing/2014/main" val="605282345"/>
                    </a:ext>
                  </a:extLst>
                </a:gridCol>
                <a:gridCol w="987552">
                  <a:extLst>
                    <a:ext uri="{9D8B030D-6E8A-4147-A177-3AD203B41FA5}">
                      <a16:colId xmlns:a16="http://schemas.microsoft.com/office/drawing/2014/main" val="2135651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079664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- 2018-10-05 10:30:02 </a:t>
                      </a:r>
                      <a:r>
                        <a:rPr kumimoji="0" lang="en-US" sz="1000" b="0" i="0" u="none" strike="noStrike" kern="1200" cap="none" spc="0" normalizeH="0" baseline="0" noProof="0">
                          <a:ln>
                            <a:noFill/>
                          </a:ln>
                          <a:solidFill>
                            <a:prstClr val="black"/>
                          </a:solidFill>
                          <a:effectLst/>
                          <a:uLnTx/>
                          <a:uFillTx/>
                          <a:latin typeface="+mn-lt"/>
                          <a:ea typeface="+mn-ea"/>
                          <a:cs typeface="+mn-cs"/>
                        </a:rPr>
                        <a:t>
  What a start! We kicked off this autumn’s tradefair season with Asia's most influential wire industry event: Wire China in Shanghai. Our BUSS team was busy explaining the new COMPEO technology, which was exhibited at the BUSS stand. 75% local and 25% international visitors were excited about its wide range of compounding possibilities. We are happy with so much positive feedback and excited for the next tradefair events!
Find out where you can meet BUSS next: https://lnkd.in/dB7aYgD 
#compounding #wirechina #cablechina ‚tubechina #shanghai #expo #fairtrade #compeo #polymerindustry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72414831"/>
                  </a:ext>
                </a:extLst>
              </a:tr>
            </a:tbl>
          </a:graphicData>
        </a:graphic>
      </p:graphicFrame>
      <p:sp>
        <p:nvSpPr>
          <p:cNvPr id="4" name="Text Placeholder 3">
            <a:extLst>
              <a:ext uri="{FF2B5EF4-FFF2-40B4-BE49-F238E27FC236}">
                <a16:creationId xmlns:a16="http://schemas.microsoft.com/office/drawing/2014/main" id="{ED4B29BC-620A-487D-AA62-981C4707DFC7}"/>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25510096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BE3CB1-E717-4003-B4CB-EA3DFBCA3971}"/>
              </a:ext>
            </a:extLst>
          </p:cNvPr>
          <p:cNvSpPr>
            <a:spLocks noGrp="1"/>
          </p:cNvSpPr>
          <p:nvPr>
            <p:ph type="title"/>
          </p:nvPr>
        </p:nvSpPr>
        <p:spPr/>
        <p:txBody>
          <a:bodyPr/>
          <a:lstStyle/>
          <a:p>
            <a:r>
              <a:rPr lang="en-US"/>
              <a:t>LinkedIn Followers Table | Buss AG</a:t>
            </a:r>
          </a:p>
        </p:txBody>
      </p:sp>
      <p:graphicFrame>
        <p:nvGraphicFramePr>
          <p:cNvPr id="5" name="Table Placeholder 4">
            <a:extLst>
              <a:ext uri="{FF2B5EF4-FFF2-40B4-BE49-F238E27FC236}">
                <a16:creationId xmlns:a16="http://schemas.microsoft.com/office/drawing/2014/main" id="{E0B92565-5DFD-4C43-AD6C-270E26414D6A}"/>
              </a:ext>
            </a:extLst>
          </p:cNvPr>
          <p:cNvGraphicFramePr>
            <a:graphicFrameLocks noGrp="1"/>
          </p:cNvGraphicFramePr>
          <p:nvPr>
            <p:ph type="tbl" sz="quarter" idx="13"/>
            <p:extLst>
              <p:ext uri="{D42A27DB-BD31-4B8C-83A1-F6EECF244321}">
                <p14:modId xmlns:p14="http://schemas.microsoft.com/office/powerpoint/2010/main" val="3750247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68322657"/>
                    </a:ext>
                  </a:extLst>
                </a:gridCol>
                <a:gridCol w="1234440">
                  <a:extLst>
                    <a:ext uri="{9D8B030D-6E8A-4147-A177-3AD203B41FA5}">
                      <a16:colId xmlns:a16="http://schemas.microsoft.com/office/drawing/2014/main" val="2284280827"/>
                    </a:ext>
                  </a:extLst>
                </a:gridCol>
                <a:gridCol w="822960">
                  <a:extLst>
                    <a:ext uri="{9D8B030D-6E8A-4147-A177-3AD203B41FA5}">
                      <a16:colId xmlns:a16="http://schemas.microsoft.com/office/drawing/2014/main" val="3524037641"/>
                    </a:ext>
                  </a:extLst>
                </a:gridCol>
                <a:gridCol w="822960">
                  <a:extLst>
                    <a:ext uri="{9D8B030D-6E8A-4147-A177-3AD203B41FA5}">
                      <a16:colId xmlns:a16="http://schemas.microsoft.com/office/drawing/2014/main" val="1503696600"/>
                    </a:ext>
                  </a:extLst>
                </a:gridCol>
                <a:gridCol w="822960">
                  <a:extLst>
                    <a:ext uri="{9D8B030D-6E8A-4147-A177-3AD203B41FA5}">
                      <a16:colId xmlns:a16="http://schemas.microsoft.com/office/drawing/2014/main" val="3261483005"/>
                    </a:ext>
                  </a:extLst>
                </a:gridCol>
                <a:gridCol w="822960">
                  <a:extLst>
                    <a:ext uri="{9D8B030D-6E8A-4147-A177-3AD203B41FA5}">
                      <a16:colId xmlns:a16="http://schemas.microsoft.com/office/drawing/2014/main" val="2902352857"/>
                    </a:ext>
                  </a:extLst>
                </a:gridCol>
                <a:gridCol w="822960">
                  <a:extLst>
                    <a:ext uri="{9D8B030D-6E8A-4147-A177-3AD203B41FA5}">
                      <a16:colId xmlns:a16="http://schemas.microsoft.com/office/drawing/2014/main" val="341472025"/>
                    </a:ext>
                  </a:extLst>
                </a:gridCol>
                <a:gridCol w="822960">
                  <a:extLst>
                    <a:ext uri="{9D8B030D-6E8A-4147-A177-3AD203B41FA5}">
                      <a16:colId xmlns:a16="http://schemas.microsoft.com/office/drawing/2014/main" val="269060422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285336789"/>
                  </a:ext>
                </a:extLst>
              </a:tr>
              <a:tr h="370840">
                <a:tc>
                  <a:txBody>
                    <a:bodyPr/>
                    <a:lstStyle/>
                    <a:p>
                      <a:r>
                        <a:rPr lang="en-US" sz="1000"/>
                        <a:t>Buss AG</a:t>
                      </a:r>
                    </a:p>
                  </a:txBody>
                  <a:tcPr/>
                </a:tc>
                <a:tc>
                  <a:txBody>
                    <a:bodyPr/>
                    <a:lstStyle/>
                    <a:p>
                      <a:r>
                        <a:rPr lang="en-US" sz="1000"/>
                        <a:t>682</a:t>
                      </a:r>
                    </a:p>
                  </a:txBody>
                  <a:tcPr/>
                </a:tc>
                <a:tc>
                  <a:txBody>
                    <a:bodyPr/>
                    <a:lstStyle/>
                    <a:p>
                      <a:r>
                        <a:rPr lang="en-US" sz="1000"/>
                        <a:t>3</a:t>
                      </a:r>
                    </a:p>
                  </a:txBody>
                  <a:tcPr/>
                </a:tc>
                <a:tc>
                  <a:txBody>
                    <a:bodyPr/>
                    <a:lstStyle/>
                    <a:p>
                      <a:r>
                        <a:rPr lang="en-US" sz="1000"/>
                        <a:t>0.4 %</a:t>
                      </a:r>
                    </a:p>
                  </a:txBody>
                  <a:tcPr/>
                </a:tc>
                <a:tc>
                  <a:txBody>
                    <a:bodyPr/>
                    <a:lstStyle/>
                    <a:p>
                      <a:r>
                        <a:rPr lang="en-US" sz="1000"/>
                        <a:t>8</a:t>
                      </a:r>
                    </a:p>
                  </a:txBody>
                  <a:tcPr/>
                </a:tc>
                <a:tc>
                  <a:txBody>
                    <a:bodyPr/>
                    <a:lstStyle/>
                    <a:p>
                      <a:r>
                        <a:rPr lang="en-US" sz="1000"/>
                        <a:t>1.2 %</a:t>
                      </a:r>
                    </a:p>
                  </a:txBody>
                  <a:tcPr/>
                </a:tc>
                <a:tc>
                  <a:txBody>
                    <a:bodyPr/>
                    <a:lstStyle/>
                    <a:p>
                      <a:r>
                        <a:rPr lang="en-US" sz="1000"/>
                        <a:t>25</a:t>
                      </a:r>
                    </a:p>
                  </a:txBody>
                  <a:tcPr/>
                </a:tc>
                <a:tc>
                  <a:txBody>
                    <a:bodyPr/>
                    <a:lstStyle/>
                    <a:p>
                      <a:r>
                        <a:rPr lang="en-US" sz="1000"/>
                        <a:t>3.8 %</a:t>
                      </a:r>
                    </a:p>
                  </a:txBody>
                  <a:tcPr/>
                </a:tc>
                <a:extLst>
                  <a:ext uri="{0D108BD9-81ED-4DB2-BD59-A6C34878D82A}">
                    <a16:rowId xmlns:a16="http://schemas.microsoft.com/office/drawing/2014/main" val="2439257941"/>
                  </a:ext>
                </a:extLst>
              </a:tr>
            </a:tbl>
          </a:graphicData>
        </a:graphic>
      </p:graphicFrame>
      <p:sp>
        <p:nvSpPr>
          <p:cNvPr id="4" name="Text Placeholder 3">
            <a:extLst>
              <a:ext uri="{FF2B5EF4-FFF2-40B4-BE49-F238E27FC236}">
                <a16:creationId xmlns:a16="http://schemas.microsoft.com/office/drawing/2014/main" id="{B5091268-F435-4DC7-8C71-560852823985}"/>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26068616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B7AAD4-D158-4E25-BD85-8149E459A63C}"/>
              </a:ext>
            </a:extLst>
          </p:cNvPr>
          <p:cNvSpPr>
            <a:spLocks noGrp="1"/>
          </p:cNvSpPr>
          <p:nvPr>
            <p:ph type="title"/>
          </p:nvPr>
        </p:nvSpPr>
        <p:spPr/>
        <p:txBody>
          <a:bodyPr/>
          <a:lstStyle/>
          <a:p>
            <a:r>
              <a:rPr lang="en-US"/>
              <a:t>LinkedIn Followers Total | Buss AG</a:t>
            </a:r>
          </a:p>
        </p:txBody>
      </p:sp>
      <p:graphicFrame>
        <p:nvGraphicFramePr>
          <p:cNvPr id="6" name="Chart Placeholder 5">
            <a:extLst>
              <a:ext uri="{FF2B5EF4-FFF2-40B4-BE49-F238E27FC236}">
                <a16:creationId xmlns:a16="http://schemas.microsoft.com/office/drawing/2014/main" id="{5A2261C5-B586-44EB-A9BA-6D275CFCEEF4}"/>
              </a:ext>
            </a:extLst>
          </p:cNvPr>
          <p:cNvGraphicFramePr>
            <a:graphicFrameLocks noGrp="1"/>
          </p:cNvGraphicFramePr>
          <p:nvPr>
            <p:ph type="chart" sz="quarter" idx="13"/>
            <p:extLst>
              <p:ext uri="{D42A27DB-BD31-4B8C-83A1-F6EECF244321}">
                <p14:modId xmlns:p14="http://schemas.microsoft.com/office/powerpoint/2010/main" val="36561218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6089216-660C-4C38-9370-C6F02486B134}"/>
              </a:ext>
            </a:extLst>
          </p:cNvPr>
          <p:cNvSpPr>
            <a:spLocks noGrp="1"/>
          </p:cNvSpPr>
          <p:nvPr>
            <p:ph type="body" sz="quarter" idx="14"/>
          </p:nvPr>
        </p:nvSpPr>
        <p:spPr/>
        <p:txBody>
          <a:bodyPr/>
          <a:lstStyle/>
          <a:p>
            <a:r>
              <a:rPr lang="en-US"/>
              <a:t>10/01/2018 - 10/31/2018</a:t>
            </a:r>
          </a:p>
        </p:txBody>
      </p:sp>
      <p:sp>
        <p:nvSpPr>
          <p:cNvPr id="5" name="Footer Placeholder 4">
            <a:extLst>
              <a:ext uri="{FF2B5EF4-FFF2-40B4-BE49-F238E27FC236}">
                <a16:creationId xmlns:a16="http://schemas.microsoft.com/office/drawing/2014/main" id="{08331A30-67D5-4150-849E-9E05855B234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857348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67A92D-93FC-4FF0-8D2F-5EE96587FB29}"/>
              </a:ext>
            </a:extLst>
          </p:cNvPr>
          <p:cNvSpPr>
            <a:spLocks noGrp="1"/>
          </p:cNvSpPr>
          <p:nvPr>
            <p:ph type="title"/>
          </p:nvPr>
        </p:nvSpPr>
        <p:spPr/>
        <p:txBody>
          <a:bodyPr/>
          <a:lstStyle/>
          <a:p>
            <a:r>
              <a:rPr lang="en-US"/>
              <a:t>LinkedIn Followers Change | Buss AG</a:t>
            </a:r>
          </a:p>
        </p:txBody>
      </p:sp>
      <p:graphicFrame>
        <p:nvGraphicFramePr>
          <p:cNvPr id="6" name="Chart Placeholder 5">
            <a:extLst>
              <a:ext uri="{FF2B5EF4-FFF2-40B4-BE49-F238E27FC236}">
                <a16:creationId xmlns:a16="http://schemas.microsoft.com/office/drawing/2014/main" id="{A3304D3F-FE06-4F33-B94C-90B365585A12}"/>
              </a:ext>
            </a:extLst>
          </p:cNvPr>
          <p:cNvGraphicFramePr>
            <a:graphicFrameLocks noGrp="1"/>
          </p:cNvGraphicFramePr>
          <p:nvPr>
            <p:ph type="chart" sz="quarter" idx="13"/>
            <p:extLst>
              <p:ext uri="{D42A27DB-BD31-4B8C-83A1-F6EECF244321}">
                <p14:modId xmlns:p14="http://schemas.microsoft.com/office/powerpoint/2010/main" val="11853385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D48EB87-CCE4-4454-9431-894A5C919CFB}"/>
              </a:ext>
            </a:extLst>
          </p:cNvPr>
          <p:cNvSpPr>
            <a:spLocks noGrp="1"/>
          </p:cNvSpPr>
          <p:nvPr>
            <p:ph type="body" sz="quarter" idx="14"/>
          </p:nvPr>
        </p:nvSpPr>
        <p:spPr/>
        <p:txBody>
          <a:bodyPr/>
          <a:lstStyle/>
          <a:p>
            <a:r>
              <a:rPr lang="en-US"/>
              <a:t>10/01/2018 - 10/31/2018</a:t>
            </a:r>
          </a:p>
        </p:txBody>
      </p:sp>
      <p:sp>
        <p:nvSpPr>
          <p:cNvPr id="5" name="Footer Placeholder 4">
            <a:extLst>
              <a:ext uri="{FF2B5EF4-FFF2-40B4-BE49-F238E27FC236}">
                <a16:creationId xmlns:a16="http://schemas.microsoft.com/office/drawing/2014/main" id="{AA229677-F784-4AF7-8F4F-45BD080BC42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980124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B6141-FA09-45EE-A518-9732DB2EC076}"/>
              </a:ext>
            </a:extLst>
          </p:cNvPr>
          <p:cNvSpPr>
            <a:spLocks noGrp="1"/>
          </p:cNvSpPr>
          <p:nvPr>
            <p:ph type="title"/>
          </p:nvPr>
        </p:nvSpPr>
        <p:spPr/>
        <p:txBody>
          <a:bodyPr/>
          <a:lstStyle/>
          <a:p>
            <a:r>
              <a:rPr lang="en-US"/>
              <a:t>LinkedIn Interaction Rate | Buss AG</a:t>
            </a:r>
          </a:p>
        </p:txBody>
      </p:sp>
      <p:graphicFrame>
        <p:nvGraphicFramePr>
          <p:cNvPr id="6" name="Chart Placeholder 5">
            <a:extLst>
              <a:ext uri="{FF2B5EF4-FFF2-40B4-BE49-F238E27FC236}">
                <a16:creationId xmlns:a16="http://schemas.microsoft.com/office/drawing/2014/main" id="{B436CE2A-F852-4B3E-856A-7BBC9657B475}"/>
              </a:ext>
            </a:extLst>
          </p:cNvPr>
          <p:cNvGraphicFramePr>
            <a:graphicFrameLocks noGrp="1"/>
          </p:cNvGraphicFramePr>
          <p:nvPr>
            <p:ph type="chart" sz="quarter" idx="13"/>
            <p:extLst>
              <p:ext uri="{D42A27DB-BD31-4B8C-83A1-F6EECF244321}">
                <p14:modId xmlns:p14="http://schemas.microsoft.com/office/powerpoint/2010/main" val="4098425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F84D2DB-C116-40EA-8977-3D90D7303D13}"/>
              </a:ext>
            </a:extLst>
          </p:cNvPr>
          <p:cNvSpPr>
            <a:spLocks noGrp="1"/>
          </p:cNvSpPr>
          <p:nvPr>
            <p:ph type="body" sz="quarter" idx="14"/>
          </p:nvPr>
        </p:nvSpPr>
        <p:spPr/>
        <p:txBody>
          <a:bodyPr/>
          <a:lstStyle/>
          <a:p>
            <a:r>
              <a:rPr lang="en-US"/>
              <a:t>10/01/2018 - 10/31/2018</a:t>
            </a:r>
          </a:p>
        </p:txBody>
      </p:sp>
      <p:sp>
        <p:nvSpPr>
          <p:cNvPr id="5" name="Footer Placeholder 4">
            <a:extLst>
              <a:ext uri="{FF2B5EF4-FFF2-40B4-BE49-F238E27FC236}">
                <a16:creationId xmlns:a16="http://schemas.microsoft.com/office/drawing/2014/main" id="{90317932-F0DB-47BF-B699-F3F74BF4689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413451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40C4F2-6218-454E-93BD-AFBB89E55961}"/>
              </a:ext>
            </a:extLst>
          </p:cNvPr>
          <p:cNvSpPr>
            <a:spLocks noGrp="1"/>
          </p:cNvSpPr>
          <p:nvPr>
            <p:ph type="title"/>
          </p:nvPr>
        </p:nvSpPr>
        <p:spPr/>
        <p:txBody>
          <a:bodyPr/>
          <a:lstStyle/>
          <a:p>
            <a:r>
              <a:rPr lang="en-US"/>
              <a:t>LinkedIn Interactions Distribution | Buss AG</a:t>
            </a:r>
          </a:p>
        </p:txBody>
      </p:sp>
      <p:graphicFrame>
        <p:nvGraphicFramePr>
          <p:cNvPr id="6" name="Chart Placeholder 5">
            <a:extLst>
              <a:ext uri="{FF2B5EF4-FFF2-40B4-BE49-F238E27FC236}">
                <a16:creationId xmlns:a16="http://schemas.microsoft.com/office/drawing/2014/main" id="{9F9B62B9-6826-42E7-B4C9-A1C27F50C93E}"/>
              </a:ext>
            </a:extLst>
          </p:cNvPr>
          <p:cNvGraphicFramePr>
            <a:graphicFrameLocks noGrp="1"/>
          </p:cNvGraphicFramePr>
          <p:nvPr>
            <p:ph type="chart" sz="quarter" idx="13"/>
            <p:extLst>
              <p:ext uri="{D42A27DB-BD31-4B8C-83A1-F6EECF244321}">
                <p14:modId xmlns:p14="http://schemas.microsoft.com/office/powerpoint/2010/main" val="22797068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CC7F797-1980-49DD-9054-2FA85C732A00}"/>
              </a:ext>
            </a:extLst>
          </p:cNvPr>
          <p:cNvSpPr>
            <a:spLocks noGrp="1"/>
          </p:cNvSpPr>
          <p:nvPr>
            <p:ph type="body" sz="quarter" idx="14"/>
          </p:nvPr>
        </p:nvSpPr>
        <p:spPr/>
        <p:txBody>
          <a:bodyPr/>
          <a:lstStyle/>
          <a:p>
            <a:r>
              <a:rPr lang="en-US"/>
              <a:t>10/01/2018 - 10/31/2018</a:t>
            </a:r>
          </a:p>
        </p:txBody>
      </p:sp>
      <p:sp>
        <p:nvSpPr>
          <p:cNvPr id="5" name="Footer Placeholder 4">
            <a:extLst>
              <a:ext uri="{FF2B5EF4-FFF2-40B4-BE49-F238E27FC236}">
                <a16:creationId xmlns:a16="http://schemas.microsoft.com/office/drawing/2014/main" id="{CCE49F95-B2C8-4E4A-8F5E-4CD21736AE0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45715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93FE0B-D091-43DE-92DE-F897DC62A663}"/>
              </a:ext>
            </a:extLst>
          </p:cNvPr>
          <p:cNvSpPr>
            <a:spLocks noGrp="1"/>
          </p:cNvSpPr>
          <p:nvPr>
            <p:ph type="title"/>
          </p:nvPr>
        </p:nvSpPr>
        <p:spPr/>
        <p:txBody>
          <a:bodyPr/>
          <a:lstStyle/>
          <a:p>
            <a:r>
              <a:rPr lang="en-US"/>
              <a:t>LinkedIn Interaction Rate By Update Type | Buss AG</a:t>
            </a:r>
          </a:p>
        </p:txBody>
      </p:sp>
      <p:graphicFrame>
        <p:nvGraphicFramePr>
          <p:cNvPr id="6" name="Chart Placeholder 5">
            <a:extLst>
              <a:ext uri="{FF2B5EF4-FFF2-40B4-BE49-F238E27FC236}">
                <a16:creationId xmlns:a16="http://schemas.microsoft.com/office/drawing/2014/main" id="{A9EB0CF0-E522-40D0-976C-7D05AF42EBB1}"/>
              </a:ext>
            </a:extLst>
          </p:cNvPr>
          <p:cNvGraphicFramePr>
            <a:graphicFrameLocks noGrp="1"/>
          </p:cNvGraphicFramePr>
          <p:nvPr>
            <p:ph type="chart" sz="quarter" idx="13"/>
            <p:extLst>
              <p:ext uri="{D42A27DB-BD31-4B8C-83A1-F6EECF244321}">
                <p14:modId xmlns:p14="http://schemas.microsoft.com/office/powerpoint/2010/main" val="42404177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A827419-4EE6-4DB8-BFBF-9EE40F1AA738}"/>
              </a:ext>
            </a:extLst>
          </p:cNvPr>
          <p:cNvSpPr>
            <a:spLocks noGrp="1"/>
          </p:cNvSpPr>
          <p:nvPr>
            <p:ph type="body" sz="quarter" idx="14"/>
          </p:nvPr>
        </p:nvSpPr>
        <p:spPr/>
        <p:txBody>
          <a:bodyPr/>
          <a:lstStyle/>
          <a:p>
            <a:r>
              <a:rPr lang="en-US"/>
              <a:t>10/01/2018 - 10/31/2018</a:t>
            </a:r>
          </a:p>
        </p:txBody>
      </p:sp>
      <p:sp>
        <p:nvSpPr>
          <p:cNvPr id="5" name="Footer Placeholder 4">
            <a:extLst>
              <a:ext uri="{FF2B5EF4-FFF2-40B4-BE49-F238E27FC236}">
                <a16:creationId xmlns:a16="http://schemas.microsoft.com/office/drawing/2014/main" id="{663FE498-62BA-4714-80B9-E99A3836978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238463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B1ED3B-114A-4484-B965-60180824458B}"/>
              </a:ext>
            </a:extLst>
          </p:cNvPr>
          <p:cNvSpPr>
            <a:spLocks noGrp="1"/>
          </p:cNvSpPr>
          <p:nvPr>
            <p:ph type="title"/>
          </p:nvPr>
        </p:nvSpPr>
        <p:spPr/>
        <p:txBody>
          <a:bodyPr/>
          <a:lstStyle/>
          <a:p>
            <a:r>
              <a:rPr lang="en-US"/>
              <a:t>LinkedIn Total Interactions | Buss AG</a:t>
            </a:r>
          </a:p>
        </p:txBody>
      </p:sp>
      <p:graphicFrame>
        <p:nvGraphicFramePr>
          <p:cNvPr id="6" name="Chart Placeholder 5">
            <a:extLst>
              <a:ext uri="{FF2B5EF4-FFF2-40B4-BE49-F238E27FC236}">
                <a16:creationId xmlns:a16="http://schemas.microsoft.com/office/drawing/2014/main" id="{CB3FDC7D-E8D3-4967-8251-E5B5EA74A95F}"/>
              </a:ext>
            </a:extLst>
          </p:cNvPr>
          <p:cNvGraphicFramePr>
            <a:graphicFrameLocks noGrp="1"/>
          </p:cNvGraphicFramePr>
          <p:nvPr>
            <p:ph type="chart" sz="quarter" idx="13"/>
            <p:extLst>
              <p:ext uri="{D42A27DB-BD31-4B8C-83A1-F6EECF244321}">
                <p14:modId xmlns:p14="http://schemas.microsoft.com/office/powerpoint/2010/main" val="19550584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57B294A-4DC1-4E5F-89D3-91B6C3090FF5}"/>
              </a:ext>
            </a:extLst>
          </p:cNvPr>
          <p:cNvSpPr>
            <a:spLocks noGrp="1"/>
          </p:cNvSpPr>
          <p:nvPr>
            <p:ph type="body" sz="quarter" idx="14"/>
          </p:nvPr>
        </p:nvSpPr>
        <p:spPr/>
        <p:txBody>
          <a:bodyPr/>
          <a:lstStyle/>
          <a:p>
            <a:r>
              <a:rPr lang="en-US"/>
              <a:t>10/01/2018 - 10/31/2018</a:t>
            </a:r>
          </a:p>
        </p:txBody>
      </p:sp>
      <p:sp>
        <p:nvSpPr>
          <p:cNvPr id="5" name="Footer Placeholder 4">
            <a:extLst>
              <a:ext uri="{FF2B5EF4-FFF2-40B4-BE49-F238E27FC236}">
                <a16:creationId xmlns:a16="http://schemas.microsoft.com/office/drawing/2014/main" id="{A29D2FE7-910F-4C7D-ABC7-B33F8F74881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300134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0858B4-19BE-43FE-8C44-85EE5A7F113B}"/>
              </a:ext>
            </a:extLst>
          </p:cNvPr>
          <p:cNvSpPr>
            <a:spLocks noGrp="1"/>
          </p:cNvSpPr>
          <p:nvPr>
            <p:ph type="title"/>
          </p:nvPr>
        </p:nvSpPr>
        <p:spPr/>
        <p:txBody>
          <a:bodyPr/>
          <a:lstStyle/>
          <a:p>
            <a:r>
              <a:rPr lang="en-US"/>
              <a:t>LinkedIn Hashtag Detection | Buss AG - 1 of 3</a:t>
            </a:r>
          </a:p>
        </p:txBody>
      </p:sp>
      <p:graphicFrame>
        <p:nvGraphicFramePr>
          <p:cNvPr id="5" name="Table Placeholder 4">
            <a:extLst>
              <a:ext uri="{FF2B5EF4-FFF2-40B4-BE49-F238E27FC236}">
                <a16:creationId xmlns:a16="http://schemas.microsoft.com/office/drawing/2014/main" id="{450F1069-0407-450C-824B-A71A253A611C}"/>
              </a:ext>
            </a:extLst>
          </p:cNvPr>
          <p:cNvGraphicFramePr>
            <a:graphicFrameLocks noGrp="1"/>
          </p:cNvGraphicFramePr>
          <p:nvPr>
            <p:ph type="tbl" sz="quarter" idx="13"/>
            <p:extLst>
              <p:ext uri="{D42A27DB-BD31-4B8C-83A1-F6EECF244321}">
                <p14:modId xmlns:p14="http://schemas.microsoft.com/office/powerpoint/2010/main" val="9925580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024716845"/>
                    </a:ext>
                  </a:extLst>
                </a:gridCol>
                <a:gridCol w="1481328">
                  <a:extLst>
                    <a:ext uri="{9D8B030D-6E8A-4147-A177-3AD203B41FA5}">
                      <a16:colId xmlns:a16="http://schemas.microsoft.com/office/drawing/2014/main" val="525780778"/>
                    </a:ext>
                  </a:extLst>
                </a:gridCol>
                <a:gridCol w="1481328">
                  <a:extLst>
                    <a:ext uri="{9D8B030D-6E8A-4147-A177-3AD203B41FA5}">
                      <a16:colId xmlns:a16="http://schemas.microsoft.com/office/drawing/2014/main" val="1243373871"/>
                    </a:ext>
                  </a:extLst>
                </a:gridCol>
                <a:gridCol w="1481328">
                  <a:extLst>
                    <a:ext uri="{9D8B030D-6E8A-4147-A177-3AD203B41FA5}">
                      <a16:colId xmlns:a16="http://schemas.microsoft.com/office/drawing/2014/main" val="3453080625"/>
                    </a:ext>
                  </a:extLst>
                </a:gridCol>
                <a:gridCol w="1481328">
                  <a:extLst>
                    <a:ext uri="{9D8B030D-6E8A-4147-A177-3AD203B41FA5}">
                      <a16:colId xmlns:a16="http://schemas.microsoft.com/office/drawing/2014/main" val="33552181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Updates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per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Update</a:t>
                      </a:r>
                    </a:p>
                  </a:txBody>
                  <a:tcPr/>
                </a:tc>
                <a:extLst>
                  <a:ext uri="{0D108BD9-81ED-4DB2-BD59-A6C34878D82A}">
                    <a16:rowId xmlns:a16="http://schemas.microsoft.com/office/drawing/2014/main" val="791827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#compounding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22.333333333333</a:t>
                      </a:r>
                    </a:p>
                  </a:txBody>
                  <a:tcPr/>
                </a:tc>
                <a:extLst>
                  <a:ext uri="{0D108BD9-81ED-4DB2-BD59-A6C34878D82A}">
                    <a16:rowId xmlns:a16="http://schemas.microsoft.com/office/drawing/2014/main" val="10799021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#wirechina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18313783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#cablechina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15373328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#shanghai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extLst>
                  <a:ext uri="{0D108BD9-81ED-4DB2-BD59-A6C34878D82A}">
                    <a16:rowId xmlns:a16="http://schemas.microsoft.com/office/drawing/2014/main" val="9681139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#expo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9116232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#fairtrade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21542303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#compeo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22319010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#polymerindustry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13275009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#pvc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extLst>
                  <a:ext uri="{0D108BD9-81ED-4DB2-BD59-A6C34878D82A}">
                    <a16:rowId xmlns:a16="http://schemas.microsoft.com/office/drawing/2014/main" val="35275763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#rigidpvc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extLst>
                  <a:ext uri="{0D108BD9-81ED-4DB2-BD59-A6C34878D82A}">
                    <a16:rowId xmlns:a16="http://schemas.microsoft.com/office/drawing/2014/main" val="2578940780"/>
                  </a:ext>
                </a:extLst>
              </a:tr>
            </a:tbl>
          </a:graphicData>
        </a:graphic>
      </p:graphicFrame>
      <p:sp>
        <p:nvSpPr>
          <p:cNvPr id="4" name="Text Placeholder 3">
            <a:extLst>
              <a:ext uri="{FF2B5EF4-FFF2-40B4-BE49-F238E27FC236}">
                <a16:creationId xmlns:a16="http://schemas.microsoft.com/office/drawing/2014/main" id="{91742226-E969-4A0C-802C-CCC9962FA132}"/>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41566835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EC6AEF-3759-4283-AF46-ACB052EB755F}"/>
              </a:ext>
            </a:extLst>
          </p:cNvPr>
          <p:cNvSpPr>
            <a:spLocks noGrp="1"/>
          </p:cNvSpPr>
          <p:nvPr>
            <p:ph type="title"/>
          </p:nvPr>
        </p:nvSpPr>
        <p:spPr/>
        <p:txBody>
          <a:bodyPr/>
          <a:lstStyle/>
          <a:p>
            <a:r>
              <a:rPr lang="en-US"/>
              <a:t>LinkedIn Hashtag Detection | Buss AG - 2 of 3</a:t>
            </a:r>
          </a:p>
        </p:txBody>
      </p:sp>
      <p:graphicFrame>
        <p:nvGraphicFramePr>
          <p:cNvPr id="5" name="Table Placeholder 4">
            <a:extLst>
              <a:ext uri="{FF2B5EF4-FFF2-40B4-BE49-F238E27FC236}">
                <a16:creationId xmlns:a16="http://schemas.microsoft.com/office/drawing/2014/main" id="{8926B3B8-F91B-426B-B7B7-65825CC9262A}"/>
              </a:ext>
            </a:extLst>
          </p:cNvPr>
          <p:cNvGraphicFramePr>
            <a:graphicFrameLocks noGrp="1"/>
          </p:cNvGraphicFramePr>
          <p:nvPr>
            <p:ph type="tbl" sz="quarter" idx="13"/>
            <p:extLst>
              <p:ext uri="{D42A27DB-BD31-4B8C-83A1-F6EECF244321}">
                <p14:modId xmlns:p14="http://schemas.microsoft.com/office/powerpoint/2010/main" val="21679992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294373704"/>
                    </a:ext>
                  </a:extLst>
                </a:gridCol>
                <a:gridCol w="1481328">
                  <a:extLst>
                    <a:ext uri="{9D8B030D-6E8A-4147-A177-3AD203B41FA5}">
                      <a16:colId xmlns:a16="http://schemas.microsoft.com/office/drawing/2014/main" val="2035552565"/>
                    </a:ext>
                  </a:extLst>
                </a:gridCol>
                <a:gridCol w="1481328">
                  <a:extLst>
                    <a:ext uri="{9D8B030D-6E8A-4147-A177-3AD203B41FA5}">
                      <a16:colId xmlns:a16="http://schemas.microsoft.com/office/drawing/2014/main" val="3505444705"/>
                    </a:ext>
                  </a:extLst>
                </a:gridCol>
                <a:gridCol w="1481328">
                  <a:extLst>
                    <a:ext uri="{9D8B030D-6E8A-4147-A177-3AD203B41FA5}">
                      <a16:colId xmlns:a16="http://schemas.microsoft.com/office/drawing/2014/main" val="2520941922"/>
                    </a:ext>
                  </a:extLst>
                </a:gridCol>
                <a:gridCol w="1481328">
                  <a:extLst>
                    <a:ext uri="{9D8B030D-6E8A-4147-A177-3AD203B41FA5}">
                      <a16:colId xmlns:a16="http://schemas.microsoft.com/office/drawing/2014/main" val="31057669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Updates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per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Update</a:t>
                      </a:r>
                    </a:p>
                  </a:txBody>
                  <a:tcPr/>
                </a:tc>
                <a:extLst>
                  <a:ext uri="{0D108BD9-81ED-4DB2-BD59-A6C34878D82A}">
                    <a16:rowId xmlns:a16="http://schemas.microsoft.com/office/drawing/2014/main" val="5653196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#softpvc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extLst>
                  <a:ext uri="{0D108BD9-81ED-4DB2-BD59-A6C34878D82A}">
                    <a16:rowId xmlns:a16="http://schemas.microsoft.com/office/drawing/2014/main" val="3993236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#compoundingtechnology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extLst>
                  <a:ext uri="{0D108BD9-81ED-4DB2-BD59-A6C34878D82A}">
                    <a16:rowId xmlns:a16="http://schemas.microsoft.com/office/drawing/2014/main" val="24841267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#plastics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extLst>
                  <a:ext uri="{0D108BD9-81ED-4DB2-BD59-A6C34878D82A}">
                    <a16:rowId xmlns:a16="http://schemas.microsoft.com/office/drawing/2014/main" val="14012693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#plasticizer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extLst>
                  <a:ext uri="{0D108BD9-81ED-4DB2-BD59-A6C34878D82A}">
                    <a16:rowId xmlns:a16="http://schemas.microsoft.com/office/drawing/2014/main" val="33164803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#additives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extLst>
                  <a:ext uri="{0D108BD9-81ED-4DB2-BD59-A6C34878D82A}">
                    <a16:rowId xmlns:a16="http://schemas.microsoft.com/office/drawing/2014/main" val="25075669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#insulation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extLst>
                  <a:ext uri="{0D108BD9-81ED-4DB2-BD59-A6C34878D82A}">
                    <a16:rowId xmlns:a16="http://schemas.microsoft.com/office/drawing/2014/main" val="5933576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#construction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extLst>
                  <a:ext uri="{0D108BD9-81ED-4DB2-BD59-A6C34878D82A}">
                    <a16:rowId xmlns:a16="http://schemas.microsoft.com/office/drawing/2014/main" val="14923398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#flooring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extLst>
                  <a:ext uri="{0D108BD9-81ED-4DB2-BD59-A6C34878D82A}">
                    <a16:rowId xmlns:a16="http://schemas.microsoft.com/office/drawing/2014/main" val="10171309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#healthcare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extLst>
                  <a:ext uri="{0D108BD9-81ED-4DB2-BD59-A6C34878D82A}">
                    <a16:rowId xmlns:a16="http://schemas.microsoft.com/office/drawing/2014/main" val="11506171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#furniture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extLst>
                  <a:ext uri="{0D108BD9-81ED-4DB2-BD59-A6C34878D82A}">
                    <a16:rowId xmlns:a16="http://schemas.microsoft.com/office/drawing/2014/main" val="3256758035"/>
                  </a:ext>
                </a:extLst>
              </a:tr>
            </a:tbl>
          </a:graphicData>
        </a:graphic>
      </p:graphicFrame>
      <p:sp>
        <p:nvSpPr>
          <p:cNvPr id="4" name="Text Placeholder 3">
            <a:extLst>
              <a:ext uri="{FF2B5EF4-FFF2-40B4-BE49-F238E27FC236}">
                <a16:creationId xmlns:a16="http://schemas.microsoft.com/office/drawing/2014/main" id="{D7E2C06E-7A8C-401A-9D91-53117F28FBE2}"/>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24881762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09C04C-5077-4203-841B-068BE6935C99}"/>
              </a:ext>
            </a:extLst>
          </p:cNvPr>
          <p:cNvSpPr>
            <a:spLocks noGrp="1"/>
          </p:cNvSpPr>
          <p:nvPr>
            <p:ph type="title"/>
          </p:nvPr>
        </p:nvSpPr>
        <p:spPr/>
        <p:txBody>
          <a:bodyPr/>
          <a:lstStyle/>
          <a:p>
            <a:r>
              <a:rPr lang="en-US"/>
              <a:t>LinkedIn Hashtag Detection | Buss AG - 3 of 3</a:t>
            </a:r>
          </a:p>
        </p:txBody>
      </p:sp>
      <p:graphicFrame>
        <p:nvGraphicFramePr>
          <p:cNvPr id="5" name="Table Placeholder 4">
            <a:extLst>
              <a:ext uri="{FF2B5EF4-FFF2-40B4-BE49-F238E27FC236}">
                <a16:creationId xmlns:a16="http://schemas.microsoft.com/office/drawing/2014/main" id="{E18B3A45-E90C-4959-8180-2CDF1F9657EE}"/>
              </a:ext>
            </a:extLst>
          </p:cNvPr>
          <p:cNvGraphicFramePr>
            <a:graphicFrameLocks noGrp="1"/>
          </p:cNvGraphicFramePr>
          <p:nvPr>
            <p:ph type="tbl" sz="quarter" idx="13"/>
            <p:extLst>
              <p:ext uri="{D42A27DB-BD31-4B8C-83A1-F6EECF244321}">
                <p14:modId xmlns:p14="http://schemas.microsoft.com/office/powerpoint/2010/main" val="4154161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084279953"/>
                    </a:ext>
                  </a:extLst>
                </a:gridCol>
                <a:gridCol w="1481328">
                  <a:extLst>
                    <a:ext uri="{9D8B030D-6E8A-4147-A177-3AD203B41FA5}">
                      <a16:colId xmlns:a16="http://schemas.microsoft.com/office/drawing/2014/main" val="1846202589"/>
                    </a:ext>
                  </a:extLst>
                </a:gridCol>
                <a:gridCol w="1481328">
                  <a:extLst>
                    <a:ext uri="{9D8B030D-6E8A-4147-A177-3AD203B41FA5}">
                      <a16:colId xmlns:a16="http://schemas.microsoft.com/office/drawing/2014/main" val="1672286097"/>
                    </a:ext>
                  </a:extLst>
                </a:gridCol>
                <a:gridCol w="1481328">
                  <a:extLst>
                    <a:ext uri="{9D8B030D-6E8A-4147-A177-3AD203B41FA5}">
                      <a16:colId xmlns:a16="http://schemas.microsoft.com/office/drawing/2014/main" val="1184537942"/>
                    </a:ext>
                  </a:extLst>
                </a:gridCol>
                <a:gridCol w="1481328">
                  <a:extLst>
                    <a:ext uri="{9D8B030D-6E8A-4147-A177-3AD203B41FA5}">
                      <a16:colId xmlns:a16="http://schemas.microsoft.com/office/drawing/2014/main" val="31125875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Updates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per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Update</a:t>
                      </a:r>
                    </a:p>
                  </a:txBody>
                  <a:tcPr/>
                </a:tc>
                <a:extLst>
                  <a:ext uri="{0D108BD9-81ED-4DB2-BD59-A6C34878D82A}">
                    <a16:rowId xmlns:a16="http://schemas.microsoft.com/office/drawing/2014/main" val="37124164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#clothing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extLst>
                  <a:ext uri="{0D108BD9-81ED-4DB2-BD59-A6C34878D82A}">
                    <a16:rowId xmlns:a16="http://schemas.microsoft.com/office/drawing/2014/main" val="40372710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#Compounding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38120462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#compounder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20891283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a:t>
                      </a:r>
                    </a:p>
                  </a:txBody>
                  <a:tcPr/>
                </a:tc>
                <a:extLst>
                  <a:ext uri="{0D108BD9-81ED-4DB2-BD59-A6C34878D82A}">
                    <a16:rowId xmlns:a16="http://schemas.microsoft.com/office/drawing/2014/main" val="23488325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#Kneader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2114897739"/>
                  </a:ext>
                </a:extLst>
              </a:tr>
            </a:tbl>
          </a:graphicData>
        </a:graphic>
      </p:graphicFrame>
      <p:sp>
        <p:nvSpPr>
          <p:cNvPr id="4" name="Text Placeholder 3">
            <a:extLst>
              <a:ext uri="{FF2B5EF4-FFF2-40B4-BE49-F238E27FC236}">
                <a16:creationId xmlns:a16="http://schemas.microsoft.com/office/drawing/2014/main" id="{02F46825-A2F8-4D80-B817-12181173D21B}"/>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617286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9C3A10-DE25-4F1D-8A57-7C9D34F01310}"/>
              </a:ext>
            </a:extLst>
          </p:cNvPr>
          <p:cNvSpPr>
            <a:spLocks noGrp="1"/>
          </p:cNvSpPr>
          <p:nvPr>
            <p:ph type="title"/>
          </p:nvPr>
        </p:nvSpPr>
        <p:spPr/>
        <p:txBody>
          <a:bodyPr/>
          <a:lstStyle/>
          <a:p>
            <a:r>
              <a:rPr lang="en-US"/>
              <a:t>LinkedIn Updates | Buss AG</a:t>
            </a:r>
          </a:p>
        </p:txBody>
      </p:sp>
      <p:graphicFrame>
        <p:nvGraphicFramePr>
          <p:cNvPr id="6" name="Chart Placeholder 5">
            <a:extLst>
              <a:ext uri="{FF2B5EF4-FFF2-40B4-BE49-F238E27FC236}">
                <a16:creationId xmlns:a16="http://schemas.microsoft.com/office/drawing/2014/main" id="{57151282-A45D-49AC-AF44-07F3D1A74499}"/>
              </a:ext>
            </a:extLst>
          </p:cNvPr>
          <p:cNvGraphicFramePr>
            <a:graphicFrameLocks noGrp="1"/>
          </p:cNvGraphicFramePr>
          <p:nvPr>
            <p:ph type="chart" sz="quarter" idx="13"/>
            <p:extLst>
              <p:ext uri="{D42A27DB-BD31-4B8C-83A1-F6EECF244321}">
                <p14:modId xmlns:p14="http://schemas.microsoft.com/office/powerpoint/2010/main" val="38682948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E0B3C74-E67E-4AC5-94E3-DFDDF085B2C4}"/>
              </a:ext>
            </a:extLst>
          </p:cNvPr>
          <p:cNvSpPr>
            <a:spLocks noGrp="1"/>
          </p:cNvSpPr>
          <p:nvPr>
            <p:ph type="body" sz="quarter" idx="14"/>
          </p:nvPr>
        </p:nvSpPr>
        <p:spPr/>
        <p:txBody>
          <a:bodyPr/>
          <a:lstStyle/>
          <a:p>
            <a:r>
              <a:rPr lang="en-US"/>
              <a:t>10/01/2018 - 10/31/2018</a:t>
            </a:r>
          </a:p>
        </p:txBody>
      </p:sp>
      <p:sp>
        <p:nvSpPr>
          <p:cNvPr id="5" name="Footer Placeholder 4">
            <a:extLst>
              <a:ext uri="{FF2B5EF4-FFF2-40B4-BE49-F238E27FC236}">
                <a16:creationId xmlns:a16="http://schemas.microsoft.com/office/drawing/2014/main" id="{08BBCCA4-0DDF-40CD-B7C3-BED7F6AF96C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9306392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524</Words>
  <Application>Microsoft Office PowerPoint</Application>
  <PresentationFormat>On-screen Show (4:3)</PresentationFormat>
  <Paragraphs>263</Paragraphs>
  <Slides>18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quintly_template</vt:lpstr>
      <vt:lpstr>BUSS LinkedIn</vt:lpstr>
      <vt:lpstr>LinkedIn Key Metrics Table | Buss AG</vt:lpstr>
      <vt:lpstr>LinkedIn Updates Table | Buss AG - 1 of 5</vt:lpstr>
      <vt:lpstr>LinkedIn Updates Table | Buss AG - 2 of 5</vt:lpstr>
      <vt:lpstr>LinkedIn Updates Table | Buss AG - 3 of 5</vt:lpstr>
      <vt:lpstr>LinkedIn Updates Table | Buss AG - 4 of 5</vt:lpstr>
      <vt:lpstr>LinkedIn Updates Table | Buss AG - 5 of 5</vt:lpstr>
      <vt:lpstr>LinkedIn Followers Table | Buss AG</vt:lpstr>
      <vt:lpstr>LinkedIn Followers Total | Buss AG</vt:lpstr>
      <vt:lpstr>LinkedIn Followers Change | Buss AG</vt:lpstr>
      <vt:lpstr>LinkedIn Interaction Rate | Buss AG</vt:lpstr>
      <vt:lpstr>LinkedIn Interactions Distribution | Buss AG</vt:lpstr>
      <vt:lpstr>LinkedIn Interaction Rate By Update Type | Buss AG</vt:lpstr>
      <vt:lpstr>LinkedIn Total Interactions | Buss AG</vt:lpstr>
      <vt:lpstr>LinkedIn Hashtag Detection | Buss AG - 1 of 3</vt:lpstr>
      <vt:lpstr>LinkedIn Hashtag Detection | Buss AG - 2 of 3</vt:lpstr>
      <vt:lpstr>LinkedIn Hashtag Detection | Buss AG - 3 of 3</vt:lpstr>
      <vt:lpstr>LinkedIn Updates | Buss AG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BUSS LinkedIn</dc:title>
  <dc:creator>Administrator</dc:creator>
  <cp:lastModifiedBy>Administrator</cp:lastModifiedBy>
  <cp:revision>1</cp:revision>
  <dcterms:created xsi:type="dcterms:W3CDTF">2018-11-05T10:07:21Z</dcterms:created>
  <dcterms:modified xsi:type="dcterms:W3CDTF">2018-11-05T10:08:30Z</dcterms:modified>
</cp:coreProperties>
</file>