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8" r:id="rId32"/>
    <p:sldId id="289" r:id="rId33"/>
    <p:sldId id="290" r:id="rId34"/>
    <p:sldId id="291" r:id="rId35"/>
  </p:sldIdLst>
  <p:sldSz cx="9144000" cy="6858000" type="screen4x3"/>
  <p:notesSz cx="6858000" cy="9144000"/>
  <p:embeddedFontLst>
    <p:embeddedFont>
      <p:font typeface="Calibri" panose="020F0502020204030204" pitchFamily="34" charset="0"/>
      <p:regular r:id="rId36"/>
      <p:bold r:id="rId37"/>
      <p:italic r:id="rId38"/>
      <p:boldItalic r:id="rId3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2.fntdata"/><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Buss AG</c:v>
                </c:pt>
              </c:strCache>
            </c:strRef>
          </c:tx>
          <c:spPr>
            <a:ln w="28575" cap="rnd">
              <a:solidFill>
                <a:schemeClr val="accent1"/>
              </a:solidFill>
              <a:round/>
            </a:ln>
            <a:effectLst/>
          </c:spPr>
          <c:marker>
            <c:symbol val="none"/>
          </c:marker>
          <c:cat>
            <c:numRef>
              <c:f>Sheet1!$A$2:$A$185</c:f>
              <c:numCache>
                <c:formatCode>m/d/yyyy</c:formatCode>
                <c:ptCount val="184"/>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pt idx="44">
                  <c:v>43265</c:v>
                </c:pt>
                <c:pt idx="45">
                  <c:v>43266</c:v>
                </c:pt>
                <c:pt idx="46">
                  <c:v>43267</c:v>
                </c:pt>
                <c:pt idx="47">
                  <c:v>43268</c:v>
                </c:pt>
                <c:pt idx="48">
                  <c:v>43269</c:v>
                </c:pt>
                <c:pt idx="49">
                  <c:v>43270</c:v>
                </c:pt>
                <c:pt idx="50">
                  <c:v>43271</c:v>
                </c:pt>
                <c:pt idx="51">
                  <c:v>43272</c:v>
                </c:pt>
                <c:pt idx="52">
                  <c:v>43273</c:v>
                </c:pt>
                <c:pt idx="53">
                  <c:v>43274</c:v>
                </c:pt>
                <c:pt idx="54">
                  <c:v>43275</c:v>
                </c:pt>
                <c:pt idx="55">
                  <c:v>43276</c:v>
                </c:pt>
                <c:pt idx="56">
                  <c:v>43277</c:v>
                </c:pt>
                <c:pt idx="57">
                  <c:v>43278</c:v>
                </c:pt>
                <c:pt idx="58">
                  <c:v>43279</c:v>
                </c:pt>
                <c:pt idx="59">
                  <c:v>43280</c:v>
                </c:pt>
                <c:pt idx="60">
                  <c:v>43281</c:v>
                </c:pt>
                <c:pt idx="61">
                  <c:v>43282</c:v>
                </c:pt>
                <c:pt idx="62">
                  <c:v>43283</c:v>
                </c:pt>
                <c:pt idx="63">
                  <c:v>43284</c:v>
                </c:pt>
                <c:pt idx="64">
                  <c:v>43285</c:v>
                </c:pt>
                <c:pt idx="65">
                  <c:v>43286</c:v>
                </c:pt>
                <c:pt idx="66">
                  <c:v>43287</c:v>
                </c:pt>
                <c:pt idx="67">
                  <c:v>43288</c:v>
                </c:pt>
                <c:pt idx="68">
                  <c:v>43289</c:v>
                </c:pt>
                <c:pt idx="69">
                  <c:v>43290</c:v>
                </c:pt>
                <c:pt idx="70">
                  <c:v>43291</c:v>
                </c:pt>
                <c:pt idx="71">
                  <c:v>43292</c:v>
                </c:pt>
                <c:pt idx="72">
                  <c:v>43293</c:v>
                </c:pt>
                <c:pt idx="73">
                  <c:v>43294</c:v>
                </c:pt>
                <c:pt idx="74">
                  <c:v>43295</c:v>
                </c:pt>
                <c:pt idx="75">
                  <c:v>43296</c:v>
                </c:pt>
                <c:pt idx="76">
                  <c:v>43297</c:v>
                </c:pt>
                <c:pt idx="77">
                  <c:v>43298</c:v>
                </c:pt>
                <c:pt idx="78">
                  <c:v>43299</c:v>
                </c:pt>
                <c:pt idx="79">
                  <c:v>43300</c:v>
                </c:pt>
                <c:pt idx="80">
                  <c:v>43301</c:v>
                </c:pt>
                <c:pt idx="81">
                  <c:v>43302</c:v>
                </c:pt>
                <c:pt idx="82">
                  <c:v>43303</c:v>
                </c:pt>
                <c:pt idx="83">
                  <c:v>43304</c:v>
                </c:pt>
                <c:pt idx="84">
                  <c:v>43305</c:v>
                </c:pt>
                <c:pt idx="85">
                  <c:v>43306</c:v>
                </c:pt>
                <c:pt idx="86">
                  <c:v>43307</c:v>
                </c:pt>
                <c:pt idx="87">
                  <c:v>43308</c:v>
                </c:pt>
                <c:pt idx="88">
                  <c:v>43309</c:v>
                </c:pt>
                <c:pt idx="89">
                  <c:v>43310</c:v>
                </c:pt>
                <c:pt idx="90">
                  <c:v>43311</c:v>
                </c:pt>
                <c:pt idx="91">
                  <c:v>43312</c:v>
                </c:pt>
                <c:pt idx="92">
                  <c:v>43313</c:v>
                </c:pt>
                <c:pt idx="93">
                  <c:v>43314</c:v>
                </c:pt>
                <c:pt idx="94">
                  <c:v>43315</c:v>
                </c:pt>
                <c:pt idx="95">
                  <c:v>43316</c:v>
                </c:pt>
                <c:pt idx="96">
                  <c:v>43317</c:v>
                </c:pt>
                <c:pt idx="97">
                  <c:v>43318</c:v>
                </c:pt>
                <c:pt idx="98">
                  <c:v>43319</c:v>
                </c:pt>
                <c:pt idx="99">
                  <c:v>43320</c:v>
                </c:pt>
                <c:pt idx="100">
                  <c:v>43321</c:v>
                </c:pt>
                <c:pt idx="101">
                  <c:v>43322</c:v>
                </c:pt>
                <c:pt idx="102">
                  <c:v>43323</c:v>
                </c:pt>
                <c:pt idx="103">
                  <c:v>43324</c:v>
                </c:pt>
                <c:pt idx="104">
                  <c:v>43325</c:v>
                </c:pt>
                <c:pt idx="105">
                  <c:v>43326</c:v>
                </c:pt>
                <c:pt idx="106">
                  <c:v>43327</c:v>
                </c:pt>
                <c:pt idx="107">
                  <c:v>43328</c:v>
                </c:pt>
                <c:pt idx="108">
                  <c:v>43329</c:v>
                </c:pt>
                <c:pt idx="109">
                  <c:v>43330</c:v>
                </c:pt>
                <c:pt idx="110">
                  <c:v>43331</c:v>
                </c:pt>
                <c:pt idx="111">
                  <c:v>43332</c:v>
                </c:pt>
                <c:pt idx="112">
                  <c:v>43333</c:v>
                </c:pt>
                <c:pt idx="113">
                  <c:v>43334</c:v>
                </c:pt>
                <c:pt idx="114">
                  <c:v>43335</c:v>
                </c:pt>
                <c:pt idx="115">
                  <c:v>43336</c:v>
                </c:pt>
                <c:pt idx="116">
                  <c:v>43337</c:v>
                </c:pt>
                <c:pt idx="117">
                  <c:v>43338</c:v>
                </c:pt>
                <c:pt idx="118">
                  <c:v>43339</c:v>
                </c:pt>
                <c:pt idx="119">
                  <c:v>43340</c:v>
                </c:pt>
                <c:pt idx="120">
                  <c:v>43341</c:v>
                </c:pt>
                <c:pt idx="121">
                  <c:v>43342</c:v>
                </c:pt>
                <c:pt idx="122">
                  <c:v>43343</c:v>
                </c:pt>
                <c:pt idx="123">
                  <c:v>43344</c:v>
                </c:pt>
                <c:pt idx="124">
                  <c:v>43345</c:v>
                </c:pt>
                <c:pt idx="125">
                  <c:v>43346</c:v>
                </c:pt>
                <c:pt idx="126">
                  <c:v>43347</c:v>
                </c:pt>
                <c:pt idx="127">
                  <c:v>43348</c:v>
                </c:pt>
                <c:pt idx="128">
                  <c:v>43349</c:v>
                </c:pt>
                <c:pt idx="129">
                  <c:v>43350</c:v>
                </c:pt>
                <c:pt idx="130">
                  <c:v>43351</c:v>
                </c:pt>
                <c:pt idx="131">
                  <c:v>43352</c:v>
                </c:pt>
                <c:pt idx="132">
                  <c:v>43353</c:v>
                </c:pt>
                <c:pt idx="133">
                  <c:v>43354</c:v>
                </c:pt>
                <c:pt idx="134">
                  <c:v>43355</c:v>
                </c:pt>
                <c:pt idx="135">
                  <c:v>43356</c:v>
                </c:pt>
                <c:pt idx="136">
                  <c:v>43357</c:v>
                </c:pt>
                <c:pt idx="137">
                  <c:v>43358</c:v>
                </c:pt>
                <c:pt idx="138">
                  <c:v>43359</c:v>
                </c:pt>
                <c:pt idx="139">
                  <c:v>43360</c:v>
                </c:pt>
                <c:pt idx="140">
                  <c:v>43361</c:v>
                </c:pt>
                <c:pt idx="141">
                  <c:v>43362</c:v>
                </c:pt>
                <c:pt idx="142">
                  <c:v>43363</c:v>
                </c:pt>
                <c:pt idx="143">
                  <c:v>43364</c:v>
                </c:pt>
                <c:pt idx="144">
                  <c:v>43365</c:v>
                </c:pt>
                <c:pt idx="145">
                  <c:v>43366</c:v>
                </c:pt>
                <c:pt idx="146">
                  <c:v>43367</c:v>
                </c:pt>
                <c:pt idx="147">
                  <c:v>43368</c:v>
                </c:pt>
                <c:pt idx="148">
                  <c:v>43369</c:v>
                </c:pt>
                <c:pt idx="149">
                  <c:v>43370</c:v>
                </c:pt>
                <c:pt idx="150">
                  <c:v>43371</c:v>
                </c:pt>
                <c:pt idx="151">
                  <c:v>43372</c:v>
                </c:pt>
                <c:pt idx="152">
                  <c:v>43373</c:v>
                </c:pt>
                <c:pt idx="153">
                  <c:v>43374</c:v>
                </c:pt>
                <c:pt idx="154">
                  <c:v>43375</c:v>
                </c:pt>
                <c:pt idx="155">
                  <c:v>43376</c:v>
                </c:pt>
                <c:pt idx="156">
                  <c:v>43377</c:v>
                </c:pt>
                <c:pt idx="157">
                  <c:v>43378</c:v>
                </c:pt>
                <c:pt idx="158">
                  <c:v>43379</c:v>
                </c:pt>
                <c:pt idx="159">
                  <c:v>43380</c:v>
                </c:pt>
                <c:pt idx="160">
                  <c:v>43381</c:v>
                </c:pt>
                <c:pt idx="161">
                  <c:v>43382</c:v>
                </c:pt>
                <c:pt idx="162">
                  <c:v>43383</c:v>
                </c:pt>
                <c:pt idx="163">
                  <c:v>43384</c:v>
                </c:pt>
                <c:pt idx="164">
                  <c:v>43385</c:v>
                </c:pt>
                <c:pt idx="165">
                  <c:v>43386</c:v>
                </c:pt>
                <c:pt idx="166">
                  <c:v>43387</c:v>
                </c:pt>
                <c:pt idx="167">
                  <c:v>43388</c:v>
                </c:pt>
                <c:pt idx="168">
                  <c:v>43389</c:v>
                </c:pt>
                <c:pt idx="169">
                  <c:v>43390</c:v>
                </c:pt>
                <c:pt idx="170">
                  <c:v>43391</c:v>
                </c:pt>
                <c:pt idx="171">
                  <c:v>43392</c:v>
                </c:pt>
                <c:pt idx="172">
                  <c:v>43393</c:v>
                </c:pt>
                <c:pt idx="173">
                  <c:v>43394</c:v>
                </c:pt>
                <c:pt idx="174">
                  <c:v>43395</c:v>
                </c:pt>
                <c:pt idx="175">
                  <c:v>43396</c:v>
                </c:pt>
                <c:pt idx="176">
                  <c:v>43397</c:v>
                </c:pt>
                <c:pt idx="177">
                  <c:v>43398</c:v>
                </c:pt>
                <c:pt idx="178">
                  <c:v>43399</c:v>
                </c:pt>
                <c:pt idx="179">
                  <c:v>43400</c:v>
                </c:pt>
                <c:pt idx="180">
                  <c:v>43401</c:v>
                </c:pt>
                <c:pt idx="181">
                  <c:v>43402</c:v>
                </c:pt>
                <c:pt idx="182">
                  <c:v>43403</c:v>
                </c:pt>
                <c:pt idx="183">
                  <c:v>43404</c:v>
                </c:pt>
              </c:numCache>
            </c:numRef>
          </c:cat>
          <c:val>
            <c:numRef>
              <c:f>Sheet1!$B$2:$B$185</c:f>
              <c:numCache>
                <c:formatCode>General</c:formatCode>
                <c:ptCount val="184"/>
                <c:pt idx="93">
                  <c:v>627</c:v>
                </c:pt>
                <c:pt idx="94">
                  <c:v>627</c:v>
                </c:pt>
                <c:pt idx="95">
                  <c:v>627</c:v>
                </c:pt>
                <c:pt idx="96">
                  <c:v>628</c:v>
                </c:pt>
                <c:pt idx="97">
                  <c:v>629</c:v>
                </c:pt>
                <c:pt idx="98">
                  <c:v>630</c:v>
                </c:pt>
                <c:pt idx="99">
                  <c:v>630</c:v>
                </c:pt>
                <c:pt idx="100">
                  <c:v>630</c:v>
                </c:pt>
                <c:pt idx="101">
                  <c:v>630</c:v>
                </c:pt>
                <c:pt idx="102">
                  <c:v>631</c:v>
                </c:pt>
                <c:pt idx="103">
                  <c:v>630</c:v>
                </c:pt>
                <c:pt idx="104">
                  <c:v>630</c:v>
                </c:pt>
                <c:pt idx="105">
                  <c:v>630</c:v>
                </c:pt>
                <c:pt idx="106">
                  <c:v>630</c:v>
                </c:pt>
                <c:pt idx="107">
                  <c:v>630</c:v>
                </c:pt>
                <c:pt idx="108">
                  <c:v>631</c:v>
                </c:pt>
                <c:pt idx="109">
                  <c:v>631</c:v>
                </c:pt>
                <c:pt idx="110">
                  <c:v>631</c:v>
                </c:pt>
                <c:pt idx="111">
                  <c:v>631</c:v>
                </c:pt>
                <c:pt idx="112">
                  <c:v>630</c:v>
                </c:pt>
                <c:pt idx="113">
                  <c:v>630</c:v>
                </c:pt>
                <c:pt idx="114">
                  <c:v>630</c:v>
                </c:pt>
                <c:pt idx="115">
                  <c:v>631</c:v>
                </c:pt>
                <c:pt idx="116">
                  <c:v>632</c:v>
                </c:pt>
                <c:pt idx="117">
                  <c:v>632</c:v>
                </c:pt>
                <c:pt idx="118">
                  <c:v>632</c:v>
                </c:pt>
                <c:pt idx="119">
                  <c:v>633</c:v>
                </c:pt>
                <c:pt idx="120">
                  <c:v>633</c:v>
                </c:pt>
                <c:pt idx="121">
                  <c:v>633</c:v>
                </c:pt>
                <c:pt idx="122">
                  <c:v>634</c:v>
                </c:pt>
                <c:pt idx="123">
                  <c:v>637</c:v>
                </c:pt>
                <c:pt idx="124">
                  <c:v>637</c:v>
                </c:pt>
                <c:pt idx="125">
                  <c:v>637</c:v>
                </c:pt>
                <c:pt idx="126">
                  <c:v>637</c:v>
                </c:pt>
                <c:pt idx="127">
                  <c:v>637</c:v>
                </c:pt>
                <c:pt idx="128">
                  <c:v>637</c:v>
                </c:pt>
                <c:pt idx="129">
                  <c:v>637</c:v>
                </c:pt>
                <c:pt idx="130">
                  <c:v>637</c:v>
                </c:pt>
                <c:pt idx="131">
                  <c:v>637</c:v>
                </c:pt>
                <c:pt idx="132">
                  <c:v>637</c:v>
                </c:pt>
                <c:pt idx="133">
                  <c:v>641</c:v>
                </c:pt>
                <c:pt idx="134">
                  <c:v>643</c:v>
                </c:pt>
                <c:pt idx="135">
                  <c:v>644</c:v>
                </c:pt>
                <c:pt idx="136">
                  <c:v>644</c:v>
                </c:pt>
                <c:pt idx="137">
                  <c:v>644</c:v>
                </c:pt>
                <c:pt idx="138">
                  <c:v>645</c:v>
                </c:pt>
                <c:pt idx="139">
                  <c:v>645</c:v>
                </c:pt>
                <c:pt idx="140">
                  <c:v>645</c:v>
                </c:pt>
                <c:pt idx="141">
                  <c:v>645</c:v>
                </c:pt>
                <c:pt idx="142">
                  <c:v>646</c:v>
                </c:pt>
                <c:pt idx="143">
                  <c:v>646</c:v>
                </c:pt>
                <c:pt idx="144">
                  <c:v>647</c:v>
                </c:pt>
                <c:pt idx="145">
                  <c:v>650</c:v>
                </c:pt>
                <c:pt idx="146">
                  <c:v>650</c:v>
                </c:pt>
                <c:pt idx="147">
                  <c:v>653</c:v>
                </c:pt>
                <c:pt idx="148">
                  <c:v>653</c:v>
                </c:pt>
                <c:pt idx="149">
                  <c:v>654</c:v>
                </c:pt>
                <c:pt idx="150">
                  <c:v>655</c:v>
                </c:pt>
                <c:pt idx="151">
                  <c:v>657</c:v>
                </c:pt>
                <c:pt idx="152">
                  <c:v>657</c:v>
                </c:pt>
                <c:pt idx="153">
                  <c:v>657</c:v>
                </c:pt>
                <c:pt idx="154">
                  <c:v>657</c:v>
                </c:pt>
                <c:pt idx="155">
                  <c:v>658</c:v>
                </c:pt>
                <c:pt idx="156">
                  <c:v>658</c:v>
                </c:pt>
                <c:pt idx="157">
                  <c:v>659</c:v>
                </c:pt>
                <c:pt idx="158">
                  <c:v>661</c:v>
                </c:pt>
                <c:pt idx="159">
                  <c:v>661</c:v>
                </c:pt>
                <c:pt idx="160">
                  <c:v>661</c:v>
                </c:pt>
                <c:pt idx="161">
                  <c:v>660</c:v>
                </c:pt>
                <c:pt idx="162">
                  <c:v>663</c:v>
                </c:pt>
                <c:pt idx="163">
                  <c:v>665</c:v>
                </c:pt>
                <c:pt idx="164">
                  <c:v>668</c:v>
                </c:pt>
                <c:pt idx="165">
                  <c:v>670</c:v>
                </c:pt>
                <c:pt idx="166">
                  <c:v>670</c:v>
                </c:pt>
                <c:pt idx="167">
                  <c:v>670</c:v>
                </c:pt>
                <c:pt idx="168">
                  <c:v>670</c:v>
                </c:pt>
                <c:pt idx="169">
                  <c:v>671</c:v>
                </c:pt>
                <c:pt idx="170">
                  <c:v>671</c:v>
                </c:pt>
                <c:pt idx="171">
                  <c:v>670</c:v>
                </c:pt>
                <c:pt idx="172">
                  <c:v>670</c:v>
                </c:pt>
                <c:pt idx="173">
                  <c:v>670</c:v>
                </c:pt>
                <c:pt idx="174">
                  <c:v>670</c:v>
                </c:pt>
                <c:pt idx="175">
                  <c:v>672</c:v>
                </c:pt>
                <c:pt idx="176">
                  <c:v>674</c:v>
                </c:pt>
                <c:pt idx="177">
                  <c:v>675</c:v>
                </c:pt>
                <c:pt idx="178">
                  <c:v>677</c:v>
                </c:pt>
                <c:pt idx="179">
                  <c:v>677</c:v>
                </c:pt>
                <c:pt idx="180">
                  <c:v>679</c:v>
                </c:pt>
                <c:pt idx="181">
                  <c:v>680</c:v>
                </c:pt>
                <c:pt idx="182">
                  <c:v>680</c:v>
                </c:pt>
                <c:pt idx="183">
                  <c:v>682</c:v>
                </c:pt>
              </c:numCache>
            </c:numRef>
          </c:val>
          <c:smooth val="0"/>
          <c:extLst>
            <c:ext xmlns:c16="http://schemas.microsoft.com/office/drawing/2014/chart" uri="{C3380CC4-5D6E-409C-BE32-E72D297353CC}">
              <c16:uniqueId val="{00000000-4437-4599-BEA4-0E29975D9941}"/>
            </c:ext>
          </c:extLst>
        </c:ser>
        <c:dLbls>
          <c:showLegendKey val="0"/>
          <c:showVal val="0"/>
          <c:showCatName val="0"/>
          <c:showSerName val="0"/>
          <c:showPercent val="0"/>
          <c:showBubbleSize val="0"/>
        </c:dLbls>
        <c:smooth val="0"/>
        <c:axId val="409777512"/>
        <c:axId val="409778496"/>
      </c:lineChart>
      <c:dateAx>
        <c:axId val="4097775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778496"/>
        <c:crosses val="autoZero"/>
        <c:auto val="1"/>
        <c:lblOffset val="100"/>
        <c:baseTimeUnit val="days"/>
      </c:dateAx>
      <c:valAx>
        <c:axId val="409778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777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Buss AG</c:v>
                </c:pt>
              </c:strCache>
            </c:strRef>
          </c:tx>
          <c:spPr>
            <a:ln w="28575" cap="rnd">
              <a:solidFill>
                <a:schemeClr val="accent1"/>
              </a:solidFill>
              <a:round/>
            </a:ln>
            <a:effectLst/>
          </c:spPr>
          <c:marker>
            <c:symbol val="none"/>
          </c:marker>
          <c:cat>
            <c:numRef>
              <c:f>Sheet1!$A$2:$A$185</c:f>
              <c:numCache>
                <c:formatCode>m/d/yyyy</c:formatCode>
                <c:ptCount val="184"/>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pt idx="44">
                  <c:v>43265</c:v>
                </c:pt>
                <c:pt idx="45">
                  <c:v>43266</c:v>
                </c:pt>
                <c:pt idx="46">
                  <c:v>43267</c:v>
                </c:pt>
                <c:pt idx="47">
                  <c:v>43268</c:v>
                </c:pt>
                <c:pt idx="48">
                  <c:v>43269</c:v>
                </c:pt>
                <c:pt idx="49">
                  <c:v>43270</c:v>
                </c:pt>
                <c:pt idx="50">
                  <c:v>43271</c:v>
                </c:pt>
                <c:pt idx="51">
                  <c:v>43272</c:v>
                </c:pt>
                <c:pt idx="52">
                  <c:v>43273</c:v>
                </c:pt>
                <c:pt idx="53">
                  <c:v>43274</c:v>
                </c:pt>
                <c:pt idx="54">
                  <c:v>43275</c:v>
                </c:pt>
                <c:pt idx="55">
                  <c:v>43276</c:v>
                </c:pt>
                <c:pt idx="56">
                  <c:v>43277</c:v>
                </c:pt>
                <c:pt idx="57">
                  <c:v>43278</c:v>
                </c:pt>
                <c:pt idx="58">
                  <c:v>43279</c:v>
                </c:pt>
                <c:pt idx="59">
                  <c:v>43280</c:v>
                </c:pt>
                <c:pt idx="60">
                  <c:v>43281</c:v>
                </c:pt>
                <c:pt idx="61">
                  <c:v>43282</c:v>
                </c:pt>
                <c:pt idx="62">
                  <c:v>43283</c:v>
                </c:pt>
                <c:pt idx="63">
                  <c:v>43284</c:v>
                </c:pt>
                <c:pt idx="64">
                  <c:v>43285</c:v>
                </c:pt>
                <c:pt idx="65">
                  <c:v>43286</c:v>
                </c:pt>
                <c:pt idx="66">
                  <c:v>43287</c:v>
                </c:pt>
                <c:pt idx="67">
                  <c:v>43288</c:v>
                </c:pt>
                <c:pt idx="68">
                  <c:v>43289</c:v>
                </c:pt>
                <c:pt idx="69">
                  <c:v>43290</c:v>
                </c:pt>
                <c:pt idx="70">
                  <c:v>43291</c:v>
                </c:pt>
                <c:pt idx="71">
                  <c:v>43292</c:v>
                </c:pt>
                <c:pt idx="72">
                  <c:v>43293</c:v>
                </c:pt>
                <c:pt idx="73">
                  <c:v>43294</c:v>
                </c:pt>
                <c:pt idx="74">
                  <c:v>43295</c:v>
                </c:pt>
                <c:pt idx="75">
                  <c:v>43296</c:v>
                </c:pt>
                <c:pt idx="76">
                  <c:v>43297</c:v>
                </c:pt>
                <c:pt idx="77">
                  <c:v>43298</c:v>
                </c:pt>
                <c:pt idx="78">
                  <c:v>43299</c:v>
                </c:pt>
                <c:pt idx="79">
                  <c:v>43300</c:v>
                </c:pt>
                <c:pt idx="80">
                  <c:v>43301</c:v>
                </c:pt>
                <c:pt idx="81">
                  <c:v>43302</c:v>
                </c:pt>
                <c:pt idx="82">
                  <c:v>43303</c:v>
                </c:pt>
                <c:pt idx="83">
                  <c:v>43304</c:v>
                </c:pt>
                <c:pt idx="84">
                  <c:v>43305</c:v>
                </c:pt>
                <c:pt idx="85">
                  <c:v>43306</c:v>
                </c:pt>
                <c:pt idx="86">
                  <c:v>43307</c:v>
                </c:pt>
                <c:pt idx="87">
                  <c:v>43308</c:v>
                </c:pt>
                <c:pt idx="88">
                  <c:v>43309</c:v>
                </c:pt>
                <c:pt idx="89">
                  <c:v>43310</c:v>
                </c:pt>
                <c:pt idx="90">
                  <c:v>43311</c:v>
                </c:pt>
                <c:pt idx="91">
                  <c:v>43312</c:v>
                </c:pt>
                <c:pt idx="92">
                  <c:v>43313</c:v>
                </c:pt>
                <c:pt idx="93">
                  <c:v>43314</c:v>
                </c:pt>
                <c:pt idx="94">
                  <c:v>43315</c:v>
                </c:pt>
                <c:pt idx="95">
                  <c:v>43316</c:v>
                </c:pt>
                <c:pt idx="96">
                  <c:v>43317</c:v>
                </c:pt>
                <c:pt idx="97">
                  <c:v>43318</c:v>
                </c:pt>
                <c:pt idx="98">
                  <c:v>43319</c:v>
                </c:pt>
                <c:pt idx="99">
                  <c:v>43320</c:v>
                </c:pt>
                <c:pt idx="100">
                  <c:v>43321</c:v>
                </c:pt>
                <c:pt idx="101">
                  <c:v>43322</c:v>
                </c:pt>
                <c:pt idx="102">
                  <c:v>43323</c:v>
                </c:pt>
                <c:pt idx="103">
                  <c:v>43324</c:v>
                </c:pt>
                <c:pt idx="104">
                  <c:v>43325</c:v>
                </c:pt>
                <c:pt idx="105">
                  <c:v>43326</c:v>
                </c:pt>
                <c:pt idx="106">
                  <c:v>43327</c:v>
                </c:pt>
                <c:pt idx="107">
                  <c:v>43328</c:v>
                </c:pt>
                <c:pt idx="108">
                  <c:v>43329</c:v>
                </c:pt>
                <c:pt idx="109">
                  <c:v>43330</c:v>
                </c:pt>
                <c:pt idx="110">
                  <c:v>43331</c:v>
                </c:pt>
                <c:pt idx="111">
                  <c:v>43332</c:v>
                </c:pt>
                <c:pt idx="112">
                  <c:v>43333</c:v>
                </c:pt>
                <c:pt idx="113">
                  <c:v>43334</c:v>
                </c:pt>
                <c:pt idx="114">
                  <c:v>43335</c:v>
                </c:pt>
                <c:pt idx="115">
                  <c:v>43336</c:v>
                </c:pt>
                <c:pt idx="116">
                  <c:v>43337</c:v>
                </c:pt>
                <c:pt idx="117">
                  <c:v>43338</c:v>
                </c:pt>
                <c:pt idx="118">
                  <c:v>43339</c:v>
                </c:pt>
                <c:pt idx="119">
                  <c:v>43340</c:v>
                </c:pt>
                <c:pt idx="120">
                  <c:v>43341</c:v>
                </c:pt>
                <c:pt idx="121">
                  <c:v>43342</c:v>
                </c:pt>
                <c:pt idx="122">
                  <c:v>43343</c:v>
                </c:pt>
                <c:pt idx="123">
                  <c:v>43344</c:v>
                </c:pt>
                <c:pt idx="124">
                  <c:v>43345</c:v>
                </c:pt>
                <c:pt idx="125">
                  <c:v>43346</c:v>
                </c:pt>
                <c:pt idx="126">
                  <c:v>43347</c:v>
                </c:pt>
                <c:pt idx="127">
                  <c:v>43348</c:v>
                </c:pt>
                <c:pt idx="128">
                  <c:v>43349</c:v>
                </c:pt>
                <c:pt idx="129">
                  <c:v>43350</c:v>
                </c:pt>
                <c:pt idx="130">
                  <c:v>43351</c:v>
                </c:pt>
                <c:pt idx="131">
                  <c:v>43352</c:v>
                </c:pt>
                <c:pt idx="132">
                  <c:v>43353</c:v>
                </c:pt>
                <c:pt idx="133">
                  <c:v>43354</c:v>
                </c:pt>
                <c:pt idx="134">
                  <c:v>43355</c:v>
                </c:pt>
                <c:pt idx="135">
                  <c:v>43356</c:v>
                </c:pt>
                <c:pt idx="136">
                  <c:v>43357</c:v>
                </c:pt>
                <c:pt idx="137">
                  <c:v>43358</c:v>
                </c:pt>
                <c:pt idx="138">
                  <c:v>43359</c:v>
                </c:pt>
                <c:pt idx="139">
                  <c:v>43360</c:v>
                </c:pt>
                <c:pt idx="140">
                  <c:v>43361</c:v>
                </c:pt>
                <c:pt idx="141">
                  <c:v>43362</c:v>
                </c:pt>
                <c:pt idx="142">
                  <c:v>43363</c:v>
                </c:pt>
                <c:pt idx="143">
                  <c:v>43364</c:v>
                </c:pt>
                <c:pt idx="144">
                  <c:v>43365</c:v>
                </c:pt>
                <c:pt idx="145">
                  <c:v>43366</c:v>
                </c:pt>
                <c:pt idx="146">
                  <c:v>43367</c:v>
                </c:pt>
                <c:pt idx="147">
                  <c:v>43368</c:v>
                </c:pt>
                <c:pt idx="148">
                  <c:v>43369</c:v>
                </c:pt>
                <c:pt idx="149">
                  <c:v>43370</c:v>
                </c:pt>
                <c:pt idx="150">
                  <c:v>43371</c:v>
                </c:pt>
                <c:pt idx="151">
                  <c:v>43372</c:v>
                </c:pt>
                <c:pt idx="152">
                  <c:v>43373</c:v>
                </c:pt>
                <c:pt idx="153">
                  <c:v>43374</c:v>
                </c:pt>
                <c:pt idx="154">
                  <c:v>43375</c:v>
                </c:pt>
                <c:pt idx="155">
                  <c:v>43376</c:v>
                </c:pt>
                <c:pt idx="156">
                  <c:v>43377</c:v>
                </c:pt>
                <c:pt idx="157">
                  <c:v>43378</c:v>
                </c:pt>
                <c:pt idx="158">
                  <c:v>43379</c:v>
                </c:pt>
                <c:pt idx="159">
                  <c:v>43380</c:v>
                </c:pt>
                <c:pt idx="160">
                  <c:v>43381</c:v>
                </c:pt>
                <c:pt idx="161">
                  <c:v>43382</c:v>
                </c:pt>
                <c:pt idx="162">
                  <c:v>43383</c:v>
                </c:pt>
                <c:pt idx="163">
                  <c:v>43384</c:v>
                </c:pt>
                <c:pt idx="164">
                  <c:v>43385</c:v>
                </c:pt>
                <c:pt idx="165">
                  <c:v>43386</c:v>
                </c:pt>
                <c:pt idx="166">
                  <c:v>43387</c:v>
                </c:pt>
                <c:pt idx="167">
                  <c:v>43388</c:v>
                </c:pt>
                <c:pt idx="168">
                  <c:v>43389</c:v>
                </c:pt>
                <c:pt idx="169">
                  <c:v>43390</c:v>
                </c:pt>
                <c:pt idx="170">
                  <c:v>43391</c:v>
                </c:pt>
                <c:pt idx="171">
                  <c:v>43392</c:v>
                </c:pt>
                <c:pt idx="172">
                  <c:v>43393</c:v>
                </c:pt>
                <c:pt idx="173">
                  <c:v>43394</c:v>
                </c:pt>
                <c:pt idx="174">
                  <c:v>43395</c:v>
                </c:pt>
                <c:pt idx="175">
                  <c:v>43396</c:v>
                </c:pt>
                <c:pt idx="176">
                  <c:v>43397</c:v>
                </c:pt>
                <c:pt idx="177">
                  <c:v>43398</c:v>
                </c:pt>
                <c:pt idx="178">
                  <c:v>43399</c:v>
                </c:pt>
                <c:pt idx="179">
                  <c:v>43400</c:v>
                </c:pt>
                <c:pt idx="180">
                  <c:v>43401</c:v>
                </c:pt>
                <c:pt idx="181">
                  <c:v>43402</c:v>
                </c:pt>
                <c:pt idx="182">
                  <c:v>43403</c:v>
                </c:pt>
                <c:pt idx="183">
                  <c:v>43404</c:v>
                </c:pt>
              </c:numCache>
            </c:numRef>
          </c:cat>
          <c:val>
            <c:numRef>
              <c:f>Sheet1!$B$2:$B$185</c:f>
              <c:numCache>
                <c:formatCode>General</c:formatCode>
                <c:ptCount val="184"/>
                <c:pt idx="94">
                  <c:v>0</c:v>
                </c:pt>
                <c:pt idx="95">
                  <c:v>0</c:v>
                </c:pt>
                <c:pt idx="96">
                  <c:v>1</c:v>
                </c:pt>
                <c:pt idx="97">
                  <c:v>1</c:v>
                </c:pt>
                <c:pt idx="98">
                  <c:v>1</c:v>
                </c:pt>
                <c:pt idx="99">
                  <c:v>0</c:v>
                </c:pt>
                <c:pt idx="100">
                  <c:v>0</c:v>
                </c:pt>
                <c:pt idx="101">
                  <c:v>0</c:v>
                </c:pt>
                <c:pt idx="102">
                  <c:v>1</c:v>
                </c:pt>
                <c:pt idx="103">
                  <c:v>-1</c:v>
                </c:pt>
                <c:pt idx="104">
                  <c:v>0</c:v>
                </c:pt>
                <c:pt idx="105">
                  <c:v>0</c:v>
                </c:pt>
                <c:pt idx="106">
                  <c:v>0</c:v>
                </c:pt>
                <c:pt idx="107">
                  <c:v>0</c:v>
                </c:pt>
                <c:pt idx="108">
                  <c:v>1</c:v>
                </c:pt>
                <c:pt idx="109">
                  <c:v>0</c:v>
                </c:pt>
                <c:pt idx="110">
                  <c:v>0</c:v>
                </c:pt>
                <c:pt idx="111">
                  <c:v>0</c:v>
                </c:pt>
                <c:pt idx="112">
                  <c:v>-1</c:v>
                </c:pt>
                <c:pt idx="113">
                  <c:v>0</c:v>
                </c:pt>
                <c:pt idx="114">
                  <c:v>0</c:v>
                </c:pt>
                <c:pt idx="115">
                  <c:v>1</c:v>
                </c:pt>
                <c:pt idx="116">
                  <c:v>1</c:v>
                </c:pt>
                <c:pt idx="117">
                  <c:v>0</c:v>
                </c:pt>
                <c:pt idx="118">
                  <c:v>0</c:v>
                </c:pt>
                <c:pt idx="119">
                  <c:v>1</c:v>
                </c:pt>
                <c:pt idx="120">
                  <c:v>0</c:v>
                </c:pt>
                <c:pt idx="121">
                  <c:v>0</c:v>
                </c:pt>
                <c:pt idx="122">
                  <c:v>1</c:v>
                </c:pt>
                <c:pt idx="123">
                  <c:v>3</c:v>
                </c:pt>
                <c:pt idx="124">
                  <c:v>0</c:v>
                </c:pt>
                <c:pt idx="125">
                  <c:v>0</c:v>
                </c:pt>
                <c:pt idx="126">
                  <c:v>0</c:v>
                </c:pt>
                <c:pt idx="127">
                  <c:v>0</c:v>
                </c:pt>
                <c:pt idx="128">
                  <c:v>0</c:v>
                </c:pt>
                <c:pt idx="129">
                  <c:v>0</c:v>
                </c:pt>
                <c:pt idx="130">
                  <c:v>0</c:v>
                </c:pt>
                <c:pt idx="131">
                  <c:v>0</c:v>
                </c:pt>
                <c:pt idx="132">
                  <c:v>0</c:v>
                </c:pt>
                <c:pt idx="133">
                  <c:v>4</c:v>
                </c:pt>
                <c:pt idx="134">
                  <c:v>2</c:v>
                </c:pt>
                <c:pt idx="135">
                  <c:v>1</c:v>
                </c:pt>
                <c:pt idx="136">
                  <c:v>0</c:v>
                </c:pt>
                <c:pt idx="137">
                  <c:v>0</c:v>
                </c:pt>
                <c:pt idx="138">
                  <c:v>1</c:v>
                </c:pt>
                <c:pt idx="139">
                  <c:v>0</c:v>
                </c:pt>
                <c:pt idx="140">
                  <c:v>0</c:v>
                </c:pt>
                <c:pt idx="141">
                  <c:v>0</c:v>
                </c:pt>
                <c:pt idx="142">
                  <c:v>1</c:v>
                </c:pt>
                <c:pt idx="143">
                  <c:v>0</c:v>
                </c:pt>
                <c:pt idx="144">
                  <c:v>1</c:v>
                </c:pt>
                <c:pt idx="145">
                  <c:v>3</c:v>
                </c:pt>
                <c:pt idx="146">
                  <c:v>0</c:v>
                </c:pt>
                <c:pt idx="147">
                  <c:v>3</c:v>
                </c:pt>
                <c:pt idx="148">
                  <c:v>0</c:v>
                </c:pt>
                <c:pt idx="149">
                  <c:v>1</c:v>
                </c:pt>
                <c:pt idx="150">
                  <c:v>1</c:v>
                </c:pt>
                <c:pt idx="151">
                  <c:v>2</c:v>
                </c:pt>
                <c:pt idx="152">
                  <c:v>0</c:v>
                </c:pt>
                <c:pt idx="153">
                  <c:v>0</c:v>
                </c:pt>
                <c:pt idx="154">
                  <c:v>0</c:v>
                </c:pt>
                <c:pt idx="155">
                  <c:v>1</c:v>
                </c:pt>
                <c:pt idx="156">
                  <c:v>0</c:v>
                </c:pt>
                <c:pt idx="157">
                  <c:v>1</c:v>
                </c:pt>
                <c:pt idx="158">
                  <c:v>2</c:v>
                </c:pt>
                <c:pt idx="159">
                  <c:v>0</c:v>
                </c:pt>
                <c:pt idx="160">
                  <c:v>0</c:v>
                </c:pt>
                <c:pt idx="161">
                  <c:v>-1</c:v>
                </c:pt>
                <c:pt idx="162">
                  <c:v>3</c:v>
                </c:pt>
                <c:pt idx="163">
                  <c:v>2</c:v>
                </c:pt>
                <c:pt idx="164">
                  <c:v>3</c:v>
                </c:pt>
                <c:pt idx="165">
                  <c:v>2</c:v>
                </c:pt>
                <c:pt idx="166">
                  <c:v>0</c:v>
                </c:pt>
                <c:pt idx="167">
                  <c:v>0</c:v>
                </c:pt>
                <c:pt idx="168">
                  <c:v>0</c:v>
                </c:pt>
                <c:pt idx="169">
                  <c:v>1</c:v>
                </c:pt>
                <c:pt idx="170">
                  <c:v>0</c:v>
                </c:pt>
                <c:pt idx="171">
                  <c:v>-1</c:v>
                </c:pt>
                <c:pt idx="172">
                  <c:v>0</c:v>
                </c:pt>
                <c:pt idx="173">
                  <c:v>0</c:v>
                </c:pt>
                <c:pt idx="174">
                  <c:v>0</c:v>
                </c:pt>
                <c:pt idx="175">
                  <c:v>2</c:v>
                </c:pt>
                <c:pt idx="176">
                  <c:v>2</c:v>
                </c:pt>
                <c:pt idx="177">
                  <c:v>1</c:v>
                </c:pt>
                <c:pt idx="178">
                  <c:v>2</c:v>
                </c:pt>
                <c:pt idx="179">
                  <c:v>0</c:v>
                </c:pt>
                <c:pt idx="180">
                  <c:v>2</c:v>
                </c:pt>
                <c:pt idx="181">
                  <c:v>1</c:v>
                </c:pt>
                <c:pt idx="182">
                  <c:v>0</c:v>
                </c:pt>
                <c:pt idx="183">
                  <c:v>2</c:v>
                </c:pt>
              </c:numCache>
            </c:numRef>
          </c:val>
          <c:smooth val="0"/>
          <c:extLst>
            <c:ext xmlns:c16="http://schemas.microsoft.com/office/drawing/2014/chart" uri="{C3380CC4-5D6E-409C-BE32-E72D297353CC}">
              <c16:uniqueId val="{00000000-775D-4D88-A384-D385631FE580}"/>
            </c:ext>
          </c:extLst>
        </c:ser>
        <c:dLbls>
          <c:showLegendKey val="0"/>
          <c:showVal val="0"/>
          <c:showCatName val="0"/>
          <c:showSerName val="0"/>
          <c:showPercent val="0"/>
          <c:showBubbleSize val="0"/>
        </c:dLbls>
        <c:smooth val="0"/>
        <c:axId val="409775872"/>
        <c:axId val="409778168"/>
      </c:lineChart>
      <c:dateAx>
        <c:axId val="4097758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778168"/>
        <c:crosses val="autoZero"/>
        <c:auto val="1"/>
        <c:lblOffset val="100"/>
        <c:baseTimeUnit val="days"/>
      </c:dateAx>
      <c:valAx>
        <c:axId val="409778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775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Buss AG</c:v>
                </c:pt>
              </c:strCache>
            </c:strRef>
          </c:tx>
          <c:spPr>
            <a:ln w="28575" cap="rnd">
              <a:solidFill>
                <a:schemeClr val="accent1"/>
              </a:solidFill>
              <a:round/>
            </a:ln>
            <a:effectLst/>
          </c:spPr>
          <c:marker>
            <c:symbol val="none"/>
          </c:marker>
          <c:cat>
            <c:numRef>
              <c:f>Sheet1!$A$2:$A$185</c:f>
              <c:numCache>
                <c:formatCode>m/d/yyyy</c:formatCode>
                <c:ptCount val="184"/>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pt idx="44">
                  <c:v>43265</c:v>
                </c:pt>
                <c:pt idx="45">
                  <c:v>43266</c:v>
                </c:pt>
                <c:pt idx="46">
                  <c:v>43267</c:v>
                </c:pt>
                <c:pt idx="47">
                  <c:v>43268</c:v>
                </c:pt>
                <c:pt idx="48">
                  <c:v>43269</c:v>
                </c:pt>
                <c:pt idx="49">
                  <c:v>43270</c:v>
                </c:pt>
                <c:pt idx="50">
                  <c:v>43271</c:v>
                </c:pt>
                <c:pt idx="51">
                  <c:v>43272</c:v>
                </c:pt>
                <c:pt idx="52">
                  <c:v>43273</c:v>
                </c:pt>
                <c:pt idx="53">
                  <c:v>43274</c:v>
                </c:pt>
                <c:pt idx="54">
                  <c:v>43275</c:v>
                </c:pt>
                <c:pt idx="55">
                  <c:v>43276</c:v>
                </c:pt>
                <c:pt idx="56">
                  <c:v>43277</c:v>
                </c:pt>
                <c:pt idx="57">
                  <c:v>43278</c:v>
                </c:pt>
                <c:pt idx="58">
                  <c:v>43279</c:v>
                </c:pt>
                <c:pt idx="59">
                  <c:v>43280</c:v>
                </c:pt>
                <c:pt idx="60">
                  <c:v>43281</c:v>
                </c:pt>
                <c:pt idx="61">
                  <c:v>43282</c:v>
                </c:pt>
                <c:pt idx="62">
                  <c:v>43283</c:v>
                </c:pt>
                <c:pt idx="63">
                  <c:v>43284</c:v>
                </c:pt>
                <c:pt idx="64">
                  <c:v>43285</c:v>
                </c:pt>
                <c:pt idx="65">
                  <c:v>43286</c:v>
                </c:pt>
                <c:pt idx="66">
                  <c:v>43287</c:v>
                </c:pt>
                <c:pt idx="67">
                  <c:v>43288</c:v>
                </c:pt>
                <c:pt idx="68">
                  <c:v>43289</c:v>
                </c:pt>
                <c:pt idx="69">
                  <c:v>43290</c:v>
                </c:pt>
                <c:pt idx="70">
                  <c:v>43291</c:v>
                </c:pt>
                <c:pt idx="71">
                  <c:v>43292</c:v>
                </c:pt>
                <c:pt idx="72">
                  <c:v>43293</c:v>
                </c:pt>
                <c:pt idx="73">
                  <c:v>43294</c:v>
                </c:pt>
                <c:pt idx="74">
                  <c:v>43295</c:v>
                </c:pt>
                <c:pt idx="75">
                  <c:v>43296</c:v>
                </c:pt>
                <c:pt idx="76">
                  <c:v>43297</c:v>
                </c:pt>
                <c:pt idx="77">
                  <c:v>43298</c:v>
                </c:pt>
                <c:pt idx="78">
                  <c:v>43299</c:v>
                </c:pt>
                <c:pt idx="79">
                  <c:v>43300</c:v>
                </c:pt>
                <c:pt idx="80">
                  <c:v>43301</c:v>
                </c:pt>
                <c:pt idx="81">
                  <c:v>43302</c:v>
                </c:pt>
                <c:pt idx="82">
                  <c:v>43303</c:v>
                </c:pt>
                <c:pt idx="83">
                  <c:v>43304</c:v>
                </c:pt>
                <c:pt idx="84">
                  <c:v>43305</c:v>
                </c:pt>
                <c:pt idx="85">
                  <c:v>43306</c:v>
                </c:pt>
                <c:pt idx="86">
                  <c:v>43307</c:v>
                </c:pt>
                <c:pt idx="87">
                  <c:v>43308</c:v>
                </c:pt>
                <c:pt idx="88">
                  <c:v>43309</c:v>
                </c:pt>
                <c:pt idx="89">
                  <c:v>43310</c:v>
                </c:pt>
                <c:pt idx="90">
                  <c:v>43311</c:v>
                </c:pt>
                <c:pt idx="91">
                  <c:v>43312</c:v>
                </c:pt>
                <c:pt idx="92">
                  <c:v>43313</c:v>
                </c:pt>
                <c:pt idx="93">
                  <c:v>43314</c:v>
                </c:pt>
                <c:pt idx="94">
                  <c:v>43315</c:v>
                </c:pt>
                <c:pt idx="95">
                  <c:v>43316</c:v>
                </c:pt>
                <c:pt idx="96">
                  <c:v>43317</c:v>
                </c:pt>
                <c:pt idx="97">
                  <c:v>43318</c:v>
                </c:pt>
                <c:pt idx="98">
                  <c:v>43319</c:v>
                </c:pt>
                <c:pt idx="99">
                  <c:v>43320</c:v>
                </c:pt>
                <c:pt idx="100">
                  <c:v>43321</c:v>
                </c:pt>
                <c:pt idx="101">
                  <c:v>43322</c:v>
                </c:pt>
                <c:pt idx="102">
                  <c:v>43323</c:v>
                </c:pt>
                <c:pt idx="103">
                  <c:v>43324</c:v>
                </c:pt>
                <c:pt idx="104">
                  <c:v>43325</c:v>
                </c:pt>
                <c:pt idx="105">
                  <c:v>43326</c:v>
                </c:pt>
                <c:pt idx="106">
                  <c:v>43327</c:v>
                </c:pt>
                <c:pt idx="107">
                  <c:v>43328</c:v>
                </c:pt>
                <c:pt idx="108">
                  <c:v>43329</c:v>
                </c:pt>
                <c:pt idx="109">
                  <c:v>43330</c:v>
                </c:pt>
                <c:pt idx="110">
                  <c:v>43331</c:v>
                </c:pt>
                <c:pt idx="111">
                  <c:v>43332</c:v>
                </c:pt>
                <c:pt idx="112">
                  <c:v>43333</c:v>
                </c:pt>
                <c:pt idx="113">
                  <c:v>43334</c:v>
                </c:pt>
                <c:pt idx="114">
                  <c:v>43335</c:v>
                </c:pt>
                <c:pt idx="115">
                  <c:v>43336</c:v>
                </c:pt>
                <c:pt idx="116">
                  <c:v>43337</c:v>
                </c:pt>
                <c:pt idx="117">
                  <c:v>43338</c:v>
                </c:pt>
                <c:pt idx="118">
                  <c:v>43339</c:v>
                </c:pt>
                <c:pt idx="119">
                  <c:v>43340</c:v>
                </c:pt>
                <c:pt idx="120">
                  <c:v>43341</c:v>
                </c:pt>
                <c:pt idx="121">
                  <c:v>43342</c:v>
                </c:pt>
                <c:pt idx="122">
                  <c:v>43343</c:v>
                </c:pt>
                <c:pt idx="123">
                  <c:v>43344</c:v>
                </c:pt>
                <c:pt idx="124">
                  <c:v>43345</c:v>
                </c:pt>
                <c:pt idx="125">
                  <c:v>43346</c:v>
                </c:pt>
                <c:pt idx="126">
                  <c:v>43347</c:v>
                </c:pt>
                <c:pt idx="127">
                  <c:v>43348</c:v>
                </c:pt>
                <c:pt idx="128">
                  <c:v>43349</c:v>
                </c:pt>
                <c:pt idx="129">
                  <c:v>43350</c:v>
                </c:pt>
                <c:pt idx="130">
                  <c:v>43351</c:v>
                </c:pt>
                <c:pt idx="131">
                  <c:v>43352</c:v>
                </c:pt>
                <c:pt idx="132">
                  <c:v>43353</c:v>
                </c:pt>
                <c:pt idx="133">
                  <c:v>43354</c:v>
                </c:pt>
                <c:pt idx="134">
                  <c:v>43355</c:v>
                </c:pt>
                <c:pt idx="135">
                  <c:v>43356</c:v>
                </c:pt>
                <c:pt idx="136">
                  <c:v>43357</c:v>
                </c:pt>
                <c:pt idx="137">
                  <c:v>43358</c:v>
                </c:pt>
                <c:pt idx="138">
                  <c:v>43359</c:v>
                </c:pt>
                <c:pt idx="139">
                  <c:v>43360</c:v>
                </c:pt>
                <c:pt idx="140">
                  <c:v>43361</c:v>
                </c:pt>
                <c:pt idx="141">
                  <c:v>43362</c:v>
                </c:pt>
                <c:pt idx="142">
                  <c:v>43363</c:v>
                </c:pt>
                <c:pt idx="143">
                  <c:v>43364</c:v>
                </c:pt>
                <c:pt idx="144">
                  <c:v>43365</c:v>
                </c:pt>
                <c:pt idx="145">
                  <c:v>43366</c:v>
                </c:pt>
                <c:pt idx="146">
                  <c:v>43367</c:v>
                </c:pt>
                <c:pt idx="147">
                  <c:v>43368</c:v>
                </c:pt>
                <c:pt idx="148">
                  <c:v>43369</c:v>
                </c:pt>
                <c:pt idx="149">
                  <c:v>43370</c:v>
                </c:pt>
                <c:pt idx="150">
                  <c:v>43371</c:v>
                </c:pt>
                <c:pt idx="151">
                  <c:v>43372</c:v>
                </c:pt>
                <c:pt idx="152">
                  <c:v>43373</c:v>
                </c:pt>
                <c:pt idx="153">
                  <c:v>43374</c:v>
                </c:pt>
                <c:pt idx="154">
                  <c:v>43375</c:v>
                </c:pt>
                <c:pt idx="155">
                  <c:v>43376</c:v>
                </c:pt>
                <c:pt idx="156">
                  <c:v>43377</c:v>
                </c:pt>
                <c:pt idx="157">
                  <c:v>43378</c:v>
                </c:pt>
                <c:pt idx="158">
                  <c:v>43379</c:v>
                </c:pt>
                <c:pt idx="159">
                  <c:v>43380</c:v>
                </c:pt>
                <c:pt idx="160">
                  <c:v>43381</c:v>
                </c:pt>
                <c:pt idx="161">
                  <c:v>43382</c:v>
                </c:pt>
                <c:pt idx="162">
                  <c:v>43383</c:v>
                </c:pt>
                <c:pt idx="163">
                  <c:v>43384</c:v>
                </c:pt>
                <c:pt idx="164">
                  <c:v>43385</c:v>
                </c:pt>
                <c:pt idx="165">
                  <c:v>43386</c:v>
                </c:pt>
                <c:pt idx="166">
                  <c:v>43387</c:v>
                </c:pt>
                <c:pt idx="167">
                  <c:v>43388</c:v>
                </c:pt>
                <c:pt idx="168">
                  <c:v>43389</c:v>
                </c:pt>
                <c:pt idx="169">
                  <c:v>43390</c:v>
                </c:pt>
                <c:pt idx="170">
                  <c:v>43391</c:v>
                </c:pt>
                <c:pt idx="171">
                  <c:v>43392</c:v>
                </c:pt>
                <c:pt idx="172">
                  <c:v>43393</c:v>
                </c:pt>
                <c:pt idx="173">
                  <c:v>43394</c:v>
                </c:pt>
                <c:pt idx="174">
                  <c:v>43395</c:v>
                </c:pt>
                <c:pt idx="175">
                  <c:v>43396</c:v>
                </c:pt>
                <c:pt idx="176">
                  <c:v>43397</c:v>
                </c:pt>
                <c:pt idx="177">
                  <c:v>43398</c:v>
                </c:pt>
                <c:pt idx="178">
                  <c:v>43399</c:v>
                </c:pt>
                <c:pt idx="179">
                  <c:v>43400</c:v>
                </c:pt>
                <c:pt idx="180">
                  <c:v>43401</c:v>
                </c:pt>
                <c:pt idx="181">
                  <c:v>43402</c:v>
                </c:pt>
                <c:pt idx="182">
                  <c:v>43403</c:v>
                </c:pt>
                <c:pt idx="183">
                  <c:v>43404</c:v>
                </c:pt>
              </c:numCache>
            </c:numRef>
          </c:cat>
          <c:val>
            <c:numRef>
              <c:f>Sheet1!$B$2:$B$185</c:f>
              <c:numCache>
                <c:formatCode>General</c:formatCode>
                <c:ptCount val="18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3.8095238095238</c:v>
                </c:pt>
                <c:pt idx="101">
                  <c:v>0</c:v>
                </c:pt>
                <c:pt idx="102">
                  <c:v>0</c:v>
                </c:pt>
                <c:pt idx="103">
                  <c:v>0</c:v>
                </c:pt>
                <c:pt idx="104">
                  <c:v>0</c:v>
                </c:pt>
                <c:pt idx="105">
                  <c:v>2.5396825396825</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1.7377567140600001</c:v>
                </c:pt>
                <c:pt idx="122">
                  <c:v>0</c:v>
                </c:pt>
                <c:pt idx="123">
                  <c:v>0</c:v>
                </c:pt>
                <c:pt idx="124">
                  <c:v>0</c:v>
                </c:pt>
                <c:pt idx="125">
                  <c:v>0</c:v>
                </c:pt>
                <c:pt idx="126">
                  <c:v>0</c:v>
                </c:pt>
                <c:pt idx="127">
                  <c:v>0</c:v>
                </c:pt>
                <c:pt idx="128">
                  <c:v>0</c:v>
                </c:pt>
                <c:pt idx="129">
                  <c:v>0</c:v>
                </c:pt>
                <c:pt idx="130">
                  <c:v>0</c:v>
                </c:pt>
                <c:pt idx="131">
                  <c:v>0</c:v>
                </c:pt>
                <c:pt idx="132">
                  <c:v>0</c:v>
                </c:pt>
                <c:pt idx="133">
                  <c:v>5.3208137715179999</c:v>
                </c:pt>
                <c:pt idx="134">
                  <c:v>0</c:v>
                </c:pt>
                <c:pt idx="135">
                  <c:v>0</c:v>
                </c:pt>
                <c:pt idx="136">
                  <c:v>0</c:v>
                </c:pt>
                <c:pt idx="137">
                  <c:v>0</c:v>
                </c:pt>
                <c:pt idx="138">
                  <c:v>0</c:v>
                </c:pt>
                <c:pt idx="139">
                  <c:v>0</c:v>
                </c:pt>
                <c:pt idx="140">
                  <c:v>2.0155038759689998</c:v>
                </c:pt>
                <c:pt idx="141">
                  <c:v>0</c:v>
                </c:pt>
                <c:pt idx="142">
                  <c:v>0</c:v>
                </c:pt>
                <c:pt idx="143">
                  <c:v>3.405572755418</c:v>
                </c:pt>
                <c:pt idx="144">
                  <c:v>0</c:v>
                </c:pt>
                <c:pt idx="145">
                  <c:v>0</c:v>
                </c:pt>
                <c:pt idx="146">
                  <c:v>0</c:v>
                </c:pt>
                <c:pt idx="147">
                  <c:v>0</c:v>
                </c:pt>
                <c:pt idx="148">
                  <c:v>0</c:v>
                </c:pt>
                <c:pt idx="149">
                  <c:v>0</c:v>
                </c:pt>
                <c:pt idx="150">
                  <c:v>1.6819571865442999</c:v>
                </c:pt>
                <c:pt idx="151">
                  <c:v>0</c:v>
                </c:pt>
                <c:pt idx="152">
                  <c:v>0</c:v>
                </c:pt>
                <c:pt idx="153">
                  <c:v>0</c:v>
                </c:pt>
                <c:pt idx="154">
                  <c:v>0</c:v>
                </c:pt>
                <c:pt idx="155">
                  <c:v>0</c:v>
                </c:pt>
                <c:pt idx="156">
                  <c:v>0</c:v>
                </c:pt>
                <c:pt idx="157">
                  <c:v>1.2158054711246</c:v>
                </c:pt>
                <c:pt idx="158">
                  <c:v>0</c:v>
                </c:pt>
                <c:pt idx="159">
                  <c:v>0</c:v>
                </c:pt>
                <c:pt idx="160">
                  <c:v>0</c:v>
                </c:pt>
                <c:pt idx="161">
                  <c:v>2.2727272727273</c:v>
                </c:pt>
                <c:pt idx="162">
                  <c:v>0</c:v>
                </c:pt>
                <c:pt idx="163">
                  <c:v>0</c:v>
                </c:pt>
                <c:pt idx="164">
                  <c:v>1.9519519519520001</c:v>
                </c:pt>
                <c:pt idx="165">
                  <c:v>0</c:v>
                </c:pt>
                <c:pt idx="166">
                  <c:v>0</c:v>
                </c:pt>
                <c:pt idx="167">
                  <c:v>0</c:v>
                </c:pt>
                <c:pt idx="168">
                  <c:v>0</c:v>
                </c:pt>
                <c:pt idx="169">
                  <c:v>0</c:v>
                </c:pt>
                <c:pt idx="170">
                  <c:v>0</c:v>
                </c:pt>
                <c:pt idx="171">
                  <c:v>0</c:v>
                </c:pt>
                <c:pt idx="172">
                  <c:v>0</c:v>
                </c:pt>
                <c:pt idx="173">
                  <c:v>0</c:v>
                </c:pt>
                <c:pt idx="174">
                  <c:v>2.0895522388060002</c:v>
                </c:pt>
                <c:pt idx="175">
                  <c:v>0</c:v>
                </c:pt>
                <c:pt idx="176">
                  <c:v>0</c:v>
                </c:pt>
                <c:pt idx="177">
                  <c:v>0</c:v>
                </c:pt>
                <c:pt idx="178">
                  <c:v>6.5088757396450001</c:v>
                </c:pt>
                <c:pt idx="179">
                  <c:v>0</c:v>
                </c:pt>
                <c:pt idx="180">
                  <c:v>0</c:v>
                </c:pt>
                <c:pt idx="181">
                  <c:v>0</c:v>
                </c:pt>
                <c:pt idx="182">
                  <c:v>0</c:v>
                </c:pt>
                <c:pt idx="183">
                  <c:v>0</c:v>
                </c:pt>
              </c:numCache>
            </c:numRef>
          </c:val>
          <c:smooth val="0"/>
          <c:extLst>
            <c:ext xmlns:c16="http://schemas.microsoft.com/office/drawing/2014/chart" uri="{C3380CC4-5D6E-409C-BE32-E72D297353CC}">
              <c16:uniqueId val="{00000000-A20B-4203-B281-60A21761DA53}"/>
            </c:ext>
          </c:extLst>
        </c:ser>
        <c:dLbls>
          <c:showLegendKey val="0"/>
          <c:showVal val="0"/>
          <c:showCatName val="0"/>
          <c:showSerName val="0"/>
          <c:showPercent val="0"/>
          <c:showBubbleSize val="0"/>
        </c:dLbls>
        <c:smooth val="0"/>
        <c:axId val="398123912"/>
        <c:axId val="398124240"/>
      </c:lineChart>
      <c:dateAx>
        <c:axId val="3981239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124240"/>
        <c:crosses val="autoZero"/>
        <c:auto val="1"/>
        <c:lblOffset val="100"/>
        <c:baseTimeUnit val="days"/>
      </c:dateAx>
      <c:valAx>
        <c:axId val="398124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123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c:f>
              <c:strCache>
                <c:ptCount val="1"/>
                <c:pt idx="0">
                  <c:v>Buss AG</c:v>
                </c:pt>
              </c:strCache>
            </c:strRef>
          </c:cat>
          <c:val>
            <c:numRef>
              <c:f>Sheet1!$B$2</c:f>
              <c:numCache>
                <c:formatCode>General</c:formatCode>
                <c:ptCount val="1"/>
                <c:pt idx="0">
                  <c:v>548</c:v>
                </c:pt>
              </c:numCache>
            </c:numRef>
          </c:val>
          <c:extLst>
            <c:ext xmlns:c16="http://schemas.microsoft.com/office/drawing/2014/chart" uri="{C3380CC4-5D6E-409C-BE32-E72D297353CC}">
              <c16:uniqueId val="{00000000-A4F3-446E-911A-49AB72486980}"/>
            </c:ext>
          </c:extLst>
        </c:ser>
        <c:ser>
          <c:idx val="1"/>
          <c:order val="1"/>
          <c:tx>
            <c:strRef>
              <c:f>Sheet1!$C$1</c:f>
              <c:strCache>
                <c:ptCount val="1"/>
                <c:pt idx="0">
                  <c:v>Comments</c:v>
                </c:pt>
              </c:strCache>
            </c:strRef>
          </c:tx>
          <c:spPr>
            <a:solidFill>
              <a:schemeClr val="accent2"/>
            </a:solidFill>
            <a:ln>
              <a:noFill/>
            </a:ln>
            <a:effectLst/>
          </c:spPr>
          <c:invertIfNegative val="0"/>
          <c:cat>
            <c:strRef>
              <c:f>Sheet1!$A$2</c:f>
              <c:strCache>
                <c:ptCount val="1"/>
                <c:pt idx="0">
                  <c:v>Buss AG</c:v>
                </c:pt>
              </c:strCache>
            </c:strRef>
          </c:cat>
          <c:val>
            <c:numRef>
              <c:f>Sheet1!$C$2</c:f>
              <c:numCache>
                <c:formatCode>General</c:formatCode>
                <c:ptCount val="1"/>
                <c:pt idx="0">
                  <c:v>24</c:v>
                </c:pt>
              </c:numCache>
            </c:numRef>
          </c:val>
          <c:extLst>
            <c:ext xmlns:c16="http://schemas.microsoft.com/office/drawing/2014/chart" uri="{C3380CC4-5D6E-409C-BE32-E72D297353CC}">
              <c16:uniqueId val="{00000001-A4F3-446E-911A-49AB72486980}"/>
            </c:ext>
          </c:extLst>
        </c:ser>
        <c:dLbls>
          <c:showLegendKey val="0"/>
          <c:showVal val="0"/>
          <c:showCatName val="0"/>
          <c:showSerName val="0"/>
          <c:showPercent val="0"/>
          <c:showBubbleSize val="0"/>
        </c:dLbls>
        <c:gapWidth val="150"/>
        <c:overlap val="100"/>
        <c:axId val="398126536"/>
        <c:axId val="398129160"/>
      </c:barChart>
      <c:catAx>
        <c:axId val="3981265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129160"/>
        <c:crosses val="autoZero"/>
        <c:auto val="1"/>
        <c:lblAlgn val="ctr"/>
        <c:lblOffset val="100"/>
        <c:noMultiLvlLbl val="0"/>
      </c:catAx>
      <c:valAx>
        <c:axId val="39812916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126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Buss AG</c:v>
                </c:pt>
              </c:strCache>
            </c:strRef>
          </c:tx>
          <c:spPr>
            <a:solidFill>
              <a:schemeClr val="accent1"/>
            </a:solidFill>
            <a:ln>
              <a:noFill/>
            </a:ln>
            <a:effectLst/>
          </c:spPr>
          <c:invertIfNegative val="0"/>
          <c:cat>
            <c:strRef>
              <c:f>Sheet1!$A$2:$A$5</c:f>
              <c:strCache>
                <c:ptCount val="4"/>
                <c:pt idx="0">
                  <c:v>Status</c:v>
                </c:pt>
                <c:pt idx="1">
                  <c:v>Photo</c:v>
                </c:pt>
                <c:pt idx="2">
                  <c:v>Link</c:v>
                </c:pt>
                <c:pt idx="3">
                  <c:v>Misc</c:v>
                </c:pt>
              </c:strCache>
            </c:strRef>
          </c:cat>
          <c:val>
            <c:numRef>
              <c:f>Sheet1!$B$2:$B$5</c:f>
              <c:numCache>
                <c:formatCode>General</c:formatCode>
                <c:ptCount val="4"/>
                <c:pt idx="1">
                  <c:v>3.0027460141812998</c:v>
                </c:pt>
                <c:pt idx="2">
                  <c:v>2.2428951620567998</c:v>
                </c:pt>
                <c:pt idx="3">
                  <c:v>0</c:v>
                </c:pt>
              </c:numCache>
            </c:numRef>
          </c:val>
          <c:extLst>
            <c:ext xmlns:c16="http://schemas.microsoft.com/office/drawing/2014/chart" uri="{C3380CC4-5D6E-409C-BE32-E72D297353CC}">
              <c16:uniqueId val="{00000000-7D82-4857-A551-ACB2F5BA3448}"/>
            </c:ext>
          </c:extLst>
        </c:ser>
        <c:dLbls>
          <c:showLegendKey val="0"/>
          <c:showVal val="0"/>
          <c:showCatName val="0"/>
          <c:showSerName val="0"/>
          <c:showPercent val="0"/>
          <c:showBubbleSize val="0"/>
        </c:dLbls>
        <c:gapWidth val="219"/>
        <c:overlap val="-27"/>
        <c:axId val="398103248"/>
        <c:axId val="398103576"/>
      </c:barChart>
      <c:catAx>
        <c:axId val="3981032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103576"/>
        <c:crosses val="autoZero"/>
        <c:auto val="1"/>
        <c:lblAlgn val="ctr"/>
        <c:lblOffset val="100"/>
        <c:noMultiLvlLbl val="0"/>
      </c:catAx>
      <c:valAx>
        <c:axId val="398103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103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Buss AG</c:v>
                </c:pt>
              </c:strCache>
            </c:strRef>
          </c:cat>
          <c:val>
            <c:numRef>
              <c:f>Sheet1!$B$2</c:f>
              <c:numCache>
                <c:formatCode>General</c:formatCode>
                <c:ptCount val="1"/>
                <c:pt idx="0">
                  <c:v>572</c:v>
                </c:pt>
              </c:numCache>
            </c:numRef>
          </c:val>
          <c:extLst>
            <c:ext xmlns:c16="http://schemas.microsoft.com/office/drawing/2014/chart" uri="{C3380CC4-5D6E-409C-BE32-E72D297353CC}">
              <c16:uniqueId val="{00000000-9CB5-4676-874F-2886AB6E3713}"/>
            </c:ext>
          </c:extLst>
        </c:ser>
        <c:dLbls>
          <c:showLegendKey val="0"/>
          <c:showVal val="0"/>
          <c:showCatName val="0"/>
          <c:showSerName val="0"/>
          <c:showPercent val="0"/>
          <c:showBubbleSize val="0"/>
        </c:dLbls>
        <c:gapWidth val="219"/>
        <c:overlap val="-27"/>
        <c:axId val="398109480"/>
        <c:axId val="398110792"/>
      </c:barChart>
      <c:catAx>
        <c:axId val="398109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110792"/>
        <c:crosses val="autoZero"/>
        <c:auto val="1"/>
        <c:lblAlgn val="ctr"/>
        <c:lblOffset val="100"/>
        <c:noMultiLvlLbl val="0"/>
      </c:catAx>
      <c:valAx>
        <c:axId val="398110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109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Buss AG</c:v>
                </c:pt>
              </c:strCache>
            </c:strRef>
          </c:tx>
          <c:spPr>
            <a:ln w="28575" cap="rnd">
              <a:solidFill>
                <a:schemeClr val="accent1"/>
              </a:solidFill>
              <a:round/>
            </a:ln>
            <a:effectLst/>
          </c:spPr>
          <c:marker>
            <c:symbol val="none"/>
          </c:marker>
          <c:cat>
            <c:numRef>
              <c:f>Sheet1!$A$2:$A$185</c:f>
              <c:numCache>
                <c:formatCode>m/d/yyyy</c:formatCode>
                <c:ptCount val="184"/>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pt idx="44">
                  <c:v>43265</c:v>
                </c:pt>
                <c:pt idx="45">
                  <c:v>43266</c:v>
                </c:pt>
                <c:pt idx="46">
                  <c:v>43267</c:v>
                </c:pt>
                <c:pt idx="47">
                  <c:v>43268</c:v>
                </c:pt>
                <c:pt idx="48">
                  <c:v>43269</c:v>
                </c:pt>
                <c:pt idx="49">
                  <c:v>43270</c:v>
                </c:pt>
                <c:pt idx="50">
                  <c:v>43271</c:v>
                </c:pt>
                <c:pt idx="51">
                  <c:v>43272</c:v>
                </c:pt>
                <c:pt idx="52">
                  <c:v>43273</c:v>
                </c:pt>
                <c:pt idx="53">
                  <c:v>43274</c:v>
                </c:pt>
                <c:pt idx="54">
                  <c:v>43275</c:v>
                </c:pt>
                <c:pt idx="55">
                  <c:v>43276</c:v>
                </c:pt>
                <c:pt idx="56">
                  <c:v>43277</c:v>
                </c:pt>
                <c:pt idx="57">
                  <c:v>43278</c:v>
                </c:pt>
                <c:pt idx="58">
                  <c:v>43279</c:v>
                </c:pt>
                <c:pt idx="59">
                  <c:v>43280</c:v>
                </c:pt>
                <c:pt idx="60">
                  <c:v>43281</c:v>
                </c:pt>
                <c:pt idx="61">
                  <c:v>43282</c:v>
                </c:pt>
                <c:pt idx="62">
                  <c:v>43283</c:v>
                </c:pt>
                <c:pt idx="63">
                  <c:v>43284</c:v>
                </c:pt>
                <c:pt idx="64">
                  <c:v>43285</c:v>
                </c:pt>
                <c:pt idx="65">
                  <c:v>43286</c:v>
                </c:pt>
                <c:pt idx="66">
                  <c:v>43287</c:v>
                </c:pt>
                <c:pt idx="67">
                  <c:v>43288</c:v>
                </c:pt>
                <c:pt idx="68">
                  <c:v>43289</c:v>
                </c:pt>
                <c:pt idx="69">
                  <c:v>43290</c:v>
                </c:pt>
                <c:pt idx="70">
                  <c:v>43291</c:v>
                </c:pt>
                <c:pt idx="71">
                  <c:v>43292</c:v>
                </c:pt>
                <c:pt idx="72">
                  <c:v>43293</c:v>
                </c:pt>
                <c:pt idx="73">
                  <c:v>43294</c:v>
                </c:pt>
                <c:pt idx="74">
                  <c:v>43295</c:v>
                </c:pt>
                <c:pt idx="75">
                  <c:v>43296</c:v>
                </c:pt>
                <c:pt idx="76">
                  <c:v>43297</c:v>
                </c:pt>
                <c:pt idx="77">
                  <c:v>43298</c:v>
                </c:pt>
                <c:pt idx="78">
                  <c:v>43299</c:v>
                </c:pt>
                <c:pt idx="79">
                  <c:v>43300</c:v>
                </c:pt>
                <c:pt idx="80">
                  <c:v>43301</c:v>
                </c:pt>
                <c:pt idx="81">
                  <c:v>43302</c:v>
                </c:pt>
                <c:pt idx="82">
                  <c:v>43303</c:v>
                </c:pt>
                <c:pt idx="83">
                  <c:v>43304</c:v>
                </c:pt>
                <c:pt idx="84">
                  <c:v>43305</c:v>
                </c:pt>
                <c:pt idx="85">
                  <c:v>43306</c:v>
                </c:pt>
                <c:pt idx="86">
                  <c:v>43307</c:v>
                </c:pt>
                <c:pt idx="87">
                  <c:v>43308</c:v>
                </c:pt>
                <c:pt idx="88">
                  <c:v>43309</c:v>
                </c:pt>
                <c:pt idx="89">
                  <c:v>43310</c:v>
                </c:pt>
                <c:pt idx="90">
                  <c:v>43311</c:v>
                </c:pt>
                <c:pt idx="91">
                  <c:v>43312</c:v>
                </c:pt>
                <c:pt idx="92">
                  <c:v>43313</c:v>
                </c:pt>
                <c:pt idx="93">
                  <c:v>43314</c:v>
                </c:pt>
                <c:pt idx="94">
                  <c:v>43315</c:v>
                </c:pt>
                <c:pt idx="95">
                  <c:v>43316</c:v>
                </c:pt>
                <c:pt idx="96">
                  <c:v>43317</c:v>
                </c:pt>
                <c:pt idx="97">
                  <c:v>43318</c:v>
                </c:pt>
                <c:pt idx="98">
                  <c:v>43319</c:v>
                </c:pt>
                <c:pt idx="99">
                  <c:v>43320</c:v>
                </c:pt>
                <c:pt idx="100">
                  <c:v>43321</c:v>
                </c:pt>
                <c:pt idx="101">
                  <c:v>43322</c:v>
                </c:pt>
                <c:pt idx="102">
                  <c:v>43323</c:v>
                </c:pt>
                <c:pt idx="103">
                  <c:v>43324</c:v>
                </c:pt>
                <c:pt idx="104">
                  <c:v>43325</c:v>
                </c:pt>
                <c:pt idx="105">
                  <c:v>43326</c:v>
                </c:pt>
                <c:pt idx="106">
                  <c:v>43327</c:v>
                </c:pt>
                <c:pt idx="107">
                  <c:v>43328</c:v>
                </c:pt>
                <c:pt idx="108">
                  <c:v>43329</c:v>
                </c:pt>
                <c:pt idx="109">
                  <c:v>43330</c:v>
                </c:pt>
                <c:pt idx="110">
                  <c:v>43331</c:v>
                </c:pt>
                <c:pt idx="111">
                  <c:v>43332</c:v>
                </c:pt>
                <c:pt idx="112">
                  <c:v>43333</c:v>
                </c:pt>
                <c:pt idx="113">
                  <c:v>43334</c:v>
                </c:pt>
                <c:pt idx="114">
                  <c:v>43335</c:v>
                </c:pt>
                <c:pt idx="115">
                  <c:v>43336</c:v>
                </c:pt>
                <c:pt idx="116">
                  <c:v>43337</c:v>
                </c:pt>
                <c:pt idx="117">
                  <c:v>43338</c:v>
                </c:pt>
                <c:pt idx="118">
                  <c:v>43339</c:v>
                </c:pt>
                <c:pt idx="119">
                  <c:v>43340</c:v>
                </c:pt>
                <c:pt idx="120">
                  <c:v>43341</c:v>
                </c:pt>
                <c:pt idx="121">
                  <c:v>43342</c:v>
                </c:pt>
                <c:pt idx="122">
                  <c:v>43343</c:v>
                </c:pt>
                <c:pt idx="123">
                  <c:v>43344</c:v>
                </c:pt>
                <c:pt idx="124">
                  <c:v>43345</c:v>
                </c:pt>
                <c:pt idx="125">
                  <c:v>43346</c:v>
                </c:pt>
                <c:pt idx="126">
                  <c:v>43347</c:v>
                </c:pt>
                <c:pt idx="127">
                  <c:v>43348</c:v>
                </c:pt>
                <c:pt idx="128">
                  <c:v>43349</c:v>
                </c:pt>
                <c:pt idx="129">
                  <c:v>43350</c:v>
                </c:pt>
                <c:pt idx="130">
                  <c:v>43351</c:v>
                </c:pt>
                <c:pt idx="131">
                  <c:v>43352</c:v>
                </c:pt>
                <c:pt idx="132">
                  <c:v>43353</c:v>
                </c:pt>
                <c:pt idx="133">
                  <c:v>43354</c:v>
                </c:pt>
                <c:pt idx="134">
                  <c:v>43355</c:v>
                </c:pt>
                <c:pt idx="135">
                  <c:v>43356</c:v>
                </c:pt>
                <c:pt idx="136">
                  <c:v>43357</c:v>
                </c:pt>
                <c:pt idx="137">
                  <c:v>43358</c:v>
                </c:pt>
                <c:pt idx="138">
                  <c:v>43359</c:v>
                </c:pt>
                <c:pt idx="139">
                  <c:v>43360</c:v>
                </c:pt>
                <c:pt idx="140">
                  <c:v>43361</c:v>
                </c:pt>
                <c:pt idx="141">
                  <c:v>43362</c:v>
                </c:pt>
                <c:pt idx="142">
                  <c:v>43363</c:v>
                </c:pt>
                <c:pt idx="143">
                  <c:v>43364</c:v>
                </c:pt>
                <c:pt idx="144">
                  <c:v>43365</c:v>
                </c:pt>
                <c:pt idx="145">
                  <c:v>43366</c:v>
                </c:pt>
                <c:pt idx="146">
                  <c:v>43367</c:v>
                </c:pt>
                <c:pt idx="147">
                  <c:v>43368</c:v>
                </c:pt>
                <c:pt idx="148">
                  <c:v>43369</c:v>
                </c:pt>
                <c:pt idx="149">
                  <c:v>43370</c:v>
                </c:pt>
                <c:pt idx="150">
                  <c:v>43371</c:v>
                </c:pt>
                <c:pt idx="151">
                  <c:v>43372</c:v>
                </c:pt>
                <c:pt idx="152">
                  <c:v>43373</c:v>
                </c:pt>
                <c:pt idx="153">
                  <c:v>43374</c:v>
                </c:pt>
                <c:pt idx="154">
                  <c:v>43375</c:v>
                </c:pt>
                <c:pt idx="155">
                  <c:v>43376</c:v>
                </c:pt>
                <c:pt idx="156">
                  <c:v>43377</c:v>
                </c:pt>
                <c:pt idx="157">
                  <c:v>43378</c:v>
                </c:pt>
                <c:pt idx="158">
                  <c:v>43379</c:v>
                </c:pt>
                <c:pt idx="159">
                  <c:v>43380</c:v>
                </c:pt>
                <c:pt idx="160">
                  <c:v>43381</c:v>
                </c:pt>
                <c:pt idx="161">
                  <c:v>43382</c:v>
                </c:pt>
                <c:pt idx="162">
                  <c:v>43383</c:v>
                </c:pt>
                <c:pt idx="163">
                  <c:v>43384</c:v>
                </c:pt>
                <c:pt idx="164">
                  <c:v>43385</c:v>
                </c:pt>
                <c:pt idx="165">
                  <c:v>43386</c:v>
                </c:pt>
                <c:pt idx="166">
                  <c:v>43387</c:v>
                </c:pt>
                <c:pt idx="167">
                  <c:v>43388</c:v>
                </c:pt>
                <c:pt idx="168">
                  <c:v>43389</c:v>
                </c:pt>
                <c:pt idx="169">
                  <c:v>43390</c:v>
                </c:pt>
                <c:pt idx="170">
                  <c:v>43391</c:v>
                </c:pt>
                <c:pt idx="171">
                  <c:v>43392</c:v>
                </c:pt>
                <c:pt idx="172">
                  <c:v>43393</c:v>
                </c:pt>
                <c:pt idx="173">
                  <c:v>43394</c:v>
                </c:pt>
                <c:pt idx="174">
                  <c:v>43395</c:v>
                </c:pt>
                <c:pt idx="175">
                  <c:v>43396</c:v>
                </c:pt>
                <c:pt idx="176">
                  <c:v>43397</c:v>
                </c:pt>
                <c:pt idx="177">
                  <c:v>43398</c:v>
                </c:pt>
                <c:pt idx="178">
                  <c:v>43399</c:v>
                </c:pt>
                <c:pt idx="179">
                  <c:v>43400</c:v>
                </c:pt>
                <c:pt idx="180">
                  <c:v>43401</c:v>
                </c:pt>
                <c:pt idx="181">
                  <c:v>43402</c:v>
                </c:pt>
                <c:pt idx="182">
                  <c:v>43403</c:v>
                </c:pt>
                <c:pt idx="183">
                  <c:v>43404</c:v>
                </c:pt>
              </c:numCache>
            </c:numRef>
          </c:cat>
          <c:val>
            <c:numRef>
              <c:f>Sheet1!$B$2:$B$185</c:f>
              <c:numCache>
                <c:formatCode>General</c:formatCode>
                <c:ptCount val="184"/>
                <c:pt idx="0">
                  <c:v>0</c:v>
                </c:pt>
                <c:pt idx="1">
                  <c:v>0</c:v>
                </c:pt>
                <c:pt idx="2">
                  <c:v>0</c:v>
                </c:pt>
                <c:pt idx="3">
                  <c:v>1</c:v>
                </c:pt>
                <c:pt idx="4">
                  <c:v>0</c:v>
                </c:pt>
                <c:pt idx="5">
                  <c:v>0</c:v>
                </c:pt>
                <c:pt idx="6">
                  <c:v>2</c:v>
                </c:pt>
                <c:pt idx="7">
                  <c:v>0</c:v>
                </c:pt>
                <c:pt idx="8">
                  <c:v>1</c:v>
                </c:pt>
                <c:pt idx="9">
                  <c:v>1</c:v>
                </c:pt>
                <c:pt idx="10">
                  <c:v>1</c:v>
                </c:pt>
                <c:pt idx="11">
                  <c:v>0</c:v>
                </c:pt>
                <c:pt idx="12">
                  <c:v>0</c:v>
                </c:pt>
                <c:pt idx="13">
                  <c:v>1</c:v>
                </c:pt>
                <c:pt idx="14">
                  <c:v>0</c:v>
                </c:pt>
                <c:pt idx="15">
                  <c:v>0</c:v>
                </c:pt>
                <c:pt idx="16">
                  <c:v>0</c:v>
                </c:pt>
                <c:pt idx="17">
                  <c:v>1</c:v>
                </c:pt>
                <c:pt idx="18">
                  <c:v>0</c:v>
                </c:pt>
                <c:pt idx="19">
                  <c:v>0</c:v>
                </c:pt>
                <c:pt idx="20">
                  <c:v>0</c:v>
                </c:pt>
                <c:pt idx="21">
                  <c:v>0</c:v>
                </c:pt>
                <c:pt idx="22">
                  <c:v>0</c:v>
                </c:pt>
                <c:pt idx="23">
                  <c:v>0</c:v>
                </c:pt>
                <c:pt idx="24">
                  <c:v>0</c:v>
                </c:pt>
                <c:pt idx="25">
                  <c:v>0</c:v>
                </c:pt>
                <c:pt idx="26">
                  <c:v>1</c:v>
                </c:pt>
                <c:pt idx="27">
                  <c:v>0</c:v>
                </c:pt>
                <c:pt idx="28">
                  <c:v>1</c:v>
                </c:pt>
                <c:pt idx="29">
                  <c:v>0</c:v>
                </c:pt>
                <c:pt idx="30">
                  <c:v>3</c:v>
                </c:pt>
                <c:pt idx="31">
                  <c:v>1</c:v>
                </c:pt>
                <c:pt idx="32">
                  <c:v>0</c:v>
                </c:pt>
                <c:pt idx="33">
                  <c:v>0</c:v>
                </c:pt>
                <c:pt idx="34">
                  <c:v>0</c:v>
                </c:pt>
                <c:pt idx="35">
                  <c:v>0</c:v>
                </c:pt>
                <c:pt idx="36">
                  <c:v>0</c:v>
                </c:pt>
                <c:pt idx="37">
                  <c:v>0</c:v>
                </c:pt>
                <c:pt idx="38">
                  <c:v>0</c:v>
                </c:pt>
                <c:pt idx="39">
                  <c:v>0</c:v>
                </c:pt>
                <c:pt idx="40">
                  <c:v>0</c:v>
                </c:pt>
                <c:pt idx="41">
                  <c:v>1</c:v>
                </c:pt>
                <c:pt idx="42">
                  <c:v>0</c:v>
                </c:pt>
                <c:pt idx="43">
                  <c:v>0</c:v>
                </c:pt>
                <c:pt idx="44">
                  <c:v>0</c:v>
                </c:pt>
                <c:pt idx="45">
                  <c:v>0</c:v>
                </c:pt>
                <c:pt idx="46">
                  <c:v>0</c:v>
                </c:pt>
                <c:pt idx="47">
                  <c:v>0</c:v>
                </c:pt>
                <c:pt idx="48">
                  <c:v>0</c:v>
                </c:pt>
                <c:pt idx="49">
                  <c:v>2</c:v>
                </c:pt>
                <c:pt idx="50">
                  <c:v>0</c:v>
                </c:pt>
                <c:pt idx="51">
                  <c:v>0</c:v>
                </c:pt>
                <c:pt idx="52">
                  <c:v>1</c:v>
                </c:pt>
                <c:pt idx="53">
                  <c:v>0</c:v>
                </c:pt>
                <c:pt idx="54">
                  <c:v>0</c:v>
                </c:pt>
                <c:pt idx="55">
                  <c:v>1</c:v>
                </c:pt>
                <c:pt idx="56">
                  <c:v>1</c:v>
                </c:pt>
                <c:pt idx="57">
                  <c:v>1</c:v>
                </c:pt>
                <c:pt idx="58">
                  <c:v>1</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1</c:v>
                </c:pt>
                <c:pt idx="74">
                  <c:v>0</c:v>
                </c:pt>
                <c:pt idx="75">
                  <c:v>0</c:v>
                </c:pt>
                <c:pt idx="76">
                  <c:v>0</c:v>
                </c:pt>
                <c:pt idx="77">
                  <c:v>0</c:v>
                </c:pt>
                <c:pt idx="78">
                  <c:v>0</c:v>
                </c:pt>
                <c:pt idx="79">
                  <c:v>1</c:v>
                </c:pt>
                <c:pt idx="80">
                  <c:v>0</c:v>
                </c:pt>
                <c:pt idx="81">
                  <c:v>0</c:v>
                </c:pt>
                <c:pt idx="82">
                  <c:v>0</c:v>
                </c:pt>
                <c:pt idx="83">
                  <c:v>0</c:v>
                </c:pt>
                <c:pt idx="84">
                  <c:v>0</c:v>
                </c:pt>
                <c:pt idx="85">
                  <c:v>1</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1</c:v>
                </c:pt>
                <c:pt idx="101">
                  <c:v>0</c:v>
                </c:pt>
                <c:pt idx="102">
                  <c:v>0</c:v>
                </c:pt>
                <c:pt idx="103">
                  <c:v>0</c:v>
                </c:pt>
                <c:pt idx="104">
                  <c:v>0</c:v>
                </c:pt>
                <c:pt idx="105">
                  <c:v>1</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1</c:v>
                </c:pt>
                <c:pt idx="122">
                  <c:v>0</c:v>
                </c:pt>
                <c:pt idx="123">
                  <c:v>0</c:v>
                </c:pt>
                <c:pt idx="124">
                  <c:v>0</c:v>
                </c:pt>
                <c:pt idx="125">
                  <c:v>0</c:v>
                </c:pt>
                <c:pt idx="126">
                  <c:v>0</c:v>
                </c:pt>
                <c:pt idx="127">
                  <c:v>0</c:v>
                </c:pt>
                <c:pt idx="128">
                  <c:v>0</c:v>
                </c:pt>
                <c:pt idx="129">
                  <c:v>0</c:v>
                </c:pt>
                <c:pt idx="130">
                  <c:v>0</c:v>
                </c:pt>
                <c:pt idx="131">
                  <c:v>0</c:v>
                </c:pt>
                <c:pt idx="132">
                  <c:v>0</c:v>
                </c:pt>
                <c:pt idx="133">
                  <c:v>1</c:v>
                </c:pt>
                <c:pt idx="134">
                  <c:v>0</c:v>
                </c:pt>
                <c:pt idx="135">
                  <c:v>0</c:v>
                </c:pt>
                <c:pt idx="136">
                  <c:v>0</c:v>
                </c:pt>
                <c:pt idx="137">
                  <c:v>0</c:v>
                </c:pt>
                <c:pt idx="138">
                  <c:v>0</c:v>
                </c:pt>
                <c:pt idx="139">
                  <c:v>0</c:v>
                </c:pt>
                <c:pt idx="140">
                  <c:v>1</c:v>
                </c:pt>
                <c:pt idx="141">
                  <c:v>0</c:v>
                </c:pt>
                <c:pt idx="142">
                  <c:v>0</c:v>
                </c:pt>
                <c:pt idx="143">
                  <c:v>1</c:v>
                </c:pt>
                <c:pt idx="144">
                  <c:v>0</c:v>
                </c:pt>
                <c:pt idx="145">
                  <c:v>0</c:v>
                </c:pt>
                <c:pt idx="146">
                  <c:v>0</c:v>
                </c:pt>
                <c:pt idx="147">
                  <c:v>0</c:v>
                </c:pt>
                <c:pt idx="148">
                  <c:v>0</c:v>
                </c:pt>
                <c:pt idx="149">
                  <c:v>0</c:v>
                </c:pt>
                <c:pt idx="150">
                  <c:v>1</c:v>
                </c:pt>
                <c:pt idx="151">
                  <c:v>0</c:v>
                </c:pt>
                <c:pt idx="152">
                  <c:v>0</c:v>
                </c:pt>
                <c:pt idx="153">
                  <c:v>0</c:v>
                </c:pt>
                <c:pt idx="154">
                  <c:v>0</c:v>
                </c:pt>
                <c:pt idx="155">
                  <c:v>0</c:v>
                </c:pt>
                <c:pt idx="156">
                  <c:v>0</c:v>
                </c:pt>
                <c:pt idx="157">
                  <c:v>1</c:v>
                </c:pt>
                <c:pt idx="158">
                  <c:v>0</c:v>
                </c:pt>
                <c:pt idx="159">
                  <c:v>0</c:v>
                </c:pt>
                <c:pt idx="160">
                  <c:v>0</c:v>
                </c:pt>
                <c:pt idx="161">
                  <c:v>1</c:v>
                </c:pt>
                <c:pt idx="162">
                  <c:v>0</c:v>
                </c:pt>
                <c:pt idx="163">
                  <c:v>0</c:v>
                </c:pt>
                <c:pt idx="164">
                  <c:v>1</c:v>
                </c:pt>
                <c:pt idx="165">
                  <c:v>0</c:v>
                </c:pt>
                <c:pt idx="166">
                  <c:v>0</c:v>
                </c:pt>
                <c:pt idx="167">
                  <c:v>0</c:v>
                </c:pt>
                <c:pt idx="168">
                  <c:v>0</c:v>
                </c:pt>
                <c:pt idx="169">
                  <c:v>0</c:v>
                </c:pt>
                <c:pt idx="170">
                  <c:v>0</c:v>
                </c:pt>
                <c:pt idx="171">
                  <c:v>0</c:v>
                </c:pt>
                <c:pt idx="172">
                  <c:v>0</c:v>
                </c:pt>
                <c:pt idx="173">
                  <c:v>0</c:v>
                </c:pt>
                <c:pt idx="174">
                  <c:v>1</c:v>
                </c:pt>
                <c:pt idx="175">
                  <c:v>0</c:v>
                </c:pt>
                <c:pt idx="176">
                  <c:v>0</c:v>
                </c:pt>
                <c:pt idx="177">
                  <c:v>0</c:v>
                </c:pt>
                <c:pt idx="178">
                  <c:v>1</c:v>
                </c:pt>
                <c:pt idx="179">
                  <c:v>0</c:v>
                </c:pt>
                <c:pt idx="180">
                  <c:v>0</c:v>
                </c:pt>
                <c:pt idx="181">
                  <c:v>0</c:v>
                </c:pt>
                <c:pt idx="182">
                  <c:v>0</c:v>
                </c:pt>
                <c:pt idx="183">
                  <c:v>0</c:v>
                </c:pt>
              </c:numCache>
            </c:numRef>
          </c:val>
          <c:smooth val="0"/>
          <c:extLst>
            <c:ext xmlns:c16="http://schemas.microsoft.com/office/drawing/2014/chart" uri="{C3380CC4-5D6E-409C-BE32-E72D297353CC}">
              <c16:uniqueId val="{00000000-6C6B-4BD4-B7A0-E1B219AE4401}"/>
            </c:ext>
          </c:extLst>
        </c:ser>
        <c:dLbls>
          <c:showLegendKey val="0"/>
          <c:showVal val="0"/>
          <c:showCatName val="0"/>
          <c:showSerName val="0"/>
          <c:showPercent val="0"/>
          <c:showBubbleSize val="0"/>
        </c:dLbls>
        <c:smooth val="0"/>
        <c:axId val="411228960"/>
        <c:axId val="411236176"/>
      </c:lineChart>
      <c:dateAx>
        <c:axId val="4112289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1236176"/>
        <c:crosses val="autoZero"/>
        <c:auto val="1"/>
        <c:lblOffset val="100"/>
        <c:baseTimeUnit val="days"/>
      </c:dateAx>
      <c:valAx>
        <c:axId val="411236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1228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74AA5-129A-41D0-95E3-EEF3235D063A}"/>
              </a:ext>
            </a:extLst>
          </p:cNvPr>
          <p:cNvSpPr>
            <a:spLocks noGrp="1"/>
          </p:cNvSpPr>
          <p:nvPr>
            <p:ph type="ctrTitle"/>
          </p:nvPr>
        </p:nvSpPr>
        <p:spPr/>
        <p:txBody>
          <a:bodyPr/>
          <a:lstStyle/>
          <a:p>
            <a:r>
              <a:rPr lang="en-US"/>
              <a:t>BUSS LinkedIn</a:t>
            </a:r>
          </a:p>
        </p:txBody>
      </p:sp>
      <p:sp>
        <p:nvSpPr>
          <p:cNvPr id="3" name="Subtitle 2">
            <a:extLst>
              <a:ext uri="{FF2B5EF4-FFF2-40B4-BE49-F238E27FC236}">
                <a16:creationId xmlns:a16="http://schemas.microsoft.com/office/drawing/2014/main" id="{BD620624-355A-40D6-AF65-6C36C0F0B77F}"/>
              </a:ext>
            </a:extLst>
          </p:cNvPr>
          <p:cNvSpPr>
            <a:spLocks noGrp="1"/>
          </p:cNvSpPr>
          <p:nvPr>
            <p:ph type="subTitle" idx="1"/>
          </p:nvPr>
        </p:nvSpPr>
        <p:spPr/>
        <p:txBody>
          <a:bodyPr/>
          <a:lstStyle/>
          <a:p>
            <a:r>
              <a:rPr lang="en-US"/>
              <a:t>INCREON GmbH</a:t>
            </a:r>
          </a:p>
        </p:txBody>
      </p:sp>
    </p:spTree>
    <p:extLst>
      <p:ext uri="{BB962C8B-B14F-4D97-AF65-F5344CB8AC3E}">
        <p14:creationId xmlns:p14="http://schemas.microsoft.com/office/powerpoint/2010/main" val="38149450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B6816D-1E56-4856-9845-FC39AEAB3649}"/>
              </a:ext>
            </a:extLst>
          </p:cNvPr>
          <p:cNvSpPr>
            <a:spLocks noGrp="1"/>
          </p:cNvSpPr>
          <p:nvPr>
            <p:ph type="title"/>
          </p:nvPr>
        </p:nvSpPr>
        <p:spPr/>
        <p:txBody>
          <a:bodyPr/>
          <a:lstStyle/>
          <a:p>
            <a:r>
              <a:rPr lang="en-US"/>
              <a:t>LinkedIn Key Metrics Table | Buss AG</a:t>
            </a:r>
          </a:p>
        </p:txBody>
      </p:sp>
      <p:graphicFrame>
        <p:nvGraphicFramePr>
          <p:cNvPr id="5" name="Table Placeholder 4">
            <a:extLst>
              <a:ext uri="{FF2B5EF4-FFF2-40B4-BE49-F238E27FC236}">
                <a16:creationId xmlns:a16="http://schemas.microsoft.com/office/drawing/2014/main" id="{B83BB967-5511-45D3-AD17-C97C2A0F7B34}"/>
              </a:ext>
            </a:extLst>
          </p:cNvPr>
          <p:cNvGraphicFramePr>
            <a:graphicFrameLocks noGrp="1"/>
          </p:cNvGraphicFramePr>
          <p:nvPr>
            <p:ph type="tbl" sz="quarter" idx="13"/>
            <p:extLst>
              <p:ext uri="{D42A27DB-BD31-4B8C-83A1-F6EECF244321}">
                <p14:modId xmlns:p14="http://schemas.microsoft.com/office/powerpoint/2010/main" val="20593425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553650253"/>
                    </a:ext>
                  </a:extLst>
                </a:gridCol>
                <a:gridCol w="1069848">
                  <a:extLst>
                    <a:ext uri="{9D8B030D-6E8A-4147-A177-3AD203B41FA5}">
                      <a16:colId xmlns:a16="http://schemas.microsoft.com/office/drawing/2014/main" val="1239681267"/>
                    </a:ext>
                  </a:extLst>
                </a:gridCol>
                <a:gridCol w="1069848">
                  <a:extLst>
                    <a:ext uri="{9D8B030D-6E8A-4147-A177-3AD203B41FA5}">
                      <a16:colId xmlns:a16="http://schemas.microsoft.com/office/drawing/2014/main" val="1353893593"/>
                    </a:ext>
                  </a:extLst>
                </a:gridCol>
                <a:gridCol w="1069848">
                  <a:extLst>
                    <a:ext uri="{9D8B030D-6E8A-4147-A177-3AD203B41FA5}">
                      <a16:colId xmlns:a16="http://schemas.microsoft.com/office/drawing/2014/main" val="2461609561"/>
                    </a:ext>
                  </a:extLst>
                </a:gridCol>
                <a:gridCol w="1069848">
                  <a:extLst>
                    <a:ext uri="{9D8B030D-6E8A-4147-A177-3AD203B41FA5}">
                      <a16:colId xmlns:a16="http://schemas.microsoft.com/office/drawing/2014/main" val="3295101562"/>
                    </a:ext>
                  </a:extLst>
                </a:gridCol>
                <a:gridCol w="1069848">
                  <a:extLst>
                    <a:ext uri="{9D8B030D-6E8A-4147-A177-3AD203B41FA5}">
                      <a16:colId xmlns:a16="http://schemas.microsoft.com/office/drawing/2014/main" val="722775536"/>
                    </a:ext>
                  </a:extLst>
                </a:gridCol>
                <a:gridCol w="1069848">
                  <a:extLst>
                    <a:ext uri="{9D8B030D-6E8A-4147-A177-3AD203B41FA5}">
                      <a16:colId xmlns:a16="http://schemas.microsoft.com/office/drawing/2014/main" val="1129025419"/>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06945338"/>
                  </a:ext>
                </a:extLst>
              </a:tr>
              <a:tr h="370840">
                <a:tc>
                  <a:txBody>
                    <a:bodyPr/>
                    <a:lstStyle/>
                    <a:p>
                      <a:r>
                        <a:rPr lang="en-US" sz="1000"/>
                        <a:t>Buss AG</a:t>
                      </a:r>
                    </a:p>
                  </a:txBody>
                  <a:tcPr/>
                </a:tc>
                <a:tc>
                  <a:txBody>
                    <a:bodyPr/>
                    <a:lstStyle/>
                    <a:p>
                      <a:r>
                        <a:rPr lang="en-US" sz="1000"/>
                        <a:t>682</a:t>
                      </a:r>
                    </a:p>
                  </a:txBody>
                  <a:tcPr/>
                </a:tc>
                <a:tc>
                  <a:txBody>
                    <a:bodyPr/>
                    <a:lstStyle/>
                    <a:p>
                      <a:r>
                        <a:rPr lang="en-US" sz="1000"/>
                        <a:t>n/a</a:t>
                      </a:r>
                    </a:p>
                  </a:txBody>
                  <a:tcPr/>
                </a:tc>
                <a:tc>
                  <a:txBody>
                    <a:bodyPr/>
                    <a:lstStyle/>
                    <a:p>
                      <a:r>
                        <a:rPr lang="en-US" sz="1000"/>
                        <a:t>37</a:t>
                      </a:r>
                    </a:p>
                  </a:txBody>
                  <a:tcPr/>
                </a:tc>
                <a:tc>
                  <a:txBody>
                    <a:bodyPr/>
                    <a:lstStyle/>
                    <a:p>
                      <a:r>
                        <a:rPr lang="en-US" sz="1000"/>
                        <a:t>548</a:t>
                      </a:r>
                    </a:p>
                  </a:txBody>
                  <a:tcPr/>
                </a:tc>
                <a:tc>
                  <a:txBody>
                    <a:bodyPr/>
                    <a:lstStyle/>
                    <a:p>
                      <a:r>
                        <a:rPr lang="en-US" sz="1000"/>
                        <a:t>24</a:t>
                      </a:r>
                    </a:p>
                  </a:txBody>
                  <a:tcPr/>
                </a:tc>
                <a:tc>
                  <a:txBody>
                    <a:bodyPr/>
                    <a:lstStyle/>
                    <a:p>
                      <a:r>
                        <a:rPr lang="en-US" sz="1000"/>
                        <a:t>n/a</a:t>
                      </a:r>
                    </a:p>
                  </a:txBody>
                  <a:tcPr/>
                </a:tc>
                <a:extLst>
                  <a:ext uri="{0D108BD9-81ED-4DB2-BD59-A6C34878D82A}">
                    <a16:rowId xmlns:a16="http://schemas.microsoft.com/office/drawing/2014/main" val="2842832782"/>
                  </a:ext>
                </a:extLst>
              </a:tr>
            </a:tbl>
          </a:graphicData>
        </a:graphic>
      </p:graphicFrame>
      <p:sp>
        <p:nvSpPr>
          <p:cNvPr id="4" name="Text Placeholder 3">
            <a:extLst>
              <a:ext uri="{FF2B5EF4-FFF2-40B4-BE49-F238E27FC236}">
                <a16:creationId xmlns:a16="http://schemas.microsoft.com/office/drawing/2014/main" id="{52291617-3FDF-4BB7-B041-6D36023202CB}"/>
              </a:ext>
            </a:extLst>
          </p:cNvPr>
          <p:cNvSpPr>
            <a:spLocks noGrp="1"/>
          </p:cNvSpPr>
          <p:nvPr>
            <p:ph type="body" sz="quarter" idx="14"/>
          </p:nvPr>
        </p:nvSpPr>
        <p:spPr/>
        <p:txBody>
          <a:bodyPr/>
          <a:lstStyle/>
          <a:p>
            <a:r>
              <a:rPr lang="en-US"/>
              <a:t>05/01/2018 - 10/31/2018</a:t>
            </a:r>
          </a:p>
        </p:txBody>
      </p:sp>
    </p:spTree>
    <p:extLst>
      <p:ext uri="{BB962C8B-B14F-4D97-AF65-F5344CB8AC3E}">
        <p14:creationId xmlns:p14="http://schemas.microsoft.com/office/powerpoint/2010/main" val="41182012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A53BF-48C6-41C8-8634-710ADF77E843}"/>
              </a:ext>
            </a:extLst>
          </p:cNvPr>
          <p:cNvSpPr>
            <a:spLocks noGrp="1"/>
          </p:cNvSpPr>
          <p:nvPr>
            <p:ph type="title"/>
          </p:nvPr>
        </p:nvSpPr>
        <p:spPr/>
        <p:txBody>
          <a:bodyPr/>
          <a:lstStyle/>
          <a:p>
            <a:r>
              <a:rPr lang="en-US"/>
              <a:t>LinkedIn Updates Table | Buss AG - 1 of 21</a:t>
            </a:r>
          </a:p>
        </p:txBody>
      </p:sp>
      <p:graphicFrame>
        <p:nvGraphicFramePr>
          <p:cNvPr id="5" name="Table Placeholder 4">
            <a:extLst>
              <a:ext uri="{FF2B5EF4-FFF2-40B4-BE49-F238E27FC236}">
                <a16:creationId xmlns:a16="http://schemas.microsoft.com/office/drawing/2014/main" id="{0148379A-93A4-44DC-AFEC-7FE4EEF6EB5E}"/>
              </a:ext>
            </a:extLst>
          </p:cNvPr>
          <p:cNvGraphicFramePr>
            <a:graphicFrameLocks noGrp="1"/>
          </p:cNvGraphicFramePr>
          <p:nvPr>
            <p:ph type="tbl" sz="quarter" idx="13"/>
            <p:extLst>
              <p:ext uri="{D42A27DB-BD31-4B8C-83A1-F6EECF244321}">
                <p14:modId xmlns:p14="http://schemas.microsoft.com/office/powerpoint/2010/main" val="34233200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284811300"/>
                    </a:ext>
                  </a:extLst>
                </a:gridCol>
                <a:gridCol w="987552">
                  <a:extLst>
                    <a:ext uri="{9D8B030D-6E8A-4147-A177-3AD203B41FA5}">
                      <a16:colId xmlns:a16="http://schemas.microsoft.com/office/drawing/2014/main" val="625868540"/>
                    </a:ext>
                  </a:extLst>
                </a:gridCol>
                <a:gridCol w="987552">
                  <a:extLst>
                    <a:ext uri="{9D8B030D-6E8A-4147-A177-3AD203B41FA5}">
                      <a16:colId xmlns:a16="http://schemas.microsoft.com/office/drawing/2014/main" val="2306271658"/>
                    </a:ext>
                  </a:extLst>
                </a:gridCol>
                <a:gridCol w="987552">
                  <a:extLst>
                    <a:ext uri="{9D8B030D-6E8A-4147-A177-3AD203B41FA5}">
                      <a16:colId xmlns:a16="http://schemas.microsoft.com/office/drawing/2014/main" val="2381829649"/>
                    </a:ext>
                  </a:extLst>
                </a:gridCol>
                <a:gridCol w="987552">
                  <a:extLst>
                    <a:ext uri="{9D8B030D-6E8A-4147-A177-3AD203B41FA5}">
                      <a16:colId xmlns:a16="http://schemas.microsoft.com/office/drawing/2014/main" val="12852774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989149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- 2018-10-26 12:44:10 </a:t>
                      </a:r>
                      <a:r>
                        <a:rPr kumimoji="0" lang="en-US" sz="1000" b="0" i="0" u="none" strike="noStrike" kern="1200" cap="none" spc="0" normalizeH="0" baseline="0" noProof="0">
                          <a:ln>
                            <a:noFill/>
                          </a:ln>
                          <a:solidFill>
                            <a:prstClr val="black"/>
                          </a:solidFill>
                          <a:effectLst/>
                          <a:uLnTx/>
                          <a:uFillTx/>
                          <a:latin typeface="+mn-lt"/>
                          <a:ea typeface="+mn-ea"/>
                          <a:cs typeface="+mn-cs"/>
                        </a:rPr>
                        <a:t>
  Grand Opening Ceremony in China – Today, the new branch of the Swiss Buss AG in Songjiang, a southwestern district of Shanghai, China, is officially inaugurated. The spacious location offers new opportunities for a significant expansion of the local service offering (customer tests, transmission revisions, modernization) as well as an even faster spare parts service. Overall, the establishment of Buss Compounding Solutions (Shanghai) Co., Ltd. and the opening of the newly expanded site are an important step in the further development of the Chinese market, where BUSS has been present since 1987. The dedicated team around General Manager Joe Gao will continue to successfully expand and develop the Chinese market from Songjiang. 
Read more: www.busscorp.com
#buss #openingceremony #china #shanghai #songjiang #compounding #chinesemarket #growth #development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6.4993 %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14365304"/>
                  </a:ext>
                </a:extLst>
              </a:tr>
            </a:tbl>
          </a:graphicData>
        </a:graphic>
      </p:graphicFrame>
      <p:sp>
        <p:nvSpPr>
          <p:cNvPr id="4" name="Text Placeholder 3">
            <a:extLst>
              <a:ext uri="{FF2B5EF4-FFF2-40B4-BE49-F238E27FC236}">
                <a16:creationId xmlns:a16="http://schemas.microsoft.com/office/drawing/2014/main" id="{B52E9FE5-F271-43FE-AEA0-52121C9794FD}"/>
              </a:ext>
            </a:extLst>
          </p:cNvPr>
          <p:cNvSpPr>
            <a:spLocks noGrp="1"/>
          </p:cNvSpPr>
          <p:nvPr>
            <p:ph type="body" sz="quarter" idx="14"/>
          </p:nvPr>
        </p:nvSpPr>
        <p:spPr/>
        <p:txBody>
          <a:bodyPr/>
          <a:lstStyle/>
          <a:p>
            <a:r>
              <a:rPr lang="en-US"/>
              <a:t>05/01/2018 - 10/31/2018</a:t>
            </a:r>
          </a:p>
        </p:txBody>
      </p:sp>
    </p:spTree>
    <p:extLst>
      <p:ext uri="{BB962C8B-B14F-4D97-AF65-F5344CB8AC3E}">
        <p14:creationId xmlns:p14="http://schemas.microsoft.com/office/powerpoint/2010/main" val="40016540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871BD8-9583-43BD-95A4-DF3577CA2685}"/>
              </a:ext>
            </a:extLst>
          </p:cNvPr>
          <p:cNvSpPr>
            <a:spLocks noGrp="1"/>
          </p:cNvSpPr>
          <p:nvPr>
            <p:ph type="title"/>
          </p:nvPr>
        </p:nvSpPr>
        <p:spPr/>
        <p:txBody>
          <a:bodyPr/>
          <a:lstStyle/>
          <a:p>
            <a:r>
              <a:rPr lang="en-US"/>
              <a:t>LinkedIn Updates Table | Buss AG - 2 of 21</a:t>
            </a:r>
          </a:p>
        </p:txBody>
      </p:sp>
      <p:graphicFrame>
        <p:nvGraphicFramePr>
          <p:cNvPr id="5" name="Table Placeholder 4">
            <a:extLst>
              <a:ext uri="{FF2B5EF4-FFF2-40B4-BE49-F238E27FC236}">
                <a16:creationId xmlns:a16="http://schemas.microsoft.com/office/drawing/2014/main" id="{8DEFA3C6-5103-4238-94D9-815522EAE305}"/>
              </a:ext>
            </a:extLst>
          </p:cNvPr>
          <p:cNvGraphicFramePr>
            <a:graphicFrameLocks noGrp="1"/>
          </p:cNvGraphicFramePr>
          <p:nvPr>
            <p:ph type="tbl" sz="quarter" idx="13"/>
            <p:extLst>
              <p:ext uri="{D42A27DB-BD31-4B8C-83A1-F6EECF244321}">
                <p14:modId xmlns:p14="http://schemas.microsoft.com/office/powerpoint/2010/main" val="7724521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380876995"/>
                    </a:ext>
                  </a:extLst>
                </a:gridCol>
                <a:gridCol w="987552">
                  <a:extLst>
                    <a:ext uri="{9D8B030D-6E8A-4147-A177-3AD203B41FA5}">
                      <a16:colId xmlns:a16="http://schemas.microsoft.com/office/drawing/2014/main" val="130335842"/>
                    </a:ext>
                  </a:extLst>
                </a:gridCol>
                <a:gridCol w="987552">
                  <a:extLst>
                    <a:ext uri="{9D8B030D-6E8A-4147-A177-3AD203B41FA5}">
                      <a16:colId xmlns:a16="http://schemas.microsoft.com/office/drawing/2014/main" val="4209910992"/>
                    </a:ext>
                  </a:extLst>
                </a:gridCol>
                <a:gridCol w="987552">
                  <a:extLst>
                    <a:ext uri="{9D8B030D-6E8A-4147-A177-3AD203B41FA5}">
                      <a16:colId xmlns:a16="http://schemas.microsoft.com/office/drawing/2014/main" val="2409875501"/>
                    </a:ext>
                  </a:extLst>
                </a:gridCol>
                <a:gridCol w="987552">
                  <a:extLst>
                    <a:ext uri="{9D8B030D-6E8A-4147-A177-3AD203B41FA5}">
                      <a16:colId xmlns:a16="http://schemas.microsoft.com/office/drawing/2014/main" val="1704398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267794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- 2018-10-22 14:53:27 </a:t>
                      </a:r>
                      <a:r>
                        <a:rPr kumimoji="0" lang="en-US" sz="1000" b="0" i="0" u="none" strike="noStrike" kern="1200" cap="none" spc="0" normalizeH="0" baseline="0" noProof="0">
                          <a:ln>
                            <a:noFill/>
                          </a:ln>
                          <a:solidFill>
                            <a:prstClr val="black"/>
                          </a:solidFill>
                          <a:effectLst/>
                          <a:uLnTx/>
                          <a:uFillTx/>
                          <a:latin typeface="+mn-lt"/>
                          <a:ea typeface="+mn-ea"/>
                          <a:cs typeface="+mn-cs"/>
                        </a:rPr>
                        <a:t>
  Calendering is the process of smoothing and compressing a material by passing a continuous sheet through a series of temperature controlled rolls. The process of calendering originates in the paper and textile industries, and can be traced back into the 17th century. The word “calender” is a derivation of the Greek word κύλινδρος (kylindros), which literally means “cylinder”.    
In the plastics industry, calendering is used to form film or sheeting and to apply coatings. Calendering is a classical form of direct processing. Raw materials are fed into the BUSS Kneader and compounded. The extrudate from the BUSS Kneader is directly fed to the calender and passed through the calender rollers. The plastic emerges as a flat film or sheet. Thickness, surface finish and texture can be adjusted according to the endproducts requirements. BUSS has more than 50 years of experience in calender feeding. This makes the BUSS Kneader technology ideal for all kinds of calendering, from PVC materials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34096521"/>
                  </a:ext>
                </a:extLst>
              </a:tr>
            </a:tbl>
          </a:graphicData>
        </a:graphic>
      </p:graphicFrame>
      <p:sp>
        <p:nvSpPr>
          <p:cNvPr id="4" name="Text Placeholder 3">
            <a:extLst>
              <a:ext uri="{FF2B5EF4-FFF2-40B4-BE49-F238E27FC236}">
                <a16:creationId xmlns:a16="http://schemas.microsoft.com/office/drawing/2014/main" id="{901207BB-8F02-4916-A768-7C0FFA22DAD4}"/>
              </a:ext>
            </a:extLst>
          </p:cNvPr>
          <p:cNvSpPr>
            <a:spLocks noGrp="1"/>
          </p:cNvSpPr>
          <p:nvPr>
            <p:ph type="body" sz="quarter" idx="14"/>
          </p:nvPr>
        </p:nvSpPr>
        <p:spPr/>
        <p:txBody>
          <a:bodyPr/>
          <a:lstStyle/>
          <a:p>
            <a:r>
              <a:rPr lang="en-US"/>
              <a:t>05/01/2018 - 10/31/2018</a:t>
            </a:r>
          </a:p>
        </p:txBody>
      </p:sp>
    </p:spTree>
    <p:extLst>
      <p:ext uri="{BB962C8B-B14F-4D97-AF65-F5344CB8AC3E}">
        <p14:creationId xmlns:p14="http://schemas.microsoft.com/office/powerpoint/2010/main" val="40501237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2E6BCD-C834-4D98-9E58-D45DFA93C8FC}"/>
              </a:ext>
            </a:extLst>
          </p:cNvPr>
          <p:cNvSpPr>
            <a:spLocks noGrp="1"/>
          </p:cNvSpPr>
          <p:nvPr>
            <p:ph type="title"/>
          </p:nvPr>
        </p:nvSpPr>
        <p:spPr/>
        <p:txBody>
          <a:bodyPr/>
          <a:lstStyle/>
          <a:p>
            <a:r>
              <a:rPr lang="en-US"/>
              <a:t>LinkedIn Updates Table | Buss AG - 3 of 21</a:t>
            </a:r>
          </a:p>
        </p:txBody>
      </p:sp>
      <p:graphicFrame>
        <p:nvGraphicFramePr>
          <p:cNvPr id="5" name="Table Placeholder 4">
            <a:extLst>
              <a:ext uri="{FF2B5EF4-FFF2-40B4-BE49-F238E27FC236}">
                <a16:creationId xmlns:a16="http://schemas.microsoft.com/office/drawing/2014/main" id="{B8C5FD60-54DB-4057-B9C0-730924193C28}"/>
              </a:ext>
            </a:extLst>
          </p:cNvPr>
          <p:cNvGraphicFramePr>
            <a:graphicFrameLocks noGrp="1"/>
          </p:cNvGraphicFramePr>
          <p:nvPr>
            <p:ph type="tbl" sz="quarter" idx="13"/>
            <p:extLst>
              <p:ext uri="{D42A27DB-BD31-4B8C-83A1-F6EECF244321}">
                <p14:modId xmlns:p14="http://schemas.microsoft.com/office/powerpoint/2010/main" val="29629629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887650332"/>
                    </a:ext>
                  </a:extLst>
                </a:gridCol>
                <a:gridCol w="987552">
                  <a:extLst>
                    <a:ext uri="{9D8B030D-6E8A-4147-A177-3AD203B41FA5}">
                      <a16:colId xmlns:a16="http://schemas.microsoft.com/office/drawing/2014/main" val="2799522495"/>
                    </a:ext>
                  </a:extLst>
                </a:gridCol>
                <a:gridCol w="987552">
                  <a:extLst>
                    <a:ext uri="{9D8B030D-6E8A-4147-A177-3AD203B41FA5}">
                      <a16:colId xmlns:a16="http://schemas.microsoft.com/office/drawing/2014/main" val="4240689529"/>
                    </a:ext>
                  </a:extLst>
                </a:gridCol>
                <a:gridCol w="987552">
                  <a:extLst>
                    <a:ext uri="{9D8B030D-6E8A-4147-A177-3AD203B41FA5}">
                      <a16:colId xmlns:a16="http://schemas.microsoft.com/office/drawing/2014/main" val="184894726"/>
                    </a:ext>
                  </a:extLst>
                </a:gridCol>
                <a:gridCol w="987552">
                  <a:extLst>
                    <a:ext uri="{9D8B030D-6E8A-4147-A177-3AD203B41FA5}">
                      <a16:colId xmlns:a16="http://schemas.microsoft.com/office/drawing/2014/main" val="19570034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705331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- 2018-10-12 11:40:34 </a:t>
                      </a:r>
                      <a:r>
                        <a:rPr kumimoji="0" lang="en-US" sz="1000" b="0" i="0" u="none" strike="noStrike" kern="1200" cap="none" spc="0" normalizeH="0" baseline="0" noProof="0">
                          <a:ln>
                            <a:noFill/>
                          </a:ln>
                          <a:solidFill>
                            <a:prstClr val="black"/>
                          </a:solidFill>
                          <a:effectLst/>
                          <a:uLnTx/>
                          <a:uFillTx/>
                          <a:latin typeface="+mn-lt"/>
                          <a:ea typeface="+mn-ea"/>
                          <a:cs typeface="+mn-cs"/>
                        </a:rPr>
                        <a:t>
  As the tuning of compounds properties through polymer chemistry is widely exploited, further improvement of those properties has to be achieved by mixing in more and more sophisticated, sensitive and expensive additives. This is where intensive mixing of sensitive ingredients supersedes the requirement for ever higher throughputs. 
In the latest issue of Compounding World magazine, Mark Holmes discusses compounding options, and takes a close look at our new COMPEO series!    
Read the full article here: https://lnkd.in/gAy2irR
#Compounding #compounder #compeo #buss #Kneader #ContinuousKneader #MultipleScrewExtruder #PlanetaryExtruder #RingExtruder #shearing #ShearSensitive #TemperatureSensitive #opportunityrecognition #KneadingExperts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400183921"/>
                  </a:ext>
                </a:extLst>
              </a:tr>
            </a:tbl>
          </a:graphicData>
        </a:graphic>
      </p:graphicFrame>
      <p:sp>
        <p:nvSpPr>
          <p:cNvPr id="4" name="Text Placeholder 3">
            <a:extLst>
              <a:ext uri="{FF2B5EF4-FFF2-40B4-BE49-F238E27FC236}">
                <a16:creationId xmlns:a16="http://schemas.microsoft.com/office/drawing/2014/main" id="{10991F04-F121-4E9D-8300-A84CE7388A0E}"/>
              </a:ext>
            </a:extLst>
          </p:cNvPr>
          <p:cNvSpPr>
            <a:spLocks noGrp="1"/>
          </p:cNvSpPr>
          <p:nvPr>
            <p:ph type="body" sz="quarter" idx="14"/>
          </p:nvPr>
        </p:nvSpPr>
        <p:spPr/>
        <p:txBody>
          <a:bodyPr/>
          <a:lstStyle/>
          <a:p>
            <a:r>
              <a:rPr lang="en-US"/>
              <a:t>05/01/2018 - 10/31/2018</a:t>
            </a:r>
          </a:p>
        </p:txBody>
      </p:sp>
    </p:spTree>
    <p:extLst>
      <p:ext uri="{BB962C8B-B14F-4D97-AF65-F5344CB8AC3E}">
        <p14:creationId xmlns:p14="http://schemas.microsoft.com/office/powerpoint/2010/main" val="36907885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116D3F-4C77-4B75-BA56-74279B1559E2}"/>
              </a:ext>
            </a:extLst>
          </p:cNvPr>
          <p:cNvSpPr>
            <a:spLocks noGrp="1"/>
          </p:cNvSpPr>
          <p:nvPr>
            <p:ph type="title"/>
          </p:nvPr>
        </p:nvSpPr>
        <p:spPr/>
        <p:txBody>
          <a:bodyPr/>
          <a:lstStyle/>
          <a:p>
            <a:r>
              <a:rPr lang="en-US"/>
              <a:t>LinkedIn Updates Table | Buss AG - 4 of 21</a:t>
            </a:r>
          </a:p>
        </p:txBody>
      </p:sp>
      <p:graphicFrame>
        <p:nvGraphicFramePr>
          <p:cNvPr id="5" name="Table Placeholder 4">
            <a:extLst>
              <a:ext uri="{FF2B5EF4-FFF2-40B4-BE49-F238E27FC236}">
                <a16:creationId xmlns:a16="http://schemas.microsoft.com/office/drawing/2014/main" id="{1D201521-623B-43F0-A085-BBD09725B111}"/>
              </a:ext>
            </a:extLst>
          </p:cNvPr>
          <p:cNvGraphicFramePr>
            <a:graphicFrameLocks noGrp="1"/>
          </p:cNvGraphicFramePr>
          <p:nvPr>
            <p:ph type="tbl" sz="quarter" idx="13"/>
            <p:extLst>
              <p:ext uri="{D42A27DB-BD31-4B8C-83A1-F6EECF244321}">
                <p14:modId xmlns:p14="http://schemas.microsoft.com/office/powerpoint/2010/main" val="33123232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996902135"/>
                    </a:ext>
                  </a:extLst>
                </a:gridCol>
                <a:gridCol w="987552">
                  <a:extLst>
                    <a:ext uri="{9D8B030D-6E8A-4147-A177-3AD203B41FA5}">
                      <a16:colId xmlns:a16="http://schemas.microsoft.com/office/drawing/2014/main" val="284551965"/>
                    </a:ext>
                  </a:extLst>
                </a:gridCol>
                <a:gridCol w="987552">
                  <a:extLst>
                    <a:ext uri="{9D8B030D-6E8A-4147-A177-3AD203B41FA5}">
                      <a16:colId xmlns:a16="http://schemas.microsoft.com/office/drawing/2014/main" val="4261833907"/>
                    </a:ext>
                  </a:extLst>
                </a:gridCol>
                <a:gridCol w="987552">
                  <a:extLst>
                    <a:ext uri="{9D8B030D-6E8A-4147-A177-3AD203B41FA5}">
                      <a16:colId xmlns:a16="http://schemas.microsoft.com/office/drawing/2014/main" val="2680434370"/>
                    </a:ext>
                  </a:extLst>
                </a:gridCol>
                <a:gridCol w="987552">
                  <a:extLst>
                    <a:ext uri="{9D8B030D-6E8A-4147-A177-3AD203B41FA5}">
                      <a16:colId xmlns:a16="http://schemas.microsoft.com/office/drawing/2014/main" val="18710601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838553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- 2018-10-09 14:28:37 </a:t>
                      </a:r>
                      <a:r>
                        <a:rPr kumimoji="0" lang="en-US" sz="1000" b="0" i="0" u="none" strike="noStrike" kern="1200" cap="none" spc="0" normalizeH="0" baseline="0" noProof="0">
                          <a:ln>
                            <a:noFill/>
                          </a:ln>
                          <a:solidFill>
                            <a:prstClr val="black"/>
                          </a:solidFill>
                          <a:effectLst/>
                          <a:uLnTx/>
                          <a:uFillTx/>
                          <a:latin typeface="+mn-lt"/>
                          <a:ea typeface="+mn-ea"/>
                          <a:cs typeface="+mn-cs"/>
                        </a:rPr>
                        <a:t>
  Did you know that PVC is the world’s third-most produced synthetic plastic polymer? In 2018, close to 50 million tonnes of PVC will be produced. Without any plasticizer additives, PVC stays rigid and is extensively used in the construction industry for pipes or profiles for doors and windows. To make it flexible, plasticizer are added to create soft PVC, which is commonly used as insulation on electrical cables or flooring. PVC is also used in healthcare, furniture and clothing. Our new compounding system COMPEO covers the whole spectrum of PVC applications. Thanks to its modular design, the COMPEO series can be precisely configured to meet the specific compounding application. 
Read more about the BUSS compounding technology for PVC here: https://lnkd.in/gTGcyQn
#compounding #pvc #rigidpvc #softpvc #compeo #compoundingtechnology #plastics #plasticizer #additives #insulation #construction #flooring #healthcare #furniture #clothing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66881302"/>
                  </a:ext>
                </a:extLst>
              </a:tr>
            </a:tbl>
          </a:graphicData>
        </a:graphic>
      </p:graphicFrame>
      <p:sp>
        <p:nvSpPr>
          <p:cNvPr id="4" name="Text Placeholder 3">
            <a:extLst>
              <a:ext uri="{FF2B5EF4-FFF2-40B4-BE49-F238E27FC236}">
                <a16:creationId xmlns:a16="http://schemas.microsoft.com/office/drawing/2014/main" id="{A6719876-C188-4D70-B71F-7EC7CB41B337}"/>
              </a:ext>
            </a:extLst>
          </p:cNvPr>
          <p:cNvSpPr>
            <a:spLocks noGrp="1"/>
          </p:cNvSpPr>
          <p:nvPr>
            <p:ph type="body" sz="quarter" idx="14"/>
          </p:nvPr>
        </p:nvSpPr>
        <p:spPr/>
        <p:txBody>
          <a:bodyPr/>
          <a:lstStyle/>
          <a:p>
            <a:r>
              <a:rPr lang="en-US"/>
              <a:t>05/01/2018 - 10/31/2018</a:t>
            </a:r>
          </a:p>
        </p:txBody>
      </p:sp>
    </p:spTree>
    <p:extLst>
      <p:ext uri="{BB962C8B-B14F-4D97-AF65-F5344CB8AC3E}">
        <p14:creationId xmlns:p14="http://schemas.microsoft.com/office/powerpoint/2010/main" val="21948144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B051B9-AC4A-4964-964C-92B5A7A2E425}"/>
              </a:ext>
            </a:extLst>
          </p:cNvPr>
          <p:cNvSpPr>
            <a:spLocks noGrp="1"/>
          </p:cNvSpPr>
          <p:nvPr>
            <p:ph type="title"/>
          </p:nvPr>
        </p:nvSpPr>
        <p:spPr/>
        <p:txBody>
          <a:bodyPr/>
          <a:lstStyle/>
          <a:p>
            <a:r>
              <a:rPr lang="en-US"/>
              <a:t>LinkedIn Updates Table | Buss AG - 5 of 21</a:t>
            </a:r>
          </a:p>
        </p:txBody>
      </p:sp>
      <p:graphicFrame>
        <p:nvGraphicFramePr>
          <p:cNvPr id="5" name="Table Placeholder 4">
            <a:extLst>
              <a:ext uri="{FF2B5EF4-FFF2-40B4-BE49-F238E27FC236}">
                <a16:creationId xmlns:a16="http://schemas.microsoft.com/office/drawing/2014/main" id="{FF4B5DA9-E86D-48DC-8174-3223B70615A9}"/>
              </a:ext>
            </a:extLst>
          </p:cNvPr>
          <p:cNvGraphicFramePr>
            <a:graphicFrameLocks noGrp="1"/>
          </p:cNvGraphicFramePr>
          <p:nvPr>
            <p:ph type="tbl" sz="quarter" idx="13"/>
            <p:extLst>
              <p:ext uri="{D42A27DB-BD31-4B8C-83A1-F6EECF244321}">
                <p14:modId xmlns:p14="http://schemas.microsoft.com/office/powerpoint/2010/main" val="24383461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61771324"/>
                    </a:ext>
                  </a:extLst>
                </a:gridCol>
                <a:gridCol w="987552">
                  <a:extLst>
                    <a:ext uri="{9D8B030D-6E8A-4147-A177-3AD203B41FA5}">
                      <a16:colId xmlns:a16="http://schemas.microsoft.com/office/drawing/2014/main" val="2597550253"/>
                    </a:ext>
                  </a:extLst>
                </a:gridCol>
                <a:gridCol w="987552">
                  <a:extLst>
                    <a:ext uri="{9D8B030D-6E8A-4147-A177-3AD203B41FA5}">
                      <a16:colId xmlns:a16="http://schemas.microsoft.com/office/drawing/2014/main" val="1962998776"/>
                    </a:ext>
                  </a:extLst>
                </a:gridCol>
                <a:gridCol w="987552">
                  <a:extLst>
                    <a:ext uri="{9D8B030D-6E8A-4147-A177-3AD203B41FA5}">
                      <a16:colId xmlns:a16="http://schemas.microsoft.com/office/drawing/2014/main" val="495822362"/>
                    </a:ext>
                  </a:extLst>
                </a:gridCol>
                <a:gridCol w="987552">
                  <a:extLst>
                    <a:ext uri="{9D8B030D-6E8A-4147-A177-3AD203B41FA5}">
                      <a16:colId xmlns:a16="http://schemas.microsoft.com/office/drawing/2014/main" val="7918447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33948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- 2018-10-05 10:30:02 </a:t>
                      </a:r>
                      <a:r>
                        <a:rPr kumimoji="0" lang="en-US" sz="1000" b="0" i="0" u="none" strike="noStrike" kern="1200" cap="none" spc="0" normalizeH="0" baseline="0" noProof="0">
                          <a:ln>
                            <a:noFill/>
                          </a:ln>
                          <a:solidFill>
                            <a:prstClr val="black"/>
                          </a:solidFill>
                          <a:effectLst/>
                          <a:uLnTx/>
                          <a:uFillTx/>
                          <a:latin typeface="+mn-lt"/>
                          <a:ea typeface="+mn-ea"/>
                          <a:cs typeface="+mn-cs"/>
                        </a:rPr>
                        <a:t>
  What a start! We kicked off this autumn’s tradefair season with Asia's most influential wire industry event: Wire China in Shanghai. Our BUSS team was busy explaining the new COMPEO technology, which was exhibited at the BUSS stand. 75% local and 25% international visitors were excited about its wide range of compounding possibilities. We are happy with so much positive feedback and excited for the next tradefair events!
Find out where you can meet BUSS next: https://lnkd.in/dB7aYgD 
#compounding #wirechina #cablechina ‚tubechina #shanghai #expo #fairtrade #compeo #polymerindustry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951639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- 2018-09-28 10:26:03 </a:t>
                      </a:r>
                      <a:r>
                        <a:rPr kumimoji="0" lang="en-US" sz="1000" b="0" i="0" u="none" strike="noStrike" kern="1200" cap="none" spc="0" normalizeH="0" baseline="0" noProof="0">
                          <a:ln>
                            <a:noFill/>
                          </a:ln>
                          <a:solidFill>
                            <a:prstClr val="black"/>
                          </a:solidFill>
                          <a:effectLst/>
                          <a:uLnTx/>
                          <a:uFillTx/>
                          <a:latin typeface="+mn-lt"/>
                          <a:ea typeface="+mn-ea"/>
                          <a:cs typeface="+mn-cs"/>
                        </a:rPr>
                        <a:t>
  Exciting weeks for BUSS in China... Last week the move to the new premises in Songjiang, this week the presentation of the new compounder generation COMPEO at the Wire China in Shanghai. There's a lot going on at the booth. We have great conversations with interested parties and customers from China and Asia. But there are also a remarkably large number of international trade visitors to be seen. 
You can visit us until 29.09.2018 in hall W1 at booth W1C47 at the Wire China at the Shanghai New International Expo Centre (SNIEC).
#compounding #wirechina #cablechina #shanghai #expo #fairtrade #compeo #polymerindustry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75036996"/>
                  </a:ext>
                </a:extLst>
              </a:tr>
            </a:tbl>
          </a:graphicData>
        </a:graphic>
      </p:graphicFrame>
      <p:sp>
        <p:nvSpPr>
          <p:cNvPr id="4" name="Text Placeholder 3">
            <a:extLst>
              <a:ext uri="{FF2B5EF4-FFF2-40B4-BE49-F238E27FC236}">
                <a16:creationId xmlns:a16="http://schemas.microsoft.com/office/drawing/2014/main" id="{F3A59B80-A758-4AC5-8127-62D244AB1964}"/>
              </a:ext>
            </a:extLst>
          </p:cNvPr>
          <p:cNvSpPr>
            <a:spLocks noGrp="1"/>
          </p:cNvSpPr>
          <p:nvPr>
            <p:ph type="body" sz="quarter" idx="14"/>
          </p:nvPr>
        </p:nvSpPr>
        <p:spPr/>
        <p:txBody>
          <a:bodyPr/>
          <a:lstStyle/>
          <a:p>
            <a:r>
              <a:rPr lang="en-US"/>
              <a:t>05/01/2018 - 10/31/2018</a:t>
            </a:r>
          </a:p>
        </p:txBody>
      </p:sp>
    </p:spTree>
    <p:extLst>
      <p:ext uri="{BB962C8B-B14F-4D97-AF65-F5344CB8AC3E}">
        <p14:creationId xmlns:p14="http://schemas.microsoft.com/office/powerpoint/2010/main" val="15370873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9E285-D87D-45E1-AC47-AA93D104F766}"/>
              </a:ext>
            </a:extLst>
          </p:cNvPr>
          <p:cNvSpPr>
            <a:spLocks noGrp="1"/>
          </p:cNvSpPr>
          <p:nvPr>
            <p:ph type="title"/>
          </p:nvPr>
        </p:nvSpPr>
        <p:spPr/>
        <p:txBody>
          <a:bodyPr/>
          <a:lstStyle/>
          <a:p>
            <a:r>
              <a:rPr lang="en-US"/>
              <a:t>LinkedIn Updates Table | Buss AG - 6 of 21</a:t>
            </a:r>
          </a:p>
        </p:txBody>
      </p:sp>
      <p:graphicFrame>
        <p:nvGraphicFramePr>
          <p:cNvPr id="5" name="Table Placeholder 4">
            <a:extLst>
              <a:ext uri="{FF2B5EF4-FFF2-40B4-BE49-F238E27FC236}">
                <a16:creationId xmlns:a16="http://schemas.microsoft.com/office/drawing/2014/main" id="{783593AF-9BE0-4EE9-94A1-0F5A468720DB}"/>
              </a:ext>
            </a:extLst>
          </p:cNvPr>
          <p:cNvGraphicFramePr>
            <a:graphicFrameLocks noGrp="1"/>
          </p:cNvGraphicFramePr>
          <p:nvPr>
            <p:ph type="tbl" sz="quarter" idx="13"/>
            <p:extLst>
              <p:ext uri="{D42A27DB-BD31-4B8C-83A1-F6EECF244321}">
                <p14:modId xmlns:p14="http://schemas.microsoft.com/office/powerpoint/2010/main" val="34852634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107749959"/>
                    </a:ext>
                  </a:extLst>
                </a:gridCol>
                <a:gridCol w="987552">
                  <a:extLst>
                    <a:ext uri="{9D8B030D-6E8A-4147-A177-3AD203B41FA5}">
                      <a16:colId xmlns:a16="http://schemas.microsoft.com/office/drawing/2014/main" val="2059123151"/>
                    </a:ext>
                  </a:extLst>
                </a:gridCol>
                <a:gridCol w="987552">
                  <a:extLst>
                    <a:ext uri="{9D8B030D-6E8A-4147-A177-3AD203B41FA5}">
                      <a16:colId xmlns:a16="http://schemas.microsoft.com/office/drawing/2014/main" val="259670523"/>
                    </a:ext>
                  </a:extLst>
                </a:gridCol>
                <a:gridCol w="987552">
                  <a:extLst>
                    <a:ext uri="{9D8B030D-6E8A-4147-A177-3AD203B41FA5}">
                      <a16:colId xmlns:a16="http://schemas.microsoft.com/office/drawing/2014/main" val="3678394706"/>
                    </a:ext>
                  </a:extLst>
                </a:gridCol>
                <a:gridCol w="987552">
                  <a:extLst>
                    <a:ext uri="{9D8B030D-6E8A-4147-A177-3AD203B41FA5}">
                      <a16:colId xmlns:a16="http://schemas.microsoft.com/office/drawing/2014/main" val="17953302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465496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- 2018-09-21 15:32:53 </a:t>
                      </a:r>
                      <a:r>
                        <a:rPr kumimoji="0" lang="en-US" sz="1000" b="0" i="0" u="none" strike="noStrike" kern="1200" cap="none" spc="0" normalizeH="0" baseline="0" noProof="0">
                          <a:ln>
                            <a:noFill/>
                          </a:ln>
                          <a:solidFill>
                            <a:prstClr val="black"/>
                          </a:solidFill>
                          <a:effectLst/>
                          <a:uLnTx/>
                          <a:uFillTx/>
                          <a:latin typeface="+mn-lt"/>
                          <a:ea typeface="+mn-ea"/>
                          <a:cs typeface="+mn-cs"/>
                        </a:rPr>
                        <a:t>
  Moving day in China! Our BUSS team in Shanghai just moved into its new premises. The Chinese plastics market and the polymer industry are constantly growing, and so is BUSS Compounding Solutions (Shanghai). We are ready for new challenges on the Asian market. 
Get to know our dedicated team here: https://lnkd.in/dTt4dPb  
#shanghai #china #asia #polymer #polymerindustry #plasticsindustry #buss #compounding #compeo #team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004486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- 2018-09-18 11:37:55 </a:t>
                      </a:r>
                      <a:r>
                        <a:rPr kumimoji="0" lang="en-US" sz="1000" b="0" i="0" u="none" strike="noStrike" kern="1200" cap="none" spc="0" normalizeH="0" baseline="0" noProof="0">
                          <a:ln>
                            <a:noFill/>
                          </a:ln>
                          <a:solidFill>
                            <a:prstClr val="black"/>
                          </a:solidFill>
                          <a:effectLst/>
                          <a:uLnTx/>
                          <a:uFillTx/>
                          <a:latin typeface="+mn-lt"/>
                          <a:ea typeface="+mn-ea"/>
                          <a:cs typeface="+mn-cs"/>
                        </a:rPr>
                        <a:t>
  This autumn’s trade fair season is starting: the BUSS team will be waiting for you at Iranplast in Tehran and at Wire China in Shanghai in less than two weeks! Get to know the BUSS compounding technology and our new compounder generation COMPEO!
All fairs and events: https://lnkd.in/dB7aYgD 
#compoundmachine #compoundtechnology #compoundingmachine #compoundingtechnology #polymercompounding #twinscrew #twinscrewextruder #plasticpelletizing #cablecompounds #iranplast #wirechina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35026831"/>
                  </a:ext>
                </a:extLst>
              </a:tr>
            </a:tbl>
          </a:graphicData>
        </a:graphic>
      </p:graphicFrame>
      <p:sp>
        <p:nvSpPr>
          <p:cNvPr id="4" name="Text Placeholder 3">
            <a:extLst>
              <a:ext uri="{FF2B5EF4-FFF2-40B4-BE49-F238E27FC236}">
                <a16:creationId xmlns:a16="http://schemas.microsoft.com/office/drawing/2014/main" id="{AC942F38-2461-4DA2-A032-21C166AECF17}"/>
              </a:ext>
            </a:extLst>
          </p:cNvPr>
          <p:cNvSpPr>
            <a:spLocks noGrp="1"/>
          </p:cNvSpPr>
          <p:nvPr>
            <p:ph type="body" sz="quarter" idx="14"/>
          </p:nvPr>
        </p:nvSpPr>
        <p:spPr/>
        <p:txBody>
          <a:bodyPr/>
          <a:lstStyle/>
          <a:p>
            <a:r>
              <a:rPr lang="en-US"/>
              <a:t>05/01/2018 - 10/31/2018</a:t>
            </a:r>
          </a:p>
        </p:txBody>
      </p:sp>
    </p:spTree>
    <p:extLst>
      <p:ext uri="{BB962C8B-B14F-4D97-AF65-F5344CB8AC3E}">
        <p14:creationId xmlns:p14="http://schemas.microsoft.com/office/powerpoint/2010/main" val="5391485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EE1E89-B21F-41FF-9073-747C5B1AA93B}"/>
              </a:ext>
            </a:extLst>
          </p:cNvPr>
          <p:cNvSpPr>
            <a:spLocks noGrp="1"/>
          </p:cNvSpPr>
          <p:nvPr>
            <p:ph type="title"/>
          </p:nvPr>
        </p:nvSpPr>
        <p:spPr/>
        <p:txBody>
          <a:bodyPr/>
          <a:lstStyle/>
          <a:p>
            <a:r>
              <a:rPr lang="en-US"/>
              <a:t>LinkedIn Updates Table | Buss AG - 7 of 21</a:t>
            </a:r>
          </a:p>
        </p:txBody>
      </p:sp>
      <p:graphicFrame>
        <p:nvGraphicFramePr>
          <p:cNvPr id="5" name="Table Placeholder 4">
            <a:extLst>
              <a:ext uri="{FF2B5EF4-FFF2-40B4-BE49-F238E27FC236}">
                <a16:creationId xmlns:a16="http://schemas.microsoft.com/office/drawing/2014/main" id="{7F27CB5D-1823-4299-84A8-D30AF0011EDB}"/>
              </a:ext>
            </a:extLst>
          </p:cNvPr>
          <p:cNvGraphicFramePr>
            <a:graphicFrameLocks noGrp="1"/>
          </p:cNvGraphicFramePr>
          <p:nvPr>
            <p:ph type="tbl" sz="quarter" idx="13"/>
            <p:extLst>
              <p:ext uri="{D42A27DB-BD31-4B8C-83A1-F6EECF244321}">
                <p14:modId xmlns:p14="http://schemas.microsoft.com/office/powerpoint/2010/main" val="21088959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034660631"/>
                    </a:ext>
                  </a:extLst>
                </a:gridCol>
                <a:gridCol w="987552">
                  <a:extLst>
                    <a:ext uri="{9D8B030D-6E8A-4147-A177-3AD203B41FA5}">
                      <a16:colId xmlns:a16="http://schemas.microsoft.com/office/drawing/2014/main" val="3408889439"/>
                    </a:ext>
                  </a:extLst>
                </a:gridCol>
                <a:gridCol w="987552">
                  <a:extLst>
                    <a:ext uri="{9D8B030D-6E8A-4147-A177-3AD203B41FA5}">
                      <a16:colId xmlns:a16="http://schemas.microsoft.com/office/drawing/2014/main" val="1698425361"/>
                    </a:ext>
                  </a:extLst>
                </a:gridCol>
                <a:gridCol w="987552">
                  <a:extLst>
                    <a:ext uri="{9D8B030D-6E8A-4147-A177-3AD203B41FA5}">
                      <a16:colId xmlns:a16="http://schemas.microsoft.com/office/drawing/2014/main" val="944250834"/>
                    </a:ext>
                  </a:extLst>
                </a:gridCol>
                <a:gridCol w="987552">
                  <a:extLst>
                    <a:ext uri="{9D8B030D-6E8A-4147-A177-3AD203B41FA5}">
                      <a16:colId xmlns:a16="http://schemas.microsoft.com/office/drawing/2014/main" val="12828754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130367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- 2018-09-11 10:43:45 </a:t>
                      </a:r>
                      <a:r>
                        <a:rPr kumimoji="0" lang="en-US" sz="1000" b="0" i="0" u="none" strike="noStrike" kern="1200" cap="none" spc="0" normalizeH="0" baseline="0" noProof="0">
                          <a:ln>
                            <a:noFill/>
                          </a:ln>
                          <a:solidFill>
                            <a:prstClr val="black"/>
                          </a:solidFill>
                          <a:effectLst/>
                          <a:uLnTx/>
                          <a:uFillTx/>
                          <a:latin typeface="+mn-lt"/>
                          <a:ea typeface="+mn-ea"/>
                          <a:cs typeface="+mn-cs"/>
                        </a:rPr>
                        <a:t>
  In order to optimally meet the specific needs for compounding solutions from high-end customers in the Chinese market, as well as providing enhanced services to customers in China and even the rest of Asia, Buss AG has invested in establishing a legal entity, Buss Compounding Solutions (Shanghai) Co., Ltd. in Shanghai. Mr. Rongbao Gao has assumed the responsibility of general manager since June 1st, 2018.
The company is located in Building 8, No. 2317, Shengang Road, Songjiang District, Shanghai, and the will be moving into the new facility in September after the renovation of the factory has been completed. The official opening is going to be October 27th, 2018. 
Read the full press release on our website: https://lnkd.in/dJQey8s 
#busscompounding #compoundingsolutions #compounding #china #shanghai #chinesemarket #businessdevelopment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5.3042 %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91772505"/>
                  </a:ext>
                </a:extLst>
              </a:tr>
            </a:tbl>
          </a:graphicData>
        </a:graphic>
      </p:graphicFrame>
      <p:sp>
        <p:nvSpPr>
          <p:cNvPr id="4" name="Text Placeholder 3">
            <a:extLst>
              <a:ext uri="{FF2B5EF4-FFF2-40B4-BE49-F238E27FC236}">
                <a16:creationId xmlns:a16="http://schemas.microsoft.com/office/drawing/2014/main" id="{974D13E1-F6E7-4D50-B31E-79D0530CF9C5}"/>
              </a:ext>
            </a:extLst>
          </p:cNvPr>
          <p:cNvSpPr>
            <a:spLocks noGrp="1"/>
          </p:cNvSpPr>
          <p:nvPr>
            <p:ph type="body" sz="quarter" idx="14"/>
          </p:nvPr>
        </p:nvSpPr>
        <p:spPr/>
        <p:txBody>
          <a:bodyPr/>
          <a:lstStyle/>
          <a:p>
            <a:r>
              <a:rPr lang="en-US"/>
              <a:t>05/01/2018 - 10/31/2018</a:t>
            </a:r>
          </a:p>
        </p:txBody>
      </p:sp>
    </p:spTree>
    <p:extLst>
      <p:ext uri="{BB962C8B-B14F-4D97-AF65-F5344CB8AC3E}">
        <p14:creationId xmlns:p14="http://schemas.microsoft.com/office/powerpoint/2010/main" val="6271708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0A5A14-A803-4EBB-8D79-9759510C407A}"/>
              </a:ext>
            </a:extLst>
          </p:cNvPr>
          <p:cNvSpPr>
            <a:spLocks noGrp="1"/>
          </p:cNvSpPr>
          <p:nvPr>
            <p:ph type="title"/>
          </p:nvPr>
        </p:nvSpPr>
        <p:spPr/>
        <p:txBody>
          <a:bodyPr/>
          <a:lstStyle/>
          <a:p>
            <a:r>
              <a:rPr lang="en-US"/>
              <a:t>LinkedIn Updates Table | Buss AG - 8 of 21</a:t>
            </a:r>
          </a:p>
        </p:txBody>
      </p:sp>
      <p:graphicFrame>
        <p:nvGraphicFramePr>
          <p:cNvPr id="5" name="Table Placeholder 4">
            <a:extLst>
              <a:ext uri="{FF2B5EF4-FFF2-40B4-BE49-F238E27FC236}">
                <a16:creationId xmlns:a16="http://schemas.microsoft.com/office/drawing/2014/main" id="{3CF93CA5-2236-459B-AF6F-DAF7FDE1FD84}"/>
              </a:ext>
            </a:extLst>
          </p:cNvPr>
          <p:cNvGraphicFramePr>
            <a:graphicFrameLocks noGrp="1"/>
          </p:cNvGraphicFramePr>
          <p:nvPr>
            <p:ph type="tbl" sz="quarter" idx="13"/>
            <p:extLst>
              <p:ext uri="{D42A27DB-BD31-4B8C-83A1-F6EECF244321}">
                <p14:modId xmlns:p14="http://schemas.microsoft.com/office/powerpoint/2010/main" val="6003982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283459068"/>
                    </a:ext>
                  </a:extLst>
                </a:gridCol>
                <a:gridCol w="987552">
                  <a:extLst>
                    <a:ext uri="{9D8B030D-6E8A-4147-A177-3AD203B41FA5}">
                      <a16:colId xmlns:a16="http://schemas.microsoft.com/office/drawing/2014/main" val="326192624"/>
                    </a:ext>
                  </a:extLst>
                </a:gridCol>
                <a:gridCol w="987552">
                  <a:extLst>
                    <a:ext uri="{9D8B030D-6E8A-4147-A177-3AD203B41FA5}">
                      <a16:colId xmlns:a16="http://schemas.microsoft.com/office/drawing/2014/main" val="1315733681"/>
                    </a:ext>
                  </a:extLst>
                </a:gridCol>
                <a:gridCol w="987552">
                  <a:extLst>
                    <a:ext uri="{9D8B030D-6E8A-4147-A177-3AD203B41FA5}">
                      <a16:colId xmlns:a16="http://schemas.microsoft.com/office/drawing/2014/main" val="2147109493"/>
                    </a:ext>
                  </a:extLst>
                </a:gridCol>
                <a:gridCol w="987552">
                  <a:extLst>
                    <a:ext uri="{9D8B030D-6E8A-4147-A177-3AD203B41FA5}">
                      <a16:colId xmlns:a16="http://schemas.microsoft.com/office/drawing/2014/main" val="26663510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636769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- 2018-08-30 09:36:25 </a:t>
                      </a:r>
                      <a:r>
                        <a:rPr kumimoji="0" lang="en-US" sz="1000" b="0" i="0" u="none" strike="noStrike" kern="1200" cap="none" spc="0" normalizeH="0" baseline="0" noProof="0">
                          <a:ln>
                            <a:noFill/>
                          </a:ln>
                          <a:solidFill>
                            <a:prstClr val="black"/>
                          </a:solidFill>
                          <a:effectLst/>
                          <a:uLnTx/>
                          <a:uFillTx/>
                          <a:latin typeface="+mn-lt"/>
                          <a:ea typeface="+mn-ea"/>
                          <a:cs typeface="+mn-cs"/>
                        </a:rPr>
                        <a:t>
  Withstanding the ingress of moisture, extremely good electrical resistance properties and flame retardancy, … The list of requirements for cable compounds is long and depends highly on its end uses. We at BUSS understand the diversity of cable compounds, from PVC to HFFR, from silane- to peroxide cross-linkable, as well as semi-conductives. Our new compounding system COMPEO, based on standardized modules, can be specifically configured to meet the increasing compounding requirements of the cable industry and covers the entire range of cable compounds, including HV and EHV grades.
Read more about our compounding solutions for the cable compounds industry here: https://lnkd.in/dSFYi98
#cablecompounds #cablecompounding #cablecompoundsindustry #compounding #cokneader #compoundingtechnology #compoundingprocess #mixing #kneading #polymers #polymerindustries #COMPEO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01035697"/>
                  </a:ext>
                </a:extLst>
              </a:tr>
            </a:tbl>
          </a:graphicData>
        </a:graphic>
      </p:graphicFrame>
      <p:sp>
        <p:nvSpPr>
          <p:cNvPr id="4" name="Text Placeholder 3">
            <a:extLst>
              <a:ext uri="{FF2B5EF4-FFF2-40B4-BE49-F238E27FC236}">
                <a16:creationId xmlns:a16="http://schemas.microsoft.com/office/drawing/2014/main" id="{BF85B063-13B7-4D54-AF4E-9E2A1D3FC493}"/>
              </a:ext>
            </a:extLst>
          </p:cNvPr>
          <p:cNvSpPr>
            <a:spLocks noGrp="1"/>
          </p:cNvSpPr>
          <p:nvPr>
            <p:ph type="body" sz="quarter" idx="14"/>
          </p:nvPr>
        </p:nvSpPr>
        <p:spPr/>
        <p:txBody>
          <a:bodyPr/>
          <a:lstStyle/>
          <a:p>
            <a:r>
              <a:rPr lang="en-US"/>
              <a:t>05/01/2018 - 10/31/2018</a:t>
            </a:r>
          </a:p>
        </p:txBody>
      </p:sp>
    </p:spTree>
    <p:extLst>
      <p:ext uri="{BB962C8B-B14F-4D97-AF65-F5344CB8AC3E}">
        <p14:creationId xmlns:p14="http://schemas.microsoft.com/office/powerpoint/2010/main" val="27439840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92045E-65DA-4FFC-9F3C-A1E1F7EE0542}"/>
              </a:ext>
            </a:extLst>
          </p:cNvPr>
          <p:cNvSpPr>
            <a:spLocks noGrp="1"/>
          </p:cNvSpPr>
          <p:nvPr>
            <p:ph type="title"/>
          </p:nvPr>
        </p:nvSpPr>
        <p:spPr/>
        <p:txBody>
          <a:bodyPr/>
          <a:lstStyle/>
          <a:p>
            <a:r>
              <a:rPr lang="en-US"/>
              <a:t>LinkedIn Updates Table | Buss AG - 9 of 21</a:t>
            </a:r>
          </a:p>
        </p:txBody>
      </p:sp>
      <p:graphicFrame>
        <p:nvGraphicFramePr>
          <p:cNvPr id="5" name="Table Placeholder 4">
            <a:extLst>
              <a:ext uri="{FF2B5EF4-FFF2-40B4-BE49-F238E27FC236}">
                <a16:creationId xmlns:a16="http://schemas.microsoft.com/office/drawing/2014/main" id="{47670AF7-98F9-4E76-93C1-354F351B576B}"/>
              </a:ext>
            </a:extLst>
          </p:cNvPr>
          <p:cNvGraphicFramePr>
            <a:graphicFrameLocks noGrp="1"/>
          </p:cNvGraphicFramePr>
          <p:nvPr>
            <p:ph type="tbl" sz="quarter" idx="13"/>
            <p:extLst>
              <p:ext uri="{D42A27DB-BD31-4B8C-83A1-F6EECF244321}">
                <p14:modId xmlns:p14="http://schemas.microsoft.com/office/powerpoint/2010/main" val="24578238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035017866"/>
                    </a:ext>
                  </a:extLst>
                </a:gridCol>
                <a:gridCol w="987552">
                  <a:extLst>
                    <a:ext uri="{9D8B030D-6E8A-4147-A177-3AD203B41FA5}">
                      <a16:colId xmlns:a16="http://schemas.microsoft.com/office/drawing/2014/main" val="1384855375"/>
                    </a:ext>
                  </a:extLst>
                </a:gridCol>
                <a:gridCol w="987552">
                  <a:extLst>
                    <a:ext uri="{9D8B030D-6E8A-4147-A177-3AD203B41FA5}">
                      <a16:colId xmlns:a16="http://schemas.microsoft.com/office/drawing/2014/main" val="518774290"/>
                    </a:ext>
                  </a:extLst>
                </a:gridCol>
                <a:gridCol w="987552">
                  <a:extLst>
                    <a:ext uri="{9D8B030D-6E8A-4147-A177-3AD203B41FA5}">
                      <a16:colId xmlns:a16="http://schemas.microsoft.com/office/drawing/2014/main" val="518683353"/>
                    </a:ext>
                  </a:extLst>
                </a:gridCol>
                <a:gridCol w="987552">
                  <a:extLst>
                    <a:ext uri="{9D8B030D-6E8A-4147-A177-3AD203B41FA5}">
                      <a16:colId xmlns:a16="http://schemas.microsoft.com/office/drawing/2014/main" val="471032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681314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- 2018-08-14 15:57:42 </a:t>
                      </a:r>
                      <a:r>
                        <a:rPr kumimoji="0" lang="en-US" sz="1000" b="0" i="0" u="none" strike="noStrike" kern="1200" cap="none" spc="0" normalizeH="0" baseline="0" noProof="0">
                          <a:ln>
                            <a:noFill/>
                          </a:ln>
                          <a:solidFill>
                            <a:prstClr val="black"/>
                          </a:solidFill>
                          <a:effectLst/>
                          <a:uLnTx/>
                          <a:uFillTx/>
                          <a:latin typeface="+mn-lt"/>
                          <a:ea typeface="+mn-ea"/>
                          <a:cs typeface="+mn-cs"/>
                        </a:rPr>
                        <a:t>
  Everyone agrees: Swiss engineering is synonymous with high quality. And it’s true that the new COMPEO compounder generation innovates current and future plastics industry requirements. But at BUSS, we define Swiss Quality also in terms of service! Our service team is available to you worldwide for professional support: from project engineering, process-related advice, installation, and commissioning to training and unparalleled life-cycle service. Whatever you need, we are at your service!
Learn more about our service here: https://lnkd.in/e_jy9Kg
#compounding #cokneader #compoundingtechnology #service #swissquality #swissengineering #compoundingprocess #mixing #kneading #plastics #polymers #polymerindustries #COMPEO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4043503134"/>
                  </a:ext>
                </a:extLst>
              </a:tr>
            </a:tbl>
          </a:graphicData>
        </a:graphic>
      </p:graphicFrame>
      <p:sp>
        <p:nvSpPr>
          <p:cNvPr id="4" name="Text Placeholder 3">
            <a:extLst>
              <a:ext uri="{FF2B5EF4-FFF2-40B4-BE49-F238E27FC236}">
                <a16:creationId xmlns:a16="http://schemas.microsoft.com/office/drawing/2014/main" id="{C1D8945C-8C1A-41EE-A47E-8AF9ACDB6931}"/>
              </a:ext>
            </a:extLst>
          </p:cNvPr>
          <p:cNvSpPr>
            <a:spLocks noGrp="1"/>
          </p:cNvSpPr>
          <p:nvPr>
            <p:ph type="body" sz="quarter" idx="14"/>
          </p:nvPr>
        </p:nvSpPr>
        <p:spPr/>
        <p:txBody>
          <a:bodyPr/>
          <a:lstStyle/>
          <a:p>
            <a:r>
              <a:rPr lang="en-US"/>
              <a:t>05/01/2018 - 10/31/2018</a:t>
            </a:r>
          </a:p>
        </p:txBody>
      </p:sp>
    </p:spTree>
    <p:extLst>
      <p:ext uri="{BB962C8B-B14F-4D97-AF65-F5344CB8AC3E}">
        <p14:creationId xmlns:p14="http://schemas.microsoft.com/office/powerpoint/2010/main" val="23051266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228CAC-E1AD-4229-B82C-C1773E021090}"/>
              </a:ext>
            </a:extLst>
          </p:cNvPr>
          <p:cNvSpPr>
            <a:spLocks noGrp="1"/>
          </p:cNvSpPr>
          <p:nvPr>
            <p:ph type="title"/>
          </p:nvPr>
        </p:nvSpPr>
        <p:spPr/>
        <p:txBody>
          <a:bodyPr/>
          <a:lstStyle/>
          <a:p>
            <a:r>
              <a:rPr lang="en-US"/>
              <a:t>LinkedIn Updates Table | Buss AG - 10 of 21</a:t>
            </a:r>
          </a:p>
        </p:txBody>
      </p:sp>
      <p:graphicFrame>
        <p:nvGraphicFramePr>
          <p:cNvPr id="5" name="Table Placeholder 4">
            <a:extLst>
              <a:ext uri="{FF2B5EF4-FFF2-40B4-BE49-F238E27FC236}">
                <a16:creationId xmlns:a16="http://schemas.microsoft.com/office/drawing/2014/main" id="{74D6CB88-B2CF-41B5-86FE-C595F5285D58}"/>
              </a:ext>
            </a:extLst>
          </p:cNvPr>
          <p:cNvGraphicFramePr>
            <a:graphicFrameLocks noGrp="1"/>
          </p:cNvGraphicFramePr>
          <p:nvPr>
            <p:ph type="tbl" sz="quarter" idx="13"/>
            <p:extLst>
              <p:ext uri="{D42A27DB-BD31-4B8C-83A1-F6EECF244321}">
                <p14:modId xmlns:p14="http://schemas.microsoft.com/office/powerpoint/2010/main" val="1659857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128521156"/>
                    </a:ext>
                  </a:extLst>
                </a:gridCol>
                <a:gridCol w="987552">
                  <a:extLst>
                    <a:ext uri="{9D8B030D-6E8A-4147-A177-3AD203B41FA5}">
                      <a16:colId xmlns:a16="http://schemas.microsoft.com/office/drawing/2014/main" val="1565544745"/>
                    </a:ext>
                  </a:extLst>
                </a:gridCol>
                <a:gridCol w="987552">
                  <a:extLst>
                    <a:ext uri="{9D8B030D-6E8A-4147-A177-3AD203B41FA5}">
                      <a16:colId xmlns:a16="http://schemas.microsoft.com/office/drawing/2014/main" val="1776592707"/>
                    </a:ext>
                  </a:extLst>
                </a:gridCol>
                <a:gridCol w="987552">
                  <a:extLst>
                    <a:ext uri="{9D8B030D-6E8A-4147-A177-3AD203B41FA5}">
                      <a16:colId xmlns:a16="http://schemas.microsoft.com/office/drawing/2014/main" val="378267478"/>
                    </a:ext>
                  </a:extLst>
                </a:gridCol>
                <a:gridCol w="987552">
                  <a:extLst>
                    <a:ext uri="{9D8B030D-6E8A-4147-A177-3AD203B41FA5}">
                      <a16:colId xmlns:a16="http://schemas.microsoft.com/office/drawing/2014/main" val="917241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781866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- 2018-08-09 11:39:43 </a:t>
                      </a:r>
                      <a:r>
                        <a:rPr kumimoji="0" lang="en-US" sz="1000" b="0" i="0" u="none" strike="noStrike" kern="1200" cap="none" spc="0" normalizeH="0" baseline="0" noProof="0">
                          <a:ln>
                            <a:noFill/>
                          </a:ln>
                          <a:solidFill>
                            <a:prstClr val="black"/>
                          </a:solidFill>
                          <a:effectLst/>
                          <a:uLnTx/>
                          <a:uFillTx/>
                          <a:latin typeface="+mn-lt"/>
                          <a:ea typeface="+mn-ea"/>
                          <a:cs typeface="+mn-cs"/>
                        </a:rPr>
                        <a:t>
  Gorgeous from every angle, don’t you think? ... This closeup of a two- to six-flighted BUSS Kneader was taken during a COMPEO photo shooting at our headquarters in Switzerland. The special COMPEO screw geometrie is not only ideal for a great industrial picture, but also for compounding demanding polymers. With this Buss Kneader, an intensive mixing of even highly shear-sensitive raw materials is possible, which is also highly energy-efficient. Learn more about Buss Kneader Technology here: 
https://lnkd.in/eYdv9g2
#compounding #cokneader #compoundingtechnology #shearsensitive #compoundingprocess #mixing #kneading #processtechnology #polymers #polymerindustries #COMPEO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07198094"/>
                  </a:ext>
                </a:extLst>
              </a:tr>
            </a:tbl>
          </a:graphicData>
        </a:graphic>
      </p:graphicFrame>
      <p:sp>
        <p:nvSpPr>
          <p:cNvPr id="4" name="Text Placeholder 3">
            <a:extLst>
              <a:ext uri="{FF2B5EF4-FFF2-40B4-BE49-F238E27FC236}">
                <a16:creationId xmlns:a16="http://schemas.microsoft.com/office/drawing/2014/main" id="{454FC398-76A0-4E09-8F6B-66A55F58E9F7}"/>
              </a:ext>
            </a:extLst>
          </p:cNvPr>
          <p:cNvSpPr>
            <a:spLocks noGrp="1"/>
          </p:cNvSpPr>
          <p:nvPr>
            <p:ph type="body" sz="quarter" idx="14"/>
          </p:nvPr>
        </p:nvSpPr>
        <p:spPr/>
        <p:txBody>
          <a:bodyPr/>
          <a:lstStyle/>
          <a:p>
            <a:r>
              <a:rPr lang="en-US"/>
              <a:t>05/01/2018 - 10/31/2018</a:t>
            </a:r>
          </a:p>
        </p:txBody>
      </p:sp>
    </p:spTree>
    <p:extLst>
      <p:ext uri="{BB962C8B-B14F-4D97-AF65-F5344CB8AC3E}">
        <p14:creationId xmlns:p14="http://schemas.microsoft.com/office/powerpoint/2010/main" val="4937065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57E39C-D509-4166-8798-5E7135699830}"/>
              </a:ext>
            </a:extLst>
          </p:cNvPr>
          <p:cNvSpPr>
            <a:spLocks noGrp="1"/>
          </p:cNvSpPr>
          <p:nvPr>
            <p:ph type="title"/>
          </p:nvPr>
        </p:nvSpPr>
        <p:spPr/>
        <p:txBody>
          <a:bodyPr/>
          <a:lstStyle/>
          <a:p>
            <a:r>
              <a:rPr lang="en-US"/>
              <a:t>LinkedIn Updates Table | Buss AG - 11 of 21</a:t>
            </a:r>
          </a:p>
        </p:txBody>
      </p:sp>
      <p:graphicFrame>
        <p:nvGraphicFramePr>
          <p:cNvPr id="5" name="Table Placeholder 4">
            <a:extLst>
              <a:ext uri="{FF2B5EF4-FFF2-40B4-BE49-F238E27FC236}">
                <a16:creationId xmlns:a16="http://schemas.microsoft.com/office/drawing/2014/main" id="{E07DDD8D-E651-4489-949F-89220B8281C5}"/>
              </a:ext>
            </a:extLst>
          </p:cNvPr>
          <p:cNvGraphicFramePr>
            <a:graphicFrameLocks noGrp="1"/>
          </p:cNvGraphicFramePr>
          <p:nvPr>
            <p:ph type="tbl" sz="quarter" idx="13"/>
            <p:extLst>
              <p:ext uri="{D42A27DB-BD31-4B8C-83A1-F6EECF244321}">
                <p14:modId xmlns:p14="http://schemas.microsoft.com/office/powerpoint/2010/main" val="3666283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555885452"/>
                    </a:ext>
                  </a:extLst>
                </a:gridCol>
                <a:gridCol w="987552">
                  <a:extLst>
                    <a:ext uri="{9D8B030D-6E8A-4147-A177-3AD203B41FA5}">
                      <a16:colId xmlns:a16="http://schemas.microsoft.com/office/drawing/2014/main" val="1763334560"/>
                    </a:ext>
                  </a:extLst>
                </a:gridCol>
                <a:gridCol w="987552">
                  <a:extLst>
                    <a:ext uri="{9D8B030D-6E8A-4147-A177-3AD203B41FA5}">
                      <a16:colId xmlns:a16="http://schemas.microsoft.com/office/drawing/2014/main" val="3235704903"/>
                    </a:ext>
                  </a:extLst>
                </a:gridCol>
                <a:gridCol w="987552">
                  <a:extLst>
                    <a:ext uri="{9D8B030D-6E8A-4147-A177-3AD203B41FA5}">
                      <a16:colId xmlns:a16="http://schemas.microsoft.com/office/drawing/2014/main" val="1569007089"/>
                    </a:ext>
                  </a:extLst>
                </a:gridCol>
                <a:gridCol w="987552">
                  <a:extLst>
                    <a:ext uri="{9D8B030D-6E8A-4147-A177-3AD203B41FA5}">
                      <a16:colId xmlns:a16="http://schemas.microsoft.com/office/drawing/2014/main" val="26927522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197161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- 2018-07-25 11:28:48 </a:t>
                      </a:r>
                      <a:r>
                        <a:rPr kumimoji="0" lang="en-US" sz="1000" b="0" i="0" u="none" strike="noStrike" kern="1200" cap="none" spc="0" normalizeH="0" baseline="0" noProof="0">
                          <a:ln>
                            <a:noFill/>
                          </a:ln>
                          <a:solidFill>
                            <a:prstClr val="black"/>
                          </a:solidFill>
                          <a:effectLst/>
                          <a:uLnTx/>
                          <a:uFillTx/>
                          <a:latin typeface="+mn-lt"/>
                          <a:ea typeface="+mn-ea"/>
                          <a:cs typeface="+mn-cs"/>
                        </a:rPr>
                        <a:t>
  Industry 4.0 and connectivity are not just buzz words, but the gateway to the future. That is why our new COMPEO compounding system is equipped with a touch-screen control system that is based on a state of-the-art control system (Siemens or Allen Bradley) and features an OPC-UA interface for connection to higher-level IT architectures. The modular control unit software is structured according to the system configuration and ensures intuitive operation. All essential system parameters such as filling levels, flow rates or quantities, pressures, temperatures and outputs are visualized, recorded, and archived. The control system works with stored formulation parameter sets, which makes it possible to switch between formulations with the push of a button. 
Learn more about the innovative COMPEO control concept here https://lnkd.in/d2QK7sr
#compoundingmachine #compoundingtechnology #compoundingsolutions #compoundmachine #industry4.0 #connectivity #controlsystem #siemens #allanbradley #ca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547468499"/>
                  </a:ext>
                </a:extLst>
              </a:tr>
            </a:tbl>
          </a:graphicData>
        </a:graphic>
      </p:graphicFrame>
      <p:sp>
        <p:nvSpPr>
          <p:cNvPr id="4" name="Text Placeholder 3">
            <a:extLst>
              <a:ext uri="{FF2B5EF4-FFF2-40B4-BE49-F238E27FC236}">
                <a16:creationId xmlns:a16="http://schemas.microsoft.com/office/drawing/2014/main" id="{11B3A422-3B21-4E37-9D42-98AA1432F8C5}"/>
              </a:ext>
            </a:extLst>
          </p:cNvPr>
          <p:cNvSpPr>
            <a:spLocks noGrp="1"/>
          </p:cNvSpPr>
          <p:nvPr>
            <p:ph type="body" sz="quarter" idx="14"/>
          </p:nvPr>
        </p:nvSpPr>
        <p:spPr/>
        <p:txBody>
          <a:bodyPr/>
          <a:lstStyle/>
          <a:p>
            <a:r>
              <a:rPr lang="en-US"/>
              <a:t>05/01/2018 - 10/31/2018</a:t>
            </a:r>
          </a:p>
        </p:txBody>
      </p:sp>
    </p:spTree>
    <p:extLst>
      <p:ext uri="{BB962C8B-B14F-4D97-AF65-F5344CB8AC3E}">
        <p14:creationId xmlns:p14="http://schemas.microsoft.com/office/powerpoint/2010/main" val="31681754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9ECA11-85D2-4CC0-9399-75F8FAAAFA45}"/>
              </a:ext>
            </a:extLst>
          </p:cNvPr>
          <p:cNvSpPr>
            <a:spLocks noGrp="1"/>
          </p:cNvSpPr>
          <p:nvPr>
            <p:ph type="title"/>
          </p:nvPr>
        </p:nvSpPr>
        <p:spPr/>
        <p:txBody>
          <a:bodyPr/>
          <a:lstStyle/>
          <a:p>
            <a:r>
              <a:rPr lang="en-US"/>
              <a:t>LinkedIn Updates Table | Buss AG - 12 of 21</a:t>
            </a:r>
          </a:p>
        </p:txBody>
      </p:sp>
      <p:graphicFrame>
        <p:nvGraphicFramePr>
          <p:cNvPr id="5" name="Table Placeholder 4">
            <a:extLst>
              <a:ext uri="{FF2B5EF4-FFF2-40B4-BE49-F238E27FC236}">
                <a16:creationId xmlns:a16="http://schemas.microsoft.com/office/drawing/2014/main" id="{82EDD036-53F7-4DE6-9A08-FC828CFB11CC}"/>
              </a:ext>
            </a:extLst>
          </p:cNvPr>
          <p:cNvGraphicFramePr>
            <a:graphicFrameLocks noGrp="1"/>
          </p:cNvGraphicFramePr>
          <p:nvPr>
            <p:ph type="tbl" sz="quarter" idx="13"/>
            <p:extLst>
              <p:ext uri="{D42A27DB-BD31-4B8C-83A1-F6EECF244321}">
                <p14:modId xmlns:p14="http://schemas.microsoft.com/office/powerpoint/2010/main" val="29675466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163733943"/>
                    </a:ext>
                  </a:extLst>
                </a:gridCol>
                <a:gridCol w="987552">
                  <a:extLst>
                    <a:ext uri="{9D8B030D-6E8A-4147-A177-3AD203B41FA5}">
                      <a16:colId xmlns:a16="http://schemas.microsoft.com/office/drawing/2014/main" val="1179110543"/>
                    </a:ext>
                  </a:extLst>
                </a:gridCol>
                <a:gridCol w="987552">
                  <a:extLst>
                    <a:ext uri="{9D8B030D-6E8A-4147-A177-3AD203B41FA5}">
                      <a16:colId xmlns:a16="http://schemas.microsoft.com/office/drawing/2014/main" val="3920246168"/>
                    </a:ext>
                  </a:extLst>
                </a:gridCol>
                <a:gridCol w="987552">
                  <a:extLst>
                    <a:ext uri="{9D8B030D-6E8A-4147-A177-3AD203B41FA5}">
                      <a16:colId xmlns:a16="http://schemas.microsoft.com/office/drawing/2014/main" val="1135523692"/>
                    </a:ext>
                  </a:extLst>
                </a:gridCol>
                <a:gridCol w="987552">
                  <a:extLst>
                    <a:ext uri="{9D8B030D-6E8A-4147-A177-3AD203B41FA5}">
                      <a16:colId xmlns:a16="http://schemas.microsoft.com/office/drawing/2014/main" val="14760448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503621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- 2018-07-19 15:28:12 </a:t>
                      </a:r>
                      <a:r>
                        <a:rPr kumimoji="0" lang="en-US" sz="1000" b="0" i="0" u="none" strike="noStrike" kern="1200" cap="none" spc="0" normalizeH="0" baseline="0" noProof="0">
                          <a:ln>
                            <a:noFill/>
                          </a:ln>
                          <a:solidFill>
                            <a:prstClr val="black"/>
                          </a:solidFill>
                          <a:effectLst/>
                          <a:uLnTx/>
                          <a:uFillTx/>
                          <a:latin typeface="+mn-lt"/>
                          <a:ea typeface="+mn-ea"/>
                          <a:cs typeface="+mn-cs"/>
                        </a:rPr>
                        <a:t>
  It’s half-time on the world premiere tour of our COMPEO compounding machine… And we are extremely happy! Country by country, roadshow by roadshow, BUSS is impressing customers, suppliers and other trade visitors with the technical sophistication and wide application spectrum. Philip Nising, CEO of Buss AG, summarized the last weeks as follows: “All in all, we got extremely good feedback and took home very positive motivation to push the market introduction of COMPEO to within the second half of 2018." Read all about our successful launch in the United States and Europe: https://busscorp.com/news/compeo-a-glimpse-back-and-a-look-ahead/ 
More about BUSS events and fairs: www.busscorp.com/about-us/events-fairs 
More about COMPEO: www.busscorp.com/products/compeo 
#compoundingmachine #compoundingtechnology #compoundingsolutions #compoundmachine #tradefair #compoundingworldexpo #cablecompounds #polymers #rubbercompounds #masterbatch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97509644"/>
                  </a:ext>
                </a:extLst>
              </a:tr>
            </a:tbl>
          </a:graphicData>
        </a:graphic>
      </p:graphicFrame>
      <p:sp>
        <p:nvSpPr>
          <p:cNvPr id="4" name="Text Placeholder 3">
            <a:extLst>
              <a:ext uri="{FF2B5EF4-FFF2-40B4-BE49-F238E27FC236}">
                <a16:creationId xmlns:a16="http://schemas.microsoft.com/office/drawing/2014/main" id="{6CBE8B9B-55B1-4AD1-9F2D-DDE2FFE2D3AB}"/>
              </a:ext>
            </a:extLst>
          </p:cNvPr>
          <p:cNvSpPr>
            <a:spLocks noGrp="1"/>
          </p:cNvSpPr>
          <p:nvPr>
            <p:ph type="body" sz="quarter" idx="14"/>
          </p:nvPr>
        </p:nvSpPr>
        <p:spPr/>
        <p:txBody>
          <a:bodyPr/>
          <a:lstStyle/>
          <a:p>
            <a:r>
              <a:rPr lang="en-US"/>
              <a:t>05/01/2018 - 10/31/2018</a:t>
            </a:r>
          </a:p>
        </p:txBody>
      </p:sp>
    </p:spTree>
    <p:extLst>
      <p:ext uri="{BB962C8B-B14F-4D97-AF65-F5344CB8AC3E}">
        <p14:creationId xmlns:p14="http://schemas.microsoft.com/office/powerpoint/2010/main" val="16947312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1F890B-C0AC-4FAC-A426-4D7566FDAD0D}"/>
              </a:ext>
            </a:extLst>
          </p:cNvPr>
          <p:cNvSpPr>
            <a:spLocks noGrp="1"/>
          </p:cNvSpPr>
          <p:nvPr>
            <p:ph type="title"/>
          </p:nvPr>
        </p:nvSpPr>
        <p:spPr/>
        <p:txBody>
          <a:bodyPr/>
          <a:lstStyle/>
          <a:p>
            <a:r>
              <a:rPr lang="en-US"/>
              <a:t>LinkedIn Updates Table | Buss AG - 13 of 21</a:t>
            </a:r>
          </a:p>
        </p:txBody>
      </p:sp>
      <p:graphicFrame>
        <p:nvGraphicFramePr>
          <p:cNvPr id="5" name="Table Placeholder 4">
            <a:extLst>
              <a:ext uri="{FF2B5EF4-FFF2-40B4-BE49-F238E27FC236}">
                <a16:creationId xmlns:a16="http://schemas.microsoft.com/office/drawing/2014/main" id="{8A80687B-6C3D-45CC-9609-BB42D6CA0403}"/>
              </a:ext>
            </a:extLst>
          </p:cNvPr>
          <p:cNvGraphicFramePr>
            <a:graphicFrameLocks noGrp="1"/>
          </p:cNvGraphicFramePr>
          <p:nvPr>
            <p:ph type="tbl" sz="quarter" idx="13"/>
            <p:extLst>
              <p:ext uri="{D42A27DB-BD31-4B8C-83A1-F6EECF244321}">
                <p14:modId xmlns:p14="http://schemas.microsoft.com/office/powerpoint/2010/main" val="17429999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603502394"/>
                    </a:ext>
                  </a:extLst>
                </a:gridCol>
                <a:gridCol w="987552">
                  <a:extLst>
                    <a:ext uri="{9D8B030D-6E8A-4147-A177-3AD203B41FA5}">
                      <a16:colId xmlns:a16="http://schemas.microsoft.com/office/drawing/2014/main" val="3047454166"/>
                    </a:ext>
                  </a:extLst>
                </a:gridCol>
                <a:gridCol w="987552">
                  <a:extLst>
                    <a:ext uri="{9D8B030D-6E8A-4147-A177-3AD203B41FA5}">
                      <a16:colId xmlns:a16="http://schemas.microsoft.com/office/drawing/2014/main" val="2536639898"/>
                    </a:ext>
                  </a:extLst>
                </a:gridCol>
                <a:gridCol w="987552">
                  <a:extLst>
                    <a:ext uri="{9D8B030D-6E8A-4147-A177-3AD203B41FA5}">
                      <a16:colId xmlns:a16="http://schemas.microsoft.com/office/drawing/2014/main" val="757912853"/>
                    </a:ext>
                  </a:extLst>
                </a:gridCol>
                <a:gridCol w="987552">
                  <a:extLst>
                    <a:ext uri="{9D8B030D-6E8A-4147-A177-3AD203B41FA5}">
                      <a16:colId xmlns:a16="http://schemas.microsoft.com/office/drawing/2014/main" val="5468880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13885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- 2018-07-13 15:44:24 </a:t>
                      </a:r>
                      <a:r>
                        <a:rPr kumimoji="0" lang="en-US" sz="1000" b="0" i="0" u="none" strike="noStrike" kern="1200" cap="none" spc="0" normalizeH="0" baseline="0" noProof="0">
                          <a:ln>
                            <a:noFill/>
                          </a:ln>
                          <a:solidFill>
                            <a:prstClr val="black"/>
                          </a:solidFill>
                          <a:effectLst/>
                          <a:uLnTx/>
                          <a:uFillTx/>
                          <a:latin typeface="+mn-lt"/>
                          <a:ea typeface="+mn-ea"/>
                          <a:cs typeface="+mn-cs"/>
                        </a:rPr>
                        <a:t>
  Energy efficiency and reduced operating costs as well as operational and user safety are market requirements that the new compounding system COMPEO from BUSS meets, too. One component that ensures maximum compounding efficiency is the COMPEO discharge concept. It builds up the required pressure for downstream units. It is based on the principle of a conical twin-screw extruder and it is run in a metered mode. The entire pressure build-up takes place in the slowly rotating twin screw, which prevents temperature increases ... Learn more about the COMPEO technology for highly efficient polymer compounding on our website: www.busscorp.com/news/compeo-the-efficient-allrounder-among-the-compounding-systems/
#compounding #compoundingtechnology #compoundingmachine #compoundingsystem #compoundingsolution #polymerindustry #twinscrew #twinscrewextruder #compoundermachine #energyefficiency #polymers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9171728"/>
                  </a:ext>
                </a:extLst>
              </a:tr>
            </a:tbl>
          </a:graphicData>
        </a:graphic>
      </p:graphicFrame>
      <p:sp>
        <p:nvSpPr>
          <p:cNvPr id="4" name="Text Placeholder 3">
            <a:extLst>
              <a:ext uri="{FF2B5EF4-FFF2-40B4-BE49-F238E27FC236}">
                <a16:creationId xmlns:a16="http://schemas.microsoft.com/office/drawing/2014/main" id="{E649BB0D-E49E-4441-82B1-8D821A1B17C0}"/>
              </a:ext>
            </a:extLst>
          </p:cNvPr>
          <p:cNvSpPr>
            <a:spLocks noGrp="1"/>
          </p:cNvSpPr>
          <p:nvPr>
            <p:ph type="body" sz="quarter" idx="14"/>
          </p:nvPr>
        </p:nvSpPr>
        <p:spPr/>
        <p:txBody>
          <a:bodyPr/>
          <a:lstStyle/>
          <a:p>
            <a:r>
              <a:rPr lang="en-US"/>
              <a:t>05/01/2018 - 10/31/2018</a:t>
            </a:r>
          </a:p>
        </p:txBody>
      </p:sp>
    </p:spTree>
    <p:extLst>
      <p:ext uri="{BB962C8B-B14F-4D97-AF65-F5344CB8AC3E}">
        <p14:creationId xmlns:p14="http://schemas.microsoft.com/office/powerpoint/2010/main" val="28369116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87786D-034F-4931-AF7A-E4D1A0734FFB}"/>
              </a:ext>
            </a:extLst>
          </p:cNvPr>
          <p:cNvSpPr>
            <a:spLocks noGrp="1"/>
          </p:cNvSpPr>
          <p:nvPr>
            <p:ph type="title"/>
          </p:nvPr>
        </p:nvSpPr>
        <p:spPr/>
        <p:txBody>
          <a:bodyPr/>
          <a:lstStyle/>
          <a:p>
            <a:r>
              <a:rPr lang="en-US"/>
              <a:t>LinkedIn Updates Table | Buss AG - 14 of 21</a:t>
            </a:r>
          </a:p>
        </p:txBody>
      </p:sp>
      <p:graphicFrame>
        <p:nvGraphicFramePr>
          <p:cNvPr id="5" name="Table Placeholder 4">
            <a:extLst>
              <a:ext uri="{FF2B5EF4-FFF2-40B4-BE49-F238E27FC236}">
                <a16:creationId xmlns:a16="http://schemas.microsoft.com/office/drawing/2014/main" id="{721C00E1-B426-4507-9E9E-B12B7D7BFBF8}"/>
              </a:ext>
            </a:extLst>
          </p:cNvPr>
          <p:cNvGraphicFramePr>
            <a:graphicFrameLocks noGrp="1"/>
          </p:cNvGraphicFramePr>
          <p:nvPr>
            <p:ph type="tbl" sz="quarter" idx="13"/>
            <p:extLst>
              <p:ext uri="{D42A27DB-BD31-4B8C-83A1-F6EECF244321}">
                <p14:modId xmlns:p14="http://schemas.microsoft.com/office/powerpoint/2010/main" val="40574775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900251010"/>
                    </a:ext>
                  </a:extLst>
                </a:gridCol>
                <a:gridCol w="987552">
                  <a:extLst>
                    <a:ext uri="{9D8B030D-6E8A-4147-A177-3AD203B41FA5}">
                      <a16:colId xmlns:a16="http://schemas.microsoft.com/office/drawing/2014/main" val="3692544019"/>
                    </a:ext>
                  </a:extLst>
                </a:gridCol>
                <a:gridCol w="987552">
                  <a:extLst>
                    <a:ext uri="{9D8B030D-6E8A-4147-A177-3AD203B41FA5}">
                      <a16:colId xmlns:a16="http://schemas.microsoft.com/office/drawing/2014/main" val="623083954"/>
                    </a:ext>
                  </a:extLst>
                </a:gridCol>
                <a:gridCol w="987552">
                  <a:extLst>
                    <a:ext uri="{9D8B030D-6E8A-4147-A177-3AD203B41FA5}">
                      <a16:colId xmlns:a16="http://schemas.microsoft.com/office/drawing/2014/main" val="975685351"/>
                    </a:ext>
                  </a:extLst>
                </a:gridCol>
                <a:gridCol w="987552">
                  <a:extLst>
                    <a:ext uri="{9D8B030D-6E8A-4147-A177-3AD203B41FA5}">
                      <a16:colId xmlns:a16="http://schemas.microsoft.com/office/drawing/2014/main" val="1616712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692361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- 2018-06-28 17:45:40 </a:t>
                      </a:r>
                      <a:r>
                        <a:rPr kumimoji="0" lang="en-US" sz="1000" b="0" i="0" u="none" strike="noStrike" kern="1200" cap="none" spc="0" normalizeH="0" baseline="0" noProof="0">
                          <a:ln>
                            <a:noFill/>
                          </a:ln>
                          <a:solidFill>
                            <a:prstClr val="black"/>
                          </a:solidFill>
                          <a:effectLst/>
                          <a:uLnTx/>
                          <a:uFillTx/>
                          <a:latin typeface="+mn-lt"/>
                          <a:ea typeface="+mn-ea"/>
                          <a:cs typeface="+mn-cs"/>
                        </a:rPr>
                        <a:t>
  Second and last day at the Compounding World Expo 2018... This specialized and focused exhibition is what the compounding market needs. It was the perfect environment for a further presentation of the COMPEO, our compounding machine of the latest generation. Marko Stähler, COO of Buss AG, comments: "Our new compounding system COMPEO is very positively accepted by the market. This applies to the new and improved functions, the modern machine design and the innovative conical twin screw discharge. The wide range of applications covered and the enlarged process window are also attracting great interest. The market attests to the fact that a significant development step has taken place with the COMPEO. Customers as well as suppliers are extremely interested!" 
More about BUSS: www.busscorp.com
More about COMPEO: www.busscorp.com/products/compeo
#compoundingmachine #compoundingtechnology #compoundingsolutions #compoundmachine #tradefair #compoundingworldexpo #cablecompounds #polymers #rub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18803440"/>
                  </a:ext>
                </a:extLst>
              </a:tr>
            </a:tbl>
          </a:graphicData>
        </a:graphic>
      </p:graphicFrame>
      <p:sp>
        <p:nvSpPr>
          <p:cNvPr id="4" name="Text Placeholder 3">
            <a:extLst>
              <a:ext uri="{FF2B5EF4-FFF2-40B4-BE49-F238E27FC236}">
                <a16:creationId xmlns:a16="http://schemas.microsoft.com/office/drawing/2014/main" id="{6B1FB24D-CB46-4AA1-8DFE-17E08F65477B}"/>
              </a:ext>
            </a:extLst>
          </p:cNvPr>
          <p:cNvSpPr>
            <a:spLocks noGrp="1"/>
          </p:cNvSpPr>
          <p:nvPr>
            <p:ph type="body" sz="quarter" idx="14"/>
          </p:nvPr>
        </p:nvSpPr>
        <p:spPr/>
        <p:txBody>
          <a:bodyPr/>
          <a:lstStyle/>
          <a:p>
            <a:r>
              <a:rPr lang="en-US"/>
              <a:t>05/01/2018 - 10/31/2018</a:t>
            </a:r>
          </a:p>
        </p:txBody>
      </p:sp>
    </p:spTree>
    <p:extLst>
      <p:ext uri="{BB962C8B-B14F-4D97-AF65-F5344CB8AC3E}">
        <p14:creationId xmlns:p14="http://schemas.microsoft.com/office/powerpoint/2010/main" val="8351272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17E93B-2C75-4269-8DF3-84CF84E38E93}"/>
              </a:ext>
            </a:extLst>
          </p:cNvPr>
          <p:cNvSpPr>
            <a:spLocks noGrp="1"/>
          </p:cNvSpPr>
          <p:nvPr>
            <p:ph type="title"/>
          </p:nvPr>
        </p:nvSpPr>
        <p:spPr/>
        <p:txBody>
          <a:bodyPr/>
          <a:lstStyle/>
          <a:p>
            <a:r>
              <a:rPr lang="en-US"/>
              <a:t>LinkedIn Updates Table | Buss AG - 15 of 21</a:t>
            </a:r>
          </a:p>
        </p:txBody>
      </p:sp>
      <p:graphicFrame>
        <p:nvGraphicFramePr>
          <p:cNvPr id="5" name="Table Placeholder 4">
            <a:extLst>
              <a:ext uri="{FF2B5EF4-FFF2-40B4-BE49-F238E27FC236}">
                <a16:creationId xmlns:a16="http://schemas.microsoft.com/office/drawing/2014/main" id="{FF390148-65C7-4AC7-985E-EDE7FA642A39}"/>
              </a:ext>
            </a:extLst>
          </p:cNvPr>
          <p:cNvGraphicFramePr>
            <a:graphicFrameLocks noGrp="1"/>
          </p:cNvGraphicFramePr>
          <p:nvPr>
            <p:ph type="tbl" sz="quarter" idx="13"/>
            <p:extLst>
              <p:ext uri="{D42A27DB-BD31-4B8C-83A1-F6EECF244321}">
                <p14:modId xmlns:p14="http://schemas.microsoft.com/office/powerpoint/2010/main" val="19094466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551386873"/>
                    </a:ext>
                  </a:extLst>
                </a:gridCol>
                <a:gridCol w="987552">
                  <a:extLst>
                    <a:ext uri="{9D8B030D-6E8A-4147-A177-3AD203B41FA5}">
                      <a16:colId xmlns:a16="http://schemas.microsoft.com/office/drawing/2014/main" val="3605488776"/>
                    </a:ext>
                  </a:extLst>
                </a:gridCol>
                <a:gridCol w="987552">
                  <a:extLst>
                    <a:ext uri="{9D8B030D-6E8A-4147-A177-3AD203B41FA5}">
                      <a16:colId xmlns:a16="http://schemas.microsoft.com/office/drawing/2014/main" val="2499585430"/>
                    </a:ext>
                  </a:extLst>
                </a:gridCol>
                <a:gridCol w="987552">
                  <a:extLst>
                    <a:ext uri="{9D8B030D-6E8A-4147-A177-3AD203B41FA5}">
                      <a16:colId xmlns:a16="http://schemas.microsoft.com/office/drawing/2014/main" val="2092296574"/>
                    </a:ext>
                  </a:extLst>
                </a:gridCol>
                <a:gridCol w="987552">
                  <a:extLst>
                    <a:ext uri="{9D8B030D-6E8A-4147-A177-3AD203B41FA5}">
                      <a16:colId xmlns:a16="http://schemas.microsoft.com/office/drawing/2014/main" val="6061623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545064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- 2018-06-27 21:06:33 </a:t>
                      </a:r>
                      <a:r>
                        <a:rPr kumimoji="0" lang="en-US" sz="1000" b="0" i="0" u="none" strike="noStrike" kern="1200" cap="none" spc="0" normalizeH="0" baseline="0" noProof="0">
                          <a:ln>
                            <a:noFill/>
                          </a:ln>
                          <a:solidFill>
                            <a:prstClr val="black"/>
                          </a:solidFill>
                          <a:effectLst/>
                          <a:uLnTx/>
                          <a:uFillTx/>
                          <a:latin typeface="+mn-lt"/>
                          <a:ea typeface="+mn-ea"/>
                          <a:cs typeface="+mn-cs"/>
                        </a:rPr>
                        <a:t>
  Brilliant start for the first Compounding World Expo in Essen... We expected a lot from this special trade fair. After the first day, the BUSS team is very impressed. Our new compounding machine COMPEO is the focus of attention. Expert discussions with interested parties, familiar faces of the industry and, above all, visitors who are considering entering the compounding business have characterized the trade fair day. From early in the morning until the end of the fair. We look forward to tomorrow!
Compounding World Expo, Essen, Germany
June 27-28, 2018 | Hall 1, Booth 504
www.busscorp.com/products/compeo/
#compoundingmachine #compoundingtechnology #compoundingsolutions #compoundmachine #tradefair #compoundingworldexpo #cablecompounds #polymers #rubbercompounds #masterbatch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1192981"/>
                  </a:ext>
                </a:extLst>
              </a:tr>
            </a:tbl>
          </a:graphicData>
        </a:graphic>
      </p:graphicFrame>
      <p:sp>
        <p:nvSpPr>
          <p:cNvPr id="4" name="Text Placeholder 3">
            <a:extLst>
              <a:ext uri="{FF2B5EF4-FFF2-40B4-BE49-F238E27FC236}">
                <a16:creationId xmlns:a16="http://schemas.microsoft.com/office/drawing/2014/main" id="{13175B9F-510F-407D-8B9F-B30ABA1EF3E1}"/>
              </a:ext>
            </a:extLst>
          </p:cNvPr>
          <p:cNvSpPr>
            <a:spLocks noGrp="1"/>
          </p:cNvSpPr>
          <p:nvPr>
            <p:ph type="body" sz="quarter" idx="14"/>
          </p:nvPr>
        </p:nvSpPr>
        <p:spPr/>
        <p:txBody>
          <a:bodyPr/>
          <a:lstStyle/>
          <a:p>
            <a:r>
              <a:rPr lang="en-US"/>
              <a:t>05/01/2018 - 10/31/2018</a:t>
            </a:r>
          </a:p>
        </p:txBody>
      </p:sp>
    </p:spTree>
    <p:extLst>
      <p:ext uri="{BB962C8B-B14F-4D97-AF65-F5344CB8AC3E}">
        <p14:creationId xmlns:p14="http://schemas.microsoft.com/office/powerpoint/2010/main" val="16886501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981ACE-B15B-4A9D-8BAE-FE107ED6EA63}"/>
              </a:ext>
            </a:extLst>
          </p:cNvPr>
          <p:cNvSpPr>
            <a:spLocks noGrp="1"/>
          </p:cNvSpPr>
          <p:nvPr>
            <p:ph type="title"/>
          </p:nvPr>
        </p:nvSpPr>
        <p:spPr/>
        <p:txBody>
          <a:bodyPr/>
          <a:lstStyle/>
          <a:p>
            <a:r>
              <a:rPr lang="en-US"/>
              <a:t>LinkedIn Updates Table | Buss AG - 16 of 21</a:t>
            </a:r>
          </a:p>
        </p:txBody>
      </p:sp>
      <p:graphicFrame>
        <p:nvGraphicFramePr>
          <p:cNvPr id="5" name="Table Placeholder 4">
            <a:extLst>
              <a:ext uri="{FF2B5EF4-FFF2-40B4-BE49-F238E27FC236}">
                <a16:creationId xmlns:a16="http://schemas.microsoft.com/office/drawing/2014/main" id="{B0FF985E-B0CE-40B7-B5F2-F77796D7297D}"/>
              </a:ext>
            </a:extLst>
          </p:cNvPr>
          <p:cNvGraphicFramePr>
            <a:graphicFrameLocks noGrp="1"/>
          </p:cNvGraphicFramePr>
          <p:nvPr>
            <p:ph type="tbl" sz="quarter" idx="13"/>
            <p:extLst>
              <p:ext uri="{D42A27DB-BD31-4B8C-83A1-F6EECF244321}">
                <p14:modId xmlns:p14="http://schemas.microsoft.com/office/powerpoint/2010/main" val="37666016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596291289"/>
                    </a:ext>
                  </a:extLst>
                </a:gridCol>
                <a:gridCol w="987552">
                  <a:extLst>
                    <a:ext uri="{9D8B030D-6E8A-4147-A177-3AD203B41FA5}">
                      <a16:colId xmlns:a16="http://schemas.microsoft.com/office/drawing/2014/main" val="4040411529"/>
                    </a:ext>
                  </a:extLst>
                </a:gridCol>
                <a:gridCol w="987552">
                  <a:extLst>
                    <a:ext uri="{9D8B030D-6E8A-4147-A177-3AD203B41FA5}">
                      <a16:colId xmlns:a16="http://schemas.microsoft.com/office/drawing/2014/main" val="423733214"/>
                    </a:ext>
                  </a:extLst>
                </a:gridCol>
                <a:gridCol w="987552">
                  <a:extLst>
                    <a:ext uri="{9D8B030D-6E8A-4147-A177-3AD203B41FA5}">
                      <a16:colId xmlns:a16="http://schemas.microsoft.com/office/drawing/2014/main" val="358912100"/>
                    </a:ext>
                  </a:extLst>
                </a:gridCol>
                <a:gridCol w="987552">
                  <a:extLst>
                    <a:ext uri="{9D8B030D-6E8A-4147-A177-3AD203B41FA5}">
                      <a16:colId xmlns:a16="http://schemas.microsoft.com/office/drawing/2014/main" val="10154369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378150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- 2018-06-26 14:51:29 </a:t>
                      </a:r>
                      <a:r>
                        <a:rPr kumimoji="0" lang="en-US" sz="1000" b="0" i="0" u="none" strike="noStrike" kern="1200" cap="none" spc="0" normalizeH="0" baseline="0" noProof="0">
                          <a:ln>
                            <a:noFill/>
                          </a:ln>
                          <a:solidFill>
                            <a:prstClr val="black"/>
                          </a:solidFill>
                          <a:effectLst/>
                          <a:uLnTx/>
                          <a:uFillTx/>
                          <a:latin typeface="+mn-lt"/>
                          <a:ea typeface="+mn-ea"/>
                          <a:cs typeface="+mn-cs"/>
                        </a:rPr>
                        <a:t>
  At BUSS, we’re proud to announce the start of refurbishment works for our machine assembly hall! The multimillion CHF investment is a true commitment to our Swiss production and dedicated to create a modern and efficient work environment. Research &amp; Development, our BUSS technical center and logistics facilities will also benefit considerably from the renewals and extensions.
More about BUSS: www.busscorp.com
#compoundingmachine #compoundingtechnology #compoundingsolution #swissproduction #investment #technicalcenter #swissquality #refurbishment #assemblyhall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74131892"/>
                  </a:ext>
                </a:extLst>
              </a:tr>
            </a:tbl>
          </a:graphicData>
        </a:graphic>
      </p:graphicFrame>
      <p:sp>
        <p:nvSpPr>
          <p:cNvPr id="4" name="Text Placeholder 3">
            <a:extLst>
              <a:ext uri="{FF2B5EF4-FFF2-40B4-BE49-F238E27FC236}">
                <a16:creationId xmlns:a16="http://schemas.microsoft.com/office/drawing/2014/main" id="{5321651C-7D70-40EC-A18B-A0EA78DE70E4}"/>
              </a:ext>
            </a:extLst>
          </p:cNvPr>
          <p:cNvSpPr>
            <a:spLocks noGrp="1"/>
          </p:cNvSpPr>
          <p:nvPr>
            <p:ph type="body" sz="quarter" idx="14"/>
          </p:nvPr>
        </p:nvSpPr>
        <p:spPr/>
        <p:txBody>
          <a:bodyPr/>
          <a:lstStyle/>
          <a:p>
            <a:r>
              <a:rPr lang="en-US"/>
              <a:t>05/01/2018 - 10/31/2018</a:t>
            </a:r>
          </a:p>
        </p:txBody>
      </p:sp>
    </p:spTree>
    <p:extLst>
      <p:ext uri="{BB962C8B-B14F-4D97-AF65-F5344CB8AC3E}">
        <p14:creationId xmlns:p14="http://schemas.microsoft.com/office/powerpoint/2010/main" val="28451077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65AC05-92E7-4FCD-BDB7-CCC6AEB0087D}"/>
              </a:ext>
            </a:extLst>
          </p:cNvPr>
          <p:cNvSpPr>
            <a:spLocks noGrp="1"/>
          </p:cNvSpPr>
          <p:nvPr>
            <p:ph type="title"/>
          </p:nvPr>
        </p:nvSpPr>
        <p:spPr/>
        <p:txBody>
          <a:bodyPr/>
          <a:lstStyle/>
          <a:p>
            <a:r>
              <a:rPr lang="en-US"/>
              <a:t>LinkedIn Updates Table | Buss AG - 17 of 21</a:t>
            </a:r>
          </a:p>
        </p:txBody>
      </p:sp>
      <p:graphicFrame>
        <p:nvGraphicFramePr>
          <p:cNvPr id="5" name="Table Placeholder 4">
            <a:extLst>
              <a:ext uri="{FF2B5EF4-FFF2-40B4-BE49-F238E27FC236}">
                <a16:creationId xmlns:a16="http://schemas.microsoft.com/office/drawing/2014/main" id="{DB0E90DD-D79A-46E3-B510-400A1D3DEFBC}"/>
              </a:ext>
            </a:extLst>
          </p:cNvPr>
          <p:cNvGraphicFramePr>
            <a:graphicFrameLocks noGrp="1"/>
          </p:cNvGraphicFramePr>
          <p:nvPr>
            <p:ph type="tbl" sz="quarter" idx="13"/>
            <p:extLst>
              <p:ext uri="{D42A27DB-BD31-4B8C-83A1-F6EECF244321}">
                <p14:modId xmlns:p14="http://schemas.microsoft.com/office/powerpoint/2010/main" val="38830266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467812957"/>
                    </a:ext>
                  </a:extLst>
                </a:gridCol>
                <a:gridCol w="987552">
                  <a:extLst>
                    <a:ext uri="{9D8B030D-6E8A-4147-A177-3AD203B41FA5}">
                      <a16:colId xmlns:a16="http://schemas.microsoft.com/office/drawing/2014/main" val="4094246232"/>
                    </a:ext>
                  </a:extLst>
                </a:gridCol>
                <a:gridCol w="987552">
                  <a:extLst>
                    <a:ext uri="{9D8B030D-6E8A-4147-A177-3AD203B41FA5}">
                      <a16:colId xmlns:a16="http://schemas.microsoft.com/office/drawing/2014/main" val="872314125"/>
                    </a:ext>
                  </a:extLst>
                </a:gridCol>
                <a:gridCol w="987552">
                  <a:extLst>
                    <a:ext uri="{9D8B030D-6E8A-4147-A177-3AD203B41FA5}">
                      <a16:colId xmlns:a16="http://schemas.microsoft.com/office/drawing/2014/main" val="1986795032"/>
                    </a:ext>
                  </a:extLst>
                </a:gridCol>
                <a:gridCol w="987552">
                  <a:extLst>
                    <a:ext uri="{9D8B030D-6E8A-4147-A177-3AD203B41FA5}">
                      <a16:colId xmlns:a16="http://schemas.microsoft.com/office/drawing/2014/main" val="40243855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787754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- 2018-06-25 15:55:26 </a:t>
                      </a:r>
                      <a:r>
                        <a:rPr kumimoji="0" lang="en-US" sz="1000" b="0" i="0" u="none" strike="noStrike" kern="1200" cap="none" spc="0" normalizeH="0" baseline="0" noProof="0">
                          <a:ln>
                            <a:noFill/>
                          </a:ln>
                          <a:solidFill>
                            <a:prstClr val="black"/>
                          </a:solidFill>
                          <a:effectLst/>
                          <a:uLnTx/>
                          <a:uFillTx/>
                          <a:latin typeface="+mn-lt"/>
                          <a:ea typeface="+mn-ea"/>
                          <a:cs typeface="+mn-cs"/>
                        </a:rPr>
                        <a:t>
  This morning in the - still - empty exhibition hall at the Compounding World Expo in Essen. Only the COMPEO, our compounding machine of the latest generation, is already here. Also the stand construction is still to come. And starting on Wednesday, the organizer expects up to 5,000 visitors at this new exhibition. We are curious ... and look forward to meeting many experts at our stand.
Compounding World Expo
Essen, Germany
June, 27-28, 2018
Hall 1, Booth 504
More about BUSS and COMPEO: www.busscorp.com/products/compeo/
#compounding #compoundingmachine #compoundingtechnology #compoundingsolutions #tradefair #compoundingworldexpo #cabelcompounds #rubbercompounds #pvcpelletizing #masterbatch #bioplastics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09504549"/>
                  </a:ext>
                </a:extLst>
              </a:tr>
            </a:tbl>
          </a:graphicData>
        </a:graphic>
      </p:graphicFrame>
      <p:sp>
        <p:nvSpPr>
          <p:cNvPr id="4" name="Text Placeholder 3">
            <a:extLst>
              <a:ext uri="{FF2B5EF4-FFF2-40B4-BE49-F238E27FC236}">
                <a16:creationId xmlns:a16="http://schemas.microsoft.com/office/drawing/2014/main" id="{DFEB4DB7-9615-4A37-B42F-53AD92CD2217}"/>
              </a:ext>
            </a:extLst>
          </p:cNvPr>
          <p:cNvSpPr>
            <a:spLocks noGrp="1"/>
          </p:cNvSpPr>
          <p:nvPr>
            <p:ph type="body" sz="quarter" idx="14"/>
          </p:nvPr>
        </p:nvSpPr>
        <p:spPr/>
        <p:txBody>
          <a:bodyPr/>
          <a:lstStyle/>
          <a:p>
            <a:r>
              <a:rPr lang="en-US"/>
              <a:t>05/01/2018 - 10/31/2018</a:t>
            </a:r>
          </a:p>
        </p:txBody>
      </p:sp>
    </p:spTree>
    <p:extLst>
      <p:ext uri="{BB962C8B-B14F-4D97-AF65-F5344CB8AC3E}">
        <p14:creationId xmlns:p14="http://schemas.microsoft.com/office/powerpoint/2010/main" val="25723531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22C5D9-B40C-4902-AE54-7A8CC07E8BB3}"/>
              </a:ext>
            </a:extLst>
          </p:cNvPr>
          <p:cNvSpPr>
            <a:spLocks noGrp="1"/>
          </p:cNvSpPr>
          <p:nvPr>
            <p:ph type="title"/>
          </p:nvPr>
        </p:nvSpPr>
        <p:spPr/>
        <p:txBody>
          <a:bodyPr/>
          <a:lstStyle/>
          <a:p>
            <a:r>
              <a:rPr lang="en-US"/>
              <a:t>LinkedIn Updates Table | Buss AG - 18 of 21</a:t>
            </a:r>
          </a:p>
        </p:txBody>
      </p:sp>
      <p:graphicFrame>
        <p:nvGraphicFramePr>
          <p:cNvPr id="5" name="Table Placeholder 4">
            <a:extLst>
              <a:ext uri="{FF2B5EF4-FFF2-40B4-BE49-F238E27FC236}">
                <a16:creationId xmlns:a16="http://schemas.microsoft.com/office/drawing/2014/main" id="{670A55DD-96ED-46BE-9666-A60250E66975}"/>
              </a:ext>
            </a:extLst>
          </p:cNvPr>
          <p:cNvGraphicFramePr>
            <a:graphicFrameLocks noGrp="1"/>
          </p:cNvGraphicFramePr>
          <p:nvPr>
            <p:ph type="tbl" sz="quarter" idx="13"/>
            <p:extLst>
              <p:ext uri="{D42A27DB-BD31-4B8C-83A1-F6EECF244321}">
                <p14:modId xmlns:p14="http://schemas.microsoft.com/office/powerpoint/2010/main" val="12425007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72842679"/>
                    </a:ext>
                  </a:extLst>
                </a:gridCol>
                <a:gridCol w="987552">
                  <a:extLst>
                    <a:ext uri="{9D8B030D-6E8A-4147-A177-3AD203B41FA5}">
                      <a16:colId xmlns:a16="http://schemas.microsoft.com/office/drawing/2014/main" val="4130884463"/>
                    </a:ext>
                  </a:extLst>
                </a:gridCol>
                <a:gridCol w="987552">
                  <a:extLst>
                    <a:ext uri="{9D8B030D-6E8A-4147-A177-3AD203B41FA5}">
                      <a16:colId xmlns:a16="http://schemas.microsoft.com/office/drawing/2014/main" val="2540717793"/>
                    </a:ext>
                  </a:extLst>
                </a:gridCol>
                <a:gridCol w="987552">
                  <a:extLst>
                    <a:ext uri="{9D8B030D-6E8A-4147-A177-3AD203B41FA5}">
                      <a16:colId xmlns:a16="http://schemas.microsoft.com/office/drawing/2014/main" val="2239918924"/>
                    </a:ext>
                  </a:extLst>
                </a:gridCol>
                <a:gridCol w="987552">
                  <a:extLst>
                    <a:ext uri="{9D8B030D-6E8A-4147-A177-3AD203B41FA5}">
                      <a16:colId xmlns:a16="http://schemas.microsoft.com/office/drawing/2014/main" val="14906855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673186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- 2018-06-22 11:13:36 </a:t>
                      </a:r>
                      <a:r>
                        <a:rPr kumimoji="0" lang="en-US" sz="1000" b="0" i="0" u="none" strike="noStrike" kern="1200" cap="none" spc="0" normalizeH="0" baseline="0" noProof="0">
                          <a:ln>
                            <a:noFill/>
                          </a:ln>
                          <a:solidFill>
                            <a:prstClr val="black"/>
                          </a:solidFill>
                          <a:effectLst/>
                          <a:uLnTx/>
                          <a:uFillTx/>
                          <a:latin typeface="+mn-lt"/>
                          <a:ea typeface="+mn-ea"/>
                          <a:cs typeface="+mn-cs"/>
                        </a:rPr>
                        <a:t>
  Next trade fair station this spring: You can meet the BUSS team and our new COMPEO compounder generation at the Compounding World Expo in Essen in just a few days. 
All fairs and events:
https://lnkd.in/gAGCkj7
#compoundmachine #compoundtechnology #compoundingmachine #compoundingtechnology #polymercompounding #twinscrew #twinscrewextruder #plasticpelletizing #compoundingworldexpo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482758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- 2018-06-19 15:03:31 </a:t>
                      </a:r>
                      <a:r>
                        <a:rPr kumimoji="0" lang="en-US" sz="1000" b="0" i="0" u="none" strike="noStrike" kern="1200" cap="none" spc="0" normalizeH="0" baseline="0" noProof="0">
                          <a:ln>
                            <a:noFill/>
                          </a:ln>
                          <a:solidFill>
                            <a:prstClr val="black"/>
                          </a:solidFill>
                          <a:effectLst/>
                          <a:uLnTx/>
                          <a:uFillTx/>
                          <a:latin typeface="+mn-lt"/>
                          <a:ea typeface="+mn-ea"/>
                          <a:cs typeface="+mn-cs"/>
                        </a:rPr>
                        <a:t>
  The magazine "Compounding World" reports in its June 2018 issue about COMPEO, the new compounder generation from BUSS: https://lnkd.in/gNbns9k
#compeo #compounder #compounding #compoundingmachine #compoundertechnology #compounds #polymers #cablecompounds #rubbercompounds #masterbatch #bioplastics #calendering  #PVCpelletizing #twinscrew #extrusion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18269801"/>
                  </a:ext>
                </a:extLst>
              </a:tr>
            </a:tbl>
          </a:graphicData>
        </a:graphic>
      </p:graphicFrame>
      <p:sp>
        <p:nvSpPr>
          <p:cNvPr id="4" name="Text Placeholder 3">
            <a:extLst>
              <a:ext uri="{FF2B5EF4-FFF2-40B4-BE49-F238E27FC236}">
                <a16:creationId xmlns:a16="http://schemas.microsoft.com/office/drawing/2014/main" id="{4FB8AA14-5CE5-448A-95DA-FEC9FB3F1139}"/>
              </a:ext>
            </a:extLst>
          </p:cNvPr>
          <p:cNvSpPr>
            <a:spLocks noGrp="1"/>
          </p:cNvSpPr>
          <p:nvPr>
            <p:ph type="body" sz="quarter" idx="14"/>
          </p:nvPr>
        </p:nvSpPr>
        <p:spPr/>
        <p:txBody>
          <a:bodyPr/>
          <a:lstStyle/>
          <a:p>
            <a:r>
              <a:rPr lang="en-US"/>
              <a:t>05/01/2018 - 10/31/2018</a:t>
            </a:r>
          </a:p>
        </p:txBody>
      </p:sp>
    </p:spTree>
    <p:extLst>
      <p:ext uri="{BB962C8B-B14F-4D97-AF65-F5344CB8AC3E}">
        <p14:creationId xmlns:p14="http://schemas.microsoft.com/office/powerpoint/2010/main" val="4838643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AB37B2-DF0A-457E-96D5-45D3AF66C72A}"/>
              </a:ext>
            </a:extLst>
          </p:cNvPr>
          <p:cNvSpPr>
            <a:spLocks noGrp="1"/>
          </p:cNvSpPr>
          <p:nvPr>
            <p:ph type="title"/>
          </p:nvPr>
        </p:nvSpPr>
        <p:spPr/>
        <p:txBody>
          <a:bodyPr/>
          <a:lstStyle/>
          <a:p>
            <a:r>
              <a:rPr lang="en-US"/>
              <a:t>LinkedIn Updates Table | Buss AG - 19 of 21</a:t>
            </a:r>
          </a:p>
        </p:txBody>
      </p:sp>
      <p:graphicFrame>
        <p:nvGraphicFramePr>
          <p:cNvPr id="5" name="Table Placeholder 4">
            <a:extLst>
              <a:ext uri="{FF2B5EF4-FFF2-40B4-BE49-F238E27FC236}">
                <a16:creationId xmlns:a16="http://schemas.microsoft.com/office/drawing/2014/main" id="{FBFF9B64-8E29-4D5E-84E7-63311655AE1F}"/>
              </a:ext>
            </a:extLst>
          </p:cNvPr>
          <p:cNvGraphicFramePr>
            <a:graphicFrameLocks noGrp="1"/>
          </p:cNvGraphicFramePr>
          <p:nvPr>
            <p:ph type="tbl" sz="quarter" idx="13"/>
            <p:extLst>
              <p:ext uri="{D42A27DB-BD31-4B8C-83A1-F6EECF244321}">
                <p14:modId xmlns:p14="http://schemas.microsoft.com/office/powerpoint/2010/main" val="7178259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234292199"/>
                    </a:ext>
                  </a:extLst>
                </a:gridCol>
                <a:gridCol w="987552">
                  <a:extLst>
                    <a:ext uri="{9D8B030D-6E8A-4147-A177-3AD203B41FA5}">
                      <a16:colId xmlns:a16="http://schemas.microsoft.com/office/drawing/2014/main" val="549252177"/>
                    </a:ext>
                  </a:extLst>
                </a:gridCol>
                <a:gridCol w="987552">
                  <a:extLst>
                    <a:ext uri="{9D8B030D-6E8A-4147-A177-3AD203B41FA5}">
                      <a16:colId xmlns:a16="http://schemas.microsoft.com/office/drawing/2014/main" val="1400775633"/>
                    </a:ext>
                  </a:extLst>
                </a:gridCol>
                <a:gridCol w="987552">
                  <a:extLst>
                    <a:ext uri="{9D8B030D-6E8A-4147-A177-3AD203B41FA5}">
                      <a16:colId xmlns:a16="http://schemas.microsoft.com/office/drawing/2014/main" val="4037221530"/>
                    </a:ext>
                  </a:extLst>
                </a:gridCol>
                <a:gridCol w="987552">
                  <a:extLst>
                    <a:ext uri="{9D8B030D-6E8A-4147-A177-3AD203B41FA5}">
                      <a16:colId xmlns:a16="http://schemas.microsoft.com/office/drawing/2014/main" val="3025455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560631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- 2018-06-19 14:24:41 </a:t>
                      </a:r>
                      <a:r>
                        <a:rPr kumimoji="0" lang="en-US" sz="1000" b="0" i="0" u="none" strike="noStrike" kern="1200" cap="none" spc="0" normalizeH="0" baseline="0" noProof="0">
                          <a:ln>
                            <a:noFill/>
                          </a:ln>
                          <a:solidFill>
                            <a:prstClr val="black"/>
                          </a:solidFill>
                          <a:effectLst/>
                          <a:uLnTx/>
                          <a:uFillTx/>
                          <a:latin typeface="+mn-lt"/>
                          <a:ea typeface="+mn-ea"/>
                          <a:cs typeface="+mn-cs"/>
                        </a:rPr>
                        <a:t>
  Read more about the highly innovative machine concept of COMPEO, the new compounder generation from BUSS. 
https://lnkd.in/gCEbPDg
#compounding #compoundingmachine #compoundingtechnology #polymers #compounder #cablecompounds #pvcpelletizing #rubbercompounds #masterbatch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20395748"/>
                  </a:ext>
                </a:extLst>
              </a:tr>
            </a:tbl>
          </a:graphicData>
        </a:graphic>
      </p:graphicFrame>
      <p:sp>
        <p:nvSpPr>
          <p:cNvPr id="4" name="Text Placeholder 3">
            <a:extLst>
              <a:ext uri="{FF2B5EF4-FFF2-40B4-BE49-F238E27FC236}">
                <a16:creationId xmlns:a16="http://schemas.microsoft.com/office/drawing/2014/main" id="{2371A920-E408-4DA6-911C-0E8816C6049A}"/>
              </a:ext>
            </a:extLst>
          </p:cNvPr>
          <p:cNvSpPr>
            <a:spLocks noGrp="1"/>
          </p:cNvSpPr>
          <p:nvPr>
            <p:ph type="body" sz="quarter" idx="14"/>
          </p:nvPr>
        </p:nvSpPr>
        <p:spPr/>
        <p:txBody>
          <a:bodyPr/>
          <a:lstStyle/>
          <a:p>
            <a:r>
              <a:rPr lang="en-US"/>
              <a:t>05/01/2018 - 10/31/2018</a:t>
            </a:r>
          </a:p>
        </p:txBody>
      </p:sp>
    </p:spTree>
    <p:extLst>
      <p:ext uri="{BB962C8B-B14F-4D97-AF65-F5344CB8AC3E}">
        <p14:creationId xmlns:p14="http://schemas.microsoft.com/office/powerpoint/2010/main" val="25595021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CCD47D-2742-431B-A5FC-99AAC46CDB93}"/>
              </a:ext>
            </a:extLst>
          </p:cNvPr>
          <p:cNvSpPr>
            <a:spLocks noGrp="1"/>
          </p:cNvSpPr>
          <p:nvPr>
            <p:ph type="title"/>
          </p:nvPr>
        </p:nvSpPr>
        <p:spPr/>
        <p:txBody>
          <a:bodyPr/>
          <a:lstStyle/>
          <a:p>
            <a:r>
              <a:rPr lang="en-US"/>
              <a:t>LinkedIn Updates Table | Buss AG - 20 of 21</a:t>
            </a:r>
          </a:p>
        </p:txBody>
      </p:sp>
      <p:graphicFrame>
        <p:nvGraphicFramePr>
          <p:cNvPr id="5" name="Table Placeholder 4">
            <a:extLst>
              <a:ext uri="{FF2B5EF4-FFF2-40B4-BE49-F238E27FC236}">
                <a16:creationId xmlns:a16="http://schemas.microsoft.com/office/drawing/2014/main" id="{DFD415CB-41E8-4671-B110-D688E7AB5B16}"/>
              </a:ext>
            </a:extLst>
          </p:cNvPr>
          <p:cNvGraphicFramePr>
            <a:graphicFrameLocks noGrp="1"/>
          </p:cNvGraphicFramePr>
          <p:nvPr>
            <p:ph type="tbl" sz="quarter" idx="13"/>
            <p:extLst>
              <p:ext uri="{D42A27DB-BD31-4B8C-83A1-F6EECF244321}">
                <p14:modId xmlns:p14="http://schemas.microsoft.com/office/powerpoint/2010/main" val="31366037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68528582"/>
                    </a:ext>
                  </a:extLst>
                </a:gridCol>
                <a:gridCol w="987552">
                  <a:extLst>
                    <a:ext uri="{9D8B030D-6E8A-4147-A177-3AD203B41FA5}">
                      <a16:colId xmlns:a16="http://schemas.microsoft.com/office/drawing/2014/main" val="4253131583"/>
                    </a:ext>
                  </a:extLst>
                </a:gridCol>
                <a:gridCol w="987552">
                  <a:extLst>
                    <a:ext uri="{9D8B030D-6E8A-4147-A177-3AD203B41FA5}">
                      <a16:colId xmlns:a16="http://schemas.microsoft.com/office/drawing/2014/main" val="4290263368"/>
                    </a:ext>
                  </a:extLst>
                </a:gridCol>
                <a:gridCol w="987552">
                  <a:extLst>
                    <a:ext uri="{9D8B030D-6E8A-4147-A177-3AD203B41FA5}">
                      <a16:colId xmlns:a16="http://schemas.microsoft.com/office/drawing/2014/main" val="389526538"/>
                    </a:ext>
                  </a:extLst>
                </a:gridCol>
                <a:gridCol w="987552">
                  <a:extLst>
                    <a:ext uri="{9D8B030D-6E8A-4147-A177-3AD203B41FA5}">
                      <a16:colId xmlns:a16="http://schemas.microsoft.com/office/drawing/2014/main" val="21095961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422472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- 2018-06-11 08:59:17 </a:t>
                      </a:r>
                      <a:r>
                        <a:rPr kumimoji="0" lang="en-US" sz="1000" b="0" i="0" u="none" strike="noStrike" kern="1200" cap="none" spc="0" normalizeH="0" baseline="0" noProof="0">
                          <a:ln>
                            <a:noFill/>
                          </a:ln>
                          <a:solidFill>
                            <a:prstClr val="black"/>
                          </a:solidFill>
                          <a:effectLst/>
                          <a:uLnTx/>
                          <a:uFillTx/>
                          <a:latin typeface="+mn-lt"/>
                          <a:ea typeface="+mn-ea"/>
                          <a:cs typeface="+mn-cs"/>
                        </a:rPr>
                        <a:t>
  Solution for high-quality 220kV power cables for China
The optimum material composition for high-voltage power cables is still a major issue. Together with P&amp;M Cable Consulting we have developed an individual solution for a Chinese cable manufacturer. 
Denis Labbé, owner and consultant at P&amp;M Cable Consulting LLC, summarizes the results of the joint project: “Based on the successful cooperation between P&amp;M Cable Consulting (Geneva, CH) and BUSS AG (Pratteln, CH), a cable manufacturer in China is now able to produce high-quality 220kV power cables using the Partners’ joint know-how and technology package. The particularity of the required extra-smooth interior/exterior semiconductor and insulation compounds, which were produced locally on-site, lies in the combination of BUSS’ innovative compounding technology and an improved peroxide impregnation process with P&amp;M’s superior compound formulations. The performance of the produced cables demonstrates once more the ability of P&amp;M and BUS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97586228"/>
                  </a:ext>
                </a:extLst>
              </a:tr>
            </a:tbl>
          </a:graphicData>
        </a:graphic>
      </p:graphicFrame>
      <p:sp>
        <p:nvSpPr>
          <p:cNvPr id="4" name="Text Placeholder 3">
            <a:extLst>
              <a:ext uri="{FF2B5EF4-FFF2-40B4-BE49-F238E27FC236}">
                <a16:creationId xmlns:a16="http://schemas.microsoft.com/office/drawing/2014/main" id="{D941F447-FD6A-4720-92D4-F6A691043FBB}"/>
              </a:ext>
            </a:extLst>
          </p:cNvPr>
          <p:cNvSpPr>
            <a:spLocks noGrp="1"/>
          </p:cNvSpPr>
          <p:nvPr>
            <p:ph type="body" sz="quarter" idx="14"/>
          </p:nvPr>
        </p:nvSpPr>
        <p:spPr/>
        <p:txBody>
          <a:bodyPr/>
          <a:lstStyle/>
          <a:p>
            <a:r>
              <a:rPr lang="en-US"/>
              <a:t>05/01/2018 - 10/31/2018</a:t>
            </a:r>
          </a:p>
        </p:txBody>
      </p:sp>
    </p:spTree>
    <p:extLst>
      <p:ext uri="{BB962C8B-B14F-4D97-AF65-F5344CB8AC3E}">
        <p14:creationId xmlns:p14="http://schemas.microsoft.com/office/powerpoint/2010/main" val="38387120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A5A4CA-D077-4ECD-925F-3F65FCC46AD7}"/>
              </a:ext>
            </a:extLst>
          </p:cNvPr>
          <p:cNvSpPr>
            <a:spLocks noGrp="1"/>
          </p:cNvSpPr>
          <p:nvPr>
            <p:ph type="title"/>
          </p:nvPr>
        </p:nvSpPr>
        <p:spPr/>
        <p:txBody>
          <a:bodyPr/>
          <a:lstStyle/>
          <a:p>
            <a:r>
              <a:rPr lang="en-US"/>
              <a:t>LinkedIn Updates Table | Buss AG - 21 of 21</a:t>
            </a:r>
          </a:p>
        </p:txBody>
      </p:sp>
      <p:graphicFrame>
        <p:nvGraphicFramePr>
          <p:cNvPr id="5" name="Table Placeholder 4">
            <a:extLst>
              <a:ext uri="{FF2B5EF4-FFF2-40B4-BE49-F238E27FC236}">
                <a16:creationId xmlns:a16="http://schemas.microsoft.com/office/drawing/2014/main" id="{29BAD612-44C3-4D08-89CB-BD98B49DD153}"/>
              </a:ext>
            </a:extLst>
          </p:cNvPr>
          <p:cNvGraphicFramePr>
            <a:graphicFrameLocks noGrp="1"/>
          </p:cNvGraphicFramePr>
          <p:nvPr>
            <p:ph type="tbl" sz="quarter" idx="13"/>
            <p:extLst>
              <p:ext uri="{D42A27DB-BD31-4B8C-83A1-F6EECF244321}">
                <p14:modId xmlns:p14="http://schemas.microsoft.com/office/powerpoint/2010/main" val="17519464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883999674"/>
                    </a:ext>
                  </a:extLst>
                </a:gridCol>
                <a:gridCol w="987552">
                  <a:extLst>
                    <a:ext uri="{9D8B030D-6E8A-4147-A177-3AD203B41FA5}">
                      <a16:colId xmlns:a16="http://schemas.microsoft.com/office/drawing/2014/main" val="104980846"/>
                    </a:ext>
                  </a:extLst>
                </a:gridCol>
                <a:gridCol w="987552">
                  <a:extLst>
                    <a:ext uri="{9D8B030D-6E8A-4147-A177-3AD203B41FA5}">
                      <a16:colId xmlns:a16="http://schemas.microsoft.com/office/drawing/2014/main" val="1278644748"/>
                    </a:ext>
                  </a:extLst>
                </a:gridCol>
                <a:gridCol w="987552">
                  <a:extLst>
                    <a:ext uri="{9D8B030D-6E8A-4147-A177-3AD203B41FA5}">
                      <a16:colId xmlns:a16="http://schemas.microsoft.com/office/drawing/2014/main" val="1217322057"/>
                    </a:ext>
                  </a:extLst>
                </a:gridCol>
                <a:gridCol w="987552">
                  <a:extLst>
                    <a:ext uri="{9D8B030D-6E8A-4147-A177-3AD203B41FA5}">
                      <a16:colId xmlns:a16="http://schemas.microsoft.com/office/drawing/2014/main" val="20430458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46751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- 2018-06-01 19:45:57 </a:t>
                      </a:r>
                      <a:r>
                        <a:rPr kumimoji="0" lang="en-US" sz="1000" b="0" i="0" u="none" strike="noStrike" kern="1200" cap="none" spc="0" normalizeH="0" baseline="0" noProof="0">
                          <a:ln>
                            <a:noFill/>
                          </a:ln>
                          <a:solidFill>
                            <a:prstClr val="black"/>
                          </a:solidFill>
                          <a:effectLst/>
                          <a:uLnTx/>
                          <a:uFillTx/>
                          <a:latin typeface="+mn-lt"/>
                          <a:ea typeface="+mn-ea"/>
                          <a:cs typeface="+mn-cs"/>
                        </a:rPr>
                        <a:t>
  Four successful trade fair days in Milan are behind the BUSS team. There was great interest in the new compounder technology COMPEO. Many profound discussions were held with long-standing and potential customers. "PLAST has once again proven its internationality. We welcomed many interested visitors from Europe, the Middle East, Asia and Japan to our booth. We are particularly pleased that we were able to register a positive, dynamic investment climate in Italy," summarizes Philip Nising, CEO of Buss AG. 
Next fair: 
Compounding World Expo 2018
June, 27 - 28, 2018
Hall 1, Booth 504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93897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- 2018-05-31 21:13:04 </a:t>
                      </a:r>
                      <a:r>
                        <a:rPr kumimoji="0" lang="en-US" sz="1000" b="0" i="0" u="none" strike="noStrike" kern="1200" cap="none" spc="0" normalizeH="0" baseline="0" noProof="0">
                          <a:ln>
                            <a:noFill/>
                          </a:ln>
                          <a:solidFill>
                            <a:prstClr val="black"/>
                          </a:solidFill>
                          <a:effectLst/>
                          <a:uLnTx/>
                          <a:uFillTx/>
                          <a:latin typeface="+mn-lt"/>
                          <a:ea typeface="+mn-ea"/>
                          <a:cs typeface="+mn-cs"/>
                        </a:rPr>
                        <a:t>
  The detailed technical improvements of the COMPEO compounder series determined the technical discussions at the BUSS stand in Milan today. Around the process section we were able to present the enlarged inlet opening with venting option, the excellent accessibility of the process section with a unique 120° opening angle and the degassing at the discharge unit, to mention only a few of them. In general, the new COMPEO twin screw discharge unit attracts great interest. The new machine design is also well received. Today we were able to welcome many visitors a second time at our booth for further in-depth discussions.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80360536"/>
                  </a:ext>
                </a:extLst>
              </a:tr>
            </a:tbl>
          </a:graphicData>
        </a:graphic>
      </p:graphicFrame>
      <p:sp>
        <p:nvSpPr>
          <p:cNvPr id="4" name="Text Placeholder 3">
            <a:extLst>
              <a:ext uri="{FF2B5EF4-FFF2-40B4-BE49-F238E27FC236}">
                <a16:creationId xmlns:a16="http://schemas.microsoft.com/office/drawing/2014/main" id="{248EEF1B-FF3E-4FF4-90AA-C0322C5DCBA3}"/>
              </a:ext>
            </a:extLst>
          </p:cNvPr>
          <p:cNvSpPr>
            <a:spLocks noGrp="1"/>
          </p:cNvSpPr>
          <p:nvPr>
            <p:ph type="body" sz="quarter" idx="14"/>
          </p:nvPr>
        </p:nvSpPr>
        <p:spPr/>
        <p:txBody>
          <a:bodyPr/>
          <a:lstStyle/>
          <a:p>
            <a:r>
              <a:rPr lang="en-US"/>
              <a:t>05/01/2018 - 10/31/2018</a:t>
            </a:r>
          </a:p>
        </p:txBody>
      </p:sp>
    </p:spTree>
    <p:extLst>
      <p:ext uri="{BB962C8B-B14F-4D97-AF65-F5344CB8AC3E}">
        <p14:creationId xmlns:p14="http://schemas.microsoft.com/office/powerpoint/2010/main" val="29770878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CCDEF1-BBBE-4CD2-8DA5-78EEDA23D6A0}"/>
              </a:ext>
            </a:extLst>
          </p:cNvPr>
          <p:cNvSpPr>
            <a:spLocks noGrp="1"/>
          </p:cNvSpPr>
          <p:nvPr>
            <p:ph type="title"/>
          </p:nvPr>
        </p:nvSpPr>
        <p:spPr/>
        <p:txBody>
          <a:bodyPr/>
          <a:lstStyle/>
          <a:p>
            <a:r>
              <a:rPr lang="en-US"/>
              <a:t>LinkedIn Followers Table | Buss AG</a:t>
            </a:r>
          </a:p>
        </p:txBody>
      </p:sp>
      <p:graphicFrame>
        <p:nvGraphicFramePr>
          <p:cNvPr id="5" name="Table Placeholder 4">
            <a:extLst>
              <a:ext uri="{FF2B5EF4-FFF2-40B4-BE49-F238E27FC236}">
                <a16:creationId xmlns:a16="http://schemas.microsoft.com/office/drawing/2014/main" id="{379996C3-5DC0-4DCF-BBC0-20AE3D35D672}"/>
              </a:ext>
            </a:extLst>
          </p:cNvPr>
          <p:cNvGraphicFramePr>
            <a:graphicFrameLocks noGrp="1"/>
          </p:cNvGraphicFramePr>
          <p:nvPr>
            <p:ph type="tbl" sz="quarter" idx="13"/>
            <p:extLst>
              <p:ext uri="{D42A27DB-BD31-4B8C-83A1-F6EECF244321}">
                <p14:modId xmlns:p14="http://schemas.microsoft.com/office/powerpoint/2010/main" val="36519380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030953562"/>
                    </a:ext>
                  </a:extLst>
                </a:gridCol>
                <a:gridCol w="1234440">
                  <a:extLst>
                    <a:ext uri="{9D8B030D-6E8A-4147-A177-3AD203B41FA5}">
                      <a16:colId xmlns:a16="http://schemas.microsoft.com/office/drawing/2014/main" val="3648094972"/>
                    </a:ext>
                  </a:extLst>
                </a:gridCol>
                <a:gridCol w="822960">
                  <a:extLst>
                    <a:ext uri="{9D8B030D-6E8A-4147-A177-3AD203B41FA5}">
                      <a16:colId xmlns:a16="http://schemas.microsoft.com/office/drawing/2014/main" val="1718715920"/>
                    </a:ext>
                  </a:extLst>
                </a:gridCol>
                <a:gridCol w="822960">
                  <a:extLst>
                    <a:ext uri="{9D8B030D-6E8A-4147-A177-3AD203B41FA5}">
                      <a16:colId xmlns:a16="http://schemas.microsoft.com/office/drawing/2014/main" val="4004983944"/>
                    </a:ext>
                  </a:extLst>
                </a:gridCol>
                <a:gridCol w="822960">
                  <a:extLst>
                    <a:ext uri="{9D8B030D-6E8A-4147-A177-3AD203B41FA5}">
                      <a16:colId xmlns:a16="http://schemas.microsoft.com/office/drawing/2014/main" val="1071886048"/>
                    </a:ext>
                  </a:extLst>
                </a:gridCol>
                <a:gridCol w="822960">
                  <a:extLst>
                    <a:ext uri="{9D8B030D-6E8A-4147-A177-3AD203B41FA5}">
                      <a16:colId xmlns:a16="http://schemas.microsoft.com/office/drawing/2014/main" val="792713957"/>
                    </a:ext>
                  </a:extLst>
                </a:gridCol>
                <a:gridCol w="822960">
                  <a:extLst>
                    <a:ext uri="{9D8B030D-6E8A-4147-A177-3AD203B41FA5}">
                      <a16:colId xmlns:a16="http://schemas.microsoft.com/office/drawing/2014/main" val="1956347659"/>
                    </a:ext>
                  </a:extLst>
                </a:gridCol>
                <a:gridCol w="822960">
                  <a:extLst>
                    <a:ext uri="{9D8B030D-6E8A-4147-A177-3AD203B41FA5}">
                      <a16:colId xmlns:a16="http://schemas.microsoft.com/office/drawing/2014/main" val="1493850414"/>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2504835339"/>
                  </a:ext>
                </a:extLst>
              </a:tr>
              <a:tr h="370840">
                <a:tc>
                  <a:txBody>
                    <a:bodyPr/>
                    <a:lstStyle/>
                    <a:p>
                      <a:r>
                        <a:rPr lang="en-US" sz="1000"/>
                        <a:t>Buss AG</a:t>
                      </a:r>
                    </a:p>
                  </a:txBody>
                  <a:tcPr/>
                </a:tc>
                <a:tc>
                  <a:txBody>
                    <a:bodyPr/>
                    <a:lstStyle/>
                    <a:p>
                      <a:r>
                        <a:rPr lang="en-US" sz="1000"/>
                        <a:t>682</a:t>
                      </a:r>
                    </a:p>
                  </a:txBody>
                  <a:tcPr/>
                </a:tc>
                <a:tc>
                  <a:txBody>
                    <a:bodyPr/>
                    <a:lstStyle/>
                    <a:p>
                      <a:r>
                        <a:rPr lang="en-US" sz="1000"/>
                        <a:t>3</a:t>
                      </a:r>
                    </a:p>
                  </a:txBody>
                  <a:tcPr/>
                </a:tc>
                <a:tc>
                  <a:txBody>
                    <a:bodyPr/>
                    <a:lstStyle/>
                    <a:p>
                      <a:r>
                        <a:rPr lang="en-US" sz="1000"/>
                        <a:t>0.4 %</a:t>
                      </a:r>
                    </a:p>
                  </a:txBody>
                  <a:tcPr/>
                </a:tc>
                <a:tc>
                  <a:txBody>
                    <a:bodyPr/>
                    <a:lstStyle/>
                    <a:p>
                      <a:r>
                        <a:rPr lang="en-US" sz="1000"/>
                        <a:t>8</a:t>
                      </a:r>
                    </a:p>
                  </a:txBody>
                  <a:tcPr/>
                </a:tc>
                <a:tc>
                  <a:txBody>
                    <a:bodyPr/>
                    <a:lstStyle/>
                    <a:p>
                      <a:r>
                        <a:rPr lang="en-US" sz="1000"/>
                        <a:t>1.2 %</a:t>
                      </a:r>
                    </a:p>
                  </a:txBody>
                  <a:tcPr/>
                </a:tc>
                <a:tc>
                  <a:txBody>
                    <a:bodyPr/>
                    <a:lstStyle/>
                    <a:p>
                      <a:r>
                        <a:rPr lang="en-US" sz="1000"/>
                        <a:t>25</a:t>
                      </a:r>
                    </a:p>
                  </a:txBody>
                  <a:tcPr/>
                </a:tc>
                <a:tc>
                  <a:txBody>
                    <a:bodyPr/>
                    <a:lstStyle/>
                    <a:p>
                      <a:r>
                        <a:rPr lang="en-US" sz="1000"/>
                        <a:t>3.8 %</a:t>
                      </a:r>
                    </a:p>
                  </a:txBody>
                  <a:tcPr/>
                </a:tc>
                <a:extLst>
                  <a:ext uri="{0D108BD9-81ED-4DB2-BD59-A6C34878D82A}">
                    <a16:rowId xmlns:a16="http://schemas.microsoft.com/office/drawing/2014/main" val="1319300698"/>
                  </a:ext>
                </a:extLst>
              </a:tr>
            </a:tbl>
          </a:graphicData>
        </a:graphic>
      </p:graphicFrame>
      <p:sp>
        <p:nvSpPr>
          <p:cNvPr id="4" name="Text Placeholder 3">
            <a:extLst>
              <a:ext uri="{FF2B5EF4-FFF2-40B4-BE49-F238E27FC236}">
                <a16:creationId xmlns:a16="http://schemas.microsoft.com/office/drawing/2014/main" id="{FEAE18D5-90E8-4D7D-AF5B-23AD938AE462}"/>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18666938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22F178-F516-4020-8141-CBB0E4D92822}"/>
              </a:ext>
            </a:extLst>
          </p:cNvPr>
          <p:cNvSpPr>
            <a:spLocks noGrp="1"/>
          </p:cNvSpPr>
          <p:nvPr>
            <p:ph type="title"/>
          </p:nvPr>
        </p:nvSpPr>
        <p:spPr/>
        <p:txBody>
          <a:bodyPr/>
          <a:lstStyle/>
          <a:p>
            <a:r>
              <a:rPr lang="en-US"/>
              <a:t>LinkedIn Followers Total | Buss AG</a:t>
            </a:r>
          </a:p>
        </p:txBody>
      </p:sp>
      <p:graphicFrame>
        <p:nvGraphicFramePr>
          <p:cNvPr id="6" name="Chart Placeholder 5">
            <a:extLst>
              <a:ext uri="{FF2B5EF4-FFF2-40B4-BE49-F238E27FC236}">
                <a16:creationId xmlns:a16="http://schemas.microsoft.com/office/drawing/2014/main" id="{FB456CF8-7D9C-4633-8C03-433947CE33B0}"/>
              </a:ext>
            </a:extLst>
          </p:cNvPr>
          <p:cNvGraphicFramePr>
            <a:graphicFrameLocks noGrp="1"/>
          </p:cNvGraphicFramePr>
          <p:nvPr>
            <p:ph type="chart" sz="quarter" idx="13"/>
            <p:extLst>
              <p:ext uri="{D42A27DB-BD31-4B8C-83A1-F6EECF244321}">
                <p14:modId xmlns:p14="http://schemas.microsoft.com/office/powerpoint/2010/main" val="37374222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D088120-55E2-49B2-A277-0900F0D0EC3A}"/>
              </a:ext>
            </a:extLst>
          </p:cNvPr>
          <p:cNvSpPr>
            <a:spLocks noGrp="1"/>
          </p:cNvSpPr>
          <p:nvPr>
            <p:ph type="body" sz="quarter" idx="14"/>
          </p:nvPr>
        </p:nvSpPr>
        <p:spPr/>
        <p:txBody>
          <a:bodyPr/>
          <a:lstStyle/>
          <a:p>
            <a:r>
              <a:rPr lang="en-US"/>
              <a:t>05/01/2018 - 10/31/2018</a:t>
            </a:r>
          </a:p>
        </p:txBody>
      </p:sp>
      <p:sp>
        <p:nvSpPr>
          <p:cNvPr id="5" name="Footer Placeholder 4">
            <a:extLst>
              <a:ext uri="{FF2B5EF4-FFF2-40B4-BE49-F238E27FC236}">
                <a16:creationId xmlns:a16="http://schemas.microsoft.com/office/drawing/2014/main" id="{47CAA8E2-F3D2-4982-8EAD-275461CB6DA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7589013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911A70-C03D-4C8D-9F8F-5F4EECBE1F01}"/>
              </a:ext>
            </a:extLst>
          </p:cNvPr>
          <p:cNvSpPr>
            <a:spLocks noGrp="1"/>
          </p:cNvSpPr>
          <p:nvPr>
            <p:ph type="title"/>
          </p:nvPr>
        </p:nvSpPr>
        <p:spPr/>
        <p:txBody>
          <a:bodyPr/>
          <a:lstStyle/>
          <a:p>
            <a:r>
              <a:rPr lang="en-US"/>
              <a:t>LinkedIn Followers Change | Buss AG</a:t>
            </a:r>
          </a:p>
        </p:txBody>
      </p:sp>
      <p:graphicFrame>
        <p:nvGraphicFramePr>
          <p:cNvPr id="6" name="Chart Placeholder 5">
            <a:extLst>
              <a:ext uri="{FF2B5EF4-FFF2-40B4-BE49-F238E27FC236}">
                <a16:creationId xmlns:a16="http://schemas.microsoft.com/office/drawing/2014/main" id="{4B370A73-2BFC-4AF9-8172-C66455C51E1E}"/>
              </a:ext>
            </a:extLst>
          </p:cNvPr>
          <p:cNvGraphicFramePr>
            <a:graphicFrameLocks noGrp="1"/>
          </p:cNvGraphicFramePr>
          <p:nvPr>
            <p:ph type="chart" sz="quarter" idx="13"/>
            <p:extLst>
              <p:ext uri="{D42A27DB-BD31-4B8C-83A1-F6EECF244321}">
                <p14:modId xmlns:p14="http://schemas.microsoft.com/office/powerpoint/2010/main" val="37516497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1EFE8C0-E213-4737-8858-6432F1D954BB}"/>
              </a:ext>
            </a:extLst>
          </p:cNvPr>
          <p:cNvSpPr>
            <a:spLocks noGrp="1"/>
          </p:cNvSpPr>
          <p:nvPr>
            <p:ph type="body" sz="quarter" idx="14"/>
          </p:nvPr>
        </p:nvSpPr>
        <p:spPr/>
        <p:txBody>
          <a:bodyPr/>
          <a:lstStyle/>
          <a:p>
            <a:r>
              <a:rPr lang="en-US"/>
              <a:t>05/01/2018 - 10/31/2018</a:t>
            </a:r>
          </a:p>
        </p:txBody>
      </p:sp>
      <p:sp>
        <p:nvSpPr>
          <p:cNvPr id="5" name="Footer Placeholder 4">
            <a:extLst>
              <a:ext uri="{FF2B5EF4-FFF2-40B4-BE49-F238E27FC236}">
                <a16:creationId xmlns:a16="http://schemas.microsoft.com/office/drawing/2014/main" id="{2FE156AD-233C-4CC3-BB17-6EA5DD71C9E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181653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C811C9-36EC-4A3F-8EF9-172F27DA383B}"/>
              </a:ext>
            </a:extLst>
          </p:cNvPr>
          <p:cNvSpPr>
            <a:spLocks noGrp="1"/>
          </p:cNvSpPr>
          <p:nvPr>
            <p:ph type="title"/>
          </p:nvPr>
        </p:nvSpPr>
        <p:spPr/>
        <p:txBody>
          <a:bodyPr/>
          <a:lstStyle/>
          <a:p>
            <a:r>
              <a:rPr lang="en-US"/>
              <a:t>LinkedIn Interaction Rate | Buss AG</a:t>
            </a:r>
          </a:p>
        </p:txBody>
      </p:sp>
      <p:graphicFrame>
        <p:nvGraphicFramePr>
          <p:cNvPr id="6" name="Chart Placeholder 5">
            <a:extLst>
              <a:ext uri="{FF2B5EF4-FFF2-40B4-BE49-F238E27FC236}">
                <a16:creationId xmlns:a16="http://schemas.microsoft.com/office/drawing/2014/main" id="{16FADED1-067C-498E-8E3B-AF2A8EE3797C}"/>
              </a:ext>
            </a:extLst>
          </p:cNvPr>
          <p:cNvGraphicFramePr>
            <a:graphicFrameLocks noGrp="1"/>
          </p:cNvGraphicFramePr>
          <p:nvPr>
            <p:ph type="chart" sz="quarter" idx="13"/>
            <p:extLst>
              <p:ext uri="{D42A27DB-BD31-4B8C-83A1-F6EECF244321}">
                <p14:modId xmlns:p14="http://schemas.microsoft.com/office/powerpoint/2010/main" val="7753906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CB5E384-4554-4879-929B-653DA818966C}"/>
              </a:ext>
            </a:extLst>
          </p:cNvPr>
          <p:cNvSpPr>
            <a:spLocks noGrp="1"/>
          </p:cNvSpPr>
          <p:nvPr>
            <p:ph type="body" sz="quarter" idx="14"/>
          </p:nvPr>
        </p:nvSpPr>
        <p:spPr/>
        <p:txBody>
          <a:bodyPr/>
          <a:lstStyle/>
          <a:p>
            <a:r>
              <a:rPr lang="en-US"/>
              <a:t>05/01/2018 - 10/31/2018</a:t>
            </a:r>
          </a:p>
        </p:txBody>
      </p:sp>
      <p:sp>
        <p:nvSpPr>
          <p:cNvPr id="5" name="Footer Placeholder 4">
            <a:extLst>
              <a:ext uri="{FF2B5EF4-FFF2-40B4-BE49-F238E27FC236}">
                <a16:creationId xmlns:a16="http://schemas.microsoft.com/office/drawing/2014/main" id="{1B54FA9F-BAE2-4ABB-8B71-D3DCB1223AB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538826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9FCFD5-14FF-429D-9F74-74C8BF07FE5F}"/>
              </a:ext>
            </a:extLst>
          </p:cNvPr>
          <p:cNvSpPr>
            <a:spLocks noGrp="1"/>
          </p:cNvSpPr>
          <p:nvPr>
            <p:ph type="title"/>
          </p:nvPr>
        </p:nvSpPr>
        <p:spPr/>
        <p:txBody>
          <a:bodyPr/>
          <a:lstStyle/>
          <a:p>
            <a:r>
              <a:rPr lang="en-US"/>
              <a:t>LinkedIn Interactions Distribution | Buss AG</a:t>
            </a:r>
          </a:p>
        </p:txBody>
      </p:sp>
      <p:graphicFrame>
        <p:nvGraphicFramePr>
          <p:cNvPr id="6" name="Chart Placeholder 5">
            <a:extLst>
              <a:ext uri="{FF2B5EF4-FFF2-40B4-BE49-F238E27FC236}">
                <a16:creationId xmlns:a16="http://schemas.microsoft.com/office/drawing/2014/main" id="{1CCE0FE9-2AB0-4EA6-8178-39A46C848286}"/>
              </a:ext>
            </a:extLst>
          </p:cNvPr>
          <p:cNvGraphicFramePr>
            <a:graphicFrameLocks noGrp="1"/>
          </p:cNvGraphicFramePr>
          <p:nvPr>
            <p:ph type="chart" sz="quarter" idx="13"/>
            <p:extLst>
              <p:ext uri="{D42A27DB-BD31-4B8C-83A1-F6EECF244321}">
                <p14:modId xmlns:p14="http://schemas.microsoft.com/office/powerpoint/2010/main" val="13505454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A186C8C-4AF2-4DD3-9768-8ED33F0064EF}"/>
              </a:ext>
            </a:extLst>
          </p:cNvPr>
          <p:cNvSpPr>
            <a:spLocks noGrp="1"/>
          </p:cNvSpPr>
          <p:nvPr>
            <p:ph type="body" sz="quarter" idx="14"/>
          </p:nvPr>
        </p:nvSpPr>
        <p:spPr/>
        <p:txBody>
          <a:bodyPr/>
          <a:lstStyle/>
          <a:p>
            <a:r>
              <a:rPr lang="en-US"/>
              <a:t>05/01/2018 - 10/31/2018</a:t>
            </a:r>
          </a:p>
        </p:txBody>
      </p:sp>
      <p:sp>
        <p:nvSpPr>
          <p:cNvPr id="5" name="Footer Placeholder 4">
            <a:extLst>
              <a:ext uri="{FF2B5EF4-FFF2-40B4-BE49-F238E27FC236}">
                <a16:creationId xmlns:a16="http://schemas.microsoft.com/office/drawing/2014/main" id="{C4DB0961-5479-44C3-8F55-ED068EEEC49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655752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1ABA92-275D-406B-B2C5-BE2B0444AC26}"/>
              </a:ext>
            </a:extLst>
          </p:cNvPr>
          <p:cNvSpPr>
            <a:spLocks noGrp="1"/>
          </p:cNvSpPr>
          <p:nvPr>
            <p:ph type="title"/>
          </p:nvPr>
        </p:nvSpPr>
        <p:spPr/>
        <p:txBody>
          <a:bodyPr/>
          <a:lstStyle/>
          <a:p>
            <a:r>
              <a:rPr lang="en-US"/>
              <a:t>LinkedIn Interaction Rate By Update Type | Buss AG</a:t>
            </a:r>
          </a:p>
        </p:txBody>
      </p:sp>
      <p:graphicFrame>
        <p:nvGraphicFramePr>
          <p:cNvPr id="6" name="Chart Placeholder 5">
            <a:extLst>
              <a:ext uri="{FF2B5EF4-FFF2-40B4-BE49-F238E27FC236}">
                <a16:creationId xmlns:a16="http://schemas.microsoft.com/office/drawing/2014/main" id="{B5832FA6-9B8E-4128-97A3-E1482210F9D6}"/>
              </a:ext>
            </a:extLst>
          </p:cNvPr>
          <p:cNvGraphicFramePr>
            <a:graphicFrameLocks noGrp="1"/>
          </p:cNvGraphicFramePr>
          <p:nvPr>
            <p:ph type="chart" sz="quarter" idx="13"/>
            <p:extLst>
              <p:ext uri="{D42A27DB-BD31-4B8C-83A1-F6EECF244321}">
                <p14:modId xmlns:p14="http://schemas.microsoft.com/office/powerpoint/2010/main" val="36115154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8B02108-4E7E-468F-A342-BCD2013DF9C8}"/>
              </a:ext>
            </a:extLst>
          </p:cNvPr>
          <p:cNvSpPr>
            <a:spLocks noGrp="1"/>
          </p:cNvSpPr>
          <p:nvPr>
            <p:ph type="body" sz="quarter" idx="14"/>
          </p:nvPr>
        </p:nvSpPr>
        <p:spPr/>
        <p:txBody>
          <a:bodyPr/>
          <a:lstStyle/>
          <a:p>
            <a:r>
              <a:rPr lang="en-US"/>
              <a:t>05/01/2018 - 10/31/2018</a:t>
            </a:r>
          </a:p>
        </p:txBody>
      </p:sp>
      <p:sp>
        <p:nvSpPr>
          <p:cNvPr id="5" name="Footer Placeholder 4">
            <a:extLst>
              <a:ext uri="{FF2B5EF4-FFF2-40B4-BE49-F238E27FC236}">
                <a16:creationId xmlns:a16="http://schemas.microsoft.com/office/drawing/2014/main" id="{5540330A-611A-4E66-A5FC-6B715E97292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5275370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0DF142-8EAF-4290-86B9-502CF1E758FA}"/>
              </a:ext>
            </a:extLst>
          </p:cNvPr>
          <p:cNvSpPr>
            <a:spLocks noGrp="1"/>
          </p:cNvSpPr>
          <p:nvPr>
            <p:ph type="title"/>
          </p:nvPr>
        </p:nvSpPr>
        <p:spPr/>
        <p:txBody>
          <a:bodyPr/>
          <a:lstStyle/>
          <a:p>
            <a:r>
              <a:rPr lang="en-US"/>
              <a:t>LinkedIn Total Interactions | Buss AG</a:t>
            </a:r>
          </a:p>
        </p:txBody>
      </p:sp>
      <p:graphicFrame>
        <p:nvGraphicFramePr>
          <p:cNvPr id="6" name="Chart Placeholder 5">
            <a:extLst>
              <a:ext uri="{FF2B5EF4-FFF2-40B4-BE49-F238E27FC236}">
                <a16:creationId xmlns:a16="http://schemas.microsoft.com/office/drawing/2014/main" id="{AC5E1FEA-CE39-4B53-92E9-691D7AB4CBFD}"/>
              </a:ext>
            </a:extLst>
          </p:cNvPr>
          <p:cNvGraphicFramePr>
            <a:graphicFrameLocks noGrp="1"/>
          </p:cNvGraphicFramePr>
          <p:nvPr>
            <p:ph type="chart" sz="quarter" idx="13"/>
            <p:extLst>
              <p:ext uri="{D42A27DB-BD31-4B8C-83A1-F6EECF244321}">
                <p14:modId xmlns:p14="http://schemas.microsoft.com/office/powerpoint/2010/main" val="8171193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1C0DE73-606F-4615-A381-52800321278F}"/>
              </a:ext>
            </a:extLst>
          </p:cNvPr>
          <p:cNvSpPr>
            <a:spLocks noGrp="1"/>
          </p:cNvSpPr>
          <p:nvPr>
            <p:ph type="body" sz="quarter" idx="14"/>
          </p:nvPr>
        </p:nvSpPr>
        <p:spPr/>
        <p:txBody>
          <a:bodyPr/>
          <a:lstStyle/>
          <a:p>
            <a:r>
              <a:rPr lang="en-US"/>
              <a:t>05/01/2018 - 10/31/2018</a:t>
            </a:r>
          </a:p>
        </p:txBody>
      </p:sp>
      <p:sp>
        <p:nvSpPr>
          <p:cNvPr id="5" name="Footer Placeholder 4">
            <a:extLst>
              <a:ext uri="{FF2B5EF4-FFF2-40B4-BE49-F238E27FC236}">
                <a16:creationId xmlns:a16="http://schemas.microsoft.com/office/drawing/2014/main" id="{55B37925-09EE-4300-A8E8-28B507D7322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5988779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877818-A07C-4225-AA0F-7DE155CA5BDA}"/>
              </a:ext>
            </a:extLst>
          </p:cNvPr>
          <p:cNvSpPr>
            <a:spLocks noGrp="1"/>
          </p:cNvSpPr>
          <p:nvPr>
            <p:ph type="title"/>
          </p:nvPr>
        </p:nvSpPr>
        <p:spPr/>
        <p:txBody>
          <a:bodyPr/>
          <a:lstStyle/>
          <a:p>
            <a:r>
              <a:rPr lang="en-US"/>
              <a:t>LinkedIn Hashtag Detection | Buss AG - 1 of 3</a:t>
            </a:r>
          </a:p>
        </p:txBody>
      </p:sp>
      <p:graphicFrame>
        <p:nvGraphicFramePr>
          <p:cNvPr id="5" name="Table Placeholder 4">
            <a:extLst>
              <a:ext uri="{FF2B5EF4-FFF2-40B4-BE49-F238E27FC236}">
                <a16:creationId xmlns:a16="http://schemas.microsoft.com/office/drawing/2014/main" id="{8583AB6E-9585-4F2C-A3B4-C1221E5737DB}"/>
              </a:ext>
            </a:extLst>
          </p:cNvPr>
          <p:cNvGraphicFramePr>
            <a:graphicFrameLocks noGrp="1"/>
          </p:cNvGraphicFramePr>
          <p:nvPr>
            <p:ph type="tbl" sz="quarter" idx="13"/>
            <p:extLst>
              <p:ext uri="{D42A27DB-BD31-4B8C-83A1-F6EECF244321}">
                <p14:modId xmlns:p14="http://schemas.microsoft.com/office/powerpoint/2010/main" val="9117706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579004966"/>
                    </a:ext>
                  </a:extLst>
                </a:gridCol>
                <a:gridCol w="1481328">
                  <a:extLst>
                    <a:ext uri="{9D8B030D-6E8A-4147-A177-3AD203B41FA5}">
                      <a16:colId xmlns:a16="http://schemas.microsoft.com/office/drawing/2014/main" val="203886365"/>
                    </a:ext>
                  </a:extLst>
                </a:gridCol>
                <a:gridCol w="1481328">
                  <a:extLst>
                    <a:ext uri="{9D8B030D-6E8A-4147-A177-3AD203B41FA5}">
                      <a16:colId xmlns:a16="http://schemas.microsoft.com/office/drawing/2014/main" val="2506445764"/>
                    </a:ext>
                  </a:extLst>
                </a:gridCol>
                <a:gridCol w="1481328">
                  <a:extLst>
                    <a:ext uri="{9D8B030D-6E8A-4147-A177-3AD203B41FA5}">
                      <a16:colId xmlns:a16="http://schemas.microsoft.com/office/drawing/2014/main" val="13620445"/>
                    </a:ext>
                  </a:extLst>
                </a:gridCol>
                <a:gridCol w="1481328">
                  <a:extLst>
                    <a:ext uri="{9D8B030D-6E8A-4147-A177-3AD203B41FA5}">
                      <a16:colId xmlns:a16="http://schemas.microsoft.com/office/drawing/2014/main" val="14633174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Updates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per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Update</a:t>
                      </a:r>
                    </a:p>
                  </a:txBody>
                  <a:tcPr/>
                </a:tc>
                <a:extLst>
                  <a:ext uri="{0D108BD9-81ED-4DB2-BD59-A6C34878D82A}">
                    <a16:rowId xmlns:a16="http://schemas.microsoft.com/office/drawing/2014/main" val="3360499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#compounding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17.076923076923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0.76923076923077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17.846153846154</a:t>
                      </a:r>
                    </a:p>
                  </a:txBody>
                  <a:tcPr/>
                </a:tc>
                <a:extLst>
                  <a:ext uri="{0D108BD9-81ED-4DB2-BD59-A6C34878D82A}">
                    <a16:rowId xmlns:a16="http://schemas.microsoft.com/office/drawing/2014/main" val="14607638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#compoundingmachine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0.36363636363636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12.363636363636</a:t>
                      </a:r>
                    </a:p>
                  </a:txBody>
                  <a:tcPr/>
                </a:tc>
                <a:extLst>
                  <a:ext uri="{0D108BD9-81ED-4DB2-BD59-A6C34878D82A}">
                    <a16:rowId xmlns:a16="http://schemas.microsoft.com/office/drawing/2014/main" val="28442380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#compoundingtechnology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0.28571428571429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extLst>
                  <a:ext uri="{0D108BD9-81ED-4DB2-BD59-A6C34878D82A}">
                    <a16:rowId xmlns:a16="http://schemas.microsoft.com/office/drawing/2014/main" val="19594062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#polymers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0.22222222222222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14.222222222222</a:t>
                      </a:r>
                    </a:p>
                  </a:txBody>
                  <a:tcPr/>
                </a:tc>
                <a:extLst>
                  <a:ext uri="{0D108BD9-81ED-4DB2-BD59-A6C34878D82A}">
                    <a16:rowId xmlns:a16="http://schemas.microsoft.com/office/drawing/2014/main" val="11709610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#compounder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12.666666666667</a:t>
                      </a:r>
                    </a:p>
                  </a:txBody>
                  <a:tcPr/>
                </a:tc>
                <a:extLst>
                  <a:ext uri="{0D108BD9-81ED-4DB2-BD59-A6C34878D82A}">
                    <a16:rowId xmlns:a16="http://schemas.microsoft.com/office/drawing/2014/main" val="2992781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#cablecompounds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0.57142857142857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28407413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#pvcpelletizing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621203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#rubbercompounds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extLst>
                  <a:ext uri="{0D108BD9-81ED-4DB2-BD59-A6C34878D82A}">
                    <a16:rowId xmlns:a16="http://schemas.microsoft.com/office/drawing/2014/main" val="3869916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#masterbatch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extLst>
                  <a:ext uri="{0D108BD9-81ED-4DB2-BD59-A6C34878D82A}">
                    <a16:rowId xmlns:a16="http://schemas.microsoft.com/office/drawing/2014/main" val="10683289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#compeo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13.666666666667</a:t>
                      </a:r>
                    </a:p>
                  </a:txBody>
                  <a:tcPr/>
                </a:tc>
                <a:extLst>
                  <a:ext uri="{0D108BD9-81ED-4DB2-BD59-A6C34878D82A}">
                    <a16:rowId xmlns:a16="http://schemas.microsoft.com/office/drawing/2014/main" val="3222061810"/>
                  </a:ext>
                </a:extLst>
              </a:tr>
            </a:tbl>
          </a:graphicData>
        </a:graphic>
      </p:graphicFrame>
      <p:sp>
        <p:nvSpPr>
          <p:cNvPr id="4" name="Text Placeholder 3">
            <a:extLst>
              <a:ext uri="{FF2B5EF4-FFF2-40B4-BE49-F238E27FC236}">
                <a16:creationId xmlns:a16="http://schemas.microsoft.com/office/drawing/2014/main" id="{316F446D-1750-4BFC-85FD-FBFBBDDC2045}"/>
              </a:ext>
            </a:extLst>
          </p:cNvPr>
          <p:cNvSpPr>
            <a:spLocks noGrp="1"/>
          </p:cNvSpPr>
          <p:nvPr>
            <p:ph type="body" sz="quarter" idx="14"/>
          </p:nvPr>
        </p:nvSpPr>
        <p:spPr/>
        <p:txBody>
          <a:bodyPr/>
          <a:lstStyle/>
          <a:p>
            <a:r>
              <a:rPr lang="en-US"/>
              <a:t>05/01/2018 - 10/31/2018</a:t>
            </a:r>
          </a:p>
        </p:txBody>
      </p:sp>
    </p:spTree>
    <p:extLst>
      <p:ext uri="{BB962C8B-B14F-4D97-AF65-F5344CB8AC3E}">
        <p14:creationId xmlns:p14="http://schemas.microsoft.com/office/powerpoint/2010/main" val="62356791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E4022A-136A-42CD-A390-4CA66B554E29}"/>
              </a:ext>
            </a:extLst>
          </p:cNvPr>
          <p:cNvSpPr>
            <a:spLocks noGrp="1"/>
          </p:cNvSpPr>
          <p:nvPr>
            <p:ph type="title"/>
          </p:nvPr>
        </p:nvSpPr>
        <p:spPr/>
        <p:txBody>
          <a:bodyPr/>
          <a:lstStyle/>
          <a:p>
            <a:r>
              <a:rPr lang="en-US"/>
              <a:t>LinkedIn Hashtag Detection | Buss AG - 2 of 3</a:t>
            </a:r>
          </a:p>
        </p:txBody>
      </p:sp>
      <p:graphicFrame>
        <p:nvGraphicFramePr>
          <p:cNvPr id="5" name="Table Placeholder 4">
            <a:extLst>
              <a:ext uri="{FF2B5EF4-FFF2-40B4-BE49-F238E27FC236}">
                <a16:creationId xmlns:a16="http://schemas.microsoft.com/office/drawing/2014/main" id="{8AD6373E-7D5E-4365-A078-DF13C9798401}"/>
              </a:ext>
            </a:extLst>
          </p:cNvPr>
          <p:cNvGraphicFramePr>
            <a:graphicFrameLocks noGrp="1"/>
          </p:cNvGraphicFramePr>
          <p:nvPr>
            <p:ph type="tbl" sz="quarter" idx="13"/>
            <p:extLst>
              <p:ext uri="{D42A27DB-BD31-4B8C-83A1-F6EECF244321}">
                <p14:modId xmlns:p14="http://schemas.microsoft.com/office/powerpoint/2010/main" val="10886019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3490539"/>
                    </a:ext>
                  </a:extLst>
                </a:gridCol>
                <a:gridCol w="1481328">
                  <a:extLst>
                    <a:ext uri="{9D8B030D-6E8A-4147-A177-3AD203B41FA5}">
                      <a16:colId xmlns:a16="http://schemas.microsoft.com/office/drawing/2014/main" val="751887327"/>
                    </a:ext>
                  </a:extLst>
                </a:gridCol>
                <a:gridCol w="1481328">
                  <a:extLst>
                    <a:ext uri="{9D8B030D-6E8A-4147-A177-3AD203B41FA5}">
                      <a16:colId xmlns:a16="http://schemas.microsoft.com/office/drawing/2014/main" val="2746277079"/>
                    </a:ext>
                  </a:extLst>
                </a:gridCol>
                <a:gridCol w="1481328">
                  <a:extLst>
                    <a:ext uri="{9D8B030D-6E8A-4147-A177-3AD203B41FA5}">
                      <a16:colId xmlns:a16="http://schemas.microsoft.com/office/drawing/2014/main" val="3755618870"/>
                    </a:ext>
                  </a:extLst>
                </a:gridCol>
                <a:gridCol w="1481328">
                  <a:extLst>
                    <a:ext uri="{9D8B030D-6E8A-4147-A177-3AD203B41FA5}">
                      <a16:colId xmlns:a16="http://schemas.microsoft.com/office/drawing/2014/main" val="37198046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Updates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per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Update</a:t>
                      </a:r>
                    </a:p>
                  </a:txBody>
                  <a:tcPr/>
                </a:tc>
                <a:extLst>
                  <a:ext uri="{0D108BD9-81ED-4DB2-BD59-A6C34878D82A}">
                    <a16:rowId xmlns:a16="http://schemas.microsoft.com/office/drawing/2014/main" val="35542611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#compoundertechnology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19304882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#compounds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13876380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#bioplastics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extLst>
                  <a:ext uri="{0D108BD9-81ED-4DB2-BD59-A6C34878D82A}">
                    <a16:rowId xmlns:a16="http://schemas.microsoft.com/office/drawing/2014/main" val="27930232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#calendering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36411580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#PVCpelletizing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34955398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#twinscrew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11.25</a:t>
                      </a:r>
                    </a:p>
                  </a:txBody>
                  <a:tcPr/>
                </a:tc>
                <a:extLst>
                  <a:ext uri="{0D108BD9-81ED-4DB2-BD59-A6C34878D82A}">
                    <a16:rowId xmlns:a16="http://schemas.microsoft.com/office/drawing/2014/main" val="31353664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#extrusion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34517348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#compoundmachine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12.166666666667</a:t>
                      </a:r>
                    </a:p>
                  </a:txBody>
                  <a:tcPr/>
                </a:tc>
                <a:extLst>
                  <a:ext uri="{0D108BD9-81ED-4DB2-BD59-A6C34878D82A}">
                    <a16:rowId xmlns:a16="http://schemas.microsoft.com/office/drawing/2014/main" val="42530747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#compoundtechnology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15042469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#polymercompounding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3748317917"/>
                  </a:ext>
                </a:extLst>
              </a:tr>
            </a:tbl>
          </a:graphicData>
        </a:graphic>
      </p:graphicFrame>
      <p:sp>
        <p:nvSpPr>
          <p:cNvPr id="4" name="Text Placeholder 3">
            <a:extLst>
              <a:ext uri="{FF2B5EF4-FFF2-40B4-BE49-F238E27FC236}">
                <a16:creationId xmlns:a16="http://schemas.microsoft.com/office/drawing/2014/main" id="{CEC68310-D8E5-41C0-97A0-55098EC89320}"/>
              </a:ext>
            </a:extLst>
          </p:cNvPr>
          <p:cNvSpPr>
            <a:spLocks noGrp="1"/>
          </p:cNvSpPr>
          <p:nvPr>
            <p:ph type="body" sz="quarter" idx="14"/>
          </p:nvPr>
        </p:nvSpPr>
        <p:spPr/>
        <p:txBody>
          <a:bodyPr/>
          <a:lstStyle/>
          <a:p>
            <a:r>
              <a:rPr lang="en-US"/>
              <a:t>05/01/2018 - 10/31/2018</a:t>
            </a:r>
          </a:p>
        </p:txBody>
      </p:sp>
    </p:spTree>
    <p:extLst>
      <p:ext uri="{BB962C8B-B14F-4D97-AF65-F5344CB8AC3E}">
        <p14:creationId xmlns:p14="http://schemas.microsoft.com/office/powerpoint/2010/main" val="393070350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321781-394D-4D9B-8DA8-10E4A340614E}"/>
              </a:ext>
            </a:extLst>
          </p:cNvPr>
          <p:cNvSpPr>
            <a:spLocks noGrp="1"/>
          </p:cNvSpPr>
          <p:nvPr>
            <p:ph type="title"/>
          </p:nvPr>
        </p:nvSpPr>
        <p:spPr/>
        <p:txBody>
          <a:bodyPr/>
          <a:lstStyle/>
          <a:p>
            <a:r>
              <a:rPr lang="en-US"/>
              <a:t>LinkedIn Hashtag Detection | Buss AG - 3 of 3</a:t>
            </a:r>
          </a:p>
        </p:txBody>
      </p:sp>
      <p:graphicFrame>
        <p:nvGraphicFramePr>
          <p:cNvPr id="5" name="Table Placeholder 4">
            <a:extLst>
              <a:ext uri="{FF2B5EF4-FFF2-40B4-BE49-F238E27FC236}">
                <a16:creationId xmlns:a16="http://schemas.microsoft.com/office/drawing/2014/main" id="{6D744FBB-E59A-4A48-987E-119B4DE6F447}"/>
              </a:ext>
            </a:extLst>
          </p:cNvPr>
          <p:cNvGraphicFramePr>
            <a:graphicFrameLocks noGrp="1"/>
          </p:cNvGraphicFramePr>
          <p:nvPr>
            <p:ph type="tbl" sz="quarter" idx="13"/>
            <p:extLst>
              <p:ext uri="{D42A27DB-BD31-4B8C-83A1-F6EECF244321}">
                <p14:modId xmlns:p14="http://schemas.microsoft.com/office/powerpoint/2010/main" val="6436925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907785808"/>
                    </a:ext>
                  </a:extLst>
                </a:gridCol>
                <a:gridCol w="1481328">
                  <a:extLst>
                    <a:ext uri="{9D8B030D-6E8A-4147-A177-3AD203B41FA5}">
                      <a16:colId xmlns:a16="http://schemas.microsoft.com/office/drawing/2014/main" val="1943920944"/>
                    </a:ext>
                  </a:extLst>
                </a:gridCol>
                <a:gridCol w="1481328">
                  <a:extLst>
                    <a:ext uri="{9D8B030D-6E8A-4147-A177-3AD203B41FA5}">
                      <a16:colId xmlns:a16="http://schemas.microsoft.com/office/drawing/2014/main" val="3665843063"/>
                    </a:ext>
                  </a:extLst>
                </a:gridCol>
                <a:gridCol w="1481328">
                  <a:extLst>
                    <a:ext uri="{9D8B030D-6E8A-4147-A177-3AD203B41FA5}">
                      <a16:colId xmlns:a16="http://schemas.microsoft.com/office/drawing/2014/main" val="3357474609"/>
                    </a:ext>
                  </a:extLst>
                </a:gridCol>
                <a:gridCol w="1481328">
                  <a:extLst>
                    <a:ext uri="{9D8B030D-6E8A-4147-A177-3AD203B41FA5}">
                      <a16:colId xmlns:a16="http://schemas.microsoft.com/office/drawing/2014/main" val="11766711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Updates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per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Update</a:t>
                      </a:r>
                    </a:p>
                  </a:txBody>
                  <a:tcPr/>
                </a:tc>
                <a:extLst>
                  <a:ext uri="{0D108BD9-81ED-4DB2-BD59-A6C34878D82A}">
                    <a16:rowId xmlns:a16="http://schemas.microsoft.com/office/drawing/2014/main" val="32996116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#twinscrewextruder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10.666666666667</a:t>
                      </a:r>
                    </a:p>
                  </a:txBody>
                  <a:tcPr/>
                </a:tc>
                <a:extLst>
                  <a:ext uri="{0D108BD9-81ED-4DB2-BD59-A6C34878D82A}">
                    <a16:rowId xmlns:a16="http://schemas.microsoft.com/office/drawing/2014/main" val="24603877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#plasticpelletizing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7553614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#compoundingworldexpo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extLst>
                  <a:ext uri="{0D108BD9-81ED-4DB2-BD59-A6C34878D82A}">
                    <a16:rowId xmlns:a16="http://schemas.microsoft.com/office/drawing/2014/main" val="13096881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#compoundingsolutions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16.166666666667</a:t>
                      </a:r>
                    </a:p>
                  </a:txBody>
                  <a:tcPr/>
                </a:tc>
                <a:extLst>
                  <a:ext uri="{0D108BD9-81ED-4DB2-BD59-A6C34878D82A}">
                    <a16:rowId xmlns:a16="http://schemas.microsoft.com/office/drawing/2014/main" val="11570483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#tradefair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extLst>
                  <a:ext uri="{0D108BD9-81ED-4DB2-BD59-A6C34878D82A}">
                    <a16:rowId xmlns:a16="http://schemas.microsoft.com/office/drawing/2014/main" val="3249538129"/>
                  </a:ext>
                </a:extLst>
              </a:tr>
            </a:tbl>
          </a:graphicData>
        </a:graphic>
      </p:graphicFrame>
      <p:sp>
        <p:nvSpPr>
          <p:cNvPr id="4" name="Text Placeholder 3">
            <a:extLst>
              <a:ext uri="{FF2B5EF4-FFF2-40B4-BE49-F238E27FC236}">
                <a16:creationId xmlns:a16="http://schemas.microsoft.com/office/drawing/2014/main" id="{EE00CCDF-EDDE-433C-A429-66722B71C845}"/>
              </a:ext>
            </a:extLst>
          </p:cNvPr>
          <p:cNvSpPr>
            <a:spLocks noGrp="1"/>
          </p:cNvSpPr>
          <p:nvPr>
            <p:ph type="body" sz="quarter" idx="14"/>
          </p:nvPr>
        </p:nvSpPr>
        <p:spPr/>
        <p:txBody>
          <a:bodyPr/>
          <a:lstStyle/>
          <a:p>
            <a:r>
              <a:rPr lang="en-US"/>
              <a:t>05/01/2018 - 10/31/2018</a:t>
            </a:r>
          </a:p>
        </p:txBody>
      </p:sp>
    </p:spTree>
    <p:extLst>
      <p:ext uri="{BB962C8B-B14F-4D97-AF65-F5344CB8AC3E}">
        <p14:creationId xmlns:p14="http://schemas.microsoft.com/office/powerpoint/2010/main" val="383806040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B3E85-9A5C-40AC-A854-F885568CDE66}"/>
              </a:ext>
            </a:extLst>
          </p:cNvPr>
          <p:cNvSpPr>
            <a:spLocks noGrp="1"/>
          </p:cNvSpPr>
          <p:nvPr>
            <p:ph type="title"/>
          </p:nvPr>
        </p:nvSpPr>
        <p:spPr/>
        <p:txBody>
          <a:bodyPr/>
          <a:lstStyle/>
          <a:p>
            <a:r>
              <a:rPr lang="en-US"/>
              <a:t>LinkedIn Updates | Buss AG</a:t>
            </a:r>
          </a:p>
        </p:txBody>
      </p:sp>
      <p:graphicFrame>
        <p:nvGraphicFramePr>
          <p:cNvPr id="6" name="Chart Placeholder 5">
            <a:extLst>
              <a:ext uri="{FF2B5EF4-FFF2-40B4-BE49-F238E27FC236}">
                <a16:creationId xmlns:a16="http://schemas.microsoft.com/office/drawing/2014/main" id="{23819E27-61A6-4B89-AE6A-5398A9CA58DE}"/>
              </a:ext>
            </a:extLst>
          </p:cNvPr>
          <p:cNvGraphicFramePr>
            <a:graphicFrameLocks noGrp="1"/>
          </p:cNvGraphicFramePr>
          <p:nvPr>
            <p:ph type="chart" sz="quarter" idx="13"/>
            <p:extLst>
              <p:ext uri="{D42A27DB-BD31-4B8C-83A1-F6EECF244321}">
                <p14:modId xmlns:p14="http://schemas.microsoft.com/office/powerpoint/2010/main" val="23198134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71A5C4F-3C72-45EE-8E2A-BE1F579D8FC2}"/>
              </a:ext>
            </a:extLst>
          </p:cNvPr>
          <p:cNvSpPr>
            <a:spLocks noGrp="1"/>
          </p:cNvSpPr>
          <p:nvPr>
            <p:ph type="body" sz="quarter" idx="14"/>
          </p:nvPr>
        </p:nvSpPr>
        <p:spPr/>
        <p:txBody>
          <a:bodyPr/>
          <a:lstStyle/>
          <a:p>
            <a:r>
              <a:rPr lang="en-US"/>
              <a:t>05/01/2018 - 10/31/2018</a:t>
            </a:r>
          </a:p>
        </p:txBody>
      </p:sp>
      <p:sp>
        <p:nvSpPr>
          <p:cNvPr id="5" name="Footer Placeholder 4">
            <a:extLst>
              <a:ext uri="{FF2B5EF4-FFF2-40B4-BE49-F238E27FC236}">
                <a16:creationId xmlns:a16="http://schemas.microsoft.com/office/drawing/2014/main" id="{A170D8DC-8059-4CA5-937F-093598184DC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1172876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1064</Words>
  <Application>Microsoft Office PowerPoint</Application>
  <PresentationFormat>On-screen Show (4:3)</PresentationFormat>
  <Paragraphs>475</Paragraphs>
  <Slides>34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34</vt:i4>
      </vt:variant>
    </vt:vector>
  </HeadingPairs>
  <TitlesOfParts>
    <vt:vector size="37" baseType="lpstr">
      <vt:lpstr>Arial</vt:lpstr>
      <vt:lpstr>Calibri</vt:lpstr>
      <vt:lpstr>quintly_template</vt:lpstr>
      <vt:lpstr>BUSS LinkedIn</vt:lpstr>
      <vt:lpstr>LinkedIn Key Metrics Table | Buss AG</vt:lpstr>
      <vt:lpstr>LinkedIn Updates Table | Buss AG - 1 of 21</vt:lpstr>
      <vt:lpstr>LinkedIn Updates Table | Buss AG - 2 of 21</vt:lpstr>
      <vt:lpstr>LinkedIn Updates Table | Buss AG - 3 of 21</vt:lpstr>
      <vt:lpstr>LinkedIn Updates Table | Buss AG - 4 of 21</vt:lpstr>
      <vt:lpstr>LinkedIn Updates Table | Buss AG - 5 of 21</vt:lpstr>
      <vt:lpstr>LinkedIn Updates Table | Buss AG - 6 of 21</vt:lpstr>
      <vt:lpstr>LinkedIn Updates Table | Buss AG - 7 of 21</vt:lpstr>
      <vt:lpstr>LinkedIn Updates Table | Buss AG - 8 of 21</vt:lpstr>
      <vt:lpstr>LinkedIn Updates Table | Buss AG - 9 of 21</vt:lpstr>
      <vt:lpstr>LinkedIn Updates Table | Buss AG - 10 of 21</vt:lpstr>
      <vt:lpstr>LinkedIn Updates Table | Buss AG - 11 of 21</vt:lpstr>
      <vt:lpstr>LinkedIn Updates Table | Buss AG - 12 of 21</vt:lpstr>
      <vt:lpstr>LinkedIn Updates Table | Buss AG - 13 of 21</vt:lpstr>
      <vt:lpstr>LinkedIn Updates Table | Buss AG - 14 of 21</vt:lpstr>
      <vt:lpstr>LinkedIn Updates Table | Buss AG - 15 of 21</vt:lpstr>
      <vt:lpstr>LinkedIn Updates Table | Buss AG - 16 of 21</vt:lpstr>
      <vt:lpstr>LinkedIn Updates Table | Buss AG - 17 of 21</vt:lpstr>
      <vt:lpstr>LinkedIn Updates Table | Buss AG - 18 of 21</vt:lpstr>
      <vt:lpstr>LinkedIn Updates Table | Buss AG - 19 of 21</vt:lpstr>
      <vt:lpstr>LinkedIn Updates Table | Buss AG - 20 of 21</vt:lpstr>
      <vt:lpstr>LinkedIn Updates Table | Buss AG - 21 of 21</vt:lpstr>
      <vt:lpstr>LinkedIn Followers Table | Buss AG</vt:lpstr>
      <vt:lpstr>LinkedIn Followers Total | Buss AG</vt:lpstr>
      <vt:lpstr>LinkedIn Followers Change | Buss AG</vt:lpstr>
      <vt:lpstr>LinkedIn Interaction Rate | Buss AG</vt:lpstr>
      <vt:lpstr>LinkedIn Interactions Distribution | Buss AG</vt:lpstr>
      <vt:lpstr>LinkedIn Interaction Rate By Update Type | Buss AG</vt:lpstr>
      <vt:lpstr>LinkedIn Total Interactions | Buss AG</vt:lpstr>
      <vt:lpstr>LinkedIn Hashtag Detection | Buss AG - 1 of 3</vt:lpstr>
      <vt:lpstr>LinkedIn Hashtag Detection | Buss AG - 2 of 3</vt:lpstr>
      <vt:lpstr>LinkedIn Hashtag Detection | Buss AG - 3 of 3</vt:lpstr>
      <vt:lpstr>LinkedIn Updates | Buss AG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BUSS LinkedIn</dc:title>
  <dc:creator>Administrator</dc:creator>
  <cp:lastModifiedBy>Administrator</cp:lastModifiedBy>
  <cp:revision>1</cp:revision>
  <dcterms:created xsi:type="dcterms:W3CDTF">2018-11-05T09:58:10Z</dcterms:created>
  <dcterms:modified xsi:type="dcterms:W3CDTF">2018-11-05T09:59:01Z</dcterms:modified>
</cp:coreProperties>
</file>