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13" d="100"/>
          <a:sy n="113" d="100"/>
        </p:scale>
        <p:origin x="1296"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ATESTEO </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14">
                  <c:v>116</c:v>
                </c:pt>
                <c:pt idx="15">
                  <c:v>116</c:v>
                </c:pt>
                <c:pt idx="16">
                  <c:v>116</c:v>
                </c:pt>
                <c:pt idx="17">
                  <c:v>117</c:v>
                </c:pt>
                <c:pt idx="18">
                  <c:v>117</c:v>
                </c:pt>
                <c:pt idx="19">
                  <c:v>117</c:v>
                </c:pt>
                <c:pt idx="20">
                  <c:v>118</c:v>
                </c:pt>
                <c:pt idx="21">
                  <c:v>118</c:v>
                </c:pt>
                <c:pt idx="22">
                  <c:v>118</c:v>
                </c:pt>
                <c:pt idx="23">
                  <c:v>118</c:v>
                </c:pt>
                <c:pt idx="24">
                  <c:v>118</c:v>
                </c:pt>
                <c:pt idx="25">
                  <c:v>119</c:v>
                </c:pt>
                <c:pt idx="26">
                  <c:v>119</c:v>
                </c:pt>
                <c:pt idx="27">
                  <c:v>119</c:v>
                </c:pt>
                <c:pt idx="28">
                  <c:v>119</c:v>
                </c:pt>
                <c:pt idx="29">
                  <c:v>119</c:v>
                </c:pt>
                <c:pt idx="30">
                  <c:v>120</c:v>
                </c:pt>
              </c:numCache>
            </c:numRef>
          </c:val>
          <c:smooth val="0"/>
          <c:extLst>
            <c:ext xmlns:c16="http://schemas.microsoft.com/office/drawing/2014/chart" uri="{C3380CC4-5D6E-409C-BE32-E72D297353CC}">
              <c16:uniqueId val="{00000000-2292-4451-9BCA-39B061BCAFB4}"/>
            </c:ext>
          </c:extLst>
        </c:ser>
        <c:dLbls>
          <c:showLegendKey val="0"/>
          <c:showVal val="0"/>
          <c:showCatName val="0"/>
          <c:showSerName val="0"/>
          <c:showPercent val="0"/>
          <c:showBubbleSize val="0"/>
        </c:dLbls>
        <c:smooth val="0"/>
        <c:axId val="359454912"/>
        <c:axId val="359449664"/>
      </c:lineChart>
      <c:dateAx>
        <c:axId val="359454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49664"/>
        <c:crosses val="autoZero"/>
        <c:auto val="1"/>
        <c:lblOffset val="100"/>
        <c:baseTimeUnit val="days"/>
      </c:dateAx>
      <c:valAx>
        <c:axId val="35944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5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ATESTEO </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15">
                  <c:v>0</c:v>
                </c:pt>
                <c:pt idx="16">
                  <c:v>0</c:v>
                </c:pt>
                <c:pt idx="17">
                  <c:v>0.86206896551723999</c:v>
                </c:pt>
                <c:pt idx="18">
                  <c:v>0</c:v>
                </c:pt>
                <c:pt idx="19">
                  <c:v>0</c:v>
                </c:pt>
                <c:pt idx="20">
                  <c:v>0.85470085470085</c:v>
                </c:pt>
                <c:pt idx="21">
                  <c:v>0</c:v>
                </c:pt>
                <c:pt idx="22">
                  <c:v>0</c:v>
                </c:pt>
                <c:pt idx="23">
                  <c:v>0</c:v>
                </c:pt>
                <c:pt idx="24">
                  <c:v>0</c:v>
                </c:pt>
                <c:pt idx="25">
                  <c:v>0.84745762711864003</c:v>
                </c:pt>
                <c:pt idx="26">
                  <c:v>0</c:v>
                </c:pt>
                <c:pt idx="27">
                  <c:v>0</c:v>
                </c:pt>
                <c:pt idx="28">
                  <c:v>0</c:v>
                </c:pt>
                <c:pt idx="29">
                  <c:v>0</c:v>
                </c:pt>
                <c:pt idx="30">
                  <c:v>0.84033613445377997</c:v>
                </c:pt>
              </c:numCache>
            </c:numRef>
          </c:val>
          <c:smooth val="0"/>
          <c:extLst>
            <c:ext xmlns:c16="http://schemas.microsoft.com/office/drawing/2014/chart" uri="{C3380CC4-5D6E-409C-BE32-E72D297353CC}">
              <c16:uniqueId val="{00000000-B8D6-43CA-8A2E-7764F1FD9280}"/>
            </c:ext>
          </c:extLst>
        </c:ser>
        <c:dLbls>
          <c:showLegendKey val="0"/>
          <c:showVal val="0"/>
          <c:showCatName val="0"/>
          <c:showSerName val="0"/>
          <c:showPercent val="0"/>
          <c:showBubbleSize val="0"/>
        </c:dLbls>
        <c:smooth val="0"/>
        <c:axId val="355850960"/>
        <c:axId val="355851616"/>
      </c:lineChart>
      <c:dateAx>
        <c:axId val="355850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51616"/>
        <c:crosses val="autoZero"/>
        <c:auto val="1"/>
        <c:lblOffset val="100"/>
        <c:baseTimeUnit val="days"/>
      </c:dateAx>
      <c:valAx>
        <c:axId val="355851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5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ATESTEO </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F562-4658-9A6D-3ED276121A17}"/>
            </c:ext>
          </c:extLst>
        </c:ser>
        <c:dLbls>
          <c:showLegendKey val="0"/>
          <c:showVal val="0"/>
          <c:showCatName val="0"/>
          <c:showSerName val="0"/>
          <c:showPercent val="0"/>
          <c:showBubbleSize val="0"/>
        </c:dLbls>
        <c:smooth val="0"/>
        <c:axId val="362742584"/>
        <c:axId val="362749472"/>
      </c:lineChart>
      <c:dateAx>
        <c:axId val="362742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49472"/>
        <c:crosses val="autoZero"/>
        <c:auto val="1"/>
        <c:lblOffset val="100"/>
        <c:baseTimeUnit val="days"/>
      </c:dateAx>
      <c:valAx>
        <c:axId val="362749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4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ATESTEO </c:v>
                </c:pt>
              </c:strCache>
            </c:strRef>
          </c:cat>
          <c:val>
            <c:numRef>
              <c:f>Sheet1!$B$2</c:f>
              <c:numCache>
                <c:formatCode>General</c:formatCode>
                <c:ptCount val="1"/>
                <c:pt idx="0">
                  <c:v>10</c:v>
                </c:pt>
              </c:numCache>
            </c:numRef>
          </c:val>
          <c:extLst>
            <c:ext xmlns:c16="http://schemas.microsoft.com/office/drawing/2014/chart" uri="{C3380CC4-5D6E-409C-BE32-E72D297353CC}">
              <c16:uniqueId val="{00000000-AE3A-49A1-84F5-82E7159BA4AE}"/>
            </c:ext>
          </c:extLst>
        </c:ser>
        <c:dLbls>
          <c:showLegendKey val="0"/>
          <c:showVal val="0"/>
          <c:showCatName val="0"/>
          <c:showSerName val="0"/>
          <c:showPercent val="0"/>
          <c:showBubbleSize val="0"/>
        </c:dLbls>
        <c:gapWidth val="219"/>
        <c:overlap val="-27"/>
        <c:axId val="362746192"/>
        <c:axId val="362746848"/>
      </c:barChart>
      <c:catAx>
        <c:axId val="362746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46848"/>
        <c:crosses val="autoZero"/>
        <c:auto val="1"/>
        <c:lblAlgn val="ctr"/>
        <c:lblOffset val="100"/>
        <c:noMultiLvlLbl val="0"/>
      </c:catAx>
      <c:valAx>
        <c:axId val="362746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46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ATESTEO </c:v>
                </c:pt>
              </c:strCache>
            </c:strRef>
          </c:cat>
          <c:val>
            <c:numRef>
              <c:f>Sheet1!$B$2</c:f>
              <c:numCache>
                <c:formatCode>General</c:formatCode>
                <c:ptCount val="1"/>
                <c:pt idx="0">
                  <c:v>10</c:v>
                </c:pt>
              </c:numCache>
            </c:numRef>
          </c:val>
          <c:extLst>
            <c:ext xmlns:c16="http://schemas.microsoft.com/office/drawing/2014/chart" uri="{C3380CC4-5D6E-409C-BE32-E72D297353CC}">
              <c16:uniqueId val="{00000000-4B9E-4688-8DE2-D87C8997001C}"/>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ATESTEO </c:v>
                </c:pt>
              </c:strCache>
            </c:strRef>
          </c:cat>
          <c:val>
            <c:numRef>
              <c:f>Sheet1!$C$2</c:f>
              <c:numCache>
                <c:formatCode>General</c:formatCode>
                <c:ptCount val="1"/>
                <c:pt idx="0">
                  <c:v>0</c:v>
                </c:pt>
              </c:numCache>
            </c:numRef>
          </c:val>
          <c:extLst>
            <c:ext xmlns:c16="http://schemas.microsoft.com/office/drawing/2014/chart" uri="{C3380CC4-5D6E-409C-BE32-E72D297353CC}">
              <c16:uniqueId val="{00000001-4B9E-4688-8DE2-D87C8997001C}"/>
            </c:ext>
          </c:extLst>
        </c:ser>
        <c:dLbls>
          <c:showLegendKey val="0"/>
          <c:showVal val="0"/>
          <c:showCatName val="0"/>
          <c:showSerName val="0"/>
          <c:showPercent val="0"/>
          <c:showBubbleSize val="0"/>
        </c:dLbls>
        <c:gapWidth val="150"/>
        <c:overlap val="100"/>
        <c:axId val="362741928"/>
        <c:axId val="362750456"/>
      </c:barChart>
      <c:catAx>
        <c:axId val="362741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50456"/>
        <c:crosses val="autoZero"/>
        <c:auto val="1"/>
        <c:lblAlgn val="ctr"/>
        <c:lblOffset val="100"/>
        <c:noMultiLvlLbl val="0"/>
      </c:catAx>
      <c:valAx>
        <c:axId val="362750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41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CA242-DFA0-468A-87E2-DA49928F59C0}"/>
              </a:ext>
            </a:extLst>
          </p:cNvPr>
          <p:cNvSpPr>
            <a:spLocks noGrp="1"/>
          </p:cNvSpPr>
          <p:nvPr>
            <p:ph type="ctrTitle"/>
          </p:nvPr>
        </p:nvSpPr>
        <p:spPr/>
        <p:txBody>
          <a:bodyPr/>
          <a:lstStyle/>
          <a:p>
            <a:r>
              <a:rPr lang="en-US"/>
              <a:t>Atesteo LinkedIn</a:t>
            </a:r>
          </a:p>
        </p:txBody>
      </p:sp>
      <p:sp>
        <p:nvSpPr>
          <p:cNvPr id="3" name="Subtitle 2">
            <a:extLst>
              <a:ext uri="{FF2B5EF4-FFF2-40B4-BE49-F238E27FC236}">
                <a16:creationId xmlns:a16="http://schemas.microsoft.com/office/drawing/2014/main" id="{27CDA47A-D83F-42B3-9D78-6447B4AD09A3}"/>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364633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1C61B-CF92-45A1-BC8A-B6750784ED35}"/>
              </a:ext>
            </a:extLst>
          </p:cNvPr>
          <p:cNvSpPr>
            <a:spLocks noGrp="1"/>
          </p:cNvSpPr>
          <p:nvPr>
            <p:ph type="title"/>
          </p:nvPr>
        </p:nvSpPr>
        <p:spPr/>
        <p:txBody>
          <a:bodyPr/>
          <a:lstStyle/>
          <a:p>
            <a:r>
              <a:rPr lang="en-US"/>
              <a:t>LinkedIn Key Metrics Table | ATESTEO </a:t>
            </a:r>
          </a:p>
        </p:txBody>
      </p:sp>
      <p:graphicFrame>
        <p:nvGraphicFramePr>
          <p:cNvPr id="5" name="Table Placeholder 4">
            <a:extLst>
              <a:ext uri="{FF2B5EF4-FFF2-40B4-BE49-F238E27FC236}">
                <a16:creationId xmlns:a16="http://schemas.microsoft.com/office/drawing/2014/main" id="{75B9C9B1-3B26-45B9-B88B-03769C31E3AD}"/>
              </a:ext>
            </a:extLst>
          </p:cNvPr>
          <p:cNvGraphicFramePr>
            <a:graphicFrameLocks noGrp="1"/>
          </p:cNvGraphicFramePr>
          <p:nvPr>
            <p:ph type="tbl" sz="quarter" idx="13"/>
            <p:extLst>
              <p:ext uri="{D42A27DB-BD31-4B8C-83A1-F6EECF244321}">
                <p14:modId xmlns:p14="http://schemas.microsoft.com/office/powerpoint/2010/main" val="2888158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96466055"/>
                    </a:ext>
                  </a:extLst>
                </a:gridCol>
                <a:gridCol w="1069848">
                  <a:extLst>
                    <a:ext uri="{9D8B030D-6E8A-4147-A177-3AD203B41FA5}">
                      <a16:colId xmlns:a16="http://schemas.microsoft.com/office/drawing/2014/main" val="2442409268"/>
                    </a:ext>
                  </a:extLst>
                </a:gridCol>
                <a:gridCol w="1069848">
                  <a:extLst>
                    <a:ext uri="{9D8B030D-6E8A-4147-A177-3AD203B41FA5}">
                      <a16:colId xmlns:a16="http://schemas.microsoft.com/office/drawing/2014/main" val="411301682"/>
                    </a:ext>
                  </a:extLst>
                </a:gridCol>
                <a:gridCol w="1069848">
                  <a:extLst>
                    <a:ext uri="{9D8B030D-6E8A-4147-A177-3AD203B41FA5}">
                      <a16:colId xmlns:a16="http://schemas.microsoft.com/office/drawing/2014/main" val="2994627995"/>
                    </a:ext>
                  </a:extLst>
                </a:gridCol>
                <a:gridCol w="1069848">
                  <a:extLst>
                    <a:ext uri="{9D8B030D-6E8A-4147-A177-3AD203B41FA5}">
                      <a16:colId xmlns:a16="http://schemas.microsoft.com/office/drawing/2014/main" val="1344513251"/>
                    </a:ext>
                  </a:extLst>
                </a:gridCol>
                <a:gridCol w="1069848">
                  <a:extLst>
                    <a:ext uri="{9D8B030D-6E8A-4147-A177-3AD203B41FA5}">
                      <a16:colId xmlns:a16="http://schemas.microsoft.com/office/drawing/2014/main" val="1809023130"/>
                    </a:ext>
                  </a:extLst>
                </a:gridCol>
                <a:gridCol w="1069848">
                  <a:extLst>
                    <a:ext uri="{9D8B030D-6E8A-4147-A177-3AD203B41FA5}">
                      <a16:colId xmlns:a16="http://schemas.microsoft.com/office/drawing/2014/main" val="363221300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16143132"/>
                  </a:ext>
                </a:extLst>
              </a:tr>
              <a:tr h="370840">
                <a:tc>
                  <a:txBody>
                    <a:bodyPr/>
                    <a:lstStyle/>
                    <a:p>
                      <a:r>
                        <a:rPr lang="en-US" sz="1000"/>
                        <a:t>ATESTEO </a:t>
                      </a:r>
                    </a:p>
                  </a:txBody>
                  <a:tcPr/>
                </a:tc>
                <a:tc>
                  <a:txBody>
                    <a:bodyPr/>
                    <a:lstStyle/>
                    <a:p>
                      <a:r>
                        <a:rPr lang="en-US" sz="1000"/>
                        <a:t>120</a:t>
                      </a:r>
                    </a:p>
                  </a:txBody>
                  <a:tcPr/>
                </a:tc>
                <a:tc>
                  <a:txBody>
                    <a:bodyPr/>
                    <a:lstStyle/>
                    <a:p>
                      <a:r>
                        <a:rPr lang="en-US" sz="1000"/>
                        <a:t>n/a</a:t>
                      </a:r>
                    </a:p>
                  </a:txBody>
                  <a:tcPr/>
                </a:tc>
                <a:tc>
                  <a:txBody>
                    <a:bodyPr/>
                    <a:lstStyle/>
                    <a:p>
                      <a:r>
                        <a:rPr lang="en-US" sz="1000"/>
                        <a:t>2</a:t>
                      </a:r>
                    </a:p>
                  </a:txBody>
                  <a:tcPr/>
                </a:tc>
                <a:tc>
                  <a:txBody>
                    <a:bodyPr/>
                    <a:lstStyle/>
                    <a:p>
                      <a:r>
                        <a:rPr lang="en-US" sz="1000"/>
                        <a:t>10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735549839"/>
                  </a:ext>
                </a:extLst>
              </a:tr>
            </a:tbl>
          </a:graphicData>
        </a:graphic>
      </p:graphicFrame>
      <p:sp>
        <p:nvSpPr>
          <p:cNvPr id="4" name="Text Placeholder 3">
            <a:extLst>
              <a:ext uri="{FF2B5EF4-FFF2-40B4-BE49-F238E27FC236}">
                <a16:creationId xmlns:a16="http://schemas.microsoft.com/office/drawing/2014/main" id="{93FA8569-8400-4B51-B754-E6A771527758}"/>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585361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4C400-370B-4D68-A470-72AD530DBEA4}"/>
              </a:ext>
            </a:extLst>
          </p:cNvPr>
          <p:cNvSpPr>
            <a:spLocks noGrp="1"/>
          </p:cNvSpPr>
          <p:nvPr>
            <p:ph type="title"/>
          </p:nvPr>
        </p:nvSpPr>
        <p:spPr/>
        <p:txBody>
          <a:bodyPr/>
          <a:lstStyle/>
          <a:p>
            <a:r>
              <a:rPr lang="en-US"/>
              <a:t>LinkedIn Updates Table | ATESTEO </a:t>
            </a:r>
          </a:p>
        </p:txBody>
      </p:sp>
      <p:graphicFrame>
        <p:nvGraphicFramePr>
          <p:cNvPr id="5" name="Table Placeholder 4">
            <a:extLst>
              <a:ext uri="{FF2B5EF4-FFF2-40B4-BE49-F238E27FC236}">
                <a16:creationId xmlns:a16="http://schemas.microsoft.com/office/drawing/2014/main" id="{FD6D31F7-C5C3-458C-8543-F40CD69AE230}"/>
              </a:ext>
            </a:extLst>
          </p:cNvPr>
          <p:cNvGraphicFramePr>
            <a:graphicFrameLocks noGrp="1"/>
          </p:cNvGraphicFramePr>
          <p:nvPr>
            <p:ph type="tbl" sz="quarter" idx="13"/>
            <p:extLst>
              <p:ext uri="{D42A27DB-BD31-4B8C-83A1-F6EECF244321}">
                <p14:modId xmlns:p14="http://schemas.microsoft.com/office/powerpoint/2010/main" val="3075535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24589461"/>
                    </a:ext>
                  </a:extLst>
                </a:gridCol>
                <a:gridCol w="987552">
                  <a:extLst>
                    <a:ext uri="{9D8B030D-6E8A-4147-A177-3AD203B41FA5}">
                      <a16:colId xmlns:a16="http://schemas.microsoft.com/office/drawing/2014/main" val="3949713878"/>
                    </a:ext>
                  </a:extLst>
                </a:gridCol>
                <a:gridCol w="987552">
                  <a:extLst>
                    <a:ext uri="{9D8B030D-6E8A-4147-A177-3AD203B41FA5}">
                      <a16:colId xmlns:a16="http://schemas.microsoft.com/office/drawing/2014/main" val="962747313"/>
                    </a:ext>
                  </a:extLst>
                </a:gridCol>
                <a:gridCol w="987552">
                  <a:extLst>
                    <a:ext uri="{9D8B030D-6E8A-4147-A177-3AD203B41FA5}">
                      <a16:colId xmlns:a16="http://schemas.microsoft.com/office/drawing/2014/main" val="616706412"/>
                    </a:ext>
                  </a:extLst>
                </a:gridCol>
                <a:gridCol w="987552">
                  <a:extLst>
                    <a:ext uri="{9D8B030D-6E8A-4147-A177-3AD203B41FA5}">
                      <a16:colId xmlns:a16="http://schemas.microsoft.com/office/drawing/2014/main" val="1761628043"/>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79023108"/>
                  </a:ext>
                </a:extLst>
              </a:tr>
              <a:tr h="370840">
                <a:tc>
                  <a:txBody>
                    <a:bodyPr/>
                    <a:lstStyle/>
                    <a:p>
                      <a:r>
                        <a:rPr lang="en-US" sz="1000" b="1"/>
                        <a:t> ATESTEO  - 2018-10-15 15:47:07 </a:t>
                      </a:r>
                      <a:r>
                        <a:rPr lang="en-US" sz="1000"/>
                        <a:t>
  Increase in E-Mobility Testing at ATESTEO: The share of tests in the field of E-Mobility is growing rapidly at the leading specialist for Drivetrain Testing. By testing electric motors, inverters, auxiliary electrical components, and hybrid drive systems, ATESTEO supports the international automotive industry in the development of its electric and hybrid vehicle prototypes. Read more: https://lnkd.in/daGnSXz
#atesteo #drivetraintesting #automotive #emobility</a:t>
                      </a:r>
                    </a:p>
                  </a:txBody>
                  <a:tcPr/>
                </a:tc>
                <a:tc>
                  <a:txBody>
                    <a:bodyPr/>
                    <a:lstStyle/>
                    <a:p>
                      <a:r>
                        <a:rPr lang="en-US" sz="1000"/>
                        <a:t>6</a:t>
                      </a:r>
                    </a:p>
                  </a:txBody>
                  <a:tcPr/>
                </a:tc>
                <a:tc>
                  <a:txBody>
                    <a:bodyPr/>
                    <a:lstStyle/>
                    <a:p>
                      <a:r>
                        <a:rPr lang="en-US" sz="1000"/>
                        <a:t>0</a:t>
                      </a:r>
                    </a:p>
                  </a:txBody>
                  <a:tcPr/>
                </a:tc>
                <a:tc>
                  <a:txBody>
                    <a:bodyPr/>
                    <a:lstStyle/>
                    <a:p>
                      <a:r>
                        <a:rPr lang="en-US" sz="1000"/>
                        <a:t>5.1724 %</a:t>
                      </a:r>
                    </a:p>
                  </a:txBody>
                  <a:tcPr/>
                </a:tc>
                <a:tc>
                  <a:txBody>
                    <a:bodyPr/>
                    <a:lstStyle/>
                    <a:p>
                      <a:r>
                        <a:rPr lang="en-US" sz="1000"/>
                        <a:t>Link</a:t>
                      </a:r>
                    </a:p>
                  </a:txBody>
                  <a:tcPr/>
                </a:tc>
                <a:extLst>
                  <a:ext uri="{0D108BD9-81ED-4DB2-BD59-A6C34878D82A}">
                    <a16:rowId xmlns:a16="http://schemas.microsoft.com/office/drawing/2014/main" val="3679435595"/>
                  </a:ext>
                </a:extLst>
              </a:tr>
              <a:tr h="370840">
                <a:tc>
                  <a:txBody>
                    <a:bodyPr/>
                    <a:lstStyle/>
                    <a:p>
                      <a:r>
                        <a:rPr lang="en-US" sz="1000" b="1"/>
                        <a:t> ATESTEO  - 2018-10-01 17:26:21 </a:t>
                      </a:r>
                      <a:r>
                        <a:rPr lang="en-US" sz="1000"/>
                        <a:t>
  More efficient, more precisely validated test results in transmission development: ATESTEO develops method for automated efficiency measurement! Read more: https://lnkd.in/gS9SyRk
#atesteo #drivetraintesting #automotive #efficiencymeasurement #testbench</a:t>
                      </a:r>
                    </a:p>
                  </a:txBody>
                  <a:tcPr/>
                </a:tc>
                <a:tc>
                  <a:txBody>
                    <a:bodyPr/>
                    <a:lstStyle/>
                    <a:p>
                      <a:r>
                        <a:rPr lang="en-US" sz="1000"/>
                        <a:t>4</a:t>
                      </a:r>
                    </a:p>
                  </a:txBody>
                  <a:tcPr/>
                </a:tc>
                <a:tc>
                  <a:txBody>
                    <a:bodyPr/>
                    <a:lstStyle/>
                    <a:p>
                      <a:r>
                        <a:rPr lang="en-US" sz="1000"/>
                        <a:t>0</a:t>
                      </a:r>
                    </a:p>
                  </a:txBody>
                  <a:tcPr/>
                </a:tc>
                <a:tc>
                  <a:txBody>
                    <a:bodyPr/>
                    <a:lstStyle/>
                    <a:p>
                      <a:r>
                        <a:rPr lang="en-US" sz="1000"/>
                        <a:t>n/a</a:t>
                      </a:r>
                    </a:p>
                  </a:txBody>
                  <a:tcPr/>
                </a:tc>
                <a:tc>
                  <a:txBody>
                    <a:bodyPr/>
                    <a:lstStyle/>
                    <a:p>
                      <a:r>
                        <a:rPr lang="en-US" sz="1000"/>
                        <a:t>Link</a:t>
                      </a:r>
                    </a:p>
                  </a:txBody>
                  <a:tcPr/>
                </a:tc>
                <a:extLst>
                  <a:ext uri="{0D108BD9-81ED-4DB2-BD59-A6C34878D82A}">
                    <a16:rowId xmlns:a16="http://schemas.microsoft.com/office/drawing/2014/main" val="1998359512"/>
                  </a:ext>
                </a:extLst>
              </a:tr>
            </a:tbl>
          </a:graphicData>
        </a:graphic>
      </p:graphicFrame>
      <p:sp>
        <p:nvSpPr>
          <p:cNvPr id="4" name="Text Placeholder 3">
            <a:extLst>
              <a:ext uri="{FF2B5EF4-FFF2-40B4-BE49-F238E27FC236}">
                <a16:creationId xmlns:a16="http://schemas.microsoft.com/office/drawing/2014/main" id="{A2F62445-6590-4D9F-BEB8-46A20CF9BF79}"/>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279375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E1161-2634-42BA-9F6C-BB778BE2B594}"/>
              </a:ext>
            </a:extLst>
          </p:cNvPr>
          <p:cNvSpPr>
            <a:spLocks noGrp="1"/>
          </p:cNvSpPr>
          <p:nvPr>
            <p:ph type="title"/>
          </p:nvPr>
        </p:nvSpPr>
        <p:spPr/>
        <p:txBody>
          <a:bodyPr/>
          <a:lstStyle/>
          <a:p>
            <a:r>
              <a:rPr lang="en-US"/>
              <a:t>LinkedIn Followers Total | ATESTEO </a:t>
            </a:r>
          </a:p>
        </p:txBody>
      </p:sp>
      <p:graphicFrame>
        <p:nvGraphicFramePr>
          <p:cNvPr id="6" name="Chart Placeholder 5">
            <a:extLst>
              <a:ext uri="{FF2B5EF4-FFF2-40B4-BE49-F238E27FC236}">
                <a16:creationId xmlns:a16="http://schemas.microsoft.com/office/drawing/2014/main" id="{D1BD16BC-88F1-4F0C-86EA-ED1443A572D3}"/>
              </a:ext>
            </a:extLst>
          </p:cNvPr>
          <p:cNvGraphicFramePr>
            <a:graphicFrameLocks noGrp="1"/>
          </p:cNvGraphicFramePr>
          <p:nvPr>
            <p:ph type="chart" sz="quarter" idx="13"/>
            <p:extLst>
              <p:ext uri="{D42A27DB-BD31-4B8C-83A1-F6EECF244321}">
                <p14:modId xmlns:p14="http://schemas.microsoft.com/office/powerpoint/2010/main" val="936712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3CDC6C-2444-4AA3-81C1-85E0CEC17D31}"/>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73BE3767-E782-41D6-9A5F-82EC9976BC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6999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5262A-5FC1-4D80-84C4-77FB2F1CED0C}"/>
              </a:ext>
            </a:extLst>
          </p:cNvPr>
          <p:cNvSpPr>
            <a:spLocks noGrp="1"/>
          </p:cNvSpPr>
          <p:nvPr>
            <p:ph type="title"/>
          </p:nvPr>
        </p:nvSpPr>
        <p:spPr/>
        <p:txBody>
          <a:bodyPr/>
          <a:lstStyle/>
          <a:p>
            <a:r>
              <a:rPr lang="en-US"/>
              <a:t>LinkedIn Followers Table | ATESTEO </a:t>
            </a:r>
          </a:p>
        </p:txBody>
      </p:sp>
      <p:graphicFrame>
        <p:nvGraphicFramePr>
          <p:cNvPr id="5" name="Table Placeholder 4">
            <a:extLst>
              <a:ext uri="{FF2B5EF4-FFF2-40B4-BE49-F238E27FC236}">
                <a16:creationId xmlns:a16="http://schemas.microsoft.com/office/drawing/2014/main" id="{EF2BDF23-1004-4869-B705-188BEAFCC525}"/>
              </a:ext>
            </a:extLst>
          </p:cNvPr>
          <p:cNvGraphicFramePr>
            <a:graphicFrameLocks noGrp="1"/>
          </p:cNvGraphicFramePr>
          <p:nvPr>
            <p:ph type="tbl" sz="quarter" idx="13"/>
            <p:extLst>
              <p:ext uri="{D42A27DB-BD31-4B8C-83A1-F6EECF244321}">
                <p14:modId xmlns:p14="http://schemas.microsoft.com/office/powerpoint/2010/main" val="1637580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86676512"/>
                    </a:ext>
                  </a:extLst>
                </a:gridCol>
                <a:gridCol w="1234440">
                  <a:extLst>
                    <a:ext uri="{9D8B030D-6E8A-4147-A177-3AD203B41FA5}">
                      <a16:colId xmlns:a16="http://schemas.microsoft.com/office/drawing/2014/main" val="3432403251"/>
                    </a:ext>
                  </a:extLst>
                </a:gridCol>
                <a:gridCol w="822960">
                  <a:extLst>
                    <a:ext uri="{9D8B030D-6E8A-4147-A177-3AD203B41FA5}">
                      <a16:colId xmlns:a16="http://schemas.microsoft.com/office/drawing/2014/main" val="744251334"/>
                    </a:ext>
                  </a:extLst>
                </a:gridCol>
                <a:gridCol w="822960">
                  <a:extLst>
                    <a:ext uri="{9D8B030D-6E8A-4147-A177-3AD203B41FA5}">
                      <a16:colId xmlns:a16="http://schemas.microsoft.com/office/drawing/2014/main" val="549343625"/>
                    </a:ext>
                  </a:extLst>
                </a:gridCol>
                <a:gridCol w="822960">
                  <a:extLst>
                    <a:ext uri="{9D8B030D-6E8A-4147-A177-3AD203B41FA5}">
                      <a16:colId xmlns:a16="http://schemas.microsoft.com/office/drawing/2014/main" val="1740560521"/>
                    </a:ext>
                  </a:extLst>
                </a:gridCol>
                <a:gridCol w="822960">
                  <a:extLst>
                    <a:ext uri="{9D8B030D-6E8A-4147-A177-3AD203B41FA5}">
                      <a16:colId xmlns:a16="http://schemas.microsoft.com/office/drawing/2014/main" val="2150821418"/>
                    </a:ext>
                  </a:extLst>
                </a:gridCol>
                <a:gridCol w="822960">
                  <a:extLst>
                    <a:ext uri="{9D8B030D-6E8A-4147-A177-3AD203B41FA5}">
                      <a16:colId xmlns:a16="http://schemas.microsoft.com/office/drawing/2014/main" val="1960197228"/>
                    </a:ext>
                  </a:extLst>
                </a:gridCol>
                <a:gridCol w="822960">
                  <a:extLst>
                    <a:ext uri="{9D8B030D-6E8A-4147-A177-3AD203B41FA5}">
                      <a16:colId xmlns:a16="http://schemas.microsoft.com/office/drawing/2014/main" val="344124762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172951315"/>
                  </a:ext>
                </a:extLst>
              </a:tr>
              <a:tr h="370840">
                <a:tc>
                  <a:txBody>
                    <a:bodyPr/>
                    <a:lstStyle/>
                    <a:p>
                      <a:r>
                        <a:rPr lang="en-US" sz="1000"/>
                        <a:t>ATESTEO </a:t>
                      </a:r>
                    </a:p>
                  </a:txBody>
                  <a:tcPr/>
                </a:tc>
                <a:tc>
                  <a:txBody>
                    <a:bodyPr/>
                    <a:lstStyle/>
                    <a:p>
                      <a:r>
                        <a:rPr lang="en-US" sz="1000"/>
                        <a:t>120</a:t>
                      </a:r>
                    </a:p>
                  </a:txBody>
                  <a:tcPr/>
                </a:tc>
                <a:tc>
                  <a:txBody>
                    <a:bodyPr/>
                    <a:lstStyle/>
                    <a:p>
                      <a:r>
                        <a:rPr lang="en-US" sz="1000"/>
                        <a:t>1</a:t>
                      </a:r>
                    </a:p>
                  </a:txBody>
                  <a:tcPr/>
                </a:tc>
                <a:tc>
                  <a:txBody>
                    <a:bodyPr/>
                    <a:lstStyle/>
                    <a:p>
                      <a:r>
                        <a:rPr lang="en-US" sz="1000"/>
                        <a:t>0.8 %</a:t>
                      </a:r>
                    </a:p>
                  </a:txBody>
                  <a:tcPr/>
                </a:tc>
                <a:tc>
                  <a:txBody>
                    <a:bodyPr/>
                    <a:lstStyle/>
                    <a:p>
                      <a:r>
                        <a:rPr lang="en-US" sz="1000"/>
                        <a:t>2</a:t>
                      </a:r>
                    </a:p>
                  </a:txBody>
                  <a:tcPr/>
                </a:tc>
                <a:tc>
                  <a:txBody>
                    <a:bodyPr/>
                    <a:lstStyle/>
                    <a:p>
                      <a:r>
                        <a:rPr lang="en-US" sz="1000"/>
                        <a:t>1.7 %</a:t>
                      </a:r>
                    </a:p>
                  </a:txBody>
                  <a:tcPr/>
                </a:tc>
                <a:tc>
                  <a:txBody>
                    <a:bodyPr/>
                    <a:lstStyle/>
                    <a:p>
                      <a:r>
                        <a:rPr lang="en-US" sz="1000"/>
                        <a:t>4</a:t>
                      </a:r>
                    </a:p>
                  </a:txBody>
                  <a:tcPr/>
                </a:tc>
                <a:tc>
                  <a:txBody>
                    <a:bodyPr/>
                    <a:lstStyle/>
                    <a:p>
                      <a:r>
                        <a:rPr lang="en-US" sz="1000"/>
                        <a:t>3.4 %</a:t>
                      </a:r>
                    </a:p>
                  </a:txBody>
                  <a:tcPr/>
                </a:tc>
                <a:extLst>
                  <a:ext uri="{0D108BD9-81ED-4DB2-BD59-A6C34878D82A}">
                    <a16:rowId xmlns:a16="http://schemas.microsoft.com/office/drawing/2014/main" val="1260369798"/>
                  </a:ext>
                </a:extLst>
              </a:tr>
            </a:tbl>
          </a:graphicData>
        </a:graphic>
      </p:graphicFrame>
      <p:sp>
        <p:nvSpPr>
          <p:cNvPr id="4" name="Text Placeholder 3">
            <a:extLst>
              <a:ext uri="{FF2B5EF4-FFF2-40B4-BE49-F238E27FC236}">
                <a16:creationId xmlns:a16="http://schemas.microsoft.com/office/drawing/2014/main" id="{49791761-D167-434D-A2D2-F8E0A800F16E}"/>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096803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38797-E52D-4ED6-9ECC-8E5E590E5E7A}"/>
              </a:ext>
            </a:extLst>
          </p:cNvPr>
          <p:cNvSpPr>
            <a:spLocks noGrp="1"/>
          </p:cNvSpPr>
          <p:nvPr>
            <p:ph type="title"/>
          </p:nvPr>
        </p:nvSpPr>
        <p:spPr/>
        <p:txBody>
          <a:bodyPr/>
          <a:lstStyle/>
          <a:p>
            <a:r>
              <a:rPr lang="en-US"/>
              <a:t>LinkedIn Followers Change Rate | ATESTEO </a:t>
            </a:r>
          </a:p>
        </p:txBody>
      </p:sp>
      <p:graphicFrame>
        <p:nvGraphicFramePr>
          <p:cNvPr id="6" name="Chart Placeholder 5">
            <a:extLst>
              <a:ext uri="{FF2B5EF4-FFF2-40B4-BE49-F238E27FC236}">
                <a16:creationId xmlns:a16="http://schemas.microsoft.com/office/drawing/2014/main" id="{13EB91E1-D910-4ED2-A7A4-EFC15CA11D23}"/>
              </a:ext>
            </a:extLst>
          </p:cNvPr>
          <p:cNvGraphicFramePr>
            <a:graphicFrameLocks noGrp="1"/>
          </p:cNvGraphicFramePr>
          <p:nvPr>
            <p:ph type="chart" sz="quarter" idx="13"/>
            <p:extLst>
              <p:ext uri="{D42A27DB-BD31-4B8C-83A1-F6EECF244321}">
                <p14:modId xmlns:p14="http://schemas.microsoft.com/office/powerpoint/2010/main" val="507375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3B104C-F339-4F34-B56F-909EB9E88F21}"/>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B8899528-B7D6-4CF5-B861-D9EE35E15A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3892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35733-A2FF-4493-8465-96A7AF6C9055}"/>
              </a:ext>
            </a:extLst>
          </p:cNvPr>
          <p:cNvSpPr>
            <a:spLocks noGrp="1"/>
          </p:cNvSpPr>
          <p:nvPr>
            <p:ph type="title"/>
          </p:nvPr>
        </p:nvSpPr>
        <p:spPr/>
        <p:txBody>
          <a:bodyPr/>
          <a:lstStyle/>
          <a:p>
            <a:r>
              <a:rPr lang="en-US"/>
              <a:t>LinkedIn Interaction Rate | ATESTEO </a:t>
            </a:r>
          </a:p>
        </p:txBody>
      </p:sp>
      <p:graphicFrame>
        <p:nvGraphicFramePr>
          <p:cNvPr id="6" name="Chart Placeholder 5">
            <a:extLst>
              <a:ext uri="{FF2B5EF4-FFF2-40B4-BE49-F238E27FC236}">
                <a16:creationId xmlns:a16="http://schemas.microsoft.com/office/drawing/2014/main" id="{B2A021F7-5986-43B5-821C-4ED3EE182901}"/>
              </a:ext>
            </a:extLst>
          </p:cNvPr>
          <p:cNvGraphicFramePr>
            <a:graphicFrameLocks noGrp="1"/>
          </p:cNvGraphicFramePr>
          <p:nvPr>
            <p:ph type="chart" sz="quarter" idx="13"/>
            <p:extLst>
              <p:ext uri="{D42A27DB-BD31-4B8C-83A1-F6EECF244321}">
                <p14:modId xmlns:p14="http://schemas.microsoft.com/office/powerpoint/2010/main" val="1801168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B893FB-C081-4EB5-95D0-171DD93006A5}"/>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A01CB4C4-3FAF-4B5D-BD9B-0082D70EFB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1994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6C4FA-9023-4787-9A75-42F8E9FABA06}"/>
              </a:ext>
            </a:extLst>
          </p:cNvPr>
          <p:cNvSpPr>
            <a:spLocks noGrp="1"/>
          </p:cNvSpPr>
          <p:nvPr>
            <p:ph type="title"/>
          </p:nvPr>
        </p:nvSpPr>
        <p:spPr/>
        <p:txBody>
          <a:bodyPr/>
          <a:lstStyle/>
          <a:p>
            <a:r>
              <a:rPr lang="en-US"/>
              <a:t>LinkedIn Total Interactions | ATESTEO </a:t>
            </a:r>
          </a:p>
        </p:txBody>
      </p:sp>
      <p:graphicFrame>
        <p:nvGraphicFramePr>
          <p:cNvPr id="6" name="Chart Placeholder 5">
            <a:extLst>
              <a:ext uri="{FF2B5EF4-FFF2-40B4-BE49-F238E27FC236}">
                <a16:creationId xmlns:a16="http://schemas.microsoft.com/office/drawing/2014/main" id="{109E4E4E-BA0D-4009-B9D4-29CD4A2C77B4}"/>
              </a:ext>
            </a:extLst>
          </p:cNvPr>
          <p:cNvGraphicFramePr>
            <a:graphicFrameLocks noGrp="1"/>
          </p:cNvGraphicFramePr>
          <p:nvPr>
            <p:ph type="chart" sz="quarter" idx="13"/>
            <p:extLst>
              <p:ext uri="{D42A27DB-BD31-4B8C-83A1-F6EECF244321}">
                <p14:modId xmlns:p14="http://schemas.microsoft.com/office/powerpoint/2010/main" val="2591629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54EB5B-12F3-43C3-A0FB-75DE86AC2EC1}"/>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7937ADAD-7875-4547-A4C2-54F7AFBE7E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9180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C7314-0FB0-4CE2-AE27-2C026D4ED298}"/>
              </a:ext>
            </a:extLst>
          </p:cNvPr>
          <p:cNvSpPr>
            <a:spLocks noGrp="1"/>
          </p:cNvSpPr>
          <p:nvPr>
            <p:ph type="title"/>
          </p:nvPr>
        </p:nvSpPr>
        <p:spPr/>
        <p:txBody>
          <a:bodyPr/>
          <a:lstStyle/>
          <a:p>
            <a:r>
              <a:rPr lang="en-US"/>
              <a:t>LinkedIn Interactions Distribution | ATESTEO </a:t>
            </a:r>
          </a:p>
        </p:txBody>
      </p:sp>
      <p:graphicFrame>
        <p:nvGraphicFramePr>
          <p:cNvPr id="6" name="Chart Placeholder 5">
            <a:extLst>
              <a:ext uri="{FF2B5EF4-FFF2-40B4-BE49-F238E27FC236}">
                <a16:creationId xmlns:a16="http://schemas.microsoft.com/office/drawing/2014/main" id="{95A335C8-8FAB-4D98-AFD5-6E5AEDC2B056}"/>
              </a:ext>
            </a:extLst>
          </p:cNvPr>
          <p:cNvGraphicFramePr>
            <a:graphicFrameLocks noGrp="1"/>
          </p:cNvGraphicFramePr>
          <p:nvPr>
            <p:ph type="chart" sz="quarter" idx="13"/>
            <p:extLst>
              <p:ext uri="{D42A27DB-BD31-4B8C-83A1-F6EECF244321}">
                <p14:modId xmlns:p14="http://schemas.microsoft.com/office/powerpoint/2010/main" val="2393773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55190E-2AF9-4E41-BB77-FA3FCD5C1E3D}"/>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4EE9E597-4B7A-4810-B05A-E0AC295E96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24309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153</Words>
  <Application>Microsoft Office PowerPoint</Application>
  <PresentationFormat>On-screen Show (4:3)</PresentationFormat>
  <Paragraphs>68</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Atesteo LinkedIn</vt:lpstr>
      <vt:lpstr>LinkedIn Key Metrics Table | ATESTEO </vt:lpstr>
      <vt:lpstr>LinkedIn Updates Table | ATESTEO </vt:lpstr>
      <vt:lpstr>LinkedIn Followers Total | ATESTEO </vt:lpstr>
      <vt:lpstr>LinkedIn Followers Table | ATESTEO </vt:lpstr>
      <vt:lpstr>LinkedIn Followers Change Rate | ATESTEO </vt:lpstr>
      <vt:lpstr>LinkedIn Interaction Rate | ATESTEO </vt:lpstr>
      <vt:lpstr>LinkedIn Total Interactions | ATESTEO </vt:lpstr>
      <vt:lpstr>LinkedIn Interactions Distribution | ATESTEO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Atesteo LinkedIn</dc:title>
  <dc:creator>Administrator</dc:creator>
  <cp:lastModifiedBy>Administrator</cp:lastModifiedBy>
  <cp:revision>1</cp:revision>
  <dcterms:created xsi:type="dcterms:W3CDTF">2018-11-05T08:21:56Z</dcterms:created>
  <dcterms:modified xsi:type="dcterms:W3CDTF">2018-11-05T08:22:15Z</dcterms:modified>
</cp:coreProperties>
</file>