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2648</c:v>
                </c:pt>
                <c:pt idx="1">
                  <c:v>2648</c:v>
                </c:pt>
                <c:pt idx="2">
                  <c:v>2648</c:v>
                </c:pt>
                <c:pt idx="3">
                  <c:v>2648</c:v>
                </c:pt>
                <c:pt idx="4">
                  <c:v>2648</c:v>
                </c:pt>
                <c:pt idx="5">
                  <c:v>2648</c:v>
                </c:pt>
                <c:pt idx="6">
                  <c:v>2651</c:v>
                </c:pt>
                <c:pt idx="7">
                  <c:v>2650</c:v>
                </c:pt>
                <c:pt idx="8">
                  <c:v>2650</c:v>
                </c:pt>
                <c:pt idx="9">
                  <c:v>2650</c:v>
                </c:pt>
                <c:pt idx="10">
                  <c:v>2651</c:v>
                </c:pt>
                <c:pt idx="11">
                  <c:v>2653</c:v>
                </c:pt>
                <c:pt idx="12">
                  <c:v>2652</c:v>
                </c:pt>
                <c:pt idx="13">
                  <c:v>2651</c:v>
                </c:pt>
                <c:pt idx="14">
                  <c:v>2652</c:v>
                </c:pt>
                <c:pt idx="15">
                  <c:v>2652</c:v>
                </c:pt>
                <c:pt idx="16">
                  <c:v>2654</c:v>
                </c:pt>
                <c:pt idx="17">
                  <c:v>2654</c:v>
                </c:pt>
                <c:pt idx="18">
                  <c:v>2656</c:v>
                </c:pt>
                <c:pt idx="19">
                  <c:v>2655</c:v>
                </c:pt>
                <c:pt idx="20">
                  <c:v>2656</c:v>
                </c:pt>
                <c:pt idx="21">
                  <c:v>2657</c:v>
                </c:pt>
                <c:pt idx="22">
                  <c:v>2658</c:v>
                </c:pt>
                <c:pt idx="23">
                  <c:v>2657</c:v>
                </c:pt>
                <c:pt idx="24">
                  <c:v>2659</c:v>
                </c:pt>
                <c:pt idx="25">
                  <c:v>2661</c:v>
                </c:pt>
                <c:pt idx="26">
                  <c:v>2661</c:v>
                </c:pt>
                <c:pt idx="27">
                  <c:v>2662</c:v>
                </c:pt>
                <c:pt idx="28">
                  <c:v>2662</c:v>
                </c:pt>
                <c:pt idx="29">
                  <c:v>2664</c:v>
                </c:pt>
              </c:numCache>
            </c:numRef>
          </c:val>
          <c:smooth val="0"/>
          <c:extLst>
            <c:ext xmlns:c16="http://schemas.microsoft.com/office/drawing/2014/chart" uri="{C3380CC4-5D6E-409C-BE32-E72D297353CC}">
              <c16:uniqueId val="{00000000-9B33-4D80-9BB8-C3CDD27DF008}"/>
            </c:ext>
          </c:extLst>
        </c:ser>
        <c:dLbls>
          <c:showLegendKey val="0"/>
          <c:showVal val="0"/>
          <c:showCatName val="0"/>
          <c:showSerName val="0"/>
          <c:showPercent val="0"/>
          <c:showBubbleSize val="0"/>
        </c:dLbls>
        <c:smooth val="0"/>
        <c:axId val="351110696"/>
        <c:axId val="351106104"/>
      </c:lineChart>
      <c:dateAx>
        <c:axId val="351110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06104"/>
        <c:crosses val="autoZero"/>
        <c:auto val="1"/>
        <c:lblOffset val="100"/>
        <c:baseTimeUnit val="days"/>
      </c:dateAx>
      <c:valAx>
        <c:axId val="35110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1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1</c:v>
                </c:pt>
                <c:pt idx="4">
                  <c:v>1</c:v>
                </c:pt>
                <c:pt idx="5">
                  <c:v>1</c:v>
                </c:pt>
                <c:pt idx="6">
                  <c:v>0</c:v>
                </c:pt>
                <c:pt idx="7">
                  <c:v>1</c:v>
                </c:pt>
                <c:pt idx="8">
                  <c:v>0</c:v>
                </c:pt>
                <c:pt idx="9">
                  <c:v>0</c:v>
                </c:pt>
                <c:pt idx="10">
                  <c:v>1</c:v>
                </c:pt>
                <c:pt idx="11">
                  <c:v>0</c:v>
                </c:pt>
                <c:pt idx="12">
                  <c:v>0</c:v>
                </c:pt>
                <c:pt idx="13">
                  <c:v>0</c:v>
                </c:pt>
                <c:pt idx="14">
                  <c:v>0</c:v>
                </c:pt>
                <c:pt idx="15">
                  <c:v>0</c:v>
                </c:pt>
                <c:pt idx="16">
                  <c:v>0</c:v>
                </c:pt>
                <c:pt idx="17">
                  <c:v>0</c:v>
                </c:pt>
                <c:pt idx="18">
                  <c:v>0</c:v>
                </c:pt>
                <c:pt idx="19">
                  <c:v>0</c:v>
                </c:pt>
                <c:pt idx="20">
                  <c:v>1</c:v>
                </c:pt>
                <c:pt idx="21">
                  <c:v>0</c:v>
                </c:pt>
                <c:pt idx="22">
                  <c:v>0</c:v>
                </c:pt>
                <c:pt idx="23">
                  <c:v>0</c:v>
                </c:pt>
                <c:pt idx="24">
                  <c:v>1</c:v>
                </c:pt>
                <c:pt idx="25">
                  <c:v>0</c:v>
                </c:pt>
                <c:pt idx="26">
                  <c:v>1</c:v>
                </c:pt>
                <c:pt idx="27">
                  <c:v>1</c:v>
                </c:pt>
                <c:pt idx="28">
                  <c:v>1</c:v>
                </c:pt>
                <c:pt idx="29">
                  <c:v>0</c:v>
                </c:pt>
              </c:numCache>
            </c:numRef>
          </c:val>
          <c:smooth val="0"/>
          <c:extLst>
            <c:ext xmlns:c16="http://schemas.microsoft.com/office/drawing/2014/chart" uri="{C3380CC4-5D6E-409C-BE32-E72D297353CC}">
              <c16:uniqueId val="{00000000-2B66-4223-91CF-3C2DB77FC56B}"/>
            </c:ext>
          </c:extLst>
        </c:ser>
        <c:dLbls>
          <c:showLegendKey val="0"/>
          <c:showVal val="0"/>
          <c:showCatName val="0"/>
          <c:showSerName val="0"/>
          <c:showPercent val="0"/>
          <c:showBubbleSize val="0"/>
        </c:dLbls>
        <c:smooth val="0"/>
        <c:axId val="444730656"/>
        <c:axId val="444734264"/>
      </c:lineChart>
      <c:dateAx>
        <c:axId val="44473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34264"/>
        <c:crosses val="autoZero"/>
        <c:auto val="1"/>
        <c:lblOffset val="100"/>
        <c:baseTimeUnit val="days"/>
      </c:dateAx>
      <c:valAx>
        <c:axId val="44473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3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4882</c:v>
                </c:pt>
                <c:pt idx="1">
                  <c:v>4898</c:v>
                </c:pt>
                <c:pt idx="2">
                  <c:v>5269</c:v>
                </c:pt>
                <c:pt idx="3">
                  <c:v>4792</c:v>
                </c:pt>
                <c:pt idx="4">
                  <c:v>3966</c:v>
                </c:pt>
                <c:pt idx="5">
                  <c:v>13126</c:v>
                </c:pt>
                <c:pt idx="6">
                  <c:v>12971</c:v>
                </c:pt>
                <c:pt idx="7">
                  <c:v>12783</c:v>
                </c:pt>
                <c:pt idx="8">
                  <c:v>11406</c:v>
                </c:pt>
                <c:pt idx="9">
                  <c:v>11888</c:v>
                </c:pt>
                <c:pt idx="10">
                  <c:v>4227</c:v>
                </c:pt>
                <c:pt idx="11">
                  <c:v>15047</c:v>
                </c:pt>
                <c:pt idx="12">
                  <c:v>3473</c:v>
                </c:pt>
                <c:pt idx="13">
                  <c:v>2228</c:v>
                </c:pt>
                <c:pt idx="14">
                  <c:v>199</c:v>
                </c:pt>
                <c:pt idx="15">
                  <c:v>152</c:v>
                </c:pt>
                <c:pt idx="16">
                  <c:v>137</c:v>
                </c:pt>
                <c:pt idx="17">
                  <c:v>144</c:v>
                </c:pt>
                <c:pt idx="18">
                  <c:v>321</c:v>
                </c:pt>
                <c:pt idx="19">
                  <c:v>280</c:v>
                </c:pt>
                <c:pt idx="20">
                  <c:v>2206</c:v>
                </c:pt>
                <c:pt idx="21">
                  <c:v>524</c:v>
                </c:pt>
                <c:pt idx="22">
                  <c:v>299</c:v>
                </c:pt>
                <c:pt idx="23">
                  <c:v>317</c:v>
                </c:pt>
                <c:pt idx="24">
                  <c:v>1082</c:v>
                </c:pt>
                <c:pt idx="25">
                  <c:v>334</c:v>
                </c:pt>
                <c:pt idx="26">
                  <c:v>1057</c:v>
                </c:pt>
                <c:pt idx="27">
                  <c:v>1239</c:v>
                </c:pt>
                <c:pt idx="28">
                  <c:v>1151</c:v>
                </c:pt>
                <c:pt idx="29">
                  <c:v>511</c:v>
                </c:pt>
              </c:numCache>
            </c:numRef>
          </c:val>
          <c:smooth val="0"/>
          <c:extLst>
            <c:ext xmlns:c16="http://schemas.microsoft.com/office/drawing/2014/chart" uri="{C3380CC4-5D6E-409C-BE32-E72D297353CC}">
              <c16:uniqueId val="{00000000-F1D8-452F-9A24-AD9116995D52}"/>
            </c:ext>
          </c:extLst>
        </c:ser>
        <c:dLbls>
          <c:showLegendKey val="0"/>
          <c:showVal val="0"/>
          <c:showCatName val="0"/>
          <c:showSerName val="0"/>
          <c:showPercent val="0"/>
          <c:showBubbleSize val="0"/>
        </c:dLbls>
        <c:smooth val="0"/>
        <c:axId val="444731312"/>
        <c:axId val="444731640"/>
      </c:lineChart>
      <c:dateAx>
        <c:axId val="44473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31640"/>
        <c:crosses val="autoZero"/>
        <c:auto val="1"/>
        <c:lblOffset val="100"/>
        <c:baseTimeUnit val="days"/>
      </c:dateAx>
      <c:valAx>
        <c:axId val="44473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3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2.0296084049665999</c:v>
                </c:pt>
                <c:pt idx="1">
                  <c:v>0.69610615618881999</c:v>
                </c:pt>
                <c:pt idx="2">
                  <c:v>0.56245151280062</c:v>
                </c:pt>
                <c:pt idx="3">
                  <c:v>0.62402496099843996</c:v>
                </c:pt>
                <c:pt idx="4">
                  <c:v>0.42941492216854998</c:v>
                </c:pt>
                <c:pt idx="5">
                  <c:v>0.84223322045672</c:v>
                </c:pt>
                <c:pt idx="6">
                  <c:v>0.45204750930686</c:v>
                </c:pt>
                <c:pt idx="7">
                  <c:v>0.44830741079596997</c:v>
                </c:pt>
                <c:pt idx="8">
                  <c:v>0.24390243902438999</c:v>
                </c:pt>
                <c:pt idx="9">
                  <c:v>0.25006946373993</c:v>
                </c:pt>
                <c:pt idx="10">
                  <c:v>0.77306733167081998</c:v>
                </c:pt>
                <c:pt idx="11">
                  <c:v>0.22419791264012001</c:v>
                </c:pt>
                <c:pt idx="12">
                  <c:v>0.52227342549922995</c:v>
                </c:pt>
                <c:pt idx="13">
                  <c:v>0.41589648798521001</c:v>
                </c:pt>
                <c:pt idx="14">
                  <c:v>3.90625</c:v>
                </c:pt>
                <c:pt idx="15">
                  <c:v>2.3529411764705999</c:v>
                </c:pt>
                <c:pt idx="16">
                  <c:v>8.9743589743589993</c:v>
                </c:pt>
                <c:pt idx="17">
                  <c:v>9.3023255813952996</c:v>
                </c:pt>
                <c:pt idx="18">
                  <c:v>15.596330275229001</c:v>
                </c:pt>
                <c:pt idx="19">
                  <c:v>11.688311688312</c:v>
                </c:pt>
                <c:pt idx="20">
                  <c:v>7.4581430745814004</c:v>
                </c:pt>
                <c:pt idx="21">
                  <c:v>4.8571428571429003</c:v>
                </c:pt>
                <c:pt idx="22">
                  <c:v>5.5865921787708999</c:v>
                </c:pt>
                <c:pt idx="23">
                  <c:v>4.5685279187817001</c:v>
                </c:pt>
                <c:pt idx="24">
                  <c:v>3.9024390243901999</c:v>
                </c:pt>
                <c:pt idx="25">
                  <c:v>9.0909090909091006</c:v>
                </c:pt>
                <c:pt idx="26">
                  <c:v>2.774108322325</c:v>
                </c:pt>
                <c:pt idx="27">
                  <c:v>4.7511312217194996</c:v>
                </c:pt>
                <c:pt idx="28">
                  <c:v>3.6802030456853001</c:v>
                </c:pt>
                <c:pt idx="29">
                  <c:v>5.4313099041533999</c:v>
                </c:pt>
              </c:numCache>
            </c:numRef>
          </c:val>
          <c:smooth val="0"/>
          <c:extLst>
            <c:ext xmlns:c16="http://schemas.microsoft.com/office/drawing/2014/chart" uri="{C3380CC4-5D6E-409C-BE32-E72D297353CC}">
              <c16:uniqueId val="{00000000-111A-496F-81CD-6341ED62B409}"/>
            </c:ext>
          </c:extLst>
        </c:ser>
        <c:dLbls>
          <c:showLegendKey val="0"/>
          <c:showVal val="0"/>
          <c:showCatName val="0"/>
          <c:showSerName val="0"/>
          <c:showPercent val="0"/>
          <c:showBubbleSize val="0"/>
        </c:dLbls>
        <c:smooth val="0"/>
        <c:axId val="444746400"/>
        <c:axId val="444744760"/>
      </c:lineChart>
      <c:dateAx>
        <c:axId val="44474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44760"/>
        <c:crosses val="autoZero"/>
        <c:auto val="1"/>
        <c:lblOffset val="100"/>
        <c:baseTimeUnit val="days"/>
      </c:dateAx>
      <c:valAx>
        <c:axId val="44474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74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6B786-6CE1-4F5A-803A-C38A5F49ABF9}"/>
              </a:ext>
            </a:extLst>
          </p:cNvPr>
          <p:cNvSpPr>
            <a:spLocks noGrp="1"/>
          </p:cNvSpPr>
          <p:nvPr>
            <p:ph type="ctrTitle"/>
          </p:nvPr>
        </p:nvSpPr>
        <p:spPr/>
        <p:txBody>
          <a:bodyPr/>
          <a:lstStyle/>
          <a:p>
            <a:r>
              <a:rPr lang="en-US"/>
              <a:t>TrendSet Facebook</a:t>
            </a:r>
          </a:p>
        </p:txBody>
      </p:sp>
      <p:sp>
        <p:nvSpPr>
          <p:cNvPr id="3" name="Subtitle 2">
            <a:extLst>
              <a:ext uri="{FF2B5EF4-FFF2-40B4-BE49-F238E27FC236}">
                <a16:creationId xmlns:a16="http://schemas.microsoft.com/office/drawing/2014/main" id="{41AE1CED-6438-4390-A20D-BEE8BE03AFC8}"/>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350165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1EB6-5F85-4AA8-BB07-879E9749B21A}"/>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E45CD4AD-67E6-4BE0-8708-F87AD6ED9DA8}"/>
              </a:ext>
            </a:extLst>
          </p:cNvPr>
          <p:cNvGraphicFramePr>
            <a:graphicFrameLocks noGrp="1"/>
          </p:cNvGraphicFramePr>
          <p:nvPr>
            <p:ph type="tbl" sz="quarter" idx="13"/>
            <p:extLst>
              <p:ext uri="{D42A27DB-BD31-4B8C-83A1-F6EECF244321}">
                <p14:modId xmlns:p14="http://schemas.microsoft.com/office/powerpoint/2010/main" val="16315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5738220"/>
                    </a:ext>
                  </a:extLst>
                </a:gridCol>
                <a:gridCol w="411480">
                  <a:extLst>
                    <a:ext uri="{9D8B030D-6E8A-4147-A177-3AD203B41FA5}">
                      <a16:colId xmlns:a16="http://schemas.microsoft.com/office/drawing/2014/main" val="1500209202"/>
                    </a:ext>
                  </a:extLst>
                </a:gridCol>
                <a:gridCol w="304495">
                  <a:extLst>
                    <a:ext uri="{9D8B030D-6E8A-4147-A177-3AD203B41FA5}">
                      <a16:colId xmlns:a16="http://schemas.microsoft.com/office/drawing/2014/main" val="1053128819"/>
                    </a:ext>
                  </a:extLst>
                </a:gridCol>
                <a:gridCol w="304495">
                  <a:extLst>
                    <a:ext uri="{9D8B030D-6E8A-4147-A177-3AD203B41FA5}">
                      <a16:colId xmlns:a16="http://schemas.microsoft.com/office/drawing/2014/main" val="1519381217"/>
                    </a:ext>
                  </a:extLst>
                </a:gridCol>
                <a:gridCol w="304495">
                  <a:extLst>
                    <a:ext uri="{9D8B030D-6E8A-4147-A177-3AD203B41FA5}">
                      <a16:colId xmlns:a16="http://schemas.microsoft.com/office/drawing/2014/main" val="1914581138"/>
                    </a:ext>
                  </a:extLst>
                </a:gridCol>
                <a:gridCol w="304495">
                  <a:extLst>
                    <a:ext uri="{9D8B030D-6E8A-4147-A177-3AD203B41FA5}">
                      <a16:colId xmlns:a16="http://schemas.microsoft.com/office/drawing/2014/main" val="1974181367"/>
                    </a:ext>
                  </a:extLst>
                </a:gridCol>
                <a:gridCol w="304495">
                  <a:extLst>
                    <a:ext uri="{9D8B030D-6E8A-4147-A177-3AD203B41FA5}">
                      <a16:colId xmlns:a16="http://schemas.microsoft.com/office/drawing/2014/main" val="2447017613"/>
                    </a:ext>
                  </a:extLst>
                </a:gridCol>
                <a:gridCol w="304495">
                  <a:extLst>
                    <a:ext uri="{9D8B030D-6E8A-4147-A177-3AD203B41FA5}">
                      <a16:colId xmlns:a16="http://schemas.microsoft.com/office/drawing/2014/main" val="1770576865"/>
                    </a:ext>
                  </a:extLst>
                </a:gridCol>
                <a:gridCol w="304495">
                  <a:extLst>
                    <a:ext uri="{9D8B030D-6E8A-4147-A177-3AD203B41FA5}">
                      <a16:colId xmlns:a16="http://schemas.microsoft.com/office/drawing/2014/main" val="1108933849"/>
                    </a:ext>
                  </a:extLst>
                </a:gridCol>
                <a:gridCol w="304495">
                  <a:extLst>
                    <a:ext uri="{9D8B030D-6E8A-4147-A177-3AD203B41FA5}">
                      <a16:colId xmlns:a16="http://schemas.microsoft.com/office/drawing/2014/main" val="1527750689"/>
                    </a:ext>
                  </a:extLst>
                </a:gridCol>
                <a:gridCol w="304495">
                  <a:extLst>
                    <a:ext uri="{9D8B030D-6E8A-4147-A177-3AD203B41FA5}">
                      <a16:colId xmlns:a16="http://schemas.microsoft.com/office/drawing/2014/main" val="1533540354"/>
                    </a:ext>
                  </a:extLst>
                </a:gridCol>
                <a:gridCol w="304495">
                  <a:extLst>
                    <a:ext uri="{9D8B030D-6E8A-4147-A177-3AD203B41FA5}">
                      <a16:colId xmlns:a16="http://schemas.microsoft.com/office/drawing/2014/main" val="2809750856"/>
                    </a:ext>
                  </a:extLst>
                </a:gridCol>
                <a:gridCol w="304495">
                  <a:extLst>
                    <a:ext uri="{9D8B030D-6E8A-4147-A177-3AD203B41FA5}">
                      <a16:colId xmlns:a16="http://schemas.microsoft.com/office/drawing/2014/main" val="507954483"/>
                    </a:ext>
                  </a:extLst>
                </a:gridCol>
                <a:gridCol w="304495">
                  <a:extLst>
                    <a:ext uri="{9D8B030D-6E8A-4147-A177-3AD203B41FA5}">
                      <a16:colId xmlns:a16="http://schemas.microsoft.com/office/drawing/2014/main" val="1629516628"/>
                    </a:ext>
                  </a:extLst>
                </a:gridCol>
                <a:gridCol w="304495">
                  <a:extLst>
                    <a:ext uri="{9D8B030D-6E8A-4147-A177-3AD203B41FA5}">
                      <a16:colId xmlns:a16="http://schemas.microsoft.com/office/drawing/2014/main" val="3020469796"/>
                    </a:ext>
                  </a:extLst>
                </a:gridCol>
                <a:gridCol w="304495">
                  <a:extLst>
                    <a:ext uri="{9D8B030D-6E8A-4147-A177-3AD203B41FA5}">
                      <a16:colId xmlns:a16="http://schemas.microsoft.com/office/drawing/2014/main" val="502455318"/>
                    </a:ext>
                  </a:extLst>
                </a:gridCol>
                <a:gridCol w="304495">
                  <a:extLst>
                    <a:ext uri="{9D8B030D-6E8A-4147-A177-3AD203B41FA5}">
                      <a16:colId xmlns:a16="http://schemas.microsoft.com/office/drawing/2014/main" val="1497887453"/>
                    </a:ext>
                  </a:extLst>
                </a:gridCol>
                <a:gridCol w="304495">
                  <a:extLst>
                    <a:ext uri="{9D8B030D-6E8A-4147-A177-3AD203B41FA5}">
                      <a16:colId xmlns:a16="http://schemas.microsoft.com/office/drawing/2014/main" val="3949137735"/>
                    </a:ext>
                  </a:extLst>
                </a:gridCol>
                <a:gridCol w="304495">
                  <a:extLst>
                    <a:ext uri="{9D8B030D-6E8A-4147-A177-3AD203B41FA5}">
                      <a16:colId xmlns:a16="http://schemas.microsoft.com/office/drawing/2014/main" val="2761648062"/>
                    </a:ext>
                  </a:extLst>
                </a:gridCol>
                <a:gridCol w="304495">
                  <a:extLst>
                    <a:ext uri="{9D8B030D-6E8A-4147-A177-3AD203B41FA5}">
                      <a16:colId xmlns:a16="http://schemas.microsoft.com/office/drawing/2014/main" val="3805490667"/>
                    </a:ext>
                  </a:extLst>
                </a:gridCol>
                <a:gridCol w="304495">
                  <a:extLst>
                    <a:ext uri="{9D8B030D-6E8A-4147-A177-3AD203B41FA5}">
                      <a16:colId xmlns:a16="http://schemas.microsoft.com/office/drawing/2014/main" val="2778622594"/>
                    </a:ext>
                  </a:extLst>
                </a:gridCol>
                <a:gridCol w="304495">
                  <a:extLst>
                    <a:ext uri="{9D8B030D-6E8A-4147-A177-3AD203B41FA5}">
                      <a16:colId xmlns:a16="http://schemas.microsoft.com/office/drawing/2014/main" val="2422027822"/>
                    </a:ext>
                  </a:extLst>
                </a:gridCol>
                <a:gridCol w="304495">
                  <a:extLst>
                    <a:ext uri="{9D8B030D-6E8A-4147-A177-3AD203B41FA5}">
                      <a16:colId xmlns:a16="http://schemas.microsoft.com/office/drawing/2014/main" val="40691238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34228903"/>
                  </a:ext>
                </a:extLst>
              </a:tr>
              <a:tr h="370840">
                <a:tc>
                  <a:txBody>
                    <a:bodyPr/>
                    <a:lstStyle/>
                    <a:p>
                      <a:r>
                        <a:rPr lang="en-US" sz="1000"/>
                        <a:t>TrendSet</a:t>
                      </a:r>
                    </a:p>
                  </a:txBody>
                  <a:tcPr/>
                </a:tc>
                <a:tc>
                  <a:txBody>
                    <a:bodyPr/>
                    <a:lstStyle/>
                    <a:p>
                      <a:r>
                        <a:rPr lang="en-US" sz="1000"/>
                        <a:t>n/a</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2</a:t>
                      </a:r>
                    </a:p>
                  </a:txBody>
                  <a:tcPr/>
                </a:tc>
                <a:tc>
                  <a:txBody>
                    <a:bodyPr/>
                    <a:lstStyle/>
                    <a:p>
                      <a:r>
                        <a:rPr lang="en-US" sz="1000"/>
                        <a:t>164</a:t>
                      </a:r>
                    </a:p>
                  </a:txBody>
                  <a:tcPr/>
                </a:tc>
                <a:tc>
                  <a:txBody>
                    <a:bodyPr/>
                    <a:lstStyle/>
                    <a:p>
                      <a:r>
                        <a:rPr lang="en-US" sz="1000"/>
                        <a:t>0</a:t>
                      </a:r>
                    </a:p>
                  </a:txBody>
                  <a:tcPr/>
                </a:tc>
                <a:tc>
                  <a:txBody>
                    <a:bodyPr/>
                    <a:lstStyle/>
                    <a:p>
                      <a:r>
                        <a:rPr lang="en-US" sz="1000"/>
                        <a:t>163</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23</a:t>
                      </a:r>
                    </a:p>
                  </a:txBody>
                  <a:tcPr/>
                </a:tc>
                <a:tc>
                  <a:txBody>
                    <a:bodyPr/>
                    <a:lstStyle/>
                    <a:p>
                      <a:r>
                        <a:rPr lang="en-US" sz="1000"/>
                        <a:t>208</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163502763"/>
                  </a:ext>
                </a:extLst>
              </a:tr>
            </a:tbl>
          </a:graphicData>
        </a:graphic>
      </p:graphicFrame>
      <p:sp>
        <p:nvSpPr>
          <p:cNvPr id="4" name="Text Placeholder 3">
            <a:extLst>
              <a:ext uri="{FF2B5EF4-FFF2-40B4-BE49-F238E27FC236}">
                <a16:creationId xmlns:a16="http://schemas.microsoft.com/office/drawing/2014/main" id="{0CED2101-46A2-423C-B943-95F4B4BFFE5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92912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0001C-1D9A-4E65-9589-B7196522890E}"/>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34E4BA99-D27E-4606-866C-46A1D1098E6F}"/>
              </a:ext>
            </a:extLst>
          </p:cNvPr>
          <p:cNvGraphicFramePr>
            <a:graphicFrameLocks noGrp="1"/>
          </p:cNvGraphicFramePr>
          <p:nvPr>
            <p:ph type="chart" sz="quarter" idx="13"/>
            <p:extLst>
              <p:ext uri="{D42A27DB-BD31-4B8C-83A1-F6EECF244321}">
                <p14:modId xmlns:p14="http://schemas.microsoft.com/office/powerpoint/2010/main" val="808008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6D17D-CFCF-463B-80E4-50DEE61F37E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A7015B4-B477-4E77-B57B-3DF53AD4EA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004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3AB3-0340-47D1-81F7-2DFAD509EAF5}"/>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EE2914D1-5586-46C7-93E1-FB09C0D116DE}"/>
              </a:ext>
            </a:extLst>
          </p:cNvPr>
          <p:cNvGraphicFramePr>
            <a:graphicFrameLocks noGrp="1"/>
          </p:cNvGraphicFramePr>
          <p:nvPr>
            <p:ph type="tbl" sz="quarter" idx="13"/>
            <p:extLst>
              <p:ext uri="{D42A27DB-BD31-4B8C-83A1-F6EECF244321}">
                <p14:modId xmlns:p14="http://schemas.microsoft.com/office/powerpoint/2010/main" val="2834565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0633952"/>
                    </a:ext>
                  </a:extLst>
                </a:gridCol>
                <a:gridCol w="1234440">
                  <a:extLst>
                    <a:ext uri="{9D8B030D-6E8A-4147-A177-3AD203B41FA5}">
                      <a16:colId xmlns:a16="http://schemas.microsoft.com/office/drawing/2014/main" val="268432545"/>
                    </a:ext>
                  </a:extLst>
                </a:gridCol>
                <a:gridCol w="822960">
                  <a:extLst>
                    <a:ext uri="{9D8B030D-6E8A-4147-A177-3AD203B41FA5}">
                      <a16:colId xmlns:a16="http://schemas.microsoft.com/office/drawing/2014/main" val="2843953359"/>
                    </a:ext>
                  </a:extLst>
                </a:gridCol>
                <a:gridCol w="822960">
                  <a:extLst>
                    <a:ext uri="{9D8B030D-6E8A-4147-A177-3AD203B41FA5}">
                      <a16:colId xmlns:a16="http://schemas.microsoft.com/office/drawing/2014/main" val="2912877788"/>
                    </a:ext>
                  </a:extLst>
                </a:gridCol>
                <a:gridCol w="822960">
                  <a:extLst>
                    <a:ext uri="{9D8B030D-6E8A-4147-A177-3AD203B41FA5}">
                      <a16:colId xmlns:a16="http://schemas.microsoft.com/office/drawing/2014/main" val="986725367"/>
                    </a:ext>
                  </a:extLst>
                </a:gridCol>
                <a:gridCol w="822960">
                  <a:extLst>
                    <a:ext uri="{9D8B030D-6E8A-4147-A177-3AD203B41FA5}">
                      <a16:colId xmlns:a16="http://schemas.microsoft.com/office/drawing/2014/main" val="1351710317"/>
                    </a:ext>
                  </a:extLst>
                </a:gridCol>
                <a:gridCol w="822960">
                  <a:extLst>
                    <a:ext uri="{9D8B030D-6E8A-4147-A177-3AD203B41FA5}">
                      <a16:colId xmlns:a16="http://schemas.microsoft.com/office/drawing/2014/main" val="3603570323"/>
                    </a:ext>
                  </a:extLst>
                </a:gridCol>
                <a:gridCol w="822960">
                  <a:extLst>
                    <a:ext uri="{9D8B030D-6E8A-4147-A177-3AD203B41FA5}">
                      <a16:colId xmlns:a16="http://schemas.microsoft.com/office/drawing/2014/main" val="26079927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47919279"/>
                  </a:ext>
                </a:extLst>
              </a:tr>
              <a:tr h="370840">
                <a:tc>
                  <a:txBody>
                    <a:bodyPr/>
                    <a:lstStyle/>
                    <a:p>
                      <a:r>
                        <a:rPr lang="en-US" sz="1000"/>
                        <a:t>TrendSet</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945849243"/>
                  </a:ext>
                </a:extLst>
              </a:tr>
            </a:tbl>
          </a:graphicData>
        </a:graphic>
      </p:graphicFrame>
      <p:sp>
        <p:nvSpPr>
          <p:cNvPr id="4" name="Text Placeholder 3">
            <a:extLst>
              <a:ext uri="{FF2B5EF4-FFF2-40B4-BE49-F238E27FC236}">
                <a16:creationId xmlns:a16="http://schemas.microsoft.com/office/drawing/2014/main" id="{1C438FF2-F3FC-492A-892E-575B348C107D}"/>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4227472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31C2C-0FA6-451D-9C64-C3B6305F5AE8}"/>
              </a:ext>
            </a:extLst>
          </p:cNvPr>
          <p:cNvSpPr>
            <a:spLocks noGrp="1"/>
          </p:cNvSpPr>
          <p:nvPr>
            <p:ph type="title"/>
          </p:nvPr>
        </p:nvSpPr>
        <p:spPr/>
        <p:txBody>
          <a:bodyPr/>
          <a:lstStyle/>
          <a:p>
            <a:r>
              <a:rPr lang="en-US"/>
              <a:t>Facebook Own Posts Table  | TrendSet - 1 of 12</a:t>
            </a:r>
          </a:p>
        </p:txBody>
      </p:sp>
      <p:graphicFrame>
        <p:nvGraphicFramePr>
          <p:cNvPr id="5" name="Table Placeholder 4">
            <a:extLst>
              <a:ext uri="{FF2B5EF4-FFF2-40B4-BE49-F238E27FC236}">
                <a16:creationId xmlns:a16="http://schemas.microsoft.com/office/drawing/2014/main" id="{43FBE205-DAE6-4289-9458-2ADF3822092E}"/>
              </a:ext>
            </a:extLst>
          </p:cNvPr>
          <p:cNvGraphicFramePr>
            <a:graphicFrameLocks noGrp="1"/>
          </p:cNvGraphicFramePr>
          <p:nvPr>
            <p:ph type="tbl" sz="quarter" idx="13"/>
            <p:extLst>
              <p:ext uri="{D42A27DB-BD31-4B8C-83A1-F6EECF244321}">
                <p14:modId xmlns:p14="http://schemas.microsoft.com/office/powerpoint/2010/main" val="1590903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86536835"/>
                    </a:ext>
                  </a:extLst>
                </a:gridCol>
                <a:gridCol w="370332">
                  <a:extLst>
                    <a:ext uri="{9D8B030D-6E8A-4147-A177-3AD203B41FA5}">
                      <a16:colId xmlns:a16="http://schemas.microsoft.com/office/drawing/2014/main" val="1155563091"/>
                    </a:ext>
                  </a:extLst>
                </a:gridCol>
                <a:gridCol w="370332">
                  <a:extLst>
                    <a:ext uri="{9D8B030D-6E8A-4147-A177-3AD203B41FA5}">
                      <a16:colId xmlns:a16="http://schemas.microsoft.com/office/drawing/2014/main" val="1750832029"/>
                    </a:ext>
                  </a:extLst>
                </a:gridCol>
                <a:gridCol w="370332">
                  <a:extLst>
                    <a:ext uri="{9D8B030D-6E8A-4147-A177-3AD203B41FA5}">
                      <a16:colId xmlns:a16="http://schemas.microsoft.com/office/drawing/2014/main" val="2258068858"/>
                    </a:ext>
                  </a:extLst>
                </a:gridCol>
                <a:gridCol w="329184">
                  <a:extLst>
                    <a:ext uri="{9D8B030D-6E8A-4147-A177-3AD203B41FA5}">
                      <a16:colId xmlns:a16="http://schemas.microsoft.com/office/drawing/2014/main" val="1289796144"/>
                    </a:ext>
                  </a:extLst>
                </a:gridCol>
                <a:gridCol w="329184">
                  <a:extLst>
                    <a:ext uri="{9D8B030D-6E8A-4147-A177-3AD203B41FA5}">
                      <a16:colId xmlns:a16="http://schemas.microsoft.com/office/drawing/2014/main" val="2072817314"/>
                    </a:ext>
                  </a:extLst>
                </a:gridCol>
                <a:gridCol w="329184">
                  <a:extLst>
                    <a:ext uri="{9D8B030D-6E8A-4147-A177-3AD203B41FA5}">
                      <a16:colId xmlns:a16="http://schemas.microsoft.com/office/drawing/2014/main" val="1901909861"/>
                    </a:ext>
                  </a:extLst>
                </a:gridCol>
                <a:gridCol w="329184">
                  <a:extLst>
                    <a:ext uri="{9D8B030D-6E8A-4147-A177-3AD203B41FA5}">
                      <a16:colId xmlns:a16="http://schemas.microsoft.com/office/drawing/2014/main" val="1812089170"/>
                    </a:ext>
                  </a:extLst>
                </a:gridCol>
                <a:gridCol w="329184">
                  <a:extLst>
                    <a:ext uri="{9D8B030D-6E8A-4147-A177-3AD203B41FA5}">
                      <a16:colId xmlns:a16="http://schemas.microsoft.com/office/drawing/2014/main" val="2976948273"/>
                    </a:ext>
                  </a:extLst>
                </a:gridCol>
                <a:gridCol w="329184">
                  <a:extLst>
                    <a:ext uri="{9D8B030D-6E8A-4147-A177-3AD203B41FA5}">
                      <a16:colId xmlns:a16="http://schemas.microsoft.com/office/drawing/2014/main" val="1983493854"/>
                    </a:ext>
                  </a:extLst>
                </a:gridCol>
                <a:gridCol w="329184">
                  <a:extLst>
                    <a:ext uri="{9D8B030D-6E8A-4147-A177-3AD203B41FA5}">
                      <a16:colId xmlns:a16="http://schemas.microsoft.com/office/drawing/2014/main" val="1481276959"/>
                    </a:ext>
                  </a:extLst>
                </a:gridCol>
                <a:gridCol w="329184">
                  <a:extLst>
                    <a:ext uri="{9D8B030D-6E8A-4147-A177-3AD203B41FA5}">
                      <a16:colId xmlns:a16="http://schemas.microsoft.com/office/drawing/2014/main" val="260119404"/>
                    </a:ext>
                  </a:extLst>
                </a:gridCol>
                <a:gridCol w="370332">
                  <a:extLst>
                    <a:ext uri="{9D8B030D-6E8A-4147-A177-3AD203B41FA5}">
                      <a16:colId xmlns:a16="http://schemas.microsoft.com/office/drawing/2014/main" val="2131354448"/>
                    </a:ext>
                  </a:extLst>
                </a:gridCol>
                <a:gridCol w="370332">
                  <a:extLst>
                    <a:ext uri="{9D8B030D-6E8A-4147-A177-3AD203B41FA5}">
                      <a16:colId xmlns:a16="http://schemas.microsoft.com/office/drawing/2014/main" val="2945666474"/>
                    </a:ext>
                  </a:extLst>
                </a:gridCol>
                <a:gridCol w="329184">
                  <a:extLst>
                    <a:ext uri="{9D8B030D-6E8A-4147-A177-3AD203B41FA5}">
                      <a16:colId xmlns:a16="http://schemas.microsoft.com/office/drawing/2014/main" val="4272851586"/>
                    </a:ext>
                  </a:extLst>
                </a:gridCol>
                <a:gridCol w="329184">
                  <a:extLst>
                    <a:ext uri="{9D8B030D-6E8A-4147-A177-3AD203B41FA5}">
                      <a16:colId xmlns:a16="http://schemas.microsoft.com/office/drawing/2014/main" val="1283246010"/>
                    </a:ext>
                  </a:extLst>
                </a:gridCol>
                <a:gridCol w="370332">
                  <a:extLst>
                    <a:ext uri="{9D8B030D-6E8A-4147-A177-3AD203B41FA5}">
                      <a16:colId xmlns:a16="http://schemas.microsoft.com/office/drawing/2014/main" val="2128921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6857946"/>
                  </a:ext>
                </a:extLst>
              </a:tr>
            </a:tbl>
          </a:graphicData>
        </a:graphic>
      </p:graphicFrame>
      <p:sp>
        <p:nvSpPr>
          <p:cNvPr id="4" name="Text Placeholder 3">
            <a:extLst>
              <a:ext uri="{FF2B5EF4-FFF2-40B4-BE49-F238E27FC236}">
                <a16:creationId xmlns:a16="http://schemas.microsoft.com/office/drawing/2014/main" id="{0E3AE525-D3CB-4D23-9A61-28BD8D25A0C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41631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83C89-0F38-4690-BE7F-501A883F44E2}"/>
              </a:ext>
            </a:extLst>
          </p:cNvPr>
          <p:cNvSpPr>
            <a:spLocks noGrp="1"/>
          </p:cNvSpPr>
          <p:nvPr>
            <p:ph type="title"/>
          </p:nvPr>
        </p:nvSpPr>
        <p:spPr/>
        <p:txBody>
          <a:bodyPr/>
          <a:lstStyle/>
          <a:p>
            <a:r>
              <a:rPr lang="en-US"/>
              <a:t>Facebook Own Posts Table  | TrendSet - 2 of 12</a:t>
            </a:r>
          </a:p>
        </p:txBody>
      </p:sp>
      <p:graphicFrame>
        <p:nvGraphicFramePr>
          <p:cNvPr id="5" name="Table Placeholder 4">
            <a:extLst>
              <a:ext uri="{FF2B5EF4-FFF2-40B4-BE49-F238E27FC236}">
                <a16:creationId xmlns:a16="http://schemas.microsoft.com/office/drawing/2014/main" id="{73953CDE-A37A-4EF5-9A4C-632EDE1F1D05}"/>
              </a:ext>
            </a:extLst>
          </p:cNvPr>
          <p:cNvGraphicFramePr>
            <a:graphicFrameLocks noGrp="1"/>
          </p:cNvGraphicFramePr>
          <p:nvPr>
            <p:ph type="tbl" sz="quarter" idx="13"/>
            <p:extLst>
              <p:ext uri="{D42A27DB-BD31-4B8C-83A1-F6EECF244321}">
                <p14:modId xmlns:p14="http://schemas.microsoft.com/office/powerpoint/2010/main" val="2750377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130049536"/>
                    </a:ext>
                  </a:extLst>
                </a:gridCol>
                <a:gridCol w="370332">
                  <a:extLst>
                    <a:ext uri="{9D8B030D-6E8A-4147-A177-3AD203B41FA5}">
                      <a16:colId xmlns:a16="http://schemas.microsoft.com/office/drawing/2014/main" val="1145152393"/>
                    </a:ext>
                  </a:extLst>
                </a:gridCol>
                <a:gridCol w="370332">
                  <a:extLst>
                    <a:ext uri="{9D8B030D-6E8A-4147-A177-3AD203B41FA5}">
                      <a16:colId xmlns:a16="http://schemas.microsoft.com/office/drawing/2014/main" val="3374980923"/>
                    </a:ext>
                  </a:extLst>
                </a:gridCol>
                <a:gridCol w="370332">
                  <a:extLst>
                    <a:ext uri="{9D8B030D-6E8A-4147-A177-3AD203B41FA5}">
                      <a16:colId xmlns:a16="http://schemas.microsoft.com/office/drawing/2014/main" val="1962095950"/>
                    </a:ext>
                  </a:extLst>
                </a:gridCol>
                <a:gridCol w="329184">
                  <a:extLst>
                    <a:ext uri="{9D8B030D-6E8A-4147-A177-3AD203B41FA5}">
                      <a16:colId xmlns:a16="http://schemas.microsoft.com/office/drawing/2014/main" val="85793122"/>
                    </a:ext>
                  </a:extLst>
                </a:gridCol>
                <a:gridCol w="329184">
                  <a:extLst>
                    <a:ext uri="{9D8B030D-6E8A-4147-A177-3AD203B41FA5}">
                      <a16:colId xmlns:a16="http://schemas.microsoft.com/office/drawing/2014/main" val="292933504"/>
                    </a:ext>
                  </a:extLst>
                </a:gridCol>
                <a:gridCol w="329184">
                  <a:extLst>
                    <a:ext uri="{9D8B030D-6E8A-4147-A177-3AD203B41FA5}">
                      <a16:colId xmlns:a16="http://schemas.microsoft.com/office/drawing/2014/main" val="204785877"/>
                    </a:ext>
                  </a:extLst>
                </a:gridCol>
                <a:gridCol w="329184">
                  <a:extLst>
                    <a:ext uri="{9D8B030D-6E8A-4147-A177-3AD203B41FA5}">
                      <a16:colId xmlns:a16="http://schemas.microsoft.com/office/drawing/2014/main" val="3908646444"/>
                    </a:ext>
                  </a:extLst>
                </a:gridCol>
                <a:gridCol w="329184">
                  <a:extLst>
                    <a:ext uri="{9D8B030D-6E8A-4147-A177-3AD203B41FA5}">
                      <a16:colId xmlns:a16="http://schemas.microsoft.com/office/drawing/2014/main" val="513713265"/>
                    </a:ext>
                  </a:extLst>
                </a:gridCol>
                <a:gridCol w="329184">
                  <a:extLst>
                    <a:ext uri="{9D8B030D-6E8A-4147-A177-3AD203B41FA5}">
                      <a16:colId xmlns:a16="http://schemas.microsoft.com/office/drawing/2014/main" val="1575775494"/>
                    </a:ext>
                  </a:extLst>
                </a:gridCol>
                <a:gridCol w="329184">
                  <a:extLst>
                    <a:ext uri="{9D8B030D-6E8A-4147-A177-3AD203B41FA5}">
                      <a16:colId xmlns:a16="http://schemas.microsoft.com/office/drawing/2014/main" val="3604115732"/>
                    </a:ext>
                  </a:extLst>
                </a:gridCol>
                <a:gridCol w="329184">
                  <a:extLst>
                    <a:ext uri="{9D8B030D-6E8A-4147-A177-3AD203B41FA5}">
                      <a16:colId xmlns:a16="http://schemas.microsoft.com/office/drawing/2014/main" val="581469738"/>
                    </a:ext>
                  </a:extLst>
                </a:gridCol>
                <a:gridCol w="370332">
                  <a:extLst>
                    <a:ext uri="{9D8B030D-6E8A-4147-A177-3AD203B41FA5}">
                      <a16:colId xmlns:a16="http://schemas.microsoft.com/office/drawing/2014/main" val="1730560725"/>
                    </a:ext>
                  </a:extLst>
                </a:gridCol>
                <a:gridCol w="370332">
                  <a:extLst>
                    <a:ext uri="{9D8B030D-6E8A-4147-A177-3AD203B41FA5}">
                      <a16:colId xmlns:a16="http://schemas.microsoft.com/office/drawing/2014/main" val="20920361"/>
                    </a:ext>
                  </a:extLst>
                </a:gridCol>
                <a:gridCol w="329184">
                  <a:extLst>
                    <a:ext uri="{9D8B030D-6E8A-4147-A177-3AD203B41FA5}">
                      <a16:colId xmlns:a16="http://schemas.microsoft.com/office/drawing/2014/main" val="976267062"/>
                    </a:ext>
                  </a:extLst>
                </a:gridCol>
                <a:gridCol w="329184">
                  <a:extLst>
                    <a:ext uri="{9D8B030D-6E8A-4147-A177-3AD203B41FA5}">
                      <a16:colId xmlns:a16="http://schemas.microsoft.com/office/drawing/2014/main" val="2253119168"/>
                    </a:ext>
                  </a:extLst>
                </a:gridCol>
                <a:gridCol w="370332">
                  <a:extLst>
                    <a:ext uri="{9D8B030D-6E8A-4147-A177-3AD203B41FA5}">
                      <a16:colId xmlns:a16="http://schemas.microsoft.com/office/drawing/2014/main" val="76670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390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- 2018-06-29 10:00:00 </a:t>
                      </a:r>
                      <a:r>
                        <a:rPr kumimoji="0" lang="de-DE" sz="1000" b="0" i="0" u="none" strike="noStrike" kern="1200" cap="none" spc="0" normalizeH="0" baseline="0" noProof="0">
                          <a:ln>
                            <a:noFill/>
                          </a:ln>
                          <a:solidFill>
                            <a:prstClr val="black"/>
                          </a:solidFill>
                          <a:effectLst/>
                          <a:uLnTx/>
                          <a:uFillTx/>
                          <a:latin typeface="+mn-lt"/>
                          <a:ea typeface="+mn-ea"/>
                          <a:cs typeface="+mn-cs"/>
                        </a:rPr>
                        <a:t> 
 NEU: Zum ersten Mal präsentiert die TrendSet als internationale Fachmesse für Interiors, Inspiration und Lifestyle vom 7. bis 9. Juli 2018 in München ihre neue Topic Area TrendSet Fine Arts! Vielversprechende Künstler zeigen hier ihre Werke aus den Bereichen Malerei, Fotografie, Bildhauerei, Zeichnung und Grafik. Galeristen, Auktionshäuser, Kunsthändler, Architekten, Interior Designer und Fachbesucher aus der Interior- und Lifestyle-Branche finden auf der TrendSet Fine Arts aufstrebende Künstler, kreativen Austausch und neue Möglichkeiten, Kunst für ihr Geschäft oder ihre Sammlung zu nutzen. Es lohnt sich also auf jeden Fall auf der TrendSet Fine Arts in Halle 5 vorbeizuschauen! Hier geht es zum Künstlerverzeichnis der TrendSet Fine Arts: https://bit.ly/2sYssYr
TrendSet Sommer 2018 – Trends, Neuheiten und Inspirationen rund um Wohnen, Essen, Freizeit und Schenken.
Nur für Fachbesucher!
#trendsetmuenchen #trendset #trendsetfinearts #finearts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7156003"/>
                  </a:ext>
                </a:extLst>
              </a:tr>
            </a:tbl>
          </a:graphicData>
        </a:graphic>
      </p:graphicFrame>
      <p:sp>
        <p:nvSpPr>
          <p:cNvPr id="4" name="Text Placeholder 3">
            <a:extLst>
              <a:ext uri="{FF2B5EF4-FFF2-40B4-BE49-F238E27FC236}">
                <a16:creationId xmlns:a16="http://schemas.microsoft.com/office/drawing/2014/main" id="{2D366D50-D47A-4D00-9B31-8C9008E85C1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6741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5252-0076-47E6-B772-F71D6B32E3B8}"/>
              </a:ext>
            </a:extLst>
          </p:cNvPr>
          <p:cNvSpPr>
            <a:spLocks noGrp="1"/>
          </p:cNvSpPr>
          <p:nvPr>
            <p:ph type="title"/>
          </p:nvPr>
        </p:nvSpPr>
        <p:spPr/>
        <p:txBody>
          <a:bodyPr/>
          <a:lstStyle/>
          <a:p>
            <a:r>
              <a:rPr lang="en-US"/>
              <a:t>Facebook Own Posts Table  | TrendSet - 3 of 12</a:t>
            </a:r>
          </a:p>
        </p:txBody>
      </p:sp>
      <p:graphicFrame>
        <p:nvGraphicFramePr>
          <p:cNvPr id="5" name="Table Placeholder 4">
            <a:extLst>
              <a:ext uri="{FF2B5EF4-FFF2-40B4-BE49-F238E27FC236}">
                <a16:creationId xmlns:a16="http://schemas.microsoft.com/office/drawing/2014/main" id="{DD1EB27A-C119-4A55-A077-B8FE100E5DCC}"/>
              </a:ext>
            </a:extLst>
          </p:cNvPr>
          <p:cNvGraphicFramePr>
            <a:graphicFrameLocks noGrp="1"/>
          </p:cNvGraphicFramePr>
          <p:nvPr>
            <p:ph type="tbl" sz="quarter" idx="13"/>
            <p:extLst>
              <p:ext uri="{D42A27DB-BD31-4B8C-83A1-F6EECF244321}">
                <p14:modId xmlns:p14="http://schemas.microsoft.com/office/powerpoint/2010/main" val="317459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49662560"/>
                    </a:ext>
                  </a:extLst>
                </a:gridCol>
                <a:gridCol w="370332">
                  <a:extLst>
                    <a:ext uri="{9D8B030D-6E8A-4147-A177-3AD203B41FA5}">
                      <a16:colId xmlns:a16="http://schemas.microsoft.com/office/drawing/2014/main" val="985993284"/>
                    </a:ext>
                  </a:extLst>
                </a:gridCol>
                <a:gridCol w="370332">
                  <a:extLst>
                    <a:ext uri="{9D8B030D-6E8A-4147-A177-3AD203B41FA5}">
                      <a16:colId xmlns:a16="http://schemas.microsoft.com/office/drawing/2014/main" val="2018619316"/>
                    </a:ext>
                  </a:extLst>
                </a:gridCol>
                <a:gridCol w="370332">
                  <a:extLst>
                    <a:ext uri="{9D8B030D-6E8A-4147-A177-3AD203B41FA5}">
                      <a16:colId xmlns:a16="http://schemas.microsoft.com/office/drawing/2014/main" val="4013460264"/>
                    </a:ext>
                  </a:extLst>
                </a:gridCol>
                <a:gridCol w="329184">
                  <a:extLst>
                    <a:ext uri="{9D8B030D-6E8A-4147-A177-3AD203B41FA5}">
                      <a16:colId xmlns:a16="http://schemas.microsoft.com/office/drawing/2014/main" val="765646454"/>
                    </a:ext>
                  </a:extLst>
                </a:gridCol>
                <a:gridCol w="329184">
                  <a:extLst>
                    <a:ext uri="{9D8B030D-6E8A-4147-A177-3AD203B41FA5}">
                      <a16:colId xmlns:a16="http://schemas.microsoft.com/office/drawing/2014/main" val="3179039663"/>
                    </a:ext>
                  </a:extLst>
                </a:gridCol>
                <a:gridCol w="329184">
                  <a:extLst>
                    <a:ext uri="{9D8B030D-6E8A-4147-A177-3AD203B41FA5}">
                      <a16:colId xmlns:a16="http://schemas.microsoft.com/office/drawing/2014/main" val="2099097590"/>
                    </a:ext>
                  </a:extLst>
                </a:gridCol>
                <a:gridCol w="329184">
                  <a:extLst>
                    <a:ext uri="{9D8B030D-6E8A-4147-A177-3AD203B41FA5}">
                      <a16:colId xmlns:a16="http://schemas.microsoft.com/office/drawing/2014/main" val="1437232844"/>
                    </a:ext>
                  </a:extLst>
                </a:gridCol>
                <a:gridCol w="329184">
                  <a:extLst>
                    <a:ext uri="{9D8B030D-6E8A-4147-A177-3AD203B41FA5}">
                      <a16:colId xmlns:a16="http://schemas.microsoft.com/office/drawing/2014/main" val="321679268"/>
                    </a:ext>
                  </a:extLst>
                </a:gridCol>
                <a:gridCol w="329184">
                  <a:extLst>
                    <a:ext uri="{9D8B030D-6E8A-4147-A177-3AD203B41FA5}">
                      <a16:colId xmlns:a16="http://schemas.microsoft.com/office/drawing/2014/main" val="3344950977"/>
                    </a:ext>
                  </a:extLst>
                </a:gridCol>
                <a:gridCol w="329184">
                  <a:extLst>
                    <a:ext uri="{9D8B030D-6E8A-4147-A177-3AD203B41FA5}">
                      <a16:colId xmlns:a16="http://schemas.microsoft.com/office/drawing/2014/main" val="3617077456"/>
                    </a:ext>
                  </a:extLst>
                </a:gridCol>
                <a:gridCol w="329184">
                  <a:extLst>
                    <a:ext uri="{9D8B030D-6E8A-4147-A177-3AD203B41FA5}">
                      <a16:colId xmlns:a16="http://schemas.microsoft.com/office/drawing/2014/main" val="3758289011"/>
                    </a:ext>
                  </a:extLst>
                </a:gridCol>
                <a:gridCol w="370332">
                  <a:extLst>
                    <a:ext uri="{9D8B030D-6E8A-4147-A177-3AD203B41FA5}">
                      <a16:colId xmlns:a16="http://schemas.microsoft.com/office/drawing/2014/main" val="741293064"/>
                    </a:ext>
                  </a:extLst>
                </a:gridCol>
                <a:gridCol w="370332">
                  <a:extLst>
                    <a:ext uri="{9D8B030D-6E8A-4147-A177-3AD203B41FA5}">
                      <a16:colId xmlns:a16="http://schemas.microsoft.com/office/drawing/2014/main" val="2242046279"/>
                    </a:ext>
                  </a:extLst>
                </a:gridCol>
                <a:gridCol w="329184">
                  <a:extLst>
                    <a:ext uri="{9D8B030D-6E8A-4147-A177-3AD203B41FA5}">
                      <a16:colId xmlns:a16="http://schemas.microsoft.com/office/drawing/2014/main" val="730752549"/>
                    </a:ext>
                  </a:extLst>
                </a:gridCol>
                <a:gridCol w="329184">
                  <a:extLst>
                    <a:ext uri="{9D8B030D-6E8A-4147-A177-3AD203B41FA5}">
                      <a16:colId xmlns:a16="http://schemas.microsoft.com/office/drawing/2014/main" val="2032446797"/>
                    </a:ext>
                  </a:extLst>
                </a:gridCol>
                <a:gridCol w="370332">
                  <a:extLst>
                    <a:ext uri="{9D8B030D-6E8A-4147-A177-3AD203B41FA5}">
                      <a16:colId xmlns:a16="http://schemas.microsoft.com/office/drawing/2014/main" val="1673250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1088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- 2018-06-28 10:00:00 </a:t>
                      </a:r>
                      <a:r>
                        <a:rPr kumimoji="0" lang="en-US" sz="1000" b="0" i="0" u="none" strike="noStrike" kern="1200" cap="none" spc="0" normalizeH="0" baseline="0" noProof="0">
                          <a:ln>
                            <a:noFill/>
                          </a:ln>
                          <a:solidFill>
                            <a:prstClr val="black"/>
                          </a:solidFill>
                          <a:effectLst/>
                          <a:uLnTx/>
                          <a:uFillTx/>
                          <a:latin typeface="+mn-lt"/>
                          <a:ea typeface="+mn-ea"/>
                          <a:cs typeface="+mn-cs"/>
                        </a:rPr>
                        <a:t> 
 Die neuesten Trends in Sachen Modeschmuck, Beauty und Fashion findet ihr vom 7. bis 9. Juli 2018 auf der internationalen Fachmesse für Interiors, Inspiration und Lifestyle TrendSet Sommer 2018 in der Topic Area TrendSet Bijoutex. Fashion-Pieces, Taschen, Accessoires und jede Menge Modeschmuck warten auf euch in Halle A6. Schaut mal vorbei! Hier geht es zum Ausstellerverzeichnis der TrendSet Bijoutex: https://bit.ly/2y8rYnq
TrendSet Sommer 2018 – Trends, Neuheiten und Inspirationen rund um Wohnen, Essen, Freizeit und Schenken.
Nur für Fachbesucher!
#trendsetmuenchen #trendset #trendsetbijoutex #bijoutex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184508"/>
                  </a:ext>
                </a:extLst>
              </a:tr>
            </a:tbl>
          </a:graphicData>
        </a:graphic>
      </p:graphicFrame>
      <p:sp>
        <p:nvSpPr>
          <p:cNvPr id="4" name="Text Placeholder 3">
            <a:extLst>
              <a:ext uri="{FF2B5EF4-FFF2-40B4-BE49-F238E27FC236}">
                <a16:creationId xmlns:a16="http://schemas.microsoft.com/office/drawing/2014/main" id="{BC99CD30-62A9-4A37-B898-AE70098ECF5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36043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82BD3-E8D4-449C-BC73-9FF70016B90E}"/>
              </a:ext>
            </a:extLst>
          </p:cNvPr>
          <p:cNvSpPr>
            <a:spLocks noGrp="1"/>
          </p:cNvSpPr>
          <p:nvPr>
            <p:ph type="title"/>
          </p:nvPr>
        </p:nvSpPr>
        <p:spPr/>
        <p:txBody>
          <a:bodyPr/>
          <a:lstStyle/>
          <a:p>
            <a:r>
              <a:rPr lang="en-US"/>
              <a:t>Facebook Own Posts Table  | TrendSet - 4 of 12</a:t>
            </a:r>
          </a:p>
        </p:txBody>
      </p:sp>
      <p:graphicFrame>
        <p:nvGraphicFramePr>
          <p:cNvPr id="5" name="Table Placeholder 4">
            <a:extLst>
              <a:ext uri="{FF2B5EF4-FFF2-40B4-BE49-F238E27FC236}">
                <a16:creationId xmlns:a16="http://schemas.microsoft.com/office/drawing/2014/main" id="{27A7311F-08AA-4B63-97A9-30077C9DE2DB}"/>
              </a:ext>
            </a:extLst>
          </p:cNvPr>
          <p:cNvGraphicFramePr>
            <a:graphicFrameLocks noGrp="1"/>
          </p:cNvGraphicFramePr>
          <p:nvPr>
            <p:ph type="tbl" sz="quarter" idx="13"/>
            <p:extLst>
              <p:ext uri="{D42A27DB-BD31-4B8C-83A1-F6EECF244321}">
                <p14:modId xmlns:p14="http://schemas.microsoft.com/office/powerpoint/2010/main" val="377379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005571449"/>
                    </a:ext>
                  </a:extLst>
                </a:gridCol>
                <a:gridCol w="370332">
                  <a:extLst>
                    <a:ext uri="{9D8B030D-6E8A-4147-A177-3AD203B41FA5}">
                      <a16:colId xmlns:a16="http://schemas.microsoft.com/office/drawing/2014/main" val="1364712988"/>
                    </a:ext>
                  </a:extLst>
                </a:gridCol>
                <a:gridCol w="370332">
                  <a:extLst>
                    <a:ext uri="{9D8B030D-6E8A-4147-A177-3AD203B41FA5}">
                      <a16:colId xmlns:a16="http://schemas.microsoft.com/office/drawing/2014/main" val="296258154"/>
                    </a:ext>
                  </a:extLst>
                </a:gridCol>
                <a:gridCol w="370332">
                  <a:extLst>
                    <a:ext uri="{9D8B030D-6E8A-4147-A177-3AD203B41FA5}">
                      <a16:colId xmlns:a16="http://schemas.microsoft.com/office/drawing/2014/main" val="1816111810"/>
                    </a:ext>
                  </a:extLst>
                </a:gridCol>
                <a:gridCol w="329184">
                  <a:extLst>
                    <a:ext uri="{9D8B030D-6E8A-4147-A177-3AD203B41FA5}">
                      <a16:colId xmlns:a16="http://schemas.microsoft.com/office/drawing/2014/main" val="3174161119"/>
                    </a:ext>
                  </a:extLst>
                </a:gridCol>
                <a:gridCol w="329184">
                  <a:extLst>
                    <a:ext uri="{9D8B030D-6E8A-4147-A177-3AD203B41FA5}">
                      <a16:colId xmlns:a16="http://schemas.microsoft.com/office/drawing/2014/main" val="1755883652"/>
                    </a:ext>
                  </a:extLst>
                </a:gridCol>
                <a:gridCol w="329184">
                  <a:extLst>
                    <a:ext uri="{9D8B030D-6E8A-4147-A177-3AD203B41FA5}">
                      <a16:colId xmlns:a16="http://schemas.microsoft.com/office/drawing/2014/main" val="1587811938"/>
                    </a:ext>
                  </a:extLst>
                </a:gridCol>
                <a:gridCol w="329184">
                  <a:extLst>
                    <a:ext uri="{9D8B030D-6E8A-4147-A177-3AD203B41FA5}">
                      <a16:colId xmlns:a16="http://schemas.microsoft.com/office/drawing/2014/main" val="3983187364"/>
                    </a:ext>
                  </a:extLst>
                </a:gridCol>
                <a:gridCol w="329184">
                  <a:extLst>
                    <a:ext uri="{9D8B030D-6E8A-4147-A177-3AD203B41FA5}">
                      <a16:colId xmlns:a16="http://schemas.microsoft.com/office/drawing/2014/main" val="1679773502"/>
                    </a:ext>
                  </a:extLst>
                </a:gridCol>
                <a:gridCol w="329184">
                  <a:extLst>
                    <a:ext uri="{9D8B030D-6E8A-4147-A177-3AD203B41FA5}">
                      <a16:colId xmlns:a16="http://schemas.microsoft.com/office/drawing/2014/main" val="3814205596"/>
                    </a:ext>
                  </a:extLst>
                </a:gridCol>
                <a:gridCol w="329184">
                  <a:extLst>
                    <a:ext uri="{9D8B030D-6E8A-4147-A177-3AD203B41FA5}">
                      <a16:colId xmlns:a16="http://schemas.microsoft.com/office/drawing/2014/main" val="2304017277"/>
                    </a:ext>
                  </a:extLst>
                </a:gridCol>
                <a:gridCol w="329184">
                  <a:extLst>
                    <a:ext uri="{9D8B030D-6E8A-4147-A177-3AD203B41FA5}">
                      <a16:colId xmlns:a16="http://schemas.microsoft.com/office/drawing/2014/main" val="2157267608"/>
                    </a:ext>
                  </a:extLst>
                </a:gridCol>
                <a:gridCol w="370332">
                  <a:extLst>
                    <a:ext uri="{9D8B030D-6E8A-4147-A177-3AD203B41FA5}">
                      <a16:colId xmlns:a16="http://schemas.microsoft.com/office/drawing/2014/main" val="1684634770"/>
                    </a:ext>
                  </a:extLst>
                </a:gridCol>
                <a:gridCol w="370332">
                  <a:extLst>
                    <a:ext uri="{9D8B030D-6E8A-4147-A177-3AD203B41FA5}">
                      <a16:colId xmlns:a16="http://schemas.microsoft.com/office/drawing/2014/main" val="1957403310"/>
                    </a:ext>
                  </a:extLst>
                </a:gridCol>
                <a:gridCol w="329184">
                  <a:extLst>
                    <a:ext uri="{9D8B030D-6E8A-4147-A177-3AD203B41FA5}">
                      <a16:colId xmlns:a16="http://schemas.microsoft.com/office/drawing/2014/main" val="1851944001"/>
                    </a:ext>
                  </a:extLst>
                </a:gridCol>
                <a:gridCol w="329184">
                  <a:extLst>
                    <a:ext uri="{9D8B030D-6E8A-4147-A177-3AD203B41FA5}">
                      <a16:colId xmlns:a16="http://schemas.microsoft.com/office/drawing/2014/main" val="1399129919"/>
                    </a:ext>
                  </a:extLst>
                </a:gridCol>
                <a:gridCol w="370332">
                  <a:extLst>
                    <a:ext uri="{9D8B030D-6E8A-4147-A177-3AD203B41FA5}">
                      <a16:colId xmlns:a16="http://schemas.microsoft.com/office/drawing/2014/main" val="416371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360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- 2018-06-27 10:00:00 </a:t>
                      </a:r>
                      <a:r>
                        <a:rPr kumimoji="0" lang="de-DE" sz="1000" b="0" i="0" u="none" strike="noStrike" kern="1200" cap="none" spc="0" normalizeH="0" baseline="0" noProof="0">
                          <a:ln>
                            <a:noFill/>
                          </a:ln>
                          <a:solidFill>
                            <a:prstClr val="black"/>
                          </a:solidFill>
                          <a:effectLst/>
                          <a:uLnTx/>
                          <a:uFillTx/>
                          <a:latin typeface="+mn-lt"/>
                          <a:ea typeface="+mn-ea"/>
                          <a:cs typeface="+mn-cs"/>
                        </a:rPr>
                        <a:t> 
 Auf unserer Topic Area TrendSet Newcomer in Halle A4 findet ihr auf der internationalen Fachmesse für Interiors, Inspiration und Lifestyle TrendSet Sommer 2018 vom 7. bis 9. Juli 2018 kleine, innovative und junge Unternehmen, die ihre vielversprechenden Produkte vorstellen. Schaut mal vorbei! Vielleicht findet ihr hier frische Topseller für die neue Saison. Hier geht es zum Ausstellerverzeichnis der TrendSet Newcomer: https://bit.ly/2sXtKmp
TrendSet Sommer 2018 – Trends, Neuheiten und Inspirationen rund um Wohnen, Essen, Freizeit und Schenken.
Nur für Fachbesucher!
#trendsetmuenchen #trendset #trendsetnewcomer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7284514"/>
                  </a:ext>
                </a:extLst>
              </a:tr>
            </a:tbl>
          </a:graphicData>
        </a:graphic>
      </p:graphicFrame>
      <p:sp>
        <p:nvSpPr>
          <p:cNvPr id="4" name="Text Placeholder 3">
            <a:extLst>
              <a:ext uri="{FF2B5EF4-FFF2-40B4-BE49-F238E27FC236}">
                <a16:creationId xmlns:a16="http://schemas.microsoft.com/office/drawing/2014/main" id="{89A375F5-80D9-4A87-8FB0-8B8D37BB92D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53075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39152-5117-49A8-993B-C5FF3080A4FF}"/>
              </a:ext>
            </a:extLst>
          </p:cNvPr>
          <p:cNvSpPr>
            <a:spLocks noGrp="1"/>
          </p:cNvSpPr>
          <p:nvPr>
            <p:ph type="title"/>
          </p:nvPr>
        </p:nvSpPr>
        <p:spPr/>
        <p:txBody>
          <a:bodyPr/>
          <a:lstStyle/>
          <a:p>
            <a:r>
              <a:rPr lang="en-US"/>
              <a:t>Facebook Own Posts Table  | TrendSet - 5 of 12</a:t>
            </a:r>
          </a:p>
        </p:txBody>
      </p:sp>
      <p:graphicFrame>
        <p:nvGraphicFramePr>
          <p:cNvPr id="5" name="Table Placeholder 4">
            <a:extLst>
              <a:ext uri="{FF2B5EF4-FFF2-40B4-BE49-F238E27FC236}">
                <a16:creationId xmlns:a16="http://schemas.microsoft.com/office/drawing/2014/main" id="{27994467-FE2B-4D6B-ADCA-3FF6CE4C0E0C}"/>
              </a:ext>
            </a:extLst>
          </p:cNvPr>
          <p:cNvGraphicFramePr>
            <a:graphicFrameLocks noGrp="1"/>
          </p:cNvGraphicFramePr>
          <p:nvPr>
            <p:ph type="tbl" sz="quarter" idx="13"/>
            <p:extLst>
              <p:ext uri="{D42A27DB-BD31-4B8C-83A1-F6EECF244321}">
                <p14:modId xmlns:p14="http://schemas.microsoft.com/office/powerpoint/2010/main" val="305065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303118943"/>
                    </a:ext>
                  </a:extLst>
                </a:gridCol>
                <a:gridCol w="370332">
                  <a:extLst>
                    <a:ext uri="{9D8B030D-6E8A-4147-A177-3AD203B41FA5}">
                      <a16:colId xmlns:a16="http://schemas.microsoft.com/office/drawing/2014/main" val="3855886483"/>
                    </a:ext>
                  </a:extLst>
                </a:gridCol>
                <a:gridCol w="370332">
                  <a:extLst>
                    <a:ext uri="{9D8B030D-6E8A-4147-A177-3AD203B41FA5}">
                      <a16:colId xmlns:a16="http://schemas.microsoft.com/office/drawing/2014/main" val="338761704"/>
                    </a:ext>
                  </a:extLst>
                </a:gridCol>
                <a:gridCol w="370332">
                  <a:extLst>
                    <a:ext uri="{9D8B030D-6E8A-4147-A177-3AD203B41FA5}">
                      <a16:colId xmlns:a16="http://schemas.microsoft.com/office/drawing/2014/main" val="4145346991"/>
                    </a:ext>
                  </a:extLst>
                </a:gridCol>
                <a:gridCol w="329184">
                  <a:extLst>
                    <a:ext uri="{9D8B030D-6E8A-4147-A177-3AD203B41FA5}">
                      <a16:colId xmlns:a16="http://schemas.microsoft.com/office/drawing/2014/main" val="1927232163"/>
                    </a:ext>
                  </a:extLst>
                </a:gridCol>
                <a:gridCol w="329184">
                  <a:extLst>
                    <a:ext uri="{9D8B030D-6E8A-4147-A177-3AD203B41FA5}">
                      <a16:colId xmlns:a16="http://schemas.microsoft.com/office/drawing/2014/main" val="2799307536"/>
                    </a:ext>
                  </a:extLst>
                </a:gridCol>
                <a:gridCol w="329184">
                  <a:extLst>
                    <a:ext uri="{9D8B030D-6E8A-4147-A177-3AD203B41FA5}">
                      <a16:colId xmlns:a16="http://schemas.microsoft.com/office/drawing/2014/main" val="2909736413"/>
                    </a:ext>
                  </a:extLst>
                </a:gridCol>
                <a:gridCol w="329184">
                  <a:extLst>
                    <a:ext uri="{9D8B030D-6E8A-4147-A177-3AD203B41FA5}">
                      <a16:colId xmlns:a16="http://schemas.microsoft.com/office/drawing/2014/main" val="2851547203"/>
                    </a:ext>
                  </a:extLst>
                </a:gridCol>
                <a:gridCol w="329184">
                  <a:extLst>
                    <a:ext uri="{9D8B030D-6E8A-4147-A177-3AD203B41FA5}">
                      <a16:colId xmlns:a16="http://schemas.microsoft.com/office/drawing/2014/main" val="580900508"/>
                    </a:ext>
                  </a:extLst>
                </a:gridCol>
                <a:gridCol w="329184">
                  <a:extLst>
                    <a:ext uri="{9D8B030D-6E8A-4147-A177-3AD203B41FA5}">
                      <a16:colId xmlns:a16="http://schemas.microsoft.com/office/drawing/2014/main" val="1135704694"/>
                    </a:ext>
                  </a:extLst>
                </a:gridCol>
                <a:gridCol w="329184">
                  <a:extLst>
                    <a:ext uri="{9D8B030D-6E8A-4147-A177-3AD203B41FA5}">
                      <a16:colId xmlns:a16="http://schemas.microsoft.com/office/drawing/2014/main" val="4185912689"/>
                    </a:ext>
                  </a:extLst>
                </a:gridCol>
                <a:gridCol w="329184">
                  <a:extLst>
                    <a:ext uri="{9D8B030D-6E8A-4147-A177-3AD203B41FA5}">
                      <a16:colId xmlns:a16="http://schemas.microsoft.com/office/drawing/2014/main" val="2480700233"/>
                    </a:ext>
                  </a:extLst>
                </a:gridCol>
                <a:gridCol w="370332">
                  <a:extLst>
                    <a:ext uri="{9D8B030D-6E8A-4147-A177-3AD203B41FA5}">
                      <a16:colId xmlns:a16="http://schemas.microsoft.com/office/drawing/2014/main" val="3580556412"/>
                    </a:ext>
                  </a:extLst>
                </a:gridCol>
                <a:gridCol w="370332">
                  <a:extLst>
                    <a:ext uri="{9D8B030D-6E8A-4147-A177-3AD203B41FA5}">
                      <a16:colId xmlns:a16="http://schemas.microsoft.com/office/drawing/2014/main" val="2963661506"/>
                    </a:ext>
                  </a:extLst>
                </a:gridCol>
                <a:gridCol w="329184">
                  <a:extLst>
                    <a:ext uri="{9D8B030D-6E8A-4147-A177-3AD203B41FA5}">
                      <a16:colId xmlns:a16="http://schemas.microsoft.com/office/drawing/2014/main" val="530554769"/>
                    </a:ext>
                  </a:extLst>
                </a:gridCol>
                <a:gridCol w="329184">
                  <a:extLst>
                    <a:ext uri="{9D8B030D-6E8A-4147-A177-3AD203B41FA5}">
                      <a16:colId xmlns:a16="http://schemas.microsoft.com/office/drawing/2014/main" val="3287607325"/>
                    </a:ext>
                  </a:extLst>
                </a:gridCol>
                <a:gridCol w="370332">
                  <a:extLst>
                    <a:ext uri="{9D8B030D-6E8A-4147-A177-3AD203B41FA5}">
                      <a16:colId xmlns:a16="http://schemas.microsoft.com/office/drawing/2014/main" val="171739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661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- 2018-06-25 10:00:00 </a:t>
                      </a:r>
                      <a:r>
                        <a:rPr kumimoji="0" lang="en-US" sz="1000" b="0" i="0" u="none" strike="noStrike" kern="1200" cap="none" spc="0" normalizeH="0" baseline="0" noProof="0">
                          <a:ln>
                            <a:noFill/>
                          </a:ln>
                          <a:solidFill>
                            <a:prstClr val="black"/>
                          </a:solidFill>
                          <a:effectLst/>
                          <a:uLnTx/>
                          <a:uFillTx/>
                          <a:latin typeface="+mn-lt"/>
                          <a:ea typeface="+mn-ea"/>
                          <a:cs typeface="+mn-cs"/>
                        </a:rPr>
                        <a:t> 
 Kennt ihr schon die neuesten Trends aus den Bereichen Tracht, Landhaus und Country? Auf der TrendSet Country &amp; Style, der Topic Area für Heimat-Kollektionen findet ihr alle Neuheiten in Sachen Heimat-Produkte, Trachten, Accessoires und Deko-Artikel. Wo? Auf der internationalen Fachmesse für Interiors, Inspiration und Lifestyle TrendSet Sommer 2018 vom 7. bis 9. Juli in München auf der Topic Area TrendSet Country &amp; Style in Halle A4. Schaut mal vorbei! Hier geht es zum Ausstellerverzeichnis der TrendSet Country &amp;Style: https://bit.ly/2t7hlvr
TrendSet Sommer 2018 – Trends, Neuheiten und Inspirationen rund um Wohnen, Essen, Freizeit und Schenken.
Nur für Fachbesucher!
#trendsetmuenchen #trendset #trendsetcountrystyle #countrystyle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5408880"/>
                  </a:ext>
                </a:extLst>
              </a:tr>
            </a:tbl>
          </a:graphicData>
        </a:graphic>
      </p:graphicFrame>
      <p:sp>
        <p:nvSpPr>
          <p:cNvPr id="4" name="Text Placeholder 3">
            <a:extLst>
              <a:ext uri="{FF2B5EF4-FFF2-40B4-BE49-F238E27FC236}">
                <a16:creationId xmlns:a16="http://schemas.microsoft.com/office/drawing/2014/main" id="{FEFAAAE3-6922-4E3E-9724-282237C1B2C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31988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E1385-31FA-4D1E-B3FE-9A5A605B5636}"/>
              </a:ext>
            </a:extLst>
          </p:cNvPr>
          <p:cNvSpPr>
            <a:spLocks noGrp="1"/>
          </p:cNvSpPr>
          <p:nvPr>
            <p:ph type="title"/>
          </p:nvPr>
        </p:nvSpPr>
        <p:spPr/>
        <p:txBody>
          <a:bodyPr/>
          <a:lstStyle/>
          <a:p>
            <a:r>
              <a:rPr lang="en-US"/>
              <a:t>Facebook Own Posts Table  | TrendSet - 6 of 12</a:t>
            </a:r>
          </a:p>
        </p:txBody>
      </p:sp>
      <p:graphicFrame>
        <p:nvGraphicFramePr>
          <p:cNvPr id="5" name="Table Placeholder 4">
            <a:extLst>
              <a:ext uri="{FF2B5EF4-FFF2-40B4-BE49-F238E27FC236}">
                <a16:creationId xmlns:a16="http://schemas.microsoft.com/office/drawing/2014/main" id="{D8DE00AC-2A52-4FDE-89F6-D6D9FC920160}"/>
              </a:ext>
            </a:extLst>
          </p:cNvPr>
          <p:cNvGraphicFramePr>
            <a:graphicFrameLocks noGrp="1"/>
          </p:cNvGraphicFramePr>
          <p:nvPr>
            <p:ph type="tbl" sz="quarter" idx="13"/>
            <p:extLst>
              <p:ext uri="{D42A27DB-BD31-4B8C-83A1-F6EECF244321}">
                <p14:modId xmlns:p14="http://schemas.microsoft.com/office/powerpoint/2010/main" val="334706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464523227"/>
                    </a:ext>
                  </a:extLst>
                </a:gridCol>
                <a:gridCol w="370332">
                  <a:extLst>
                    <a:ext uri="{9D8B030D-6E8A-4147-A177-3AD203B41FA5}">
                      <a16:colId xmlns:a16="http://schemas.microsoft.com/office/drawing/2014/main" val="3164678845"/>
                    </a:ext>
                  </a:extLst>
                </a:gridCol>
                <a:gridCol w="370332">
                  <a:extLst>
                    <a:ext uri="{9D8B030D-6E8A-4147-A177-3AD203B41FA5}">
                      <a16:colId xmlns:a16="http://schemas.microsoft.com/office/drawing/2014/main" val="2420433593"/>
                    </a:ext>
                  </a:extLst>
                </a:gridCol>
                <a:gridCol w="370332">
                  <a:extLst>
                    <a:ext uri="{9D8B030D-6E8A-4147-A177-3AD203B41FA5}">
                      <a16:colId xmlns:a16="http://schemas.microsoft.com/office/drawing/2014/main" val="3007736585"/>
                    </a:ext>
                  </a:extLst>
                </a:gridCol>
                <a:gridCol w="329184">
                  <a:extLst>
                    <a:ext uri="{9D8B030D-6E8A-4147-A177-3AD203B41FA5}">
                      <a16:colId xmlns:a16="http://schemas.microsoft.com/office/drawing/2014/main" val="1771477766"/>
                    </a:ext>
                  </a:extLst>
                </a:gridCol>
                <a:gridCol w="329184">
                  <a:extLst>
                    <a:ext uri="{9D8B030D-6E8A-4147-A177-3AD203B41FA5}">
                      <a16:colId xmlns:a16="http://schemas.microsoft.com/office/drawing/2014/main" val="335857305"/>
                    </a:ext>
                  </a:extLst>
                </a:gridCol>
                <a:gridCol w="329184">
                  <a:extLst>
                    <a:ext uri="{9D8B030D-6E8A-4147-A177-3AD203B41FA5}">
                      <a16:colId xmlns:a16="http://schemas.microsoft.com/office/drawing/2014/main" val="2696747679"/>
                    </a:ext>
                  </a:extLst>
                </a:gridCol>
                <a:gridCol w="329184">
                  <a:extLst>
                    <a:ext uri="{9D8B030D-6E8A-4147-A177-3AD203B41FA5}">
                      <a16:colId xmlns:a16="http://schemas.microsoft.com/office/drawing/2014/main" val="1959553819"/>
                    </a:ext>
                  </a:extLst>
                </a:gridCol>
                <a:gridCol w="329184">
                  <a:extLst>
                    <a:ext uri="{9D8B030D-6E8A-4147-A177-3AD203B41FA5}">
                      <a16:colId xmlns:a16="http://schemas.microsoft.com/office/drawing/2014/main" val="3089435149"/>
                    </a:ext>
                  </a:extLst>
                </a:gridCol>
                <a:gridCol w="329184">
                  <a:extLst>
                    <a:ext uri="{9D8B030D-6E8A-4147-A177-3AD203B41FA5}">
                      <a16:colId xmlns:a16="http://schemas.microsoft.com/office/drawing/2014/main" val="2170851218"/>
                    </a:ext>
                  </a:extLst>
                </a:gridCol>
                <a:gridCol w="329184">
                  <a:extLst>
                    <a:ext uri="{9D8B030D-6E8A-4147-A177-3AD203B41FA5}">
                      <a16:colId xmlns:a16="http://schemas.microsoft.com/office/drawing/2014/main" val="4144910399"/>
                    </a:ext>
                  </a:extLst>
                </a:gridCol>
                <a:gridCol w="329184">
                  <a:extLst>
                    <a:ext uri="{9D8B030D-6E8A-4147-A177-3AD203B41FA5}">
                      <a16:colId xmlns:a16="http://schemas.microsoft.com/office/drawing/2014/main" val="3562039403"/>
                    </a:ext>
                  </a:extLst>
                </a:gridCol>
                <a:gridCol w="370332">
                  <a:extLst>
                    <a:ext uri="{9D8B030D-6E8A-4147-A177-3AD203B41FA5}">
                      <a16:colId xmlns:a16="http://schemas.microsoft.com/office/drawing/2014/main" val="3534458825"/>
                    </a:ext>
                  </a:extLst>
                </a:gridCol>
                <a:gridCol w="370332">
                  <a:extLst>
                    <a:ext uri="{9D8B030D-6E8A-4147-A177-3AD203B41FA5}">
                      <a16:colId xmlns:a16="http://schemas.microsoft.com/office/drawing/2014/main" val="1265845441"/>
                    </a:ext>
                  </a:extLst>
                </a:gridCol>
                <a:gridCol w="329184">
                  <a:extLst>
                    <a:ext uri="{9D8B030D-6E8A-4147-A177-3AD203B41FA5}">
                      <a16:colId xmlns:a16="http://schemas.microsoft.com/office/drawing/2014/main" val="89214038"/>
                    </a:ext>
                  </a:extLst>
                </a:gridCol>
                <a:gridCol w="329184">
                  <a:extLst>
                    <a:ext uri="{9D8B030D-6E8A-4147-A177-3AD203B41FA5}">
                      <a16:colId xmlns:a16="http://schemas.microsoft.com/office/drawing/2014/main" val="3759316499"/>
                    </a:ext>
                  </a:extLst>
                </a:gridCol>
                <a:gridCol w="370332">
                  <a:extLst>
                    <a:ext uri="{9D8B030D-6E8A-4147-A177-3AD203B41FA5}">
                      <a16:colId xmlns:a16="http://schemas.microsoft.com/office/drawing/2014/main" val="1564209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1573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- 2018-06-21 11:20:10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In 16 Tagen, am 7. Juli 2018, öffnet die TrendSet Sommer 2018 für alle Fachbesucher aus der Interior &amp; Lifestyle-Branche ihre Messetore. Damit ihr gut in München ankommt, haben wir euch auf https://trendset.de/de/ im Bereich „Messe“ hilfreiche Informationen und Tipps zu Anreise und Übernachtung zusammengestellt. Es gibt auch wieder das vergünstigte Deutsche Bahn/TrendSet Special-Ticket! Wer noch Eintrittkarten braucht, kann sie auf unserer Website im Bereich „Besucher“ online oder direkt an der Kasse auf der TrendSet Sommer 2018 kaufen. Bis bald in München! Wir freuen uns auf euch!
TrendSet Sommer 2018 – Trends, Neuheiten und Inspirationen rund um Wohnen, Essen, Freizeit und Schenken. 
Nur für Fachbesucher!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2890400"/>
                  </a:ext>
                </a:extLst>
              </a:tr>
            </a:tbl>
          </a:graphicData>
        </a:graphic>
      </p:graphicFrame>
      <p:sp>
        <p:nvSpPr>
          <p:cNvPr id="4" name="Text Placeholder 3">
            <a:extLst>
              <a:ext uri="{FF2B5EF4-FFF2-40B4-BE49-F238E27FC236}">
                <a16:creationId xmlns:a16="http://schemas.microsoft.com/office/drawing/2014/main" id="{7107B617-CB76-43A1-AA4C-75632FCC53A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49833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A974C-71CC-40E9-A7BA-2FE88D9C102A}"/>
              </a:ext>
            </a:extLst>
          </p:cNvPr>
          <p:cNvSpPr>
            <a:spLocks noGrp="1"/>
          </p:cNvSpPr>
          <p:nvPr>
            <p:ph type="title"/>
          </p:nvPr>
        </p:nvSpPr>
        <p:spPr/>
        <p:txBody>
          <a:bodyPr/>
          <a:lstStyle/>
          <a:p>
            <a:r>
              <a:rPr lang="en-US"/>
              <a:t>Facebook Own Posts Table  | TrendSet - 7 of 12</a:t>
            </a:r>
          </a:p>
        </p:txBody>
      </p:sp>
      <p:graphicFrame>
        <p:nvGraphicFramePr>
          <p:cNvPr id="5" name="Table Placeholder 4">
            <a:extLst>
              <a:ext uri="{FF2B5EF4-FFF2-40B4-BE49-F238E27FC236}">
                <a16:creationId xmlns:a16="http://schemas.microsoft.com/office/drawing/2014/main" id="{D5C55D80-DDE0-4BC1-8485-B8996BAA24EC}"/>
              </a:ext>
            </a:extLst>
          </p:cNvPr>
          <p:cNvGraphicFramePr>
            <a:graphicFrameLocks noGrp="1"/>
          </p:cNvGraphicFramePr>
          <p:nvPr>
            <p:ph type="tbl" sz="quarter" idx="13"/>
            <p:extLst>
              <p:ext uri="{D42A27DB-BD31-4B8C-83A1-F6EECF244321}">
                <p14:modId xmlns:p14="http://schemas.microsoft.com/office/powerpoint/2010/main" val="68316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931321228"/>
                    </a:ext>
                  </a:extLst>
                </a:gridCol>
                <a:gridCol w="370332">
                  <a:extLst>
                    <a:ext uri="{9D8B030D-6E8A-4147-A177-3AD203B41FA5}">
                      <a16:colId xmlns:a16="http://schemas.microsoft.com/office/drawing/2014/main" val="2457267143"/>
                    </a:ext>
                  </a:extLst>
                </a:gridCol>
                <a:gridCol w="370332">
                  <a:extLst>
                    <a:ext uri="{9D8B030D-6E8A-4147-A177-3AD203B41FA5}">
                      <a16:colId xmlns:a16="http://schemas.microsoft.com/office/drawing/2014/main" val="800233042"/>
                    </a:ext>
                  </a:extLst>
                </a:gridCol>
                <a:gridCol w="370332">
                  <a:extLst>
                    <a:ext uri="{9D8B030D-6E8A-4147-A177-3AD203B41FA5}">
                      <a16:colId xmlns:a16="http://schemas.microsoft.com/office/drawing/2014/main" val="1193553633"/>
                    </a:ext>
                  </a:extLst>
                </a:gridCol>
                <a:gridCol w="329184">
                  <a:extLst>
                    <a:ext uri="{9D8B030D-6E8A-4147-A177-3AD203B41FA5}">
                      <a16:colId xmlns:a16="http://schemas.microsoft.com/office/drawing/2014/main" val="3797375638"/>
                    </a:ext>
                  </a:extLst>
                </a:gridCol>
                <a:gridCol w="329184">
                  <a:extLst>
                    <a:ext uri="{9D8B030D-6E8A-4147-A177-3AD203B41FA5}">
                      <a16:colId xmlns:a16="http://schemas.microsoft.com/office/drawing/2014/main" val="1601147663"/>
                    </a:ext>
                  </a:extLst>
                </a:gridCol>
                <a:gridCol w="329184">
                  <a:extLst>
                    <a:ext uri="{9D8B030D-6E8A-4147-A177-3AD203B41FA5}">
                      <a16:colId xmlns:a16="http://schemas.microsoft.com/office/drawing/2014/main" val="4051818896"/>
                    </a:ext>
                  </a:extLst>
                </a:gridCol>
                <a:gridCol w="329184">
                  <a:extLst>
                    <a:ext uri="{9D8B030D-6E8A-4147-A177-3AD203B41FA5}">
                      <a16:colId xmlns:a16="http://schemas.microsoft.com/office/drawing/2014/main" val="923027327"/>
                    </a:ext>
                  </a:extLst>
                </a:gridCol>
                <a:gridCol w="329184">
                  <a:extLst>
                    <a:ext uri="{9D8B030D-6E8A-4147-A177-3AD203B41FA5}">
                      <a16:colId xmlns:a16="http://schemas.microsoft.com/office/drawing/2014/main" val="3370414809"/>
                    </a:ext>
                  </a:extLst>
                </a:gridCol>
                <a:gridCol w="329184">
                  <a:extLst>
                    <a:ext uri="{9D8B030D-6E8A-4147-A177-3AD203B41FA5}">
                      <a16:colId xmlns:a16="http://schemas.microsoft.com/office/drawing/2014/main" val="2056830099"/>
                    </a:ext>
                  </a:extLst>
                </a:gridCol>
                <a:gridCol w="329184">
                  <a:extLst>
                    <a:ext uri="{9D8B030D-6E8A-4147-A177-3AD203B41FA5}">
                      <a16:colId xmlns:a16="http://schemas.microsoft.com/office/drawing/2014/main" val="1166868153"/>
                    </a:ext>
                  </a:extLst>
                </a:gridCol>
                <a:gridCol w="329184">
                  <a:extLst>
                    <a:ext uri="{9D8B030D-6E8A-4147-A177-3AD203B41FA5}">
                      <a16:colId xmlns:a16="http://schemas.microsoft.com/office/drawing/2014/main" val="4219802334"/>
                    </a:ext>
                  </a:extLst>
                </a:gridCol>
                <a:gridCol w="370332">
                  <a:extLst>
                    <a:ext uri="{9D8B030D-6E8A-4147-A177-3AD203B41FA5}">
                      <a16:colId xmlns:a16="http://schemas.microsoft.com/office/drawing/2014/main" val="3132876542"/>
                    </a:ext>
                  </a:extLst>
                </a:gridCol>
                <a:gridCol w="370332">
                  <a:extLst>
                    <a:ext uri="{9D8B030D-6E8A-4147-A177-3AD203B41FA5}">
                      <a16:colId xmlns:a16="http://schemas.microsoft.com/office/drawing/2014/main" val="2950627144"/>
                    </a:ext>
                  </a:extLst>
                </a:gridCol>
                <a:gridCol w="329184">
                  <a:extLst>
                    <a:ext uri="{9D8B030D-6E8A-4147-A177-3AD203B41FA5}">
                      <a16:colId xmlns:a16="http://schemas.microsoft.com/office/drawing/2014/main" val="3648851542"/>
                    </a:ext>
                  </a:extLst>
                </a:gridCol>
                <a:gridCol w="329184">
                  <a:extLst>
                    <a:ext uri="{9D8B030D-6E8A-4147-A177-3AD203B41FA5}">
                      <a16:colId xmlns:a16="http://schemas.microsoft.com/office/drawing/2014/main" val="2423092373"/>
                    </a:ext>
                  </a:extLst>
                </a:gridCol>
                <a:gridCol w="370332">
                  <a:extLst>
                    <a:ext uri="{9D8B030D-6E8A-4147-A177-3AD203B41FA5}">
                      <a16:colId xmlns:a16="http://schemas.microsoft.com/office/drawing/2014/main" val="2773324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432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- 2018-06-11 09:57:26 </a:t>
                      </a:r>
                      <a:r>
                        <a:rPr kumimoji="0" lang="en-US" sz="1000" b="0" i="0" u="none" strike="noStrike" kern="1200" cap="none" spc="0" normalizeH="0" baseline="0" noProof="0">
                          <a:ln>
                            <a:noFill/>
                          </a:ln>
                          <a:solidFill>
                            <a:prstClr val="black"/>
                          </a:solidFill>
                          <a:effectLst/>
                          <a:uLnTx/>
                          <a:uFillTx/>
                          <a:latin typeface="+mn-lt"/>
                          <a:ea typeface="+mn-ea"/>
                          <a:cs typeface="+mn-cs"/>
                        </a:rPr>
                        <a:t> 
 Die Weihnachtsdekoration 2018 ist geprägt von viel Fantasie, Kreativität, Witz, Glamour und Eleganz. Mal cool, mal klassisch, mal modern aber immer originell, werden Fabelwesen, Tiere und Alltagsobjekte zu glitzernden Weihnachtsaccessoires. Erfahrt alles über die Weihnachtstrends 2018 in unserem neuen Blog-Beitrag. Lest mal rein: https://bit.ly/2y11t3h
 (Deko gesehen bei Lang Kunstgewerbe)
#trendsetmuenchen #trendset #trendsetsommer2018 #christmas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0075633"/>
                  </a:ext>
                </a:extLst>
              </a:tr>
            </a:tbl>
          </a:graphicData>
        </a:graphic>
      </p:graphicFrame>
      <p:sp>
        <p:nvSpPr>
          <p:cNvPr id="4" name="Text Placeholder 3">
            <a:extLst>
              <a:ext uri="{FF2B5EF4-FFF2-40B4-BE49-F238E27FC236}">
                <a16:creationId xmlns:a16="http://schemas.microsoft.com/office/drawing/2014/main" id="{FB613040-8CD9-4271-857B-F3DF803B0B8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29860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43FD3-9A54-4825-898E-C63628F06AFA}"/>
              </a:ext>
            </a:extLst>
          </p:cNvPr>
          <p:cNvSpPr>
            <a:spLocks noGrp="1"/>
          </p:cNvSpPr>
          <p:nvPr>
            <p:ph type="title"/>
          </p:nvPr>
        </p:nvSpPr>
        <p:spPr/>
        <p:txBody>
          <a:bodyPr/>
          <a:lstStyle/>
          <a:p>
            <a:r>
              <a:rPr lang="en-US"/>
              <a:t>Facebook Own Posts Table  | TrendSet - 8 of 12</a:t>
            </a:r>
          </a:p>
        </p:txBody>
      </p:sp>
      <p:graphicFrame>
        <p:nvGraphicFramePr>
          <p:cNvPr id="5" name="Table Placeholder 4">
            <a:extLst>
              <a:ext uri="{FF2B5EF4-FFF2-40B4-BE49-F238E27FC236}">
                <a16:creationId xmlns:a16="http://schemas.microsoft.com/office/drawing/2014/main" id="{B854370F-83C3-48E9-BDA1-19CB239C349E}"/>
              </a:ext>
            </a:extLst>
          </p:cNvPr>
          <p:cNvGraphicFramePr>
            <a:graphicFrameLocks noGrp="1"/>
          </p:cNvGraphicFramePr>
          <p:nvPr>
            <p:ph type="tbl" sz="quarter" idx="13"/>
            <p:extLst>
              <p:ext uri="{D42A27DB-BD31-4B8C-83A1-F6EECF244321}">
                <p14:modId xmlns:p14="http://schemas.microsoft.com/office/powerpoint/2010/main" val="143176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507639536"/>
                    </a:ext>
                  </a:extLst>
                </a:gridCol>
                <a:gridCol w="370332">
                  <a:extLst>
                    <a:ext uri="{9D8B030D-6E8A-4147-A177-3AD203B41FA5}">
                      <a16:colId xmlns:a16="http://schemas.microsoft.com/office/drawing/2014/main" val="1952471232"/>
                    </a:ext>
                  </a:extLst>
                </a:gridCol>
                <a:gridCol w="370332">
                  <a:extLst>
                    <a:ext uri="{9D8B030D-6E8A-4147-A177-3AD203B41FA5}">
                      <a16:colId xmlns:a16="http://schemas.microsoft.com/office/drawing/2014/main" val="3207774107"/>
                    </a:ext>
                  </a:extLst>
                </a:gridCol>
                <a:gridCol w="370332">
                  <a:extLst>
                    <a:ext uri="{9D8B030D-6E8A-4147-A177-3AD203B41FA5}">
                      <a16:colId xmlns:a16="http://schemas.microsoft.com/office/drawing/2014/main" val="139483949"/>
                    </a:ext>
                  </a:extLst>
                </a:gridCol>
                <a:gridCol w="329184">
                  <a:extLst>
                    <a:ext uri="{9D8B030D-6E8A-4147-A177-3AD203B41FA5}">
                      <a16:colId xmlns:a16="http://schemas.microsoft.com/office/drawing/2014/main" val="1276058190"/>
                    </a:ext>
                  </a:extLst>
                </a:gridCol>
                <a:gridCol w="329184">
                  <a:extLst>
                    <a:ext uri="{9D8B030D-6E8A-4147-A177-3AD203B41FA5}">
                      <a16:colId xmlns:a16="http://schemas.microsoft.com/office/drawing/2014/main" val="232838750"/>
                    </a:ext>
                  </a:extLst>
                </a:gridCol>
                <a:gridCol w="329184">
                  <a:extLst>
                    <a:ext uri="{9D8B030D-6E8A-4147-A177-3AD203B41FA5}">
                      <a16:colId xmlns:a16="http://schemas.microsoft.com/office/drawing/2014/main" val="1391620656"/>
                    </a:ext>
                  </a:extLst>
                </a:gridCol>
                <a:gridCol w="329184">
                  <a:extLst>
                    <a:ext uri="{9D8B030D-6E8A-4147-A177-3AD203B41FA5}">
                      <a16:colId xmlns:a16="http://schemas.microsoft.com/office/drawing/2014/main" val="2680644899"/>
                    </a:ext>
                  </a:extLst>
                </a:gridCol>
                <a:gridCol w="329184">
                  <a:extLst>
                    <a:ext uri="{9D8B030D-6E8A-4147-A177-3AD203B41FA5}">
                      <a16:colId xmlns:a16="http://schemas.microsoft.com/office/drawing/2014/main" val="4013799762"/>
                    </a:ext>
                  </a:extLst>
                </a:gridCol>
                <a:gridCol w="329184">
                  <a:extLst>
                    <a:ext uri="{9D8B030D-6E8A-4147-A177-3AD203B41FA5}">
                      <a16:colId xmlns:a16="http://schemas.microsoft.com/office/drawing/2014/main" val="1270116809"/>
                    </a:ext>
                  </a:extLst>
                </a:gridCol>
                <a:gridCol w="329184">
                  <a:extLst>
                    <a:ext uri="{9D8B030D-6E8A-4147-A177-3AD203B41FA5}">
                      <a16:colId xmlns:a16="http://schemas.microsoft.com/office/drawing/2014/main" val="2987072735"/>
                    </a:ext>
                  </a:extLst>
                </a:gridCol>
                <a:gridCol w="329184">
                  <a:extLst>
                    <a:ext uri="{9D8B030D-6E8A-4147-A177-3AD203B41FA5}">
                      <a16:colId xmlns:a16="http://schemas.microsoft.com/office/drawing/2014/main" val="99523878"/>
                    </a:ext>
                  </a:extLst>
                </a:gridCol>
                <a:gridCol w="370332">
                  <a:extLst>
                    <a:ext uri="{9D8B030D-6E8A-4147-A177-3AD203B41FA5}">
                      <a16:colId xmlns:a16="http://schemas.microsoft.com/office/drawing/2014/main" val="3625913661"/>
                    </a:ext>
                  </a:extLst>
                </a:gridCol>
                <a:gridCol w="370332">
                  <a:extLst>
                    <a:ext uri="{9D8B030D-6E8A-4147-A177-3AD203B41FA5}">
                      <a16:colId xmlns:a16="http://schemas.microsoft.com/office/drawing/2014/main" val="1961668364"/>
                    </a:ext>
                  </a:extLst>
                </a:gridCol>
                <a:gridCol w="329184">
                  <a:extLst>
                    <a:ext uri="{9D8B030D-6E8A-4147-A177-3AD203B41FA5}">
                      <a16:colId xmlns:a16="http://schemas.microsoft.com/office/drawing/2014/main" val="2265512092"/>
                    </a:ext>
                  </a:extLst>
                </a:gridCol>
                <a:gridCol w="329184">
                  <a:extLst>
                    <a:ext uri="{9D8B030D-6E8A-4147-A177-3AD203B41FA5}">
                      <a16:colId xmlns:a16="http://schemas.microsoft.com/office/drawing/2014/main" val="1359882756"/>
                    </a:ext>
                  </a:extLst>
                </a:gridCol>
                <a:gridCol w="370332">
                  <a:extLst>
                    <a:ext uri="{9D8B030D-6E8A-4147-A177-3AD203B41FA5}">
                      <a16:colId xmlns:a16="http://schemas.microsoft.com/office/drawing/2014/main" val="1459781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468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- 2018-06-08 10:00:00 </a:t>
                      </a:r>
                      <a:r>
                        <a:rPr kumimoji="0" lang="en-US" sz="1000" b="0" i="0" u="none" strike="noStrike" kern="1200" cap="none" spc="0" normalizeH="0" baseline="0" noProof="0">
                          <a:ln>
                            <a:noFill/>
                          </a:ln>
                          <a:solidFill>
                            <a:prstClr val="black"/>
                          </a:solidFill>
                          <a:effectLst/>
                          <a:uLnTx/>
                          <a:uFillTx/>
                          <a:latin typeface="+mn-lt"/>
                          <a:ea typeface="+mn-ea"/>
                          <a:cs typeface="+mn-cs"/>
                        </a:rPr>
                        <a:t> 
 Natur pur: Ob nostalgisch oder modern, minimalistisch oder üppig – die Basis aller botanischen Richtungen bildet im Herbst/Winter 2018.19 ein wohltuend natürlicher Look. Florale Optiken, gewollt imperfekte Oberflächen oder Indoor Gardening sind nur einige Stichpunkte für die Floristry-Trends im Winter 2018.19. Mehr erfahrt ihr im TrendSet Blog. Lest mal rein: https://bit.ly/2sOJ5ES
 (Vasen gesehen bei Jodeco Glass)
#trendsetmuenchen #trendset #trendsetsommer2018 #floristry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6401050"/>
                  </a:ext>
                </a:extLst>
              </a:tr>
            </a:tbl>
          </a:graphicData>
        </a:graphic>
      </p:graphicFrame>
      <p:sp>
        <p:nvSpPr>
          <p:cNvPr id="4" name="Text Placeholder 3">
            <a:extLst>
              <a:ext uri="{FF2B5EF4-FFF2-40B4-BE49-F238E27FC236}">
                <a16:creationId xmlns:a16="http://schemas.microsoft.com/office/drawing/2014/main" id="{0D00A2CA-8618-4BFA-9E9B-73E66B60401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13006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632DF-2A73-43BB-BC75-16731EA59125}"/>
              </a:ext>
            </a:extLst>
          </p:cNvPr>
          <p:cNvSpPr>
            <a:spLocks noGrp="1"/>
          </p:cNvSpPr>
          <p:nvPr>
            <p:ph type="title"/>
          </p:nvPr>
        </p:nvSpPr>
        <p:spPr/>
        <p:txBody>
          <a:bodyPr/>
          <a:lstStyle/>
          <a:p>
            <a:r>
              <a:rPr lang="en-US"/>
              <a:t>Facebook Own Posts Table  | TrendSet - 9 of 12</a:t>
            </a:r>
          </a:p>
        </p:txBody>
      </p:sp>
      <p:graphicFrame>
        <p:nvGraphicFramePr>
          <p:cNvPr id="5" name="Table Placeholder 4">
            <a:extLst>
              <a:ext uri="{FF2B5EF4-FFF2-40B4-BE49-F238E27FC236}">
                <a16:creationId xmlns:a16="http://schemas.microsoft.com/office/drawing/2014/main" id="{A0E1FAD2-95C4-4DC1-9C6C-B01A87631895}"/>
              </a:ext>
            </a:extLst>
          </p:cNvPr>
          <p:cNvGraphicFramePr>
            <a:graphicFrameLocks noGrp="1"/>
          </p:cNvGraphicFramePr>
          <p:nvPr>
            <p:ph type="tbl" sz="quarter" idx="13"/>
            <p:extLst>
              <p:ext uri="{D42A27DB-BD31-4B8C-83A1-F6EECF244321}">
                <p14:modId xmlns:p14="http://schemas.microsoft.com/office/powerpoint/2010/main" val="365639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937823357"/>
                    </a:ext>
                  </a:extLst>
                </a:gridCol>
                <a:gridCol w="370332">
                  <a:extLst>
                    <a:ext uri="{9D8B030D-6E8A-4147-A177-3AD203B41FA5}">
                      <a16:colId xmlns:a16="http://schemas.microsoft.com/office/drawing/2014/main" val="2469077002"/>
                    </a:ext>
                  </a:extLst>
                </a:gridCol>
                <a:gridCol w="370332">
                  <a:extLst>
                    <a:ext uri="{9D8B030D-6E8A-4147-A177-3AD203B41FA5}">
                      <a16:colId xmlns:a16="http://schemas.microsoft.com/office/drawing/2014/main" val="3972161834"/>
                    </a:ext>
                  </a:extLst>
                </a:gridCol>
                <a:gridCol w="370332">
                  <a:extLst>
                    <a:ext uri="{9D8B030D-6E8A-4147-A177-3AD203B41FA5}">
                      <a16:colId xmlns:a16="http://schemas.microsoft.com/office/drawing/2014/main" val="2575960164"/>
                    </a:ext>
                  </a:extLst>
                </a:gridCol>
                <a:gridCol w="329184">
                  <a:extLst>
                    <a:ext uri="{9D8B030D-6E8A-4147-A177-3AD203B41FA5}">
                      <a16:colId xmlns:a16="http://schemas.microsoft.com/office/drawing/2014/main" val="1074959932"/>
                    </a:ext>
                  </a:extLst>
                </a:gridCol>
                <a:gridCol w="329184">
                  <a:extLst>
                    <a:ext uri="{9D8B030D-6E8A-4147-A177-3AD203B41FA5}">
                      <a16:colId xmlns:a16="http://schemas.microsoft.com/office/drawing/2014/main" val="1048058953"/>
                    </a:ext>
                  </a:extLst>
                </a:gridCol>
                <a:gridCol w="329184">
                  <a:extLst>
                    <a:ext uri="{9D8B030D-6E8A-4147-A177-3AD203B41FA5}">
                      <a16:colId xmlns:a16="http://schemas.microsoft.com/office/drawing/2014/main" val="1727312902"/>
                    </a:ext>
                  </a:extLst>
                </a:gridCol>
                <a:gridCol w="329184">
                  <a:extLst>
                    <a:ext uri="{9D8B030D-6E8A-4147-A177-3AD203B41FA5}">
                      <a16:colId xmlns:a16="http://schemas.microsoft.com/office/drawing/2014/main" val="3467559384"/>
                    </a:ext>
                  </a:extLst>
                </a:gridCol>
                <a:gridCol w="329184">
                  <a:extLst>
                    <a:ext uri="{9D8B030D-6E8A-4147-A177-3AD203B41FA5}">
                      <a16:colId xmlns:a16="http://schemas.microsoft.com/office/drawing/2014/main" val="3019725037"/>
                    </a:ext>
                  </a:extLst>
                </a:gridCol>
                <a:gridCol w="329184">
                  <a:extLst>
                    <a:ext uri="{9D8B030D-6E8A-4147-A177-3AD203B41FA5}">
                      <a16:colId xmlns:a16="http://schemas.microsoft.com/office/drawing/2014/main" val="3310983291"/>
                    </a:ext>
                  </a:extLst>
                </a:gridCol>
                <a:gridCol w="329184">
                  <a:extLst>
                    <a:ext uri="{9D8B030D-6E8A-4147-A177-3AD203B41FA5}">
                      <a16:colId xmlns:a16="http://schemas.microsoft.com/office/drawing/2014/main" val="2137800946"/>
                    </a:ext>
                  </a:extLst>
                </a:gridCol>
                <a:gridCol w="329184">
                  <a:extLst>
                    <a:ext uri="{9D8B030D-6E8A-4147-A177-3AD203B41FA5}">
                      <a16:colId xmlns:a16="http://schemas.microsoft.com/office/drawing/2014/main" val="2839127346"/>
                    </a:ext>
                  </a:extLst>
                </a:gridCol>
                <a:gridCol w="370332">
                  <a:extLst>
                    <a:ext uri="{9D8B030D-6E8A-4147-A177-3AD203B41FA5}">
                      <a16:colId xmlns:a16="http://schemas.microsoft.com/office/drawing/2014/main" val="1364734246"/>
                    </a:ext>
                  </a:extLst>
                </a:gridCol>
                <a:gridCol w="370332">
                  <a:extLst>
                    <a:ext uri="{9D8B030D-6E8A-4147-A177-3AD203B41FA5}">
                      <a16:colId xmlns:a16="http://schemas.microsoft.com/office/drawing/2014/main" val="1609257194"/>
                    </a:ext>
                  </a:extLst>
                </a:gridCol>
                <a:gridCol w="329184">
                  <a:extLst>
                    <a:ext uri="{9D8B030D-6E8A-4147-A177-3AD203B41FA5}">
                      <a16:colId xmlns:a16="http://schemas.microsoft.com/office/drawing/2014/main" val="529145505"/>
                    </a:ext>
                  </a:extLst>
                </a:gridCol>
                <a:gridCol w="329184">
                  <a:extLst>
                    <a:ext uri="{9D8B030D-6E8A-4147-A177-3AD203B41FA5}">
                      <a16:colId xmlns:a16="http://schemas.microsoft.com/office/drawing/2014/main" val="2301693675"/>
                    </a:ext>
                  </a:extLst>
                </a:gridCol>
                <a:gridCol w="370332">
                  <a:extLst>
                    <a:ext uri="{9D8B030D-6E8A-4147-A177-3AD203B41FA5}">
                      <a16:colId xmlns:a16="http://schemas.microsoft.com/office/drawing/2014/main" val="4036924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129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- 2018-06-06 09:17:15 </a:t>
                      </a:r>
                      <a:r>
                        <a:rPr kumimoji="0" lang="de-DE" sz="1000" b="0" i="0" u="none" strike="noStrike" kern="1200" cap="none" spc="0" normalizeH="0" baseline="0" noProof="0">
                          <a:ln>
                            <a:noFill/>
                          </a:ln>
                          <a:solidFill>
                            <a:prstClr val="black"/>
                          </a:solidFill>
                          <a:effectLst/>
                          <a:uLnTx/>
                          <a:uFillTx/>
                          <a:latin typeface="+mn-lt"/>
                          <a:ea typeface="+mn-ea"/>
                          <a:cs typeface="+mn-cs"/>
                        </a:rPr>
                        <a:t> 
 Ab sofort hat der Eintrittskarten-Shop der TrendSet rund um die Uhr geöffnet! Die Eintrittskarten für die TrendSet Sommer 2018 gibt es für alle Fachbesucher online unter https://shop.trendset.de/. Einfach mit Benutzername sowie Passwort einloggen und Tageskarte oder Dauerkarte (für alle drei Messetage) kaufen. Wer zum ersten Mal Tickets für die TrendSet kauft, muss sich vorher noch registrieren. Auf geht’s zur nächsten TrendSet!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7051790"/>
                  </a:ext>
                </a:extLst>
              </a:tr>
            </a:tbl>
          </a:graphicData>
        </a:graphic>
      </p:graphicFrame>
      <p:sp>
        <p:nvSpPr>
          <p:cNvPr id="4" name="Text Placeholder 3">
            <a:extLst>
              <a:ext uri="{FF2B5EF4-FFF2-40B4-BE49-F238E27FC236}">
                <a16:creationId xmlns:a16="http://schemas.microsoft.com/office/drawing/2014/main" id="{EA673FC2-5B88-4EDE-8B46-1918C4B1280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7534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4CE18-ADD7-4766-A2BB-C762ED10F2A2}"/>
              </a:ext>
            </a:extLst>
          </p:cNvPr>
          <p:cNvSpPr>
            <a:spLocks noGrp="1"/>
          </p:cNvSpPr>
          <p:nvPr>
            <p:ph type="title"/>
          </p:nvPr>
        </p:nvSpPr>
        <p:spPr/>
        <p:txBody>
          <a:bodyPr/>
          <a:lstStyle/>
          <a:p>
            <a:r>
              <a:rPr lang="en-US"/>
              <a:t>Facebook Own Posts Table  | TrendSet - 10 of 12</a:t>
            </a:r>
          </a:p>
        </p:txBody>
      </p:sp>
      <p:graphicFrame>
        <p:nvGraphicFramePr>
          <p:cNvPr id="5" name="Table Placeholder 4">
            <a:extLst>
              <a:ext uri="{FF2B5EF4-FFF2-40B4-BE49-F238E27FC236}">
                <a16:creationId xmlns:a16="http://schemas.microsoft.com/office/drawing/2014/main" id="{C0B79114-F770-450E-8500-67C650C356E9}"/>
              </a:ext>
            </a:extLst>
          </p:cNvPr>
          <p:cNvGraphicFramePr>
            <a:graphicFrameLocks noGrp="1"/>
          </p:cNvGraphicFramePr>
          <p:nvPr>
            <p:ph type="tbl" sz="quarter" idx="13"/>
            <p:extLst>
              <p:ext uri="{D42A27DB-BD31-4B8C-83A1-F6EECF244321}">
                <p14:modId xmlns:p14="http://schemas.microsoft.com/office/powerpoint/2010/main" val="89027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45978514"/>
                    </a:ext>
                  </a:extLst>
                </a:gridCol>
                <a:gridCol w="370332">
                  <a:extLst>
                    <a:ext uri="{9D8B030D-6E8A-4147-A177-3AD203B41FA5}">
                      <a16:colId xmlns:a16="http://schemas.microsoft.com/office/drawing/2014/main" val="2859470828"/>
                    </a:ext>
                  </a:extLst>
                </a:gridCol>
                <a:gridCol w="370332">
                  <a:extLst>
                    <a:ext uri="{9D8B030D-6E8A-4147-A177-3AD203B41FA5}">
                      <a16:colId xmlns:a16="http://schemas.microsoft.com/office/drawing/2014/main" val="3010393646"/>
                    </a:ext>
                  </a:extLst>
                </a:gridCol>
                <a:gridCol w="370332">
                  <a:extLst>
                    <a:ext uri="{9D8B030D-6E8A-4147-A177-3AD203B41FA5}">
                      <a16:colId xmlns:a16="http://schemas.microsoft.com/office/drawing/2014/main" val="3236673947"/>
                    </a:ext>
                  </a:extLst>
                </a:gridCol>
                <a:gridCol w="329184">
                  <a:extLst>
                    <a:ext uri="{9D8B030D-6E8A-4147-A177-3AD203B41FA5}">
                      <a16:colId xmlns:a16="http://schemas.microsoft.com/office/drawing/2014/main" val="3855944374"/>
                    </a:ext>
                  </a:extLst>
                </a:gridCol>
                <a:gridCol w="329184">
                  <a:extLst>
                    <a:ext uri="{9D8B030D-6E8A-4147-A177-3AD203B41FA5}">
                      <a16:colId xmlns:a16="http://schemas.microsoft.com/office/drawing/2014/main" val="3251311490"/>
                    </a:ext>
                  </a:extLst>
                </a:gridCol>
                <a:gridCol w="329184">
                  <a:extLst>
                    <a:ext uri="{9D8B030D-6E8A-4147-A177-3AD203B41FA5}">
                      <a16:colId xmlns:a16="http://schemas.microsoft.com/office/drawing/2014/main" val="867800324"/>
                    </a:ext>
                  </a:extLst>
                </a:gridCol>
                <a:gridCol w="329184">
                  <a:extLst>
                    <a:ext uri="{9D8B030D-6E8A-4147-A177-3AD203B41FA5}">
                      <a16:colId xmlns:a16="http://schemas.microsoft.com/office/drawing/2014/main" val="1326431947"/>
                    </a:ext>
                  </a:extLst>
                </a:gridCol>
                <a:gridCol w="329184">
                  <a:extLst>
                    <a:ext uri="{9D8B030D-6E8A-4147-A177-3AD203B41FA5}">
                      <a16:colId xmlns:a16="http://schemas.microsoft.com/office/drawing/2014/main" val="3087651934"/>
                    </a:ext>
                  </a:extLst>
                </a:gridCol>
                <a:gridCol w="329184">
                  <a:extLst>
                    <a:ext uri="{9D8B030D-6E8A-4147-A177-3AD203B41FA5}">
                      <a16:colId xmlns:a16="http://schemas.microsoft.com/office/drawing/2014/main" val="1868988865"/>
                    </a:ext>
                  </a:extLst>
                </a:gridCol>
                <a:gridCol w="329184">
                  <a:extLst>
                    <a:ext uri="{9D8B030D-6E8A-4147-A177-3AD203B41FA5}">
                      <a16:colId xmlns:a16="http://schemas.microsoft.com/office/drawing/2014/main" val="608756914"/>
                    </a:ext>
                  </a:extLst>
                </a:gridCol>
                <a:gridCol w="329184">
                  <a:extLst>
                    <a:ext uri="{9D8B030D-6E8A-4147-A177-3AD203B41FA5}">
                      <a16:colId xmlns:a16="http://schemas.microsoft.com/office/drawing/2014/main" val="317768894"/>
                    </a:ext>
                  </a:extLst>
                </a:gridCol>
                <a:gridCol w="370332">
                  <a:extLst>
                    <a:ext uri="{9D8B030D-6E8A-4147-A177-3AD203B41FA5}">
                      <a16:colId xmlns:a16="http://schemas.microsoft.com/office/drawing/2014/main" val="3286550282"/>
                    </a:ext>
                  </a:extLst>
                </a:gridCol>
                <a:gridCol w="370332">
                  <a:extLst>
                    <a:ext uri="{9D8B030D-6E8A-4147-A177-3AD203B41FA5}">
                      <a16:colId xmlns:a16="http://schemas.microsoft.com/office/drawing/2014/main" val="1722446701"/>
                    </a:ext>
                  </a:extLst>
                </a:gridCol>
                <a:gridCol w="329184">
                  <a:extLst>
                    <a:ext uri="{9D8B030D-6E8A-4147-A177-3AD203B41FA5}">
                      <a16:colId xmlns:a16="http://schemas.microsoft.com/office/drawing/2014/main" val="1867525827"/>
                    </a:ext>
                  </a:extLst>
                </a:gridCol>
                <a:gridCol w="329184">
                  <a:extLst>
                    <a:ext uri="{9D8B030D-6E8A-4147-A177-3AD203B41FA5}">
                      <a16:colId xmlns:a16="http://schemas.microsoft.com/office/drawing/2014/main" val="2683825687"/>
                    </a:ext>
                  </a:extLst>
                </a:gridCol>
                <a:gridCol w="370332">
                  <a:extLst>
                    <a:ext uri="{9D8B030D-6E8A-4147-A177-3AD203B41FA5}">
                      <a16:colId xmlns:a16="http://schemas.microsoft.com/office/drawing/2014/main" val="3181382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815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- 2018-06-05 10:00:01 </a:t>
                      </a:r>
                      <a:r>
                        <a:rPr kumimoji="0" lang="en-US" sz="1000" b="0" i="0" u="none" strike="noStrike" kern="1200" cap="none" spc="0" normalizeH="0" baseline="0" noProof="0">
                          <a:ln>
                            <a:noFill/>
                          </a:ln>
                          <a:solidFill>
                            <a:prstClr val="black"/>
                          </a:solidFill>
                          <a:effectLst/>
                          <a:uLnTx/>
                          <a:uFillTx/>
                          <a:latin typeface="+mn-lt"/>
                          <a:ea typeface="+mn-ea"/>
                          <a:cs typeface="+mn-cs"/>
                        </a:rPr>
                        <a:t> 
 Was ist neu im Interior-Bereich? Welche Deko, Stoffe und Designs schmücken im Winter 2018.19 den Raum? Es wird auf jeden Fall kuschelig mit natur-inspirierten Styles und zauberhafter Deko. Unser neuer Blog-Beitrag verrät euch mehr! Die Interior-Trends für A/W 2018.19 findet ihr jetzt im TrendSet Blog. Lest mal rein:
 (Plaid gesehen bei Eagle Products)
#trendsetmuenchen #trendset #trendsetsommer2018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060547"/>
                  </a:ext>
                </a:extLst>
              </a:tr>
            </a:tbl>
          </a:graphicData>
        </a:graphic>
      </p:graphicFrame>
      <p:sp>
        <p:nvSpPr>
          <p:cNvPr id="4" name="Text Placeholder 3">
            <a:extLst>
              <a:ext uri="{FF2B5EF4-FFF2-40B4-BE49-F238E27FC236}">
                <a16:creationId xmlns:a16="http://schemas.microsoft.com/office/drawing/2014/main" id="{D283F460-B8DC-4C9D-A6A0-51A0DF84831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05732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3935-8E42-48EC-B104-1547A9B43B7A}"/>
              </a:ext>
            </a:extLst>
          </p:cNvPr>
          <p:cNvSpPr>
            <a:spLocks noGrp="1"/>
          </p:cNvSpPr>
          <p:nvPr>
            <p:ph type="title"/>
          </p:nvPr>
        </p:nvSpPr>
        <p:spPr/>
        <p:txBody>
          <a:bodyPr/>
          <a:lstStyle/>
          <a:p>
            <a:r>
              <a:rPr lang="en-US"/>
              <a:t>Facebook Own Posts Table  | TrendSet - 11 of 12</a:t>
            </a:r>
          </a:p>
        </p:txBody>
      </p:sp>
      <p:graphicFrame>
        <p:nvGraphicFramePr>
          <p:cNvPr id="5" name="Table Placeholder 4">
            <a:extLst>
              <a:ext uri="{FF2B5EF4-FFF2-40B4-BE49-F238E27FC236}">
                <a16:creationId xmlns:a16="http://schemas.microsoft.com/office/drawing/2014/main" id="{0CAF0E96-78FB-4AAD-9AFB-4B3ADB25E256}"/>
              </a:ext>
            </a:extLst>
          </p:cNvPr>
          <p:cNvGraphicFramePr>
            <a:graphicFrameLocks noGrp="1"/>
          </p:cNvGraphicFramePr>
          <p:nvPr>
            <p:ph type="tbl" sz="quarter" idx="13"/>
            <p:extLst>
              <p:ext uri="{D42A27DB-BD31-4B8C-83A1-F6EECF244321}">
                <p14:modId xmlns:p14="http://schemas.microsoft.com/office/powerpoint/2010/main" val="3871848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163963595"/>
                    </a:ext>
                  </a:extLst>
                </a:gridCol>
                <a:gridCol w="370332">
                  <a:extLst>
                    <a:ext uri="{9D8B030D-6E8A-4147-A177-3AD203B41FA5}">
                      <a16:colId xmlns:a16="http://schemas.microsoft.com/office/drawing/2014/main" val="306892786"/>
                    </a:ext>
                  </a:extLst>
                </a:gridCol>
                <a:gridCol w="370332">
                  <a:extLst>
                    <a:ext uri="{9D8B030D-6E8A-4147-A177-3AD203B41FA5}">
                      <a16:colId xmlns:a16="http://schemas.microsoft.com/office/drawing/2014/main" val="188977719"/>
                    </a:ext>
                  </a:extLst>
                </a:gridCol>
                <a:gridCol w="370332">
                  <a:extLst>
                    <a:ext uri="{9D8B030D-6E8A-4147-A177-3AD203B41FA5}">
                      <a16:colId xmlns:a16="http://schemas.microsoft.com/office/drawing/2014/main" val="2510041483"/>
                    </a:ext>
                  </a:extLst>
                </a:gridCol>
                <a:gridCol w="329184">
                  <a:extLst>
                    <a:ext uri="{9D8B030D-6E8A-4147-A177-3AD203B41FA5}">
                      <a16:colId xmlns:a16="http://schemas.microsoft.com/office/drawing/2014/main" val="365395007"/>
                    </a:ext>
                  </a:extLst>
                </a:gridCol>
                <a:gridCol w="329184">
                  <a:extLst>
                    <a:ext uri="{9D8B030D-6E8A-4147-A177-3AD203B41FA5}">
                      <a16:colId xmlns:a16="http://schemas.microsoft.com/office/drawing/2014/main" val="4115217829"/>
                    </a:ext>
                  </a:extLst>
                </a:gridCol>
                <a:gridCol w="329184">
                  <a:extLst>
                    <a:ext uri="{9D8B030D-6E8A-4147-A177-3AD203B41FA5}">
                      <a16:colId xmlns:a16="http://schemas.microsoft.com/office/drawing/2014/main" val="1883520261"/>
                    </a:ext>
                  </a:extLst>
                </a:gridCol>
                <a:gridCol w="329184">
                  <a:extLst>
                    <a:ext uri="{9D8B030D-6E8A-4147-A177-3AD203B41FA5}">
                      <a16:colId xmlns:a16="http://schemas.microsoft.com/office/drawing/2014/main" val="486719870"/>
                    </a:ext>
                  </a:extLst>
                </a:gridCol>
                <a:gridCol w="329184">
                  <a:extLst>
                    <a:ext uri="{9D8B030D-6E8A-4147-A177-3AD203B41FA5}">
                      <a16:colId xmlns:a16="http://schemas.microsoft.com/office/drawing/2014/main" val="1820252510"/>
                    </a:ext>
                  </a:extLst>
                </a:gridCol>
                <a:gridCol w="329184">
                  <a:extLst>
                    <a:ext uri="{9D8B030D-6E8A-4147-A177-3AD203B41FA5}">
                      <a16:colId xmlns:a16="http://schemas.microsoft.com/office/drawing/2014/main" val="709551580"/>
                    </a:ext>
                  </a:extLst>
                </a:gridCol>
                <a:gridCol w="329184">
                  <a:extLst>
                    <a:ext uri="{9D8B030D-6E8A-4147-A177-3AD203B41FA5}">
                      <a16:colId xmlns:a16="http://schemas.microsoft.com/office/drawing/2014/main" val="4000623252"/>
                    </a:ext>
                  </a:extLst>
                </a:gridCol>
                <a:gridCol w="329184">
                  <a:extLst>
                    <a:ext uri="{9D8B030D-6E8A-4147-A177-3AD203B41FA5}">
                      <a16:colId xmlns:a16="http://schemas.microsoft.com/office/drawing/2014/main" val="38332660"/>
                    </a:ext>
                  </a:extLst>
                </a:gridCol>
                <a:gridCol w="370332">
                  <a:extLst>
                    <a:ext uri="{9D8B030D-6E8A-4147-A177-3AD203B41FA5}">
                      <a16:colId xmlns:a16="http://schemas.microsoft.com/office/drawing/2014/main" val="1689854354"/>
                    </a:ext>
                  </a:extLst>
                </a:gridCol>
                <a:gridCol w="370332">
                  <a:extLst>
                    <a:ext uri="{9D8B030D-6E8A-4147-A177-3AD203B41FA5}">
                      <a16:colId xmlns:a16="http://schemas.microsoft.com/office/drawing/2014/main" val="460609712"/>
                    </a:ext>
                  </a:extLst>
                </a:gridCol>
                <a:gridCol w="329184">
                  <a:extLst>
                    <a:ext uri="{9D8B030D-6E8A-4147-A177-3AD203B41FA5}">
                      <a16:colId xmlns:a16="http://schemas.microsoft.com/office/drawing/2014/main" val="4150739476"/>
                    </a:ext>
                  </a:extLst>
                </a:gridCol>
                <a:gridCol w="329184">
                  <a:extLst>
                    <a:ext uri="{9D8B030D-6E8A-4147-A177-3AD203B41FA5}">
                      <a16:colId xmlns:a16="http://schemas.microsoft.com/office/drawing/2014/main" val="2379970931"/>
                    </a:ext>
                  </a:extLst>
                </a:gridCol>
                <a:gridCol w="370332">
                  <a:extLst>
                    <a:ext uri="{9D8B030D-6E8A-4147-A177-3AD203B41FA5}">
                      <a16:colId xmlns:a16="http://schemas.microsoft.com/office/drawing/2014/main" val="276926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30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- 2018-06-04 08:43:12 </a:t>
                      </a:r>
                      <a:r>
                        <a:rPr kumimoji="0" lang="en-US" sz="1000" b="0" i="0" u="none" strike="noStrike" kern="1200" cap="none" spc="0" normalizeH="0" baseline="0" noProof="0">
                          <a:ln>
                            <a:noFill/>
                          </a:ln>
                          <a:solidFill>
                            <a:prstClr val="black"/>
                          </a:solidFill>
                          <a:effectLst/>
                          <a:uLnTx/>
                          <a:uFillTx/>
                          <a:latin typeface="+mn-lt"/>
                          <a:ea typeface="+mn-ea"/>
                          <a:cs typeface="+mn-cs"/>
                        </a:rPr>
                        <a:t> 
 Was ist neu im Interior-Bereich? Welche Deko, Stoffe und Designs schmücken im Winter 2018.19 den Raum? Es wird auf jeden Fall kuschelig mit natur-inspirierten Styles und zauberhafter Deko.💙 Unser neuer Blog-Beitrag verrät euch mehr! Die Interior-Trends für A/W 2018.19 findet ihr jetzt im TrendSet Blog. Lest mal rein: https://bit.ly/2JtyauP
 (Plaid gesehen bei Eagle Products)
#trendsetmuenchen #trendset #trendsetsommer2018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0464707"/>
                  </a:ext>
                </a:extLst>
              </a:tr>
            </a:tbl>
          </a:graphicData>
        </a:graphic>
      </p:graphicFrame>
      <p:sp>
        <p:nvSpPr>
          <p:cNvPr id="4" name="Text Placeholder 3">
            <a:extLst>
              <a:ext uri="{FF2B5EF4-FFF2-40B4-BE49-F238E27FC236}">
                <a16:creationId xmlns:a16="http://schemas.microsoft.com/office/drawing/2014/main" id="{458447F9-A731-4EDA-89E1-5F16FF44FDD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07886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4C5D3-6058-4860-9647-1007CABD01B1}"/>
              </a:ext>
            </a:extLst>
          </p:cNvPr>
          <p:cNvSpPr>
            <a:spLocks noGrp="1"/>
          </p:cNvSpPr>
          <p:nvPr>
            <p:ph type="title"/>
          </p:nvPr>
        </p:nvSpPr>
        <p:spPr/>
        <p:txBody>
          <a:bodyPr/>
          <a:lstStyle/>
          <a:p>
            <a:r>
              <a:rPr lang="en-US"/>
              <a:t>Facebook Own Posts Table  | TrendSet - 12 of 12</a:t>
            </a:r>
          </a:p>
        </p:txBody>
      </p:sp>
      <p:graphicFrame>
        <p:nvGraphicFramePr>
          <p:cNvPr id="5" name="Table Placeholder 4">
            <a:extLst>
              <a:ext uri="{FF2B5EF4-FFF2-40B4-BE49-F238E27FC236}">
                <a16:creationId xmlns:a16="http://schemas.microsoft.com/office/drawing/2014/main" id="{B31313BF-0408-440E-A32B-A1C9B45CEDBD}"/>
              </a:ext>
            </a:extLst>
          </p:cNvPr>
          <p:cNvGraphicFramePr>
            <a:graphicFrameLocks noGrp="1"/>
          </p:cNvGraphicFramePr>
          <p:nvPr>
            <p:ph type="tbl" sz="quarter" idx="13"/>
            <p:extLst>
              <p:ext uri="{D42A27DB-BD31-4B8C-83A1-F6EECF244321}">
                <p14:modId xmlns:p14="http://schemas.microsoft.com/office/powerpoint/2010/main" val="1373468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8698253"/>
                    </a:ext>
                  </a:extLst>
                </a:gridCol>
                <a:gridCol w="370332">
                  <a:extLst>
                    <a:ext uri="{9D8B030D-6E8A-4147-A177-3AD203B41FA5}">
                      <a16:colId xmlns:a16="http://schemas.microsoft.com/office/drawing/2014/main" val="1297846999"/>
                    </a:ext>
                  </a:extLst>
                </a:gridCol>
                <a:gridCol w="370332">
                  <a:extLst>
                    <a:ext uri="{9D8B030D-6E8A-4147-A177-3AD203B41FA5}">
                      <a16:colId xmlns:a16="http://schemas.microsoft.com/office/drawing/2014/main" val="1180340292"/>
                    </a:ext>
                  </a:extLst>
                </a:gridCol>
                <a:gridCol w="370332">
                  <a:extLst>
                    <a:ext uri="{9D8B030D-6E8A-4147-A177-3AD203B41FA5}">
                      <a16:colId xmlns:a16="http://schemas.microsoft.com/office/drawing/2014/main" val="2882769959"/>
                    </a:ext>
                  </a:extLst>
                </a:gridCol>
                <a:gridCol w="329184">
                  <a:extLst>
                    <a:ext uri="{9D8B030D-6E8A-4147-A177-3AD203B41FA5}">
                      <a16:colId xmlns:a16="http://schemas.microsoft.com/office/drawing/2014/main" val="528009998"/>
                    </a:ext>
                  </a:extLst>
                </a:gridCol>
                <a:gridCol w="329184">
                  <a:extLst>
                    <a:ext uri="{9D8B030D-6E8A-4147-A177-3AD203B41FA5}">
                      <a16:colId xmlns:a16="http://schemas.microsoft.com/office/drawing/2014/main" val="1680585109"/>
                    </a:ext>
                  </a:extLst>
                </a:gridCol>
                <a:gridCol w="329184">
                  <a:extLst>
                    <a:ext uri="{9D8B030D-6E8A-4147-A177-3AD203B41FA5}">
                      <a16:colId xmlns:a16="http://schemas.microsoft.com/office/drawing/2014/main" val="1702971595"/>
                    </a:ext>
                  </a:extLst>
                </a:gridCol>
                <a:gridCol w="329184">
                  <a:extLst>
                    <a:ext uri="{9D8B030D-6E8A-4147-A177-3AD203B41FA5}">
                      <a16:colId xmlns:a16="http://schemas.microsoft.com/office/drawing/2014/main" val="2770059672"/>
                    </a:ext>
                  </a:extLst>
                </a:gridCol>
                <a:gridCol w="329184">
                  <a:extLst>
                    <a:ext uri="{9D8B030D-6E8A-4147-A177-3AD203B41FA5}">
                      <a16:colId xmlns:a16="http://schemas.microsoft.com/office/drawing/2014/main" val="3009344124"/>
                    </a:ext>
                  </a:extLst>
                </a:gridCol>
                <a:gridCol w="329184">
                  <a:extLst>
                    <a:ext uri="{9D8B030D-6E8A-4147-A177-3AD203B41FA5}">
                      <a16:colId xmlns:a16="http://schemas.microsoft.com/office/drawing/2014/main" val="433647404"/>
                    </a:ext>
                  </a:extLst>
                </a:gridCol>
                <a:gridCol w="329184">
                  <a:extLst>
                    <a:ext uri="{9D8B030D-6E8A-4147-A177-3AD203B41FA5}">
                      <a16:colId xmlns:a16="http://schemas.microsoft.com/office/drawing/2014/main" val="1626516251"/>
                    </a:ext>
                  </a:extLst>
                </a:gridCol>
                <a:gridCol w="329184">
                  <a:extLst>
                    <a:ext uri="{9D8B030D-6E8A-4147-A177-3AD203B41FA5}">
                      <a16:colId xmlns:a16="http://schemas.microsoft.com/office/drawing/2014/main" val="4107679932"/>
                    </a:ext>
                  </a:extLst>
                </a:gridCol>
                <a:gridCol w="370332">
                  <a:extLst>
                    <a:ext uri="{9D8B030D-6E8A-4147-A177-3AD203B41FA5}">
                      <a16:colId xmlns:a16="http://schemas.microsoft.com/office/drawing/2014/main" val="3684982081"/>
                    </a:ext>
                  </a:extLst>
                </a:gridCol>
                <a:gridCol w="370332">
                  <a:extLst>
                    <a:ext uri="{9D8B030D-6E8A-4147-A177-3AD203B41FA5}">
                      <a16:colId xmlns:a16="http://schemas.microsoft.com/office/drawing/2014/main" val="81908405"/>
                    </a:ext>
                  </a:extLst>
                </a:gridCol>
                <a:gridCol w="329184">
                  <a:extLst>
                    <a:ext uri="{9D8B030D-6E8A-4147-A177-3AD203B41FA5}">
                      <a16:colId xmlns:a16="http://schemas.microsoft.com/office/drawing/2014/main" val="4081955719"/>
                    </a:ext>
                  </a:extLst>
                </a:gridCol>
                <a:gridCol w="329184">
                  <a:extLst>
                    <a:ext uri="{9D8B030D-6E8A-4147-A177-3AD203B41FA5}">
                      <a16:colId xmlns:a16="http://schemas.microsoft.com/office/drawing/2014/main" val="2965803499"/>
                    </a:ext>
                  </a:extLst>
                </a:gridCol>
                <a:gridCol w="370332">
                  <a:extLst>
                    <a:ext uri="{9D8B030D-6E8A-4147-A177-3AD203B41FA5}">
                      <a16:colId xmlns:a16="http://schemas.microsoft.com/office/drawing/2014/main" val="1334890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257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- 2018-06-01 10:02:17 </a:t>
                      </a:r>
                      <a:r>
                        <a:rPr kumimoji="0" lang="de-DE" sz="1000" b="0" i="0" u="none" strike="noStrike" kern="1200" cap="none" spc="0" normalizeH="0" baseline="0" noProof="0">
                          <a:ln>
                            <a:noFill/>
                          </a:ln>
                          <a:solidFill>
                            <a:prstClr val="black"/>
                          </a:solidFill>
                          <a:effectLst/>
                          <a:uLnTx/>
                          <a:uFillTx/>
                          <a:latin typeface="+mn-lt"/>
                          <a:ea typeface="+mn-ea"/>
                          <a:cs typeface="+mn-cs"/>
                        </a:rPr>
                        <a:t> 
 Save the Date für die Trends im Winter 2018.19! Vom 7. bis 9. Juli 2018 könnt ihr wieder viel Neues auf der TrendSet Sommer 2018 entdecken. Seid dabei! Wir freuen uns auf euch. Mehr Infos zu Messe, Termin, Besuchsvorbereitung, Anreise und Tickets findet ihr hier: https://trendset.de/de/besucher/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6848965"/>
                  </a:ext>
                </a:extLst>
              </a:tr>
            </a:tbl>
          </a:graphicData>
        </a:graphic>
      </p:graphicFrame>
      <p:sp>
        <p:nvSpPr>
          <p:cNvPr id="4" name="Text Placeholder 3">
            <a:extLst>
              <a:ext uri="{FF2B5EF4-FFF2-40B4-BE49-F238E27FC236}">
                <a16:creationId xmlns:a16="http://schemas.microsoft.com/office/drawing/2014/main" id="{19C86A69-4C7B-4CCB-BE4D-747D20ABAE7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92444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32A5B-674D-4E9A-886C-C693A1F4DDB7}"/>
              </a:ext>
            </a:extLst>
          </p:cNvPr>
          <p:cNvSpPr>
            <a:spLocks noGrp="1"/>
          </p:cNvSpPr>
          <p:nvPr>
            <p:ph type="title"/>
          </p:nvPr>
        </p:nvSpPr>
        <p:spPr/>
        <p:txBody>
          <a:bodyPr/>
          <a:lstStyle/>
          <a:p>
            <a:r>
              <a:rPr lang="en-US"/>
              <a:t>Facebook Own Posts | TrendSet</a:t>
            </a:r>
          </a:p>
        </p:txBody>
      </p:sp>
      <p:graphicFrame>
        <p:nvGraphicFramePr>
          <p:cNvPr id="6" name="Chart Placeholder 5">
            <a:extLst>
              <a:ext uri="{FF2B5EF4-FFF2-40B4-BE49-F238E27FC236}">
                <a16:creationId xmlns:a16="http://schemas.microsoft.com/office/drawing/2014/main" id="{93CEF054-23E1-4BBB-AE5B-A64DA222257D}"/>
              </a:ext>
            </a:extLst>
          </p:cNvPr>
          <p:cNvGraphicFramePr>
            <a:graphicFrameLocks noGrp="1"/>
          </p:cNvGraphicFramePr>
          <p:nvPr>
            <p:ph type="chart" sz="quarter" idx="13"/>
            <p:extLst>
              <p:ext uri="{D42A27DB-BD31-4B8C-83A1-F6EECF244321}">
                <p14:modId xmlns:p14="http://schemas.microsoft.com/office/powerpoint/2010/main" val="3292888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D0EBC-BFF4-4A7B-B115-76491908077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EFA4668-6718-4FA5-A7A0-E931DC6FC3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662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09EEE-4E34-404A-A0BC-DBC524707D9A}"/>
              </a:ext>
            </a:extLst>
          </p:cNvPr>
          <p:cNvSpPr>
            <a:spLocks noGrp="1"/>
          </p:cNvSpPr>
          <p:nvPr>
            <p:ph type="title"/>
          </p:nvPr>
        </p:nvSpPr>
        <p:spPr/>
        <p:txBody>
          <a:bodyPr/>
          <a:lstStyle/>
          <a:p>
            <a:r>
              <a:rPr lang="en-US"/>
              <a:t>Facebook Page Post Reach Table | TrendSet</a:t>
            </a:r>
          </a:p>
        </p:txBody>
      </p:sp>
      <p:graphicFrame>
        <p:nvGraphicFramePr>
          <p:cNvPr id="5" name="Table Placeholder 4">
            <a:extLst>
              <a:ext uri="{FF2B5EF4-FFF2-40B4-BE49-F238E27FC236}">
                <a16:creationId xmlns:a16="http://schemas.microsoft.com/office/drawing/2014/main" id="{136EF964-63F9-4E9E-BED4-9124593DB7AA}"/>
              </a:ext>
            </a:extLst>
          </p:cNvPr>
          <p:cNvGraphicFramePr>
            <a:graphicFrameLocks noGrp="1"/>
          </p:cNvGraphicFramePr>
          <p:nvPr>
            <p:ph type="tbl" sz="quarter" idx="13"/>
            <p:extLst>
              <p:ext uri="{D42A27DB-BD31-4B8C-83A1-F6EECF244321}">
                <p14:modId xmlns:p14="http://schemas.microsoft.com/office/powerpoint/2010/main" val="365877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58903110"/>
                    </a:ext>
                  </a:extLst>
                </a:gridCol>
                <a:gridCol w="1645920">
                  <a:extLst>
                    <a:ext uri="{9D8B030D-6E8A-4147-A177-3AD203B41FA5}">
                      <a16:colId xmlns:a16="http://schemas.microsoft.com/office/drawing/2014/main" val="3912381040"/>
                    </a:ext>
                  </a:extLst>
                </a:gridCol>
                <a:gridCol w="1645920">
                  <a:extLst>
                    <a:ext uri="{9D8B030D-6E8A-4147-A177-3AD203B41FA5}">
                      <a16:colId xmlns:a16="http://schemas.microsoft.com/office/drawing/2014/main" val="2758467923"/>
                    </a:ext>
                  </a:extLst>
                </a:gridCol>
                <a:gridCol w="1645920">
                  <a:extLst>
                    <a:ext uri="{9D8B030D-6E8A-4147-A177-3AD203B41FA5}">
                      <a16:colId xmlns:a16="http://schemas.microsoft.com/office/drawing/2014/main" val="3088068211"/>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188772223"/>
                  </a:ext>
                </a:extLst>
              </a:tr>
              <a:tr h="370840">
                <a:tc>
                  <a:txBody>
                    <a:bodyPr/>
                    <a:lstStyle/>
                    <a:p>
                      <a:r>
                        <a:rPr lang="en-US" sz="1000"/>
                        <a:t>TrendSet</a:t>
                      </a:r>
                    </a:p>
                  </a:txBody>
                  <a:tcPr/>
                </a:tc>
                <a:tc>
                  <a:txBody>
                    <a:bodyPr/>
                    <a:lstStyle/>
                    <a:p>
                      <a:r>
                        <a:rPr lang="en-US" sz="1000"/>
                        <a:t>267</a:t>
                      </a:r>
                    </a:p>
                  </a:txBody>
                  <a:tcPr/>
                </a:tc>
                <a:tc>
                  <a:txBody>
                    <a:bodyPr/>
                    <a:lstStyle/>
                    <a:p>
                      <a:r>
                        <a:rPr lang="en-US" sz="1000"/>
                        <a:t>1732</a:t>
                      </a:r>
                    </a:p>
                  </a:txBody>
                  <a:tcPr/>
                </a:tc>
                <a:tc>
                  <a:txBody>
                    <a:bodyPr/>
                    <a:lstStyle/>
                    <a:p>
                      <a:r>
                        <a:rPr lang="en-US" sz="1000"/>
                        <a:t>62557</a:t>
                      </a:r>
                    </a:p>
                  </a:txBody>
                  <a:tcPr/>
                </a:tc>
                <a:extLst>
                  <a:ext uri="{0D108BD9-81ED-4DB2-BD59-A6C34878D82A}">
                    <a16:rowId xmlns:a16="http://schemas.microsoft.com/office/drawing/2014/main" val="3790336933"/>
                  </a:ext>
                </a:extLst>
              </a:tr>
            </a:tbl>
          </a:graphicData>
        </a:graphic>
      </p:graphicFrame>
      <p:sp>
        <p:nvSpPr>
          <p:cNvPr id="4" name="Text Placeholder 3">
            <a:extLst>
              <a:ext uri="{FF2B5EF4-FFF2-40B4-BE49-F238E27FC236}">
                <a16:creationId xmlns:a16="http://schemas.microsoft.com/office/drawing/2014/main" id="{CAC8451A-7A56-46DF-A288-128B4BC4ABE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32205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86A7C-A603-447B-AC6D-925933A6A8CA}"/>
              </a:ext>
            </a:extLst>
          </p:cNvPr>
          <p:cNvSpPr>
            <a:spLocks noGrp="1"/>
          </p:cNvSpPr>
          <p:nvPr>
            <p:ph type="title"/>
          </p:nvPr>
        </p:nvSpPr>
        <p:spPr/>
        <p:txBody>
          <a:bodyPr/>
          <a:lstStyle/>
          <a:p>
            <a:r>
              <a:rPr lang="en-US"/>
              <a:t>Facebook Impressions | TrendSet</a:t>
            </a:r>
          </a:p>
        </p:txBody>
      </p:sp>
      <p:graphicFrame>
        <p:nvGraphicFramePr>
          <p:cNvPr id="6" name="Chart Placeholder 5">
            <a:extLst>
              <a:ext uri="{FF2B5EF4-FFF2-40B4-BE49-F238E27FC236}">
                <a16:creationId xmlns:a16="http://schemas.microsoft.com/office/drawing/2014/main" id="{1F0BB77D-E33A-40D3-8C24-BDF4EB999AC0}"/>
              </a:ext>
            </a:extLst>
          </p:cNvPr>
          <p:cNvGraphicFramePr>
            <a:graphicFrameLocks noGrp="1"/>
          </p:cNvGraphicFramePr>
          <p:nvPr>
            <p:ph type="chart" sz="quarter" idx="13"/>
            <p:extLst>
              <p:ext uri="{D42A27DB-BD31-4B8C-83A1-F6EECF244321}">
                <p14:modId xmlns:p14="http://schemas.microsoft.com/office/powerpoint/2010/main" val="1086931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D0AA41-1B25-4370-97EB-A7BCC58BC6F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A597B47-6EB6-4E94-ADDC-B2CEF41438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4744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03C50-A79D-44E0-B1CA-100C31D79724}"/>
              </a:ext>
            </a:extLst>
          </p:cNvPr>
          <p:cNvSpPr>
            <a:spLocks noGrp="1"/>
          </p:cNvSpPr>
          <p:nvPr>
            <p:ph type="title"/>
          </p:nvPr>
        </p:nvSpPr>
        <p:spPr/>
        <p:txBody>
          <a:bodyPr/>
          <a:lstStyle/>
          <a:p>
            <a:r>
              <a:rPr lang="en-US"/>
              <a:t>Facebook Engagement Rate | TrendSet</a:t>
            </a:r>
          </a:p>
        </p:txBody>
      </p:sp>
      <p:graphicFrame>
        <p:nvGraphicFramePr>
          <p:cNvPr id="6" name="Chart Placeholder 5">
            <a:extLst>
              <a:ext uri="{FF2B5EF4-FFF2-40B4-BE49-F238E27FC236}">
                <a16:creationId xmlns:a16="http://schemas.microsoft.com/office/drawing/2014/main" id="{9D81F554-A9B5-4553-96EC-7B1168710149}"/>
              </a:ext>
            </a:extLst>
          </p:cNvPr>
          <p:cNvGraphicFramePr>
            <a:graphicFrameLocks noGrp="1"/>
          </p:cNvGraphicFramePr>
          <p:nvPr>
            <p:ph type="chart" sz="quarter" idx="13"/>
            <p:extLst>
              <p:ext uri="{D42A27DB-BD31-4B8C-83A1-F6EECF244321}">
                <p14:modId xmlns:p14="http://schemas.microsoft.com/office/powerpoint/2010/main" val="223858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DA781D-DF53-47DA-922E-883BD23D270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7A1EF5A-C272-4C92-80A0-6EE45360D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046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1A93F-8C2C-41B0-B765-C31EF35CD75D}"/>
              </a:ext>
            </a:extLst>
          </p:cNvPr>
          <p:cNvSpPr>
            <a:spLocks noGrp="1"/>
          </p:cNvSpPr>
          <p:nvPr>
            <p:ph type="title"/>
          </p:nvPr>
        </p:nvSpPr>
        <p:spPr/>
        <p:txBody>
          <a:bodyPr/>
          <a:lstStyle/>
          <a:p>
            <a:r>
              <a:rPr lang="en-US"/>
              <a:t>Facebook Hashtag Detection | TrendSet - 1 of 2</a:t>
            </a:r>
          </a:p>
        </p:txBody>
      </p:sp>
      <p:graphicFrame>
        <p:nvGraphicFramePr>
          <p:cNvPr id="5" name="Table Placeholder 4">
            <a:extLst>
              <a:ext uri="{FF2B5EF4-FFF2-40B4-BE49-F238E27FC236}">
                <a16:creationId xmlns:a16="http://schemas.microsoft.com/office/drawing/2014/main" id="{32BDEF36-A056-4ABA-BCCC-303EEFAFEED3}"/>
              </a:ext>
            </a:extLst>
          </p:cNvPr>
          <p:cNvGraphicFramePr>
            <a:graphicFrameLocks noGrp="1"/>
          </p:cNvGraphicFramePr>
          <p:nvPr>
            <p:ph type="tbl" sz="quarter" idx="13"/>
            <p:extLst>
              <p:ext uri="{D42A27DB-BD31-4B8C-83A1-F6EECF244321}">
                <p14:modId xmlns:p14="http://schemas.microsoft.com/office/powerpoint/2010/main" val="180662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6851594"/>
                    </a:ext>
                  </a:extLst>
                </a:gridCol>
                <a:gridCol w="1234440">
                  <a:extLst>
                    <a:ext uri="{9D8B030D-6E8A-4147-A177-3AD203B41FA5}">
                      <a16:colId xmlns:a16="http://schemas.microsoft.com/office/drawing/2014/main" val="2557367889"/>
                    </a:ext>
                  </a:extLst>
                </a:gridCol>
                <a:gridCol w="1234440">
                  <a:extLst>
                    <a:ext uri="{9D8B030D-6E8A-4147-A177-3AD203B41FA5}">
                      <a16:colId xmlns:a16="http://schemas.microsoft.com/office/drawing/2014/main" val="3666752315"/>
                    </a:ext>
                  </a:extLst>
                </a:gridCol>
                <a:gridCol w="1234440">
                  <a:extLst>
                    <a:ext uri="{9D8B030D-6E8A-4147-A177-3AD203B41FA5}">
                      <a16:colId xmlns:a16="http://schemas.microsoft.com/office/drawing/2014/main" val="43054191"/>
                    </a:ext>
                  </a:extLst>
                </a:gridCol>
                <a:gridCol w="1234440">
                  <a:extLst>
                    <a:ext uri="{9D8B030D-6E8A-4147-A177-3AD203B41FA5}">
                      <a16:colId xmlns:a16="http://schemas.microsoft.com/office/drawing/2014/main" val="1185311064"/>
                    </a:ext>
                  </a:extLst>
                </a:gridCol>
                <a:gridCol w="1234440">
                  <a:extLst>
                    <a:ext uri="{9D8B030D-6E8A-4147-A177-3AD203B41FA5}">
                      <a16:colId xmlns:a16="http://schemas.microsoft.com/office/drawing/2014/main" val="3878026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40897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18.909090909091</a:t>
                      </a:r>
                    </a:p>
                  </a:txBody>
                  <a:tcPr/>
                </a:tc>
                <a:extLst>
                  <a:ext uri="{0D108BD9-81ED-4DB2-BD59-A6C34878D82A}">
                    <a16:rowId xmlns:a16="http://schemas.microsoft.com/office/drawing/2014/main" val="220590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18.909090909091</a:t>
                      </a:r>
                    </a:p>
                  </a:txBody>
                  <a:tcPr/>
                </a:tc>
                <a:extLst>
                  <a:ext uri="{0D108BD9-81ED-4DB2-BD59-A6C34878D82A}">
                    <a16:rowId xmlns:a16="http://schemas.microsoft.com/office/drawing/2014/main" val="237458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18.909090909091</a:t>
                      </a:r>
                    </a:p>
                  </a:txBody>
                  <a:tcPr/>
                </a:tc>
                <a:extLst>
                  <a:ext uri="{0D108BD9-81ED-4DB2-BD59-A6C34878D82A}">
                    <a16:rowId xmlns:a16="http://schemas.microsoft.com/office/drawing/2014/main" val="400032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088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341344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420711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91604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25993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#trendsetcountrystyle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19959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#countrystyle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829445783"/>
                  </a:ext>
                </a:extLst>
              </a:tr>
            </a:tbl>
          </a:graphicData>
        </a:graphic>
      </p:graphicFrame>
      <p:sp>
        <p:nvSpPr>
          <p:cNvPr id="4" name="Text Placeholder 3">
            <a:extLst>
              <a:ext uri="{FF2B5EF4-FFF2-40B4-BE49-F238E27FC236}">
                <a16:creationId xmlns:a16="http://schemas.microsoft.com/office/drawing/2014/main" id="{4A4C3C32-E1F6-4D92-A891-A4F240544FA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63494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444F3-F3B5-4A7F-8B84-1B66493CDA7D}"/>
              </a:ext>
            </a:extLst>
          </p:cNvPr>
          <p:cNvSpPr>
            <a:spLocks noGrp="1"/>
          </p:cNvSpPr>
          <p:nvPr>
            <p:ph type="title"/>
          </p:nvPr>
        </p:nvSpPr>
        <p:spPr/>
        <p:txBody>
          <a:bodyPr/>
          <a:lstStyle/>
          <a:p>
            <a:r>
              <a:rPr lang="en-US"/>
              <a:t>Facebook Hashtag Detection | TrendSet - 2 of 2</a:t>
            </a:r>
          </a:p>
        </p:txBody>
      </p:sp>
      <p:graphicFrame>
        <p:nvGraphicFramePr>
          <p:cNvPr id="5" name="Table Placeholder 4">
            <a:extLst>
              <a:ext uri="{FF2B5EF4-FFF2-40B4-BE49-F238E27FC236}">
                <a16:creationId xmlns:a16="http://schemas.microsoft.com/office/drawing/2014/main" id="{78F43152-2D97-4A89-9658-BBA656BCAEEE}"/>
              </a:ext>
            </a:extLst>
          </p:cNvPr>
          <p:cNvGraphicFramePr>
            <a:graphicFrameLocks noGrp="1"/>
          </p:cNvGraphicFramePr>
          <p:nvPr>
            <p:ph type="tbl" sz="quarter" idx="13"/>
            <p:extLst>
              <p:ext uri="{D42A27DB-BD31-4B8C-83A1-F6EECF244321}">
                <p14:modId xmlns:p14="http://schemas.microsoft.com/office/powerpoint/2010/main" val="1008039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0293575"/>
                    </a:ext>
                  </a:extLst>
                </a:gridCol>
                <a:gridCol w="1234440">
                  <a:extLst>
                    <a:ext uri="{9D8B030D-6E8A-4147-A177-3AD203B41FA5}">
                      <a16:colId xmlns:a16="http://schemas.microsoft.com/office/drawing/2014/main" val="1670384149"/>
                    </a:ext>
                  </a:extLst>
                </a:gridCol>
                <a:gridCol w="1234440">
                  <a:extLst>
                    <a:ext uri="{9D8B030D-6E8A-4147-A177-3AD203B41FA5}">
                      <a16:colId xmlns:a16="http://schemas.microsoft.com/office/drawing/2014/main" val="722208313"/>
                    </a:ext>
                  </a:extLst>
                </a:gridCol>
                <a:gridCol w="1234440">
                  <a:extLst>
                    <a:ext uri="{9D8B030D-6E8A-4147-A177-3AD203B41FA5}">
                      <a16:colId xmlns:a16="http://schemas.microsoft.com/office/drawing/2014/main" val="4208866765"/>
                    </a:ext>
                  </a:extLst>
                </a:gridCol>
                <a:gridCol w="1234440">
                  <a:extLst>
                    <a:ext uri="{9D8B030D-6E8A-4147-A177-3AD203B41FA5}">
                      <a16:colId xmlns:a16="http://schemas.microsoft.com/office/drawing/2014/main" val="3514647626"/>
                    </a:ext>
                  </a:extLst>
                </a:gridCol>
                <a:gridCol w="1234440">
                  <a:extLst>
                    <a:ext uri="{9D8B030D-6E8A-4147-A177-3AD203B41FA5}">
                      <a16:colId xmlns:a16="http://schemas.microsoft.com/office/drawing/2014/main" val="3669543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12438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#trendsetnewcomer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4819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55846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06084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04689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08065671"/>
                  </a:ext>
                </a:extLst>
              </a:tr>
            </a:tbl>
          </a:graphicData>
        </a:graphic>
      </p:graphicFrame>
      <p:sp>
        <p:nvSpPr>
          <p:cNvPr id="4" name="Text Placeholder 3">
            <a:extLst>
              <a:ext uri="{FF2B5EF4-FFF2-40B4-BE49-F238E27FC236}">
                <a16:creationId xmlns:a16="http://schemas.microsoft.com/office/drawing/2014/main" id="{E75AB674-4CEB-4D5A-8BA5-AB9E0487C2E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138524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1045</Words>
  <Application>Microsoft Office PowerPoint</Application>
  <PresentationFormat>On-screen Show (4:3)</PresentationFormat>
  <Paragraphs>610</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TrendSet Facebook</vt:lpstr>
      <vt:lpstr>Facebook Key Metrics Table | TrendSet</vt:lpstr>
      <vt:lpstr>Facebook Fans Total | TrendSet</vt:lpstr>
      <vt:lpstr>Facebook Fans Table | TrendSet</vt:lpstr>
      <vt:lpstr>Facebook Own Posts Table  | TrendSet - 1 of 12</vt:lpstr>
      <vt:lpstr>Facebook Own Posts Table  | TrendSet - 2 of 12</vt:lpstr>
      <vt:lpstr>Facebook Own Posts Table  | TrendSet - 3 of 12</vt:lpstr>
      <vt:lpstr>Facebook Own Posts Table  | TrendSet - 4 of 12</vt:lpstr>
      <vt:lpstr>Facebook Own Posts Table  | TrendSet - 5 of 12</vt:lpstr>
      <vt:lpstr>Facebook Own Posts Table  | TrendSet - 6 of 12</vt:lpstr>
      <vt:lpstr>Facebook Own Posts Table  | TrendSet - 7 of 12</vt:lpstr>
      <vt:lpstr>Facebook Own Posts Table  | TrendSet - 8 of 12</vt:lpstr>
      <vt:lpstr>Facebook Own Posts Table  | TrendSet - 9 of 12</vt:lpstr>
      <vt:lpstr>Facebook Own Posts Table  | TrendSet - 10 of 12</vt:lpstr>
      <vt:lpstr>Facebook Own Posts Table  | TrendSet - 11 of 12</vt:lpstr>
      <vt:lpstr>Facebook Own Posts Table  | TrendSet - 12 of 12</vt:lpstr>
      <vt:lpstr>Facebook Own Posts | TrendSet</vt:lpstr>
      <vt:lpstr>Facebook Page Post Reach Table | TrendSet</vt:lpstr>
      <vt:lpstr>Facebook Impressions | TrendSet</vt:lpstr>
      <vt:lpstr>Facebook Engagement Rate | TrendSet</vt:lpstr>
      <vt:lpstr>Facebook Hashtag Detection | TrendSet - 1 of 2</vt:lpstr>
      <vt:lpstr>Facebook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TrendSet Facebook</dc:title>
  <dc:creator>Administrator</dc:creator>
  <cp:lastModifiedBy>Administrator</cp:lastModifiedBy>
  <cp:revision>1</cp:revision>
  <dcterms:created xsi:type="dcterms:W3CDTF">2018-10-29T13:08:52Z</dcterms:created>
  <dcterms:modified xsi:type="dcterms:W3CDTF">2018-10-29T13:09:37Z</dcterms:modified>
</cp:coreProperties>
</file>