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5" r:id="rId29"/>
    <p:sldId id="286" r:id="rId30"/>
  </p:sldIdLst>
  <p:sldSz cx="9144000" cy="6858000" type="screen4x3"/>
  <p:notesSz cx="6858000" cy="9144000"/>
  <p:embeddedFontLst>
    <p:embeddedFont>
      <p:font typeface="Calibri" panose="020F0502020204030204" pitchFamily="34" charset="0"/>
      <p:regular r:id="rId31"/>
      <p:bold r:id="rId32"/>
      <p:italic r:id="rId33"/>
      <p:boldItalic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TrendSet</c:v>
                </c:pt>
              </c:strCache>
            </c:strRef>
          </c:tx>
          <c:spPr>
            <a:ln w="28575" cap="rnd">
              <a:solidFill>
                <a:schemeClr val="accent1"/>
              </a:solidFill>
              <a:round/>
            </a:ln>
            <a:effectLst/>
          </c:spPr>
          <c:marker>
            <c:symbol val="none"/>
          </c:marker>
          <c:cat>
            <c:numRef>
              <c:f>Sheet1!$A$2:$A$123</c:f>
              <c:numCache>
                <c:formatCode>m/d/yyyy</c:formatCode>
                <c:ptCount val="122"/>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pt idx="30">
                  <c:v>43282</c:v>
                </c:pt>
                <c:pt idx="31">
                  <c:v>43283</c:v>
                </c:pt>
                <c:pt idx="32">
                  <c:v>43284</c:v>
                </c:pt>
                <c:pt idx="33">
                  <c:v>43285</c:v>
                </c:pt>
                <c:pt idx="34">
                  <c:v>43286</c:v>
                </c:pt>
                <c:pt idx="35">
                  <c:v>43287</c:v>
                </c:pt>
                <c:pt idx="36">
                  <c:v>43288</c:v>
                </c:pt>
                <c:pt idx="37">
                  <c:v>43289</c:v>
                </c:pt>
                <c:pt idx="38">
                  <c:v>43290</c:v>
                </c:pt>
                <c:pt idx="39">
                  <c:v>43291</c:v>
                </c:pt>
                <c:pt idx="40">
                  <c:v>43292</c:v>
                </c:pt>
                <c:pt idx="41">
                  <c:v>43293</c:v>
                </c:pt>
                <c:pt idx="42">
                  <c:v>43294</c:v>
                </c:pt>
                <c:pt idx="43">
                  <c:v>43295</c:v>
                </c:pt>
                <c:pt idx="44">
                  <c:v>43296</c:v>
                </c:pt>
                <c:pt idx="45">
                  <c:v>43297</c:v>
                </c:pt>
                <c:pt idx="46">
                  <c:v>43298</c:v>
                </c:pt>
                <c:pt idx="47">
                  <c:v>43299</c:v>
                </c:pt>
                <c:pt idx="48">
                  <c:v>43300</c:v>
                </c:pt>
                <c:pt idx="49">
                  <c:v>43301</c:v>
                </c:pt>
                <c:pt idx="50">
                  <c:v>43302</c:v>
                </c:pt>
                <c:pt idx="51">
                  <c:v>43303</c:v>
                </c:pt>
                <c:pt idx="52">
                  <c:v>43304</c:v>
                </c:pt>
                <c:pt idx="53">
                  <c:v>43305</c:v>
                </c:pt>
                <c:pt idx="54">
                  <c:v>43306</c:v>
                </c:pt>
                <c:pt idx="55">
                  <c:v>43307</c:v>
                </c:pt>
                <c:pt idx="56">
                  <c:v>43308</c:v>
                </c:pt>
                <c:pt idx="57">
                  <c:v>43309</c:v>
                </c:pt>
                <c:pt idx="58">
                  <c:v>43310</c:v>
                </c:pt>
                <c:pt idx="59">
                  <c:v>43311</c:v>
                </c:pt>
                <c:pt idx="60">
                  <c:v>43312</c:v>
                </c:pt>
                <c:pt idx="61">
                  <c:v>43313</c:v>
                </c:pt>
                <c:pt idx="62">
                  <c:v>43314</c:v>
                </c:pt>
                <c:pt idx="63">
                  <c:v>43315</c:v>
                </c:pt>
                <c:pt idx="64">
                  <c:v>43316</c:v>
                </c:pt>
                <c:pt idx="65">
                  <c:v>43317</c:v>
                </c:pt>
                <c:pt idx="66">
                  <c:v>43318</c:v>
                </c:pt>
                <c:pt idx="67">
                  <c:v>43319</c:v>
                </c:pt>
                <c:pt idx="68">
                  <c:v>43320</c:v>
                </c:pt>
                <c:pt idx="69">
                  <c:v>43321</c:v>
                </c:pt>
                <c:pt idx="70">
                  <c:v>43322</c:v>
                </c:pt>
                <c:pt idx="71">
                  <c:v>43323</c:v>
                </c:pt>
                <c:pt idx="72">
                  <c:v>43324</c:v>
                </c:pt>
                <c:pt idx="73">
                  <c:v>43325</c:v>
                </c:pt>
                <c:pt idx="74">
                  <c:v>43326</c:v>
                </c:pt>
                <c:pt idx="75">
                  <c:v>43327</c:v>
                </c:pt>
                <c:pt idx="76">
                  <c:v>43328</c:v>
                </c:pt>
                <c:pt idx="77">
                  <c:v>43329</c:v>
                </c:pt>
                <c:pt idx="78">
                  <c:v>43330</c:v>
                </c:pt>
                <c:pt idx="79">
                  <c:v>43331</c:v>
                </c:pt>
                <c:pt idx="80">
                  <c:v>43332</c:v>
                </c:pt>
                <c:pt idx="81">
                  <c:v>43333</c:v>
                </c:pt>
                <c:pt idx="82">
                  <c:v>43334</c:v>
                </c:pt>
                <c:pt idx="83">
                  <c:v>43335</c:v>
                </c:pt>
                <c:pt idx="84">
                  <c:v>43336</c:v>
                </c:pt>
                <c:pt idx="85">
                  <c:v>43337</c:v>
                </c:pt>
                <c:pt idx="86">
                  <c:v>43338</c:v>
                </c:pt>
                <c:pt idx="87">
                  <c:v>43339</c:v>
                </c:pt>
                <c:pt idx="88">
                  <c:v>43340</c:v>
                </c:pt>
                <c:pt idx="89">
                  <c:v>43341</c:v>
                </c:pt>
                <c:pt idx="90">
                  <c:v>43342</c:v>
                </c:pt>
                <c:pt idx="91">
                  <c:v>43343</c:v>
                </c:pt>
                <c:pt idx="92">
                  <c:v>43344</c:v>
                </c:pt>
                <c:pt idx="93">
                  <c:v>43345</c:v>
                </c:pt>
                <c:pt idx="94">
                  <c:v>43346</c:v>
                </c:pt>
                <c:pt idx="95">
                  <c:v>43347</c:v>
                </c:pt>
                <c:pt idx="96">
                  <c:v>43348</c:v>
                </c:pt>
                <c:pt idx="97">
                  <c:v>43349</c:v>
                </c:pt>
                <c:pt idx="98">
                  <c:v>43350</c:v>
                </c:pt>
                <c:pt idx="99">
                  <c:v>43351</c:v>
                </c:pt>
                <c:pt idx="100">
                  <c:v>43352</c:v>
                </c:pt>
                <c:pt idx="101">
                  <c:v>43353</c:v>
                </c:pt>
                <c:pt idx="102">
                  <c:v>43354</c:v>
                </c:pt>
                <c:pt idx="103">
                  <c:v>43355</c:v>
                </c:pt>
                <c:pt idx="104">
                  <c:v>43356</c:v>
                </c:pt>
                <c:pt idx="105">
                  <c:v>43357</c:v>
                </c:pt>
                <c:pt idx="106">
                  <c:v>43358</c:v>
                </c:pt>
                <c:pt idx="107">
                  <c:v>43359</c:v>
                </c:pt>
                <c:pt idx="108">
                  <c:v>43360</c:v>
                </c:pt>
                <c:pt idx="109">
                  <c:v>43361</c:v>
                </c:pt>
                <c:pt idx="110">
                  <c:v>43362</c:v>
                </c:pt>
                <c:pt idx="111">
                  <c:v>43363</c:v>
                </c:pt>
                <c:pt idx="112">
                  <c:v>43364</c:v>
                </c:pt>
                <c:pt idx="113">
                  <c:v>43365</c:v>
                </c:pt>
                <c:pt idx="114">
                  <c:v>43366</c:v>
                </c:pt>
                <c:pt idx="115">
                  <c:v>43367</c:v>
                </c:pt>
                <c:pt idx="116">
                  <c:v>43368</c:v>
                </c:pt>
                <c:pt idx="117">
                  <c:v>43369</c:v>
                </c:pt>
                <c:pt idx="118">
                  <c:v>43370</c:v>
                </c:pt>
                <c:pt idx="119">
                  <c:v>43371</c:v>
                </c:pt>
                <c:pt idx="120">
                  <c:v>43372</c:v>
                </c:pt>
                <c:pt idx="121">
                  <c:v>43373</c:v>
                </c:pt>
              </c:numCache>
            </c:numRef>
          </c:cat>
          <c:val>
            <c:numRef>
              <c:f>Sheet1!$B$2:$B$123</c:f>
              <c:numCache>
                <c:formatCode>General</c:formatCode>
                <c:ptCount val="122"/>
                <c:pt idx="0">
                  <c:v>2648</c:v>
                </c:pt>
                <c:pt idx="1">
                  <c:v>2648</c:v>
                </c:pt>
                <c:pt idx="2">
                  <c:v>2648</c:v>
                </c:pt>
                <c:pt idx="3">
                  <c:v>2648</c:v>
                </c:pt>
                <c:pt idx="4">
                  <c:v>2648</c:v>
                </c:pt>
                <c:pt idx="5">
                  <c:v>2648</c:v>
                </c:pt>
                <c:pt idx="6">
                  <c:v>2651</c:v>
                </c:pt>
                <c:pt idx="7">
                  <c:v>2650</c:v>
                </c:pt>
                <c:pt idx="8">
                  <c:v>2650</c:v>
                </c:pt>
                <c:pt idx="9">
                  <c:v>2650</c:v>
                </c:pt>
                <c:pt idx="10">
                  <c:v>2651</c:v>
                </c:pt>
                <c:pt idx="11">
                  <c:v>2653</c:v>
                </c:pt>
                <c:pt idx="12">
                  <c:v>2652</c:v>
                </c:pt>
                <c:pt idx="13">
                  <c:v>2651</c:v>
                </c:pt>
                <c:pt idx="14">
                  <c:v>2652</c:v>
                </c:pt>
                <c:pt idx="15">
                  <c:v>2652</c:v>
                </c:pt>
                <c:pt idx="16">
                  <c:v>2654</c:v>
                </c:pt>
                <c:pt idx="17">
                  <c:v>2654</c:v>
                </c:pt>
                <c:pt idx="18">
                  <c:v>2656</c:v>
                </c:pt>
                <c:pt idx="19">
                  <c:v>2655</c:v>
                </c:pt>
                <c:pt idx="20">
                  <c:v>2656</c:v>
                </c:pt>
                <c:pt idx="21">
                  <c:v>2657</c:v>
                </c:pt>
                <c:pt idx="22">
                  <c:v>2658</c:v>
                </c:pt>
                <c:pt idx="23">
                  <c:v>2657</c:v>
                </c:pt>
                <c:pt idx="24">
                  <c:v>2659</c:v>
                </c:pt>
                <c:pt idx="25">
                  <c:v>2661</c:v>
                </c:pt>
                <c:pt idx="26">
                  <c:v>2661</c:v>
                </c:pt>
                <c:pt idx="27">
                  <c:v>2662</c:v>
                </c:pt>
                <c:pt idx="28">
                  <c:v>2662</c:v>
                </c:pt>
                <c:pt idx="29">
                  <c:v>2664</c:v>
                </c:pt>
                <c:pt idx="30">
                  <c:v>2666</c:v>
                </c:pt>
                <c:pt idx="31">
                  <c:v>2670</c:v>
                </c:pt>
                <c:pt idx="32">
                  <c:v>2671</c:v>
                </c:pt>
                <c:pt idx="33">
                  <c:v>2672</c:v>
                </c:pt>
                <c:pt idx="34">
                  <c:v>2678</c:v>
                </c:pt>
                <c:pt idx="35">
                  <c:v>2684</c:v>
                </c:pt>
                <c:pt idx="36">
                  <c:v>2707</c:v>
                </c:pt>
                <c:pt idx="37">
                  <c:v>2736</c:v>
                </c:pt>
                <c:pt idx="38">
                  <c:v>2751</c:v>
                </c:pt>
                <c:pt idx="39">
                  <c:v>2760</c:v>
                </c:pt>
                <c:pt idx="40">
                  <c:v>2761</c:v>
                </c:pt>
                <c:pt idx="41">
                  <c:v>2769</c:v>
                </c:pt>
                <c:pt idx="42">
                  <c:v>2772</c:v>
                </c:pt>
                <c:pt idx="43">
                  <c:v>2772</c:v>
                </c:pt>
                <c:pt idx="44">
                  <c:v>2771</c:v>
                </c:pt>
                <c:pt idx="45">
                  <c:v>2774</c:v>
                </c:pt>
                <c:pt idx="46">
                  <c:v>2776</c:v>
                </c:pt>
                <c:pt idx="47">
                  <c:v>2776</c:v>
                </c:pt>
                <c:pt idx="48">
                  <c:v>2777</c:v>
                </c:pt>
                <c:pt idx="49">
                  <c:v>2777</c:v>
                </c:pt>
                <c:pt idx="50">
                  <c:v>2779</c:v>
                </c:pt>
                <c:pt idx="51">
                  <c:v>2779</c:v>
                </c:pt>
                <c:pt idx="52">
                  <c:v>2779</c:v>
                </c:pt>
                <c:pt idx="53">
                  <c:v>2779</c:v>
                </c:pt>
                <c:pt idx="54">
                  <c:v>2780</c:v>
                </c:pt>
                <c:pt idx="55">
                  <c:v>2780</c:v>
                </c:pt>
                <c:pt idx="56">
                  <c:v>2780</c:v>
                </c:pt>
                <c:pt idx="57">
                  <c:v>2779</c:v>
                </c:pt>
                <c:pt idx="58">
                  <c:v>2781</c:v>
                </c:pt>
                <c:pt idx="59">
                  <c:v>2781</c:v>
                </c:pt>
                <c:pt idx="60">
                  <c:v>2782</c:v>
                </c:pt>
                <c:pt idx="61">
                  <c:v>2782</c:v>
                </c:pt>
                <c:pt idx="62">
                  <c:v>2782</c:v>
                </c:pt>
                <c:pt idx="63">
                  <c:v>2783</c:v>
                </c:pt>
                <c:pt idx="64">
                  <c:v>2784</c:v>
                </c:pt>
                <c:pt idx="65">
                  <c:v>2783</c:v>
                </c:pt>
                <c:pt idx="66">
                  <c:v>2783</c:v>
                </c:pt>
                <c:pt idx="67">
                  <c:v>2785</c:v>
                </c:pt>
                <c:pt idx="68">
                  <c:v>2784</c:v>
                </c:pt>
                <c:pt idx="69">
                  <c:v>2785</c:v>
                </c:pt>
                <c:pt idx="70">
                  <c:v>2786</c:v>
                </c:pt>
                <c:pt idx="71">
                  <c:v>2786</c:v>
                </c:pt>
                <c:pt idx="72">
                  <c:v>2788</c:v>
                </c:pt>
                <c:pt idx="73">
                  <c:v>2788</c:v>
                </c:pt>
                <c:pt idx="74">
                  <c:v>2788</c:v>
                </c:pt>
                <c:pt idx="75">
                  <c:v>2788</c:v>
                </c:pt>
                <c:pt idx="76">
                  <c:v>2789</c:v>
                </c:pt>
                <c:pt idx="77">
                  <c:v>2790</c:v>
                </c:pt>
                <c:pt idx="78">
                  <c:v>2790</c:v>
                </c:pt>
                <c:pt idx="79">
                  <c:v>2790</c:v>
                </c:pt>
                <c:pt idx="80">
                  <c:v>2791</c:v>
                </c:pt>
                <c:pt idx="81">
                  <c:v>2791</c:v>
                </c:pt>
                <c:pt idx="82">
                  <c:v>2791</c:v>
                </c:pt>
                <c:pt idx="83">
                  <c:v>2792</c:v>
                </c:pt>
                <c:pt idx="84">
                  <c:v>2792</c:v>
                </c:pt>
                <c:pt idx="85">
                  <c:v>2791</c:v>
                </c:pt>
                <c:pt idx="86">
                  <c:v>2793</c:v>
                </c:pt>
                <c:pt idx="87">
                  <c:v>2794</c:v>
                </c:pt>
                <c:pt idx="88">
                  <c:v>2794</c:v>
                </c:pt>
                <c:pt idx="89">
                  <c:v>2794</c:v>
                </c:pt>
                <c:pt idx="90">
                  <c:v>2794</c:v>
                </c:pt>
                <c:pt idx="91">
                  <c:v>2795</c:v>
                </c:pt>
                <c:pt idx="92">
                  <c:v>2795</c:v>
                </c:pt>
                <c:pt idx="93">
                  <c:v>2795</c:v>
                </c:pt>
                <c:pt idx="94">
                  <c:v>2795</c:v>
                </c:pt>
                <c:pt idx="95">
                  <c:v>2795</c:v>
                </c:pt>
                <c:pt idx="96">
                  <c:v>2795</c:v>
                </c:pt>
                <c:pt idx="97">
                  <c:v>2796</c:v>
                </c:pt>
                <c:pt idx="98">
                  <c:v>2797</c:v>
                </c:pt>
                <c:pt idx="99">
                  <c:v>2797</c:v>
                </c:pt>
                <c:pt idx="100">
                  <c:v>2797</c:v>
                </c:pt>
                <c:pt idx="101">
                  <c:v>2796</c:v>
                </c:pt>
                <c:pt idx="102">
                  <c:v>2796</c:v>
                </c:pt>
                <c:pt idx="103">
                  <c:v>2797</c:v>
                </c:pt>
                <c:pt idx="104">
                  <c:v>2797</c:v>
                </c:pt>
                <c:pt idx="105">
                  <c:v>2797</c:v>
                </c:pt>
                <c:pt idx="106">
                  <c:v>2797</c:v>
                </c:pt>
                <c:pt idx="107">
                  <c:v>2797</c:v>
                </c:pt>
                <c:pt idx="108">
                  <c:v>2797</c:v>
                </c:pt>
                <c:pt idx="109">
                  <c:v>2798</c:v>
                </c:pt>
                <c:pt idx="110">
                  <c:v>2800</c:v>
                </c:pt>
                <c:pt idx="111">
                  <c:v>2800</c:v>
                </c:pt>
                <c:pt idx="112">
                  <c:v>2801</c:v>
                </c:pt>
                <c:pt idx="113">
                  <c:v>2802</c:v>
                </c:pt>
                <c:pt idx="114">
                  <c:v>2802</c:v>
                </c:pt>
                <c:pt idx="115">
                  <c:v>2802</c:v>
                </c:pt>
                <c:pt idx="116">
                  <c:v>2804</c:v>
                </c:pt>
                <c:pt idx="117">
                  <c:v>2804</c:v>
                </c:pt>
                <c:pt idx="118">
                  <c:v>2805</c:v>
                </c:pt>
                <c:pt idx="119">
                  <c:v>2805</c:v>
                </c:pt>
                <c:pt idx="120">
                  <c:v>2805</c:v>
                </c:pt>
                <c:pt idx="121">
                  <c:v>2806</c:v>
                </c:pt>
              </c:numCache>
            </c:numRef>
          </c:val>
          <c:smooth val="0"/>
          <c:extLst>
            <c:ext xmlns:c16="http://schemas.microsoft.com/office/drawing/2014/chart" uri="{C3380CC4-5D6E-409C-BE32-E72D297353CC}">
              <c16:uniqueId val="{00000000-2A01-46B8-BAE9-4984CF97CE99}"/>
            </c:ext>
          </c:extLst>
        </c:ser>
        <c:dLbls>
          <c:showLegendKey val="0"/>
          <c:showVal val="0"/>
          <c:showCatName val="0"/>
          <c:showSerName val="0"/>
          <c:showPercent val="0"/>
          <c:showBubbleSize val="0"/>
        </c:dLbls>
        <c:smooth val="0"/>
        <c:axId val="351355696"/>
        <c:axId val="351358320"/>
      </c:lineChart>
      <c:dateAx>
        <c:axId val="3513556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358320"/>
        <c:crosses val="autoZero"/>
        <c:auto val="1"/>
        <c:lblOffset val="100"/>
        <c:baseTimeUnit val="days"/>
      </c:dateAx>
      <c:valAx>
        <c:axId val="351358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355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TrendSet</c:v>
                </c:pt>
              </c:strCache>
            </c:strRef>
          </c:tx>
          <c:spPr>
            <a:ln w="28575" cap="rnd">
              <a:solidFill>
                <a:schemeClr val="accent1"/>
              </a:solidFill>
              <a:round/>
            </a:ln>
            <a:effectLst/>
          </c:spPr>
          <c:marker>
            <c:symbol val="none"/>
          </c:marker>
          <c:cat>
            <c:numRef>
              <c:f>Sheet1!$A$2:$A$123</c:f>
              <c:numCache>
                <c:formatCode>m/d/yyyy</c:formatCode>
                <c:ptCount val="122"/>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pt idx="30">
                  <c:v>43282</c:v>
                </c:pt>
                <c:pt idx="31">
                  <c:v>43283</c:v>
                </c:pt>
                <c:pt idx="32">
                  <c:v>43284</c:v>
                </c:pt>
                <c:pt idx="33">
                  <c:v>43285</c:v>
                </c:pt>
                <c:pt idx="34">
                  <c:v>43286</c:v>
                </c:pt>
                <c:pt idx="35">
                  <c:v>43287</c:v>
                </c:pt>
                <c:pt idx="36">
                  <c:v>43288</c:v>
                </c:pt>
                <c:pt idx="37">
                  <c:v>43289</c:v>
                </c:pt>
                <c:pt idx="38">
                  <c:v>43290</c:v>
                </c:pt>
                <c:pt idx="39">
                  <c:v>43291</c:v>
                </c:pt>
                <c:pt idx="40">
                  <c:v>43292</c:v>
                </c:pt>
                <c:pt idx="41">
                  <c:v>43293</c:v>
                </c:pt>
                <c:pt idx="42">
                  <c:v>43294</c:v>
                </c:pt>
                <c:pt idx="43">
                  <c:v>43295</c:v>
                </c:pt>
                <c:pt idx="44">
                  <c:v>43296</c:v>
                </c:pt>
                <c:pt idx="45">
                  <c:v>43297</c:v>
                </c:pt>
                <c:pt idx="46">
                  <c:v>43298</c:v>
                </c:pt>
                <c:pt idx="47">
                  <c:v>43299</c:v>
                </c:pt>
                <c:pt idx="48">
                  <c:v>43300</c:v>
                </c:pt>
                <c:pt idx="49">
                  <c:v>43301</c:v>
                </c:pt>
                <c:pt idx="50">
                  <c:v>43302</c:v>
                </c:pt>
                <c:pt idx="51">
                  <c:v>43303</c:v>
                </c:pt>
                <c:pt idx="52">
                  <c:v>43304</c:v>
                </c:pt>
                <c:pt idx="53">
                  <c:v>43305</c:v>
                </c:pt>
                <c:pt idx="54">
                  <c:v>43306</c:v>
                </c:pt>
                <c:pt idx="55">
                  <c:v>43307</c:v>
                </c:pt>
                <c:pt idx="56">
                  <c:v>43308</c:v>
                </c:pt>
                <c:pt idx="57">
                  <c:v>43309</c:v>
                </c:pt>
                <c:pt idx="58">
                  <c:v>43310</c:v>
                </c:pt>
                <c:pt idx="59">
                  <c:v>43311</c:v>
                </c:pt>
                <c:pt idx="60">
                  <c:v>43312</c:v>
                </c:pt>
                <c:pt idx="61">
                  <c:v>43313</c:v>
                </c:pt>
                <c:pt idx="62">
                  <c:v>43314</c:v>
                </c:pt>
                <c:pt idx="63">
                  <c:v>43315</c:v>
                </c:pt>
                <c:pt idx="64">
                  <c:v>43316</c:v>
                </c:pt>
                <c:pt idx="65">
                  <c:v>43317</c:v>
                </c:pt>
                <c:pt idx="66">
                  <c:v>43318</c:v>
                </c:pt>
                <c:pt idx="67">
                  <c:v>43319</c:v>
                </c:pt>
                <c:pt idx="68">
                  <c:v>43320</c:v>
                </c:pt>
                <c:pt idx="69">
                  <c:v>43321</c:v>
                </c:pt>
                <c:pt idx="70">
                  <c:v>43322</c:v>
                </c:pt>
                <c:pt idx="71">
                  <c:v>43323</c:v>
                </c:pt>
                <c:pt idx="72">
                  <c:v>43324</c:v>
                </c:pt>
                <c:pt idx="73">
                  <c:v>43325</c:v>
                </c:pt>
                <c:pt idx="74">
                  <c:v>43326</c:v>
                </c:pt>
                <c:pt idx="75">
                  <c:v>43327</c:v>
                </c:pt>
                <c:pt idx="76">
                  <c:v>43328</c:v>
                </c:pt>
                <c:pt idx="77">
                  <c:v>43329</c:v>
                </c:pt>
                <c:pt idx="78">
                  <c:v>43330</c:v>
                </c:pt>
                <c:pt idx="79">
                  <c:v>43331</c:v>
                </c:pt>
                <c:pt idx="80">
                  <c:v>43332</c:v>
                </c:pt>
                <c:pt idx="81">
                  <c:v>43333</c:v>
                </c:pt>
                <c:pt idx="82">
                  <c:v>43334</c:v>
                </c:pt>
                <c:pt idx="83">
                  <c:v>43335</c:v>
                </c:pt>
                <c:pt idx="84">
                  <c:v>43336</c:v>
                </c:pt>
                <c:pt idx="85">
                  <c:v>43337</c:v>
                </c:pt>
                <c:pt idx="86">
                  <c:v>43338</c:v>
                </c:pt>
                <c:pt idx="87">
                  <c:v>43339</c:v>
                </c:pt>
                <c:pt idx="88">
                  <c:v>43340</c:v>
                </c:pt>
                <c:pt idx="89">
                  <c:v>43341</c:v>
                </c:pt>
                <c:pt idx="90">
                  <c:v>43342</c:v>
                </c:pt>
                <c:pt idx="91">
                  <c:v>43343</c:v>
                </c:pt>
                <c:pt idx="92">
                  <c:v>43344</c:v>
                </c:pt>
                <c:pt idx="93">
                  <c:v>43345</c:v>
                </c:pt>
                <c:pt idx="94">
                  <c:v>43346</c:v>
                </c:pt>
                <c:pt idx="95">
                  <c:v>43347</c:v>
                </c:pt>
                <c:pt idx="96">
                  <c:v>43348</c:v>
                </c:pt>
                <c:pt idx="97">
                  <c:v>43349</c:v>
                </c:pt>
                <c:pt idx="98">
                  <c:v>43350</c:v>
                </c:pt>
                <c:pt idx="99">
                  <c:v>43351</c:v>
                </c:pt>
                <c:pt idx="100">
                  <c:v>43352</c:v>
                </c:pt>
                <c:pt idx="101">
                  <c:v>43353</c:v>
                </c:pt>
                <c:pt idx="102">
                  <c:v>43354</c:v>
                </c:pt>
                <c:pt idx="103">
                  <c:v>43355</c:v>
                </c:pt>
                <c:pt idx="104">
                  <c:v>43356</c:v>
                </c:pt>
                <c:pt idx="105">
                  <c:v>43357</c:v>
                </c:pt>
                <c:pt idx="106">
                  <c:v>43358</c:v>
                </c:pt>
                <c:pt idx="107">
                  <c:v>43359</c:v>
                </c:pt>
                <c:pt idx="108">
                  <c:v>43360</c:v>
                </c:pt>
                <c:pt idx="109">
                  <c:v>43361</c:v>
                </c:pt>
                <c:pt idx="110">
                  <c:v>43362</c:v>
                </c:pt>
                <c:pt idx="111">
                  <c:v>43363</c:v>
                </c:pt>
                <c:pt idx="112">
                  <c:v>43364</c:v>
                </c:pt>
                <c:pt idx="113">
                  <c:v>43365</c:v>
                </c:pt>
                <c:pt idx="114">
                  <c:v>43366</c:v>
                </c:pt>
                <c:pt idx="115">
                  <c:v>43367</c:v>
                </c:pt>
                <c:pt idx="116">
                  <c:v>43368</c:v>
                </c:pt>
                <c:pt idx="117">
                  <c:v>43369</c:v>
                </c:pt>
                <c:pt idx="118">
                  <c:v>43370</c:v>
                </c:pt>
                <c:pt idx="119">
                  <c:v>43371</c:v>
                </c:pt>
                <c:pt idx="120">
                  <c:v>43372</c:v>
                </c:pt>
                <c:pt idx="121">
                  <c:v>43373</c:v>
                </c:pt>
              </c:numCache>
            </c:numRef>
          </c:cat>
          <c:val>
            <c:numRef>
              <c:f>Sheet1!$B$2:$B$123</c:f>
              <c:numCache>
                <c:formatCode>General</c:formatCode>
                <c:ptCount val="122"/>
                <c:pt idx="0">
                  <c:v>1</c:v>
                </c:pt>
                <c:pt idx="1">
                  <c:v>0</c:v>
                </c:pt>
                <c:pt idx="2">
                  <c:v>0</c:v>
                </c:pt>
                <c:pt idx="3">
                  <c:v>1</c:v>
                </c:pt>
                <c:pt idx="4">
                  <c:v>1</c:v>
                </c:pt>
                <c:pt idx="5">
                  <c:v>1</c:v>
                </c:pt>
                <c:pt idx="6">
                  <c:v>0</c:v>
                </c:pt>
                <c:pt idx="7">
                  <c:v>1</c:v>
                </c:pt>
                <c:pt idx="8">
                  <c:v>0</c:v>
                </c:pt>
                <c:pt idx="9">
                  <c:v>0</c:v>
                </c:pt>
                <c:pt idx="10">
                  <c:v>1</c:v>
                </c:pt>
                <c:pt idx="11">
                  <c:v>0</c:v>
                </c:pt>
                <c:pt idx="12">
                  <c:v>0</c:v>
                </c:pt>
                <c:pt idx="13">
                  <c:v>0</c:v>
                </c:pt>
                <c:pt idx="14">
                  <c:v>0</c:v>
                </c:pt>
                <c:pt idx="15">
                  <c:v>0</c:v>
                </c:pt>
                <c:pt idx="16">
                  <c:v>0</c:v>
                </c:pt>
                <c:pt idx="17">
                  <c:v>0</c:v>
                </c:pt>
                <c:pt idx="18">
                  <c:v>0</c:v>
                </c:pt>
                <c:pt idx="19">
                  <c:v>0</c:v>
                </c:pt>
                <c:pt idx="20">
                  <c:v>1</c:v>
                </c:pt>
                <c:pt idx="21">
                  <c:v>0</c:v>
                </c:pt>
                <c:pt idx="22">
                  <c:v>0</c:v>
                </c:pt>
                <c:pt idx="23">
                  <c:v>0</c:v>
                </c:pt>
                <c:pt idx="24">
                  <c:v>1</c:v>
                </c:pt>
                <c:pt idx="25">
                  <c:v>0</c:v>
                </c:pt>
                <c:pt idx="26">
                  <c:v>1</c:v>
                </c:pt>
                <c:pt idx="27">
                  <c:v>1</c:v>
                </c:pt>
                <c:pt idx="28">
                  <c:v>1</c:v>
                </c:pt>
                <c:pt idx="29">
                  <c:v>0</c:v>
                </c:pt>
                <c:pt idx="30">
                  <c:v>0</c:v>
                </c:pt>
                <c:pt idx="31">
                  <c:v>0</c:v>
                </c:pt>
                <c:pt idx="32">
                  <c:v>0</c:v>
                </c:pt>
                <c:pt idx="33">
                  <c:v>1</c:v>
                </c:pt>
                <c:pt idx="34">
                  <c:v>1</c:v>
                </c:pt>
                <c:pt idx="35">
                  <c:v>1</c:v>
                </c:pt>
                <c:pt idx="36">
                  <c:v>1</c:v>
                </c:pt>
                <c:pt idx="37">
                  <c:v>3</c:v>
                </c:pt>
                <c:pt idx="38">
                  <c:v>1</c:v>
                </c:pt>
                <c:pt idx="39">
                  <c:v>1</c:v>
                </c:pt>
                <c:pt idx="40">
                  <c:v>0</c:v>
                </c:pt>
                <c:pt idx="41">
                  <c:v>0</c:v>
                </c:pt>
                <c:pt idx="42">
                  <c:v>0</c:v>
                </c:pt>
                <c:pt idx="43">
                  <c:v>0</c:v>
                </c:pt>
                <c:pt idx="44">
                  <c:v>0</c:v>
                </c:pt>
                <c:pt idx="45">
                  <c:v>0</c:v>
                </c:pt>
                <c:pt idx="46">
                  <c:v>1</c:v>
                </c:pt>
                <c:pt idx="47">
                  <c:v>0</c:v>
                </c:pt>
                <c:pt idx="48">
                  <c:v>0</c:v>
                </c:pt>
                <c:pt idx="49">
                  <c:v>0</c:v>
                </c:pt>
                <c:pt idx="50">
                  <c:v>0</c:v>
                </c:pt>
                <c:pt idx="51">
                  <c:v>0</c:v>
                </c:pt>
                <c:pt idx="52">
                  <c:v>0</c:v>
                </c:pt>
                <c:pt idx="53">
                  <c:v>0</c:v>
                </c:pt>
                <c:pt idx="54">
                  <c:v>0</c:v>
                </c:pt>
                <c:pt idx="55">
                  <c:v>0</c:v>
                </c:pt>
                <c:pt idx="56">
                  <c:v>0</c:v>
                </c:pt>
                <c:pt idx="57">
                  <c:v>0</c:v>
                </c:pt>
                <c:pt idx="58">
                  <c:v>0</c:v>
                </c:pt>
                <c:pt idx="59">
                  <c:v>0</c:v>
                </c:pt>
                <c:pt idx="60">
                  <c:v>1</c:v>
                </c:pt>
                <c:pt idx="61">
                  <c:v>0</c:v>
                </c:pt>
                <c:pt idx="62">
                  <c:v>0</c:v>
                </c:pt>
                <c:pt idx="63">
                  <c:v>0</c:v>
                </c:pt>
                <c:pt idx="64">
                  <c:v>0</c:v>
                </c:pt>
                <c:pt idx="65">
                  <c:v>0</c:v>
                </c:pt>
                <c:pt idx="66">
                  <c:v>0</c:v>
                </c:pt>
                <c:pt idx="67">
                  <c:v>1</c:v>
                </c:pt>
                <c:pt idx="68">
                  <c:v>0</c:v>
                </c:pt>
                <c:pt idx="69">
                  <c:v>0</c:v>
                </c:pt>
                <c:pt idx="70">
                  <c:v>1</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1</c:v>
                </c:pt>
                <c:pt idx="117">
                  <c:v>0</c:v>
                </c:pt>
                <c:pt idx="118">
                  <c:v>0</c:v>
                </c:pt>
                <c:pt idx="119">
                  <c:v>0</c:v>
                </c:pt>
                <c:pt idx="120">
                  <c:v>0</c:v>
                </c:pt>
                <c:pt idx="121">
                  <c:v>0</c:v>
                </c:pt>
              </c:numCache>
            </c:numRef>
          </c:val>
          <c:smooth val="0"/>
          <c:extLst>
            <c:ext xmlns:c16="http://schemas.microsoft.com/office/drawing/2014/chart" uri="{C3380CC4-5D6E-409C-BE32-E72D297353CC}">
              <c16:uniqueId val="{00000000-9DC1-41A9-9636-B3C9A6A96D0E}"/>
            </c:ext>
          </c:extLst>
        </c:ser>
        <c:dLbls>
          <c:showLegendKey val="0"/>
          <c:showVal val="0"/>
          <c:showCatName val="0"/>
          <c:showSerName val="0"/>
          <c:showPercent val="0"/>
          <c:showBubbleSize val="0"/>
        </c:dLbls>
        <c:smooth val="0"/>
        <c:axId val="229675440"/>
        <c:axId val="229674784"/>
      </c:lineChart>
      <c:dateAx>
        <c:axId val="2296754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9674784"/>
        <c:crosses val="autoZero"/>
        <c:auto val="1"/>
        <c:lblOffset val="100"/>
        <c:baseTimeUnit val="days"/>
      </c:dateAx>
      <c:valAx>
        <c:axId val="229674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9675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TrendSet</c:v>
                </c:pt>
              </c:strCache>
            </c:strRef>
          </c:tx>
          <c:spPr>
            <a:ln w="28575" cap="rnd">
              <a:solidFill>
                <a:schemeClr val="accent1"/>
              </a:solidFill>
              <a:round/>
            </a:ln>
            <a:effectLst/>
          </c:spPr>
          <c:marker>
            <c:symbol val="none"/>
          </c:marker>
          <c:cat>
            <c:numRef>
              <c:f>Sheet1!$A$2:$A$123</c:f>
              <c:numCache>
                <c:formatCode>m/d/yyyy</c:formatCode>
                <c:ptCount val="122"/>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pt idx="30">
                  <c:v>43282</c:v>
                </c:pt>
                <c:pt idx="31">
                  <c:v>43283</c:v>
                </c:pt>
                <c:pt idx="32">
                  <c:v>43284</c:v>
                </c:pt>
                <c:pt idx="33">
                  <c:v>43285</c:v>
                </c:pt>
                <c:pt idx="34">
                  <c:v>43286</c:v>
                </c:pt>
                <c:pt idx="35">
                  <c:v>43287</c:v>
                </c:pt>
                <c:pt idx="36">
                  <c:v>43288</c:v>
                </c:pt>
                <c:pt idx="37">
                  <c:v>43289</c:v>
                </c:pt>
                <c:pt idx="38">
                  <c:v>43290</c:v>
                </c:pt>
                <c:pt idx="39">
                  <c:v>43291</c:v>
                </c:pt>
                <c:pt idx="40">
                  <c:v>43292</c:v>
                </c:pt>
                <c:pt idx="41">
                  <c:v>43293</c:v>
                </c:pt>
                <c:pt idx="42">
                  <c:v>43294</c:v>
                </c:pt>
                <c:pt idx="43">
                  <c:v>43295</c:v>
                </c:pt>
                <c:pt idx="44">
                  <c:v>43296</c:v>
                </c:pt>
                <c:pt idx="45">
                  <c:v>43297</c:v>
                </c:pt>
                <c:pt idx="46">
                  <c:v>43298</c:v>
                </c:pt>
                <c:pt idx="47">
                  <c:v>43299</c:v>
                </c:pt>
                <c:pt idx="48">
                  <c:v>43300</c:v>
                </c:pt>
                <c:pt idx="49">
                  <c:v>43301</c:v>
                </c:pt>
                <c:pt idx="50">
                  <c:v>43302</c:v>
                </c:pt>
                <c:pt idx="51">
                  <c:v>43303</c:v>
                </c:pt>
                <c:pt idx="52">
                  <c:v>43304</c:v>
                </c:pt>
                <c:pt idx="53">
                  <c:v>43305</c:v>
                </c:pt>
                <c:pt idx="54">
                  <c:v>43306</c:v>
                </c:pt>
                <c:pt idx="55">
                  <c:v>43307</c:v>
                </c:pt>
                <c:pt idx="56">
                  <c:v>43308</c:v>
                </c:pt>
                <c:pt idx="57">
                  <c:v>43309</c:v>
                </c:pt>
                <c:pt idx="58">
                  <c:v>43310</c:v>
                </c:pt>
                <c:pt idx="59">
                  <c:v>43311</c:v>
                </c:pt>
                <c:pt idx="60">
                  <c:v>43312</c:v>
                </c:pt>
                <c:pt idx="61">
                  <c:v>43313</c:v>
                </c:pt>
                <c:pt idx="62">
                  <c:v>43314</c:v>
                </c:pt>
                <c:pt idx="63">
                  <c:v>43315</c:v>
                </c:pt>
                <c:pt idx="64">
                  <c:v>43316</c:v>
                </c:pt>
                <c:pt idx="65">
                  <c:v>43317</c:v>
                </c:pt>
                <c:pt idx="66">
                  <c:v>43318</c:v>
                </c:pt>
                <c:pt idx="67">
                  <c:v>43319</c:v>
                </c:pt>
                <c:pt idx="68">
                  <c:v>43320</c:v>
                </c:pt>
                <c:pt idx="69">
                  <c:v>43321</c:v>
                </c:pt>
                <c:pt idx="70">
                  <c:v>43322</c:v>
                </c:pt>
                <c:pt idx="71">
                  <c:v>43323</c:v>
                </c:pt>
                <c:pt idx="72">
                  <c:v>43324</c:v>
                </c:pt>
                <c:pt idx="73">
                  <c:v>43325</c:v>
                </c:pt>
                <c:pt idx="74">
                  <c:v>43326</c:v>
                </c:pt>
                <c:pt idx="75">
                  <c:v>43327</c:v>
                </c:pt>
                <c:pt idx="76">
                  <c:v>43328</c:v>
                </c:pt>
                <c:pt idx="77">
                  <c:v>43329</c:v>
                </c:pt>
                <c:pt idx="78">
                  <c:v>43330</c:v>
                </c:pt>
                <c:pt idx="79">
                  <c:v>43331</c:v>
                </c:pt>
                <c:pt idx="80">
                  <c:v>43332</c:v>
                </c:pt>
                <c:pt idx="81">
                  <c:v>43333</c:v>
                </c:pt>
                <c:pt idx="82">
                  <c:v>43334</c:v>
                </c:pt>
                <c:pt idx="83">
                  <c:v>43335</c:v>
                </c:pt>
                <c:pt idx="84">
                  <c:v>43336</c:v>
                </c:pt>
                <c:pt idx="85">
                  <c:v>43337</c:v>
                </c:pt>
                <c:pt idx="86">
                  <c:v>43338</c:v>
                </c:pt>
                <c:pt idx="87">
                  <c:v>43339</c:v>
                </c:pt>
                <c:pt idx="88">
                  <c:v>43340</c:v>
                </c:pt>
                <c:pt idx="89">
                  <c:v>43341</c:v>
                </c:pt>
                <c:pt idx="90">
                  <c:v>43342</c:v>
                </c:pt>
                <c:pt idx="91">
                  <c:v>43343</c:v>
                </c:pt>
                <c:pt idx="92">
                  <c:v>43344</c:v>
                </c:pt>
                <c:pt idx="93">
                  <c:v>43345</c:v>
                </c:pt>
                <c:pt idx="94">
                  <c:v>43346</c:v>
                </c:pt>
                <c:pt idx="95">
                  <c:v>43347</c:v>
                </c:pt>
                <c:pt idx="96">
                  <c:v>43348</c:v>
                </c:pt>
                <c:pt idx="97">
                  <c:v>43349</c:v>
                </c:pt>
                <c:pt idx="98">
                  <c:v>43350</c:v>
                </c:pt>
                <c:pt idx="99">
                  <c:v>43351</c:v>
                </c:pt>
                <c:pt idx="100">
                  <c:v>43352</c:v>
                </c:pt>
                <c:pt idx="101">
                  <c:v>43353</c:v>
                </c:pt>
                <c:pt idx="102">
                  <c:v>43354</c:v>
                </c:pt>
                <c:pt idx="103">
                  <c:v>43355</c:v>
                </c:pt>
                <c:pt idx="104">
                  <c:v>43356</c:v>
                </c:pt>
                <c:pt idx="105">
                  <c:v>43357</c:v>
                </c:pt>
                <c:pt idx="106">
                  <c:v>43358</c:v>
                </c:pt>
                <c:pt idx="107">
                  <c:v>43359</c:v>
                </c:pt>
                <c:pt idx="108">
                  <c:v>43360</c:v>
                </c:pt>
                <c:pt idx="109">
                  <c:v>43361</c:v>
                </c:pt>
                <c:pt idx="110">
                  <c:v>43362</c:v>
                </c:pt>
                <c:pt idx="111">
                  <c:v>43363</c:v>
                </c:pt>
                <c:pt idx="112">
                  <c:v>43364</c:v>
                </c:pt>
                <c:pt idx="113">
                  <c:v>43365</c:v>
                </c:pt>
                <c:pt idx="114">
                  <c:v>43366</c:v>
                </c:pt>
                <c:pt idx="115">
                  <c:v>43367</c:v>
                </c:pt>
                <c:pt idx="116">
                  <c:v>43368</c:v>
                </c:pt>
                <c:pt idx="117">
                  <c:v>43369</c:v>
                </c:pt>
                <c:pt idx="118">
                  <c:v>43370</c:v>
                </c:pt>
                <c:pt idx="119">
                  <c:v>43371</c:v>
                </c:pt>
                <c:pt idx="120">
                  <c:v>43372</c:v>
                </c:pt>
                <c:pt idx="121">
                  <c:v>43373</c:v>
                </c:pt>
              </c:numCache>
            </c:numRef>
          </c:cat>
          <c:val>
            <c:numRef>
              <c:f>Sheet1!$B$2:$B$123</c:f>
              <c:numCache>
                <c:formatCode>General</c:formatCode>
                <c:ptCount val="122"/>
                <c:pt idx="0">
                  <c:v>4882</c:v>
                </c:pt>
                <c:pt idx="1">
                  <c:v>4898</c:v>
                </c:pt>
                <c:pt idx="2">
                  <c:v>5269</c:v>
                </c:pt>
                <c:pt idx="3">
                  <c:v>4792</c:v>
                </c:pt>
                <c:pt idx="4">
                  <c:v>3966</c:v>
                </c:pt>
                <c:pt idx="5">
                  <c:v>13126</c:v>
                </c:pt>
                <c:pt idx="6">
                  <c:v>12971</c:v>
                </c:pt>
                <c:pt idx="7">
                  <c:v>12783</c:v>
                </c:pt>
                <c:pt idx="8">
                  <c:v>11406</c:v>
                </c:pt>
                <c:pt idx="9">
                  <c:v>11888</c:v>
                </c:pt>
                <c:pt idx="10">
                  <c:v>4227</c:v>
                </c:pt>
                <c:pt idx="11">
                  <c:v>15047</c:v>
                </c:pt>
                <c:pt idx="12">
                  <c:v>3473</c:v>
                </c:pt>
                <c:pt idx="13">
                  <c:v>2228</c:v>
                </c:pt>
                <c:pt idx="14">
                  <c:v>199</c:v>
                </c:pt>
                <c:pt idx="15">
                  <c:v>152</c:v>
                </c:pt>
                <c:pt idx="16">
                  <c:v>137</c:v>
                </c:pt>
                <c:pt idx="17">
                  <c:v>144</c:v>
                </c:pt>
                <c:pt idx="18">
                  <c:v>321</c:v>
                </c:pt>
                <c:pt idx="19">
                  <c:v>280</c:v>
                </c:pt>
                <c:pt idx="20">
                  <c:v>2206</c:v>
                </c:pt>
                <c:pt idx="21">
                  <c:v>524</c:v>
                </c:pt>
                <c:pt idx="22">
                  <c:v>299</c:v>
                </c:pt>
                <c:pt idx="23">
                  <c:v>317</c:v>
                </c:pt>
                <c:pt idx="24">
                  <c:v>1082</c:v>
                </c:pt>
                <c:pt idx="25">
                  <c:v>334</c:v>
                </c:pt>
                <c:pt idx="26">
                  <c:v>1057</c:v>
                </c:pt>
                <c:pt idx="27">
                  <c:v>1239</c:v>
                </c:pt>
                <c:pt idx="28">
                  <c:v>1151</c:v>
                </c:pt>
                <c:pt idx="29">
                  <c:v>511</c:v>
                </c:pt>
                <c:pt idx="30">
                  <c:v>4197</c:v>
                </c:pt>
                <c:pt idx="31">
                  <c:v>1189</c:v>
                </c:pt>
                <c:pt idx="32">
                  <c:v>1216</c:v>
                </c:pt>
                <c:pt idx="33">
                  <c:v>14621</c:v>
                </c:pt>
                <c:pt idx="34">
                  <c:v>8557</c:v>
                </c:pt>
                <c:pt idx="35">
                  <c:v>12159</c:v>
                </c:pt>
                <c:pt idx="36">
                  <c:v>57400</c:v>
                </c:pt>
                <c:pt idx="37">
                  <c:v>70245</c:v>
                </c:pt>
                <c:pt idx="38">
                  <c:v>49349</c:v>
                </c:pt>
                <c:pt idx="39">
                  <c:v>18008</c:v>
                </c:pt>
                <c:pt idx="40">
                  <c:v>6036</c:v>
                </c:pt>
                <c:pt idx="41">
                  <c:v>3233</c:v>
                </c:pt>
                <c:pt idx="42">
                  <c:v>1787</c:v>
                </c:pt>
                <c:pt idx="43">
                  <c:v>1154</c:v>
                </c:pt>
                <c:pt idx="44">
                  <c:v>839</c:v>
                </c:pt>
                <c:pt idx="45">
                  <c:v>825</c:v>
                </c:pt>
                <c:pt idx="46">
                  <c:v>1833</c:v>
                </c:pt>
                <c:pt idx="47">
                  <c:v>783</c:v>
                </c:pt>
                <c:pt idx="48">
                  <c:v>675</c:v>
                </c:pt>
                <c:pt idx="49">
                  <c:v>517</c:v>
                </c:pt>
                <c:pt idx="50">
                  <c:v>788</c:v>
                </c:pt>
                <c:pt idx="51">
                  <c:v>482</c:v>
                </c:pt>
                <c:pt idx="52">
                  <c:v>399</c:v>
                </c:pt>
                <c:pt idx="53">
                  <c:v>366</c:v>
                </c:pt>
                <c:pt idx="54">
                  <c:v>459</c:v>
                </c:pt>
                <c:pt idx="55">
                  <c:v>387</c:v>
                </c:pt>
                <c:pt idx="56">
                  <c:v>348</c:v>
                </c:pt>
                <c:pt idx="57">
                  <c:v>316</c:v>
                </c:pt>
                <c:pt idx="58">
                  <c:v>522</c:v>
                </c:pt>
                <c:pt idx="59">
                  <c:v>649</c:v>
                </c:pt>
                <c:pt idx="60">
                  <c:v>561</c:v>
                </c:pt>
                <c:pt idx="61">
                  <c:v>275</c:v>
                </c:pt>
                <c:pt idx="62">
                  <c:v>413</c:v>
                </c:pt>
                <c:pt idx="63">
                  <c:v>308</c:v>
                </c:pt>
                <c:pt idx="64">
                  <c:v>249</c:v>
                </c:pt>
                <c:pt idx="65">
                  <c:v>315</c:v>
                </c:pt>
                <c:pt idx="66">
                  <c:v>286</c:v>
                </c:pt>
                <c:pt idx="67">
                  <c:v>1459</c:v>
                </c:pt>
                <c:pt idx="68">
                  <c:v>412</c:v>
                </c:pt>
                <c:pt idx="69">
                  <c:v>118</c:v>
                </c:pt>
                <c:pt idx="70">
                  <c:v>1573</c:v>
                </c:pt>
                <c:pt idx="71">
                  <c:v>230</c:v>
                </c:pt>
                <c:pt idx="72">
                  <c:v>329</c:v>
                </c:pt>
                <c:pt idx="73">
                  <c:v>88</c:v>
                </c:pt>
                <c:pt idx="74">
                  <c:v>46</c:v>
                </c:pt>
                <c:pt idx="75">
                  <c:v>18</c:v>
                </c:pt>
                <c:pt idx="76">
                  <c:v>28</c:v>
                </c:pt>
                <c:pt idx="77">
                  <c:v>25</c:v>
                </c:pt>
                <c:pt idx="78">
                  <c:v>20</c:v>
                </c:pt>
                <c:pt idx="79">
                  <c:v>18</c:v>
                </c:pt>
                <c:pt idx="80">
                  <c:v>24</c:v>
                </c:pt>
                <c:pt idx="81">
                  <c:v>14</c:v>
                </c:pt>
                <c:pt idx="82">
                  <c:v>12</c:v>
                </c:pt>
                <c:pt idx="83">
                  <c:v>47</c:v>
                </c:pt>
                <c:pt idx="84">
                  <c:v>53</c:v>
                </c:pt>
                <c:pt idx="85">
                  <c:v>19</c:v>
                </c:pt>
                <c:pt idx="86">
                  <c:v>21</c:v>
                </c:pt>
                <c:pt idx="87">
                  <c:v>1425</c:v>
                </c:pt>
                <c:pt idx="88">
                  <c:v>307</c:v>
                </c:pt>
                <c:pt idx="89">
                  <c:v>211</c:v>
                </c:pt>
                <c:pt idx="90">
                  <c:v>228</c:v>
                </c:pt>
                <c:pt idx="91">
                  <c:v>174</c:v>
                </c:pt>
                <c:pt idx="92">
                  <c:v>168</c:v>
                </c:pt>
                <c:pt idx="93">
                  <c:v>295</c:v>
                </c:pt>
                <c:pt idx="94">
                  <c:v>186</c:v>
                </c:pt>
                <c:pt idx="95">
                  <c:v>198</c:v>
                </c:pt>
                <c:pt idx="96">
                  <c:v>157</c:v>
                </c:pt>
                <c:pt idx="97">
                  <c:v>181</c:v>
                </c:pt>
                <c:pt idx="98">
                  <c:v>210</c:v>
                </c:pt>
                <c:pt idx="99">
                  <c:v>144</c:v>
                </c:pt>
                <c:pt idx="100">
                  <c:v>170</c:v>
                </c:pt>
                <c:pt idx="101">
                  <c:v>158</c:v>
                </c:pt>
                <c:pt idx="102">
                  <c:v>187</c:v>
                </c:pt>
                <c:pt idx="103">
                  <c:v>184</c:v>
                </c:pt>
                <c:pt idx="104">
                  <c:v>1219</c:v>
                </c:pt>
                <c:pt idx="105">
                  <c:v>311</c:v>
                </c:pt>
                <c:pt idx="106">
                  <c:v>2166</c:v>
                </c:pt>
                <c:pt idx="107">
                  <c:v>2121</c:v>
                </c:pt>
                <c:pt idx="108">
                  <c:v>669</c:v>
                </c:pt>
                <c:pt idx="109">
                  <c:v>322</c:v>
                </c:pt>
                <c:pt idx="110">
                  <c:v>227</c:v>
                </c:pt>
                <c:pt idx="111">
                  <c:v>232</c:v>
                </c:pt>
                <c:pt idx="112">
                  <c:v>236</c:v>
                </c:pt>
                <c:pt idx="113">
                  <c:v>196</c:v>
                </c:pt>
                <c:pt idx="114">
                  <c:v>198</c:v>
                </c:pt>
                <c:pt idx="115">
                  <c:v>160</c:v>
                </c:pt>
                <c:pt idx="116">
                  <c:v>1063</c:v>
                </c:pt>
                <c:pt idx="117">
                  <c:v>269</c:v>
                </c:pt>
                <c:pt idx="118">
                  <c:v>193</c:v>
                </c:pt>
                <c:pt idx="119">
                  <c:v>246</c:v>
                </c:pt>
                <c:pt idx="120">
                  <c:v>158</c:v>
                </c:pt>
                <c:pt idx="121">
                  <c:v>220</c:v>
                </c:pt>
              </c:numCache>
            </c:numRef>
          </c:val>
          <c:smooth val="0"/>
          <c:extLst>
            <c:ext xmlns:c16="http://schemas.microsoft.com/office/drawing/2014/chart" uri="{C3380CC4-5D6E-409C-BE32-E72D297353CC}">
              <c16:uniqueId val="{00000000-18D2-40A7-B705-6D0EDF630550}"/>
            </c:ext>
          </c:extLst>
        </c:ser>
        <c:dLbls>
          <c:showLegendKey val="0"/>
          <c:showVal val="0"/>
          <c:showCatName val="0"/>
          <c:showSerName val="0"/>
          <c:showPercent val="0"/>
          <c:showBubbleSize val="0"/>
        </c:dLbls>
        <c:smooth val="0"/>
        <c:axId val="229687248"/>
        <c:axId val="229686592"/>
      </c:lineChart>
      <c:dateAx>
        <c:axId val="2296872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9686592"/>
        <c:crosses val="autoZero"/>
        <c:auto val="1"/>
        <c:lblOffset val="100"/>
        <c:baseTimeUnit val="days"/>
      </c:dateAx>
      <c:valAx>
        <c:axId val="229686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9687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TrendSet</c:v>
                </c:pt>
              </c:strCache>
            </c:strRef>
          </c:tx>
          <c:spPr>
            <a:ln w="28575" cap="rnd">
              <a:solidFill>
                <a:schemeClr val="accent1"/>
              </a:solidFill>
              <a:round/>
            </a:ln>
            <a:effectLst/>
          </c:spPr>
          <c:marker>
            <c:symbol val="none"/>
          </c:marker>
          <c:cat>
            <c:numRef>
              <c:f>Sheet1!$A$2:$A$123</c:f>
              <c:numCache>
                <c:formatCode>m/d/yyyy</c:formatCode>
                <c:ptCount val="122"/>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pt idx="30">
                  <c:v>43282</c:v>
                </c:pt>
                <c:pt idx="31">
                  <c:v>43283</c:v>
                </c:pt>
                <c:pt idx="32">
                  <c:v>43284</c:v>
                </c:pt>
                <c:pt idx="33">
                  <c:v>43285</c:v>
                </c:pt>
                <c:pt idx="34">
                  <c:v>43286</c:v>
                </c:pt>
                <c:pt idx="35">
                  <c:v>43287</c:v>
                </c:pt>
                <c:pt idx="36">
                  <c:v>43288</c:v>
                </c:pt>
                <c:pt idx="37">
                  <c:v>43289</c:v>
                </c:pt>
                <c:pt idx="38">
                  <c:v>43290</c:v>
                </c:pt>
                <c:pt idx="39">
                  <c:v>43291</c:v>
                </c:pt>
                <c:pt idx="40">
                  <c:v>43292</c:v>
                </c:pt>
                <c:pt idx="41">
                  <c:v>43293</c:v>
                </c:pt>
                <c:pt idx="42">
                  <c:v>43294</c:v>
                </c:pt>
                <c:pt idx="43">
                  <c:v>43295</c:v>
                </c:pt>
                <c:pt idx="44">
                  <c:v>43296</c:v>
                </c:pt>
                <c:pt idx="45">
                  <c:v>43297</c:v>
                </c:pt>
                <c:pt idx="46">
                  <c:v>43298</c:v>
                </c:pt>
                <c:pt idx="47">
                  <c:v>43299</c:v>
                </c:pt>
                <c:pt idx="48">
                  <c:v>43300</c:v>
                </c:pt>
                <c:pt idx="49">
                  <c:v>43301</c:v>
                </c:pt>
                <c:pt idx="50">
                  <c:v>43302</c:v>
                </c:pt>
                <c:pt idx="51">
                  <c:v>43303</c:v>
                </c:pt>
                <c:pt idx="52">
                  <c:v>43304</c:v>
                </c:pt>
                <c:pt idx="53">
                  <c:v>43305</c:v>
                </c:pt>
                <c:pt idx="54">
                  <c:v>43306</c:v>
                </c:pt>
                <c:pt idx="55">
                  <c:v>43307</c:v>
                </c:pt>
                <c:pt idx="56">
                  <c:v>43308</c:v>
                </c:pt>
                <c:pt idx="57">
                  <c:v>43309</c:v>
                </c:pt>
                <c:pt idx="58">
                  <c:v>43310</c:v>
                </c:pt>
                <c:pt idx="59">
                  <c:v>43311</c:v>
                </c:pt>
                <c:pt idx="60">
                  <c:v>43312</c:v>
                </c:pt>
                <c:pt idx="61">
                  <c:v>43313</c:v>
                </c:pt>
                <c:pt idx="62">
                  <c:v>43314</c:v>
                </c:pt>
                <c:pt idx="63">
                  <c:v>43315</c:v>
                </c:pt>
                <c:pt idx="64">
                  <c:v>43316</c:v>
                </c:pt>
                <c:pt idx="65">
                  <c:v>43317</c:v>
                </c:pt>
                <c:pt idx="66">
                  <c:v>43318</c:v>
                </c:pt>
                <c:pt idx="67">
                  <c:v>43319</c:v>
                </c:pt>
                <c:pt idx="68">
                  <c:v>43320</c:v>
                </c:pt>
                <c:pt idx="69">
                  <c:v>43321</c:v>
                </c:pt>
                <c:pt idx="70">
                  <c:v>43322</c:v>
                </c:pt>
                <c:pt idx="71">
                  <c:v>43323</c:v>
                </c:pt>
                <c:pt idx="72">
                  <c:v>43324</c:v>
                </c:pt>
                <c:pt idx="73">
                  <c:v>43325</c:v>
                </c:pt>
                <c:pt idx="74">
                  <c:v>43326</c:v>
                </c:pt>
                <c:pt idx="75">
                  <c:v>43327</c:v>
                </c:pt>
                <c:pt idx="76">
                  <c:v>43328</c:v>
                </c:pt>
                <c:pt idx="77">
                  <c:v>43329</c:v>
                </c:pt>
                <c:pt idx="78">
                  <c:v>43330</c:v>
                </c:pt>
                <c:pt idx="79">
                  <c:v>43331</c:v>
                </c:pt>
                <c:pt idx="80">
                  <c:v>43332</c:v>
                </c:pt>
                <c:pt idx="81">
                  <c:v>43333</c:v>
                </c:pt>
                <c:pt idx="82">
                  <c:v>43334</c:v>
                </c:pt>
                <c:pt idx="83">
                  <c:v>43335</c:v>
                </c:pt>
                <c:pt idx="84">
                  <c:v>43336</c:v>
                </c:pt>
                <c:pt idx="85">
                  <c:v>43337</c:v>
                </c:pt>
                <c:pt idx="86">
                  <c:v>43338</c:v>
                </c:pt>
                <c:pt idx="87">
                  <c:v>43339</c:v>
                </c:pt>
                <c:pt idx="88">
                  <c:v>43340</c:v>
                </c:pt>
                <c:pt idx="89">
                  <c:v>43341</c:v>
                </c:pt>
                <c:pt idx="90">
                  <c:v>43342</c:v>
                </c:pt>
                <c:pt idx="91">
                  <c:v>43343</c:v>
                </c:pt>
                <c:pt idx="92">
                  <c:v>43344</c:v>
                </c:pt>
                <c:pt idx="93">
                  <c:v>43345</c:v>
                </c:pt>
                <c:pt idx="94">
                  <c:v>43346</c:v>
                </c:pt>
                <c:pt idx="95">
                  <c:v>43347</c:v>
                </c:pt>
                <c:pt idx="96">
                  <c:v>43348</c:v>
                </c:pt>
                <c:pt idx="97">
                  <c:v>43349</c:v>
                </c:pt>
                <c:pt idx="98">
                  <c:v>43350</c:v>
                </c:pt>
                <c:pt idx="99">
                  <c:v>43351</c:v>
                </c:pt>
                <c:pt idx="100">
                  <c:v>43352</c:v>
                </c:pt>
                <c:pt idx="101">
                  <c:v>43353</c:v>
                </c:pt>
                <c:pt idx="102">
                  <c:v>43354</c:v>
                </c:pt>
                <c:pt idx="103">
                  <c:v>43355</c:v>
                </c:pt>
                <c:pt idx="104">
                  <c:v>43356</c:v>
                </c:pt>
                <c:pt idx="105">
                  <c:v>43357</c:v>
                </c:pt>
                <c:pt idx="106">
                  <c:v>43358</c:v>
                </c:pt>
                <c:pt idx="107">
                  <c:v>43359</c:v>
                </c:pt>
                <c:pt idx="108">
                  <c:v>43360</c:v>
                </c:pt>
                <c:pt idx="109">
                  <c:v>43361</c:v>
                </c:pt>
                <c:pt idx="110">
                  <c:v>43362</c:v>
                </c:pt>
                <c:pt idx="111">
                  <c:v>43363</c:v>
                </c:pt>
                <c:pt idx="112">
                  <c:v>43364</c:v>
                </c:pt>
                <c:pt idx="113">
                  <c:v>43365</c:v>
                </c:pt>
                <c:pt idx="114">
                  <c:v>43366</c:v>
                </c:pt>
                <c:pt idx="115">
                  <c:v>43367</c:v>
                </c:pt>
                <c:pt idx="116">
                  <c:v>43368</c:v>
                </c:pt>
                <c:pt idx="117">
                  <c:v>43369</c:v>
                </c:pt>
                <c:pt idx="118">
                  <c:v>43370</c:v>
                </c:pt>
                <c:pt idx="119">
                  <c:v>43371</c:v>
                </c:pt>
                <c:pt idx="120">
                  <c:v>43372</c:v>
                </c:pt>
                <c:pt idx="121">
                  <c:v>43373</c:v>
                </c:pt>
              </c:numCache>
            </c:numRef>
          </c:cat>
          <c:val>
            <c:numRef>
              <c:f>Sheet1!$B$2:$B$123</c:f>
              <c:numCache>
                <c:formatCode>General</c:formatCode>
                <c:ptCount val="122"/>
                <c:pt idx="0">
                  <c:v>2.0296084049665999</c:v>
                </c:pt>
                <c:pt idx="1">
                  <c:v>0.69610615618881999</c:v>
                </c:pt>
                <c:pt idx="2">
                  <c:v>0.56245151280062</c:v>
                </c:pt>
                <c:pt idx="3">
                  <c:v>0.62402496099843996</c:v>
                </c:pt>
                <c:pt idx="4">
                  <c:v>0.42941492216854998</c:v>
                </c:pt>
                <c:pt idx="5">
                  <c:v>0.84223322045672</c:v>
                </c:pt>
                <c:pt idx="6">
                  <c:v>0.45204750930686</c:v>
                </c:pt>
                <c:pt idx="7">
                  <c:v>0.44830741079596997</c:v>
                </c:pt>
                <c:pt idx="8">
                  <c:v>0.24390243902438999</c:v>
                </c:pt>
                <c:pt idx="9">
                  <c:v>0.25006946373993</c:v>
                </c:pt>
                <c:pt idx="10">
                  <c:v>0.77306733167081998</c:v>
                </c:pt>
                <c:pt idx="11">
                  <c:v>0.22419791264012001</c:v>
                </c:pt>
                <c:pt idx="12">
                  <c:v>0.52227342549922995</c:v>
                </c:pt>
                <c:pt idx="13">
                  <c:v>0.41589648798521001</c:v>
                </c:pt>
                <c:pt idx="14">
                  <c:v>3.90625</c:v>
                </c:pt>
                <c:pt idx="15">
                  <c:v>2.3529411764705999</c:v>
                </c:pt>
                <c:pt idx="16">
                  <c:v>8.9743589743589993</c:v>
                </c:pt>
                <c:pt idx="17">
                  <c:v>9.3023255813952996</c:v>
                </c:pt>
                <c:pt idx="18">
                  <c:v>15.596330275229001</c:v>
                </c:pt>
                <c:pt idx="19">
                  <c:v>11.688311688312</c:v>
                </c:pt>
                <c:pt idx="20">
                  <c:v>7.4581430745814004</c:v>
                </c:pt>
                <c:pt idx="21">
                  <c:v>4.8571428571429003</c:v>
                </c:pt>
                <c:pt idx="22">
                  <c:v>5.5865921787708999</c:v>
                </c:pt>
                <c:pt idx="23">
                  <c:v>4.5685279187817001</c:v>
                </c:pt>
                <c:pt idx="24">
                  <c:v>3.9024390243901999</c:v>
                </c:pt>
                <c:pt idx="25">
                  <c:v>9.0909090909091006</c:v>
                </c:pt>
                <c:pt idx="26">
                  <c:v>2.774108322325</c:v>
                </c:pt>
                <c:pt idx="27">
                  <c:v>4.7511312217194996</c:v>
                </c:pt>
                <c:pt idx="28">
                  <c:v>3.6802030456853001</c:v>
                </c:pt>
                <c:pt idx="29">
                  <c:v>5.4313099041533999</c:v>
                </c:pt>
                <c:pt idx="30">
                  <c:v>7.1515151515152002</c:v>
                </c:pt>
                <c:pt idx="31">
                  <c:v>6.1258278145695</c:v>
                </c:pt>
                <c:pt idx="32">
                  <c:v>10.990990990991</c:v>
                </c:pt>
                <c:pt idx="33">
                  <c:v>1.7987868646727001</c:v>
                </c:pt>
                <c:pt idx="34">
                  <c:v>3.2227124496450998</c:v>
                </c:pt>
                <c:pt idx="35">
                  <c:v>4.7504254112308999</c:v>
                </c:pt>
                <c:pt idx="36">
                  <c:v>10.663507109005</c:v>
                </c:pt>
                <c:pt idx="37">
                  <c:v>10.213080983649</c:v>
                </c:pt>
                <c:pt idx="38">
                  <c:v>9.1125617501764005</c:v>
                </c:pt>
                <c:pt idx="39">
                  <c:v>7.7803974402155998</c:v>
                </c:pt>
                <c:pt idx="40">
                  <c:v>6.9128787878787996</c:v>
                </c:pt>
                <c:pt idx="41">
                  <c:v>7.4251497005987996</c:v>
                </c:pt>
                <c:pt idx="42">
                  <c:v>3.8420490928494999</c:v>
                </c:pt>
                <c:pt idx="43">
                  <c:v>1.9461077844311001</c:v>
                </c:pt>
                <c:pt idx="44">
                  <c:v>3.0501089324619</c:v>
                </c:pt>
                <c:pt idx="45">
                  <c:v>3.2608695652174</c:v>
                </c:pt>
                <c:pt idx="46">
                  <c:v>3.1967213114753998</c:v>
                </c:pt>
                <c:pt idx="47">
                  <c:v>2.7956989247311999</c:v>
                </c:pt>
                <c:pt idx="48">
                  <c:v>3.7433155080214</c:v>
                </c:pt>
                <c:pt idx="49">
                  <c:v>4.8327137546468002</c:v>
                </c:pt>
                <c:pt idx="50">
                  <c:v>3.6363636363635998</c:v>
                </c:pt>
                <c:pt idx="51">
                  <c:v>1.3114754098360999</c:v>
                </c:pt>
                <c:pt idx="52">
                  <c:v>1.2396694214876001</c:v>
                </c:pt>
                <c:pt idx="53">
                  <c:v>0.89686098654709001</c:v>
                </c:pt>
                <c:pt idx="54">
                  <c:v>2.7027027027027</c:v>
                </c:pt>
                <c:pt idx="55">
                  <c:v>1.3392857142857</c:v>
                </c:pt>
                <c:pt idx="56">
                  <c:v>0.50505050505050997</c:v>
                </c:pt>
                <c:pt idx="57">
                  <c:v>1.6666666666667</c:v>
                </c:pt>
                <c:pt idx="58">
                  <c:v>2.6217228464418998</c:v>
                </c:pt>
                <c:pt idx="59">
                  <c:v>2.5</c:v>
                </c:pt>
                <c:pt idx="60">
                  <c:v>3.1609195402299002</c:v>
                </c:pt>
                <c:pt idx="61">
                  <c:v>1.1299435028249001</c:v>
                </c:pt>
                <c:pt idx="62">
                  <c:v>0.84033613445377997</c:v>
                </c:pt>
                <c:pt idx="63">
                  <c:v>0.58139534883721</c:v>
                </c:pt>
                <c:pt idx="64">
                  <c:v>0.75187969924812004</c:v>
                </c:pt>
                <c:pt idx="65">
                  <c:v>0</c:v>
                </c:pt>
                <c:pt idx="66">
                  <c:v>1.25</c:v>
                </c:pt>
                <c:pt idx="67">
                  <c:v>3.8631346578365999</c:v>
                </c:pt>
                <c:pt idx="68">
                  <c:v>3.4220532319391999</c:v>
                </c:pt>
                <c:pt idx="69">
                  <c:v>7.6086956521738998</c:v>
                </c:pt>
                <c:pt idx="70">
                  <c:v>4.2431192660550003</c:v>
                </c:pt>
                <c:pt idx="71">
                  <c:v>3.0487804878048999</c:v>
                </c:pt>
                <c:pt idx="72">
                  <c:v>3.8251366120218999</c:v>
                </c:pt>
                <c:pt idx="73">
                  <c:v>1.5873015873016001</c:v>
                </c:pt>
                <c:pt idx="74">
                  <c:v>16</c:v>
                </c:pt>
                <c:pt idx="75">
                  <c:v>6.25</c:v>
                </c:pt>
                <c:pt idx="76">
                  <c:v>5.5555555555555998</c:v>
                </c:pt>
                <c:pt idx="77">
                  <c:v>10</c:v>
                </c:pt>
                <c:pt idx="78">
                  <c:v>10</c:v>
                </c:pt>
                <c:pt idx="79">
                  <c:v>10</c:v>
                </c:pt>
                <c:pt idx="80">
                  <c:v>21.428571428571001</c:v>
                </c:pt>
                <c:pt idx="81">
                  <c:v>14.285714285714</c:v>
                </c:pt>
                <c:pt idx="82">
                  <c:v>28.571428571428999</c:v>
                </c:pt>
                <c:pt idx="83">
                  <c:v>7.6923076923076996</c:v>
                </c:pt>
                <c:pt idx="84">
                  <c:v>4.3478260869565002</c:v>
                </c:pt>
                <c:pt idx="85">
                  <c:v>0</c:v>
                </c:pt>
                <c:pt idx="86">
                  <c:v>50</c:v>
                </c:pt>
                <c:pt idx="87">
                  <c:v>1.9396551724138</c:v>
                </c:pt>
                <c:pt idx="88">
                  <c:v>1.8181818181817999</c:v>
                </c:pt>
                <c:pt idx="89">
                  <c:v>0</c:v>
                </c:pt>
                <c:pt idx="90">
                  <c:v>0.70921985815602995</c:v>
                </c:pt>
                <c:pt idx="91">
                  <c:v>1.8181818181817999</c:v>
                </c:pt>
                <c:pt idx="92">
                  <c:v>0.99009900990098998</c:v>
                </c:pt>
                <c:pt idx="93">
                  <c:v>4.2168674698795003</c:v>
                </c:pt>
                <c:pt idx="94">
                  <c:v>0.94339622641509002</c:v>
                </c:pt>
                <c:pt idx="95">
                  <c:v>0.81300813008130002</c:v>
                </c:pt>
                <c:pt idx="96">
                  <c:v>0</c:v>
                </c:pt>
                <c:pt idx="97">
                  <c:v>0.86206896551723999</c:v>
                </c:pt>
                <c:pt idx="98">
                  <c:v>2.3809523809524</c:v>
                </c:pt>
                <c:pt idx="99">
                  <c:v>1.0989010989011001</c:v>
                </c:pt>
                <c:pt idx="100">
                  <c:v>1.010101010101</c:v>
                </c:pt>
                <c:pt idx="101">
                  <c:v>3</c:v>
                </c:pt>
                <c:pt idx="102">
                  <c:v>2.0833333333333002</c:v>
                </c:pt>
                <c:pt idx="103">
                  <c:v>0.96153846153846001</c:v>
                </c:pt>
                <c:pt idx="104">
                  <c:v>9.6412556053812004</c:v>
                </c:pt>
                <c:pt idx="105">
                  <c:v>2.1621621621622</c:v>
                </c:pt>
                <c:pt idx="106">
                  <c:v>12.91711517761</c:v>
                </c:pt>
                <c:pt idx="107">
                  <c:v>5.3449951409135004</c:v>
                </c:pt>
                <c:pt idx="108">
                  <c:v>11.708860759494</c:v>
                </c:pt>
                <c:pt idx="109">
                  <c:v>7.0921985815603001</c:v>
                </c:pt>
                <c:pt idx="110">
                  <c:v>1.4705882352941</c:v>
                </c:pt>
                <c:pt idx="111">
                  <c:v>3.2520325203252001</c:v>
                </c:pt>
                <c:pt idx="112">
                  <c:v>0.91743119266054995</c:v>
                </c:pt>
                <c:pt idx="113">
                  <c:v>1.9417475728155</c:v>
                </c:pt>
                <c:pt idx="114">
                  <c:v>0</c:v>
                </c:pt>
                <c:pt idx="115">
                  <c:v>0.86206896551723999</c:v>
                </c:pt>
                <c:pt idx="116">
                  <c:v>3.8412291933419001</c:v>
                </c:pt>
                <c:pt idx="117">
                  <c:v>2.8901734104046</c:v>
                </c:pt>
                <c:pt idx="118">
                  <c:v>3.7878787878788001</c:v>
                </c:pt>
                <c:pt idx="119">
                  <c:v>2.5806451612902999</c:v>
                </c:pt>
                <c:pt idx="120">
                  <c:v>0.99009900990098998</c:v>
                </c:pt>
                <c:pt idx="121">
                  <c:v>1.9047619047619</c:v>
                </c:pt>
              </c:numCache>
            </c:numRef>
          </c:val>
          <c:smooth val="0"/>
          <c:extLst>
            <c:ext xmlns:c16="http://schemas.microsoft.com/office/drawing/2014/chart" uri="{C3380CC4-5D6E-409C-BE32-E72D297353CC}">
              <c16:uniqueId val="{00000000-851A-4F9B-A85E-DDE0401A74B8}"/>
            </c:ext>
          </c:extLst>
        </c:ser>
        <c:dLbls>
          <c:showLegendKey val="0"/>
          <c:showVal val="0"/>
          <c:showCatName val="0"/>
          <c:showSerName val="0"/>
          <c:showPercent val="0"/>
          <c:showBubbleSize val="0"/>
        </c:dLbls>
        <c:smooth val="0"/>
        <c:axId val="229687904"/>
        <c:axId val="229688560"/>
      </c:lineChart>
      <c:dateAx>
        <c:axId val="2296879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9688560"/>
        <c:crosses val="autoZero"/>
        <c:auto val="1"/>
        <c:lblOffset val="100"/>
        <c:baseTimeUnit val="days"/>
      </c:dateAx>
      <c:valAx>
        <c:axId val="229688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9687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10/29/2018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10/29/2018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10/29/2018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4E86BA-9E68-4182-9C20-31794DA0CE04}"/>
              </a:ext>
            </a:extLst>
          </p:cNvPr>
          <p:cNvSpPr>
            <a:spLocks noGrp="1"/>
          </p:cNvSpPr>
          <p:nvPr>
            <p:ph type="ctrTitle"/>
          </p:nvPr>
        </p:nvSpPr>
        <p:spPr/>
        <p:txBody>
          <a:bodyPr/>
          <a:lstStyle/>
          <a:p>
            <a:r>
              <a:rPr lang="en-US"/>
              <a:t>TrendSet Facebook</a:t>
            </a:r>
          </a:p>
        </p:txBody>
      </p:sp>
      <p:sp>
        <p:nvSpPr>
          <p:cNvPr id="3" name="Subtitle 2">
            <a:extLst>
              <a:ext uri="{FF2B5EF4-FFF2-40B4-BE49-F238E27FC236}">
                <a16:creationId xmlns:a16="http://schemas.microsoft.com/office/drawing/2014/main" id="{2D49AE21-B124-48EB-B5E7-928867EF1E87}"/>
              </a:ext>
            </a:extLst>
          </p:cNvPr>
          <p:cNvSpPr>
            <a:spLocks noGrp="1"/>
          </p:cNvSpPr>
          <p:nvPr>
            <p:ph type="subTitle" idx="1"/>
          </p:nvPr>
        </p:nvSpPr>
        <p:spPr/>
        <p:txBody>
          <a:bodyPr/>
          <a:lstStyle/>
          <a:p>
            <a:r>
              <a:rPr lang="en-US"/>
              <a:t>INCREON GmbH</a:t>
            </a:r>
          </a:p>
        </p:txBody>
      </p:sp>
    </p:spTree>
    <p:extLst>
      <p:ext uri="{BB962C8B-B14F-4D97-AF65-F5344CB8AC3E}">
        <p14:creationId xmlns:p14="http://schemas.microsoft.com/office/powerpoint/2010/main" val="23543036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D9065F-9A7C-46DF-9442-9EE53F441101}"/>
              </a:ext>
            </a:extLst>
          </p:cNvPr>
          <p:cNvSpPr>
            <a:spLocks noGrp="1"/>
          </p:cNvSpPr>
          <p:nvPr>
            <p:ph type="title"/>
          </p:nvPr>
        </p:nvSpPr>
        <p:spPr/>
        <p:txBody>
          <a:bodyPr/>
          <a:lstStyle/>
          <a:p>
            <a:r>
              <a:rPr lang="en-US"/>
              <a:t>Facebook Key Metrics Table | TrendSet</a:t>
            </a:r>
          </a:p>
        </p:txBody>
      </p:sp>
      <p:graphicFrame>
        <p:nvGraphicFramePr>
          <p:cNvPr id="5" name="Table Placeholder 4">
            <a:extLst>
              <a:ext uri="{FF2B5EF4-FFF2-40B4-BE49-F238E27FC236}">
                <a16:creationId xmlns:a16="http://schemas.microsoft.com/office/drawing/2014/main" id="{45C3435B-6B22-4EB9-A66B-FDE42A285B92}"/>
              </a:ext>
            </a:extLst>
          </p:cNvPr>
          <p:cNvGraphicFramePr>
            <a:graphicFrameLocks noGrp="1"/>
          </p:cNvGraphicFramePr>
          <p:nvPr>
            <p:ph type="tbl" sz="quarter" idx="13"/>
            <p:extLst>
              <p:ext uri="{D42A27DB-BD31-4B8C-83A1-F6EECF244321}">
                <p14:modId xmlns:p14="http://schemas.microsoft.com/office/powerpoint/2010/main" val="29273304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2681145320"/>
                    </a:ext>
                  </a:extLst>
                </a:gridCol>
                <a:gridCol w="411480">
                  <a:extLst>
                    <a:ext uri="{9D8B030D-6E8A-4147-A177-3AD203B41FA5}">
                      <a16:colId xmlns:a16="http://schemas.microsoft.com/office/drawing/2014/main" val="1909884568"/>
                    </a:ext>
                  </a:extLst>
                </a:gridCol>
                <a:gridCol w="304495">
                  <a:extLst>
                    <a:ext uri="{9D8B030D-6E8A-4147-A177-3AD203B41FA5}">
                      <a16:colId xmlns:a16="http://schemas.microsoft.com/office/drawing/2014/main" val="3847030772"/>
                    </a:ext>
                  </a:extLst>
                </a:gridCol>
                <a:gridCol w="304495">
                  <a:extLst>
                    <a:ext uri="{9D8B030D-6E8A-4147-A177-3AD203B41FA5}">
                      <a16:colId xmlns:a16="http://schemas.microsoft.com/office/drawing/2014/main" val="935384019"/>
                    </a:ext>
                  </a:extLst>
                </a:gridCol>
                <a:gridCol w="304495">
                  <a:extLst>
                    <a:ext uri="{9D8B030D-6E8A-4147-A177-3AD203B41FA5}">
                      <a16:colId xmlns:a16="http://schemas.microsoft.com/office/drawing/2014/main" val="3945938449"/>
                    </a:ext>
                  </a:extLst>
                </a:gridCol>
                <a:gridCol w="304495">
                  <a:extLst>
                    <a:ext uri="{9D8B030D-6E8A-4147-A177-3AD203B41FA5}">
                      <a16:colId xmlns:a16="http://schemas.microsoft.com/office/drawing/2014/main" val="3693236404"/>
                    </a:ext>
                  </a:extLst>
                </a:gridCol>
                <a:gridCol w="304495">
                  <a:extLst>
                    <a:ext uri="{9D8B030D-6E8A-4147-A177-3AD203B41FA5}">
                      <a16:colId xmlns:a16="http://schemas.microsoft.com/office/drawing/2014/main" val="884397114"/>
                    </a:ext>
                  </a:extLst>
                </a:gridCol>
                <a:gridCol w="304495">
                  <a:extLst>
                    <a:ext uri="{9D8B030D-6E8A-4147-A177-3AD203B41FA5}">
                      <a16:colId xmlns:a16="http://schemas.microsoft.com/office/drawing/2014/main" val="55753880"/>
                    </a:ext>
                  </a:extLst>
                </a:gridCol>
                <a:gridCol w="304495">
                  <a:extLst>
                    <a:ext uri="{9D8B030D-6E8A-4147-A177-3AD203B41FA5}">
                      <a16:colId xmlns:a16="http://schemas.microsoft.com/office/drawing/2014/main" val="3268205037"/>
                    </a:ext>
                  </a:extLst>
                </a:gridCol>
                <a:gridCol w="304495">
                  <a:extLst>
                    <a:ext uri="{9D8B030D-6E8A-4147-A177-3AD203B41FA5}">
                      <a16:colId xmlns:a16="http://schemas.microsoft.com/office/drawing/2014/main" val="2977114999"/>
                    </a:ext>
                  </a:extLst>
                </a:gridCol>
                <a:gridCol w="304495">
                  <a:extLst>
                    <a:ext uri="{9D8B030D-6E8A-4147-A177-3AD203B41FA5}">
                      <a16:colId xmlns:a16="http://schemas.microsoft.com/office/drawing/2014/main" val="3515038954"/>
                    </a:ext>
                  </a:extLst>
                </a:gridCol>
                <a:gridCol w="304495">
                  <a:extLst>
                    <a:ext uri="{9D8B030D-6E8A-4147-A177-3AD203B41FA5}">
                      <a16:colId xmlns:a16="http://schemas.microsoft.com/office/drawing/2014/main" val="2117430467"/>
                    </a:ext>
                  </a:extLst>
                </a:gridCol>
                <a:gridCol w="304495">
                  <a:extLst>
                    <a:ext uri="{9D8B030D-6E8A-4147-A177-3AD203B41FA5}">
                      <a16:colId xmlns:a16="http://schemas.microsoft.com/office/drawing/2014/main" val="717002738"/>
                    </a:ext>
                  </a:extLst>
                </a:gridCol>
                <a:gridCol w="304495">
                  <a:extLst>
                    <a:ext uri="{9D8B030D-6E8A-4147-A177-3AD203B41FA5}">
                      <a16:colId xmlns:a16="http://schemas.microsoft.com/office/drawing/2014/main" val="2202116144"/>
                    </a:ext>
                  </a:extLst>
                </a:gridCol>
                <a:gridCol w="304495">
                  <a:extLst>
                    <a:ext uri="{9D8B030D-6E8A-4147-A177-3AD203B41FA5}">
                      <a16:colId xmlns:a16="http://schemas.microsoft.com/office/drawing/2014/main" val="3187708324"/>
                    </a:ext>
                  </a:extLst>
                </a:gridCol>
                <a:gridCol w="304495">
                  <a:extLst>
                    <a:ext uri="{9D8B030D-6E8A-4147-A177-3AD203B41FA5}">
                      <a16:colId xmlns:a16="http://schemas.microsoft.com/office/drawing/2014/main" val="2776814564"/>
                    </a:ext>
                  </a:extLst>
                </a:gridCol>
                <a:gridCol w="304495">
                  <a:extLst>
                    <a:ext uri="{9D8B030D-6E8A-4147-A177-3AD203B41FA5}">
                      <a16:colId xmlns:a16="http://schemas.microsoft.com/office/drawing/2014/main" val="1136474561"/>
                    </a:ext>
                  </a:extLst>
                </a:gridCol>
                <a:gridCol w="304495">
                  <a:extLst>
                    <a:ext uri="{9D8B030D-6E8A-4147-A177-3AD203B41FA5}">
                      <a16:colId xmlns:a16="http://schemas.microsoft.com/office/drawing/2014/main" val="4228422697"/>
                    </a:ext>
                  </a:extLst>
                </a:gridCol>
                <a:gridCol w="304495">
                  <a:extLst>
                    <a:ext uri="{9D8B030D-6E8A-4147-A177-3AD203B41FA5}">
                      <a16:colId xmlns:a16="http://schemas.microsoft.com/office/drawing/2014/main" val="2758064927"/>
                    </a:ext>
                  </a:extLst>
                </a:gridCol>
                <a:gridCol w="304495">
                  <a:extLst>
                    <a:ext uri="{9D8B030D-6E8A-4147-A177-3AD203B41FA5}">
                      <a16:colId xmlns:a16="http://schemas.microsoft.com/office/drawing/2014/main" val="4259241807"/>
                    </a:ext>
                  </a:extLst>
                </a:gridCol>
                <a:gridCol w="304495">
                  <a:extLst>
                    <a:ext uri="{9D8B030D-6E8A-4147-A177-3AD203B41FA5}">
                      <a16:colId xmlns:a16="http://schemas.microsoft.com/office/drawing/2014/main" val="1178501740"/>
                    </a:ext>
                  </a:extLst>
                </a:gridCol>
                <a:gridCol w="304495">
                  <a:extLst>
                    <a:ext uri="{9D8B030D-6E8A-4147-A177-3AD203B41FA5}">
                      <a16:colId xmlns:a16="http://schemas.microsoft.com/office/drawing/2014/main" val="2657833526"/>
                    </a:ext>
                  </a:extLst>
                </a:gridCol>
                <a:gridCol w="304495">
                  <a:extLst>
                    <a:ext uri="{9D8B030D-6E8A-4147-A177-3AD203B41FA5}">
                      <a16:colId xmlns:a16="http://schemas.microsoft.com/office/drawing/2014/main" val="351292540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36890265"/>
                  </a:ext>
                </a:extLst>
              </a:tr>
              <a:tr h="370840">
                <a:tc>
                  <a:txBody>
                    <a:bodyPr/>
                    <a:lstStyle/>
                    <a:p>
                      <a:r>
                        <a:rPr lang="en-US" sz="1000"/>
                        <a:t>TrendSet</a:t>
                      </a:r>
                    </a:p>
                  </a:txBody>
                  <a:tcPr/>
                </a:tc>
                <a:tc>
                  <a:txBody>
                    <a:bodyPr/>
                    <a:lstStyle/>
                    <a:p>
                      <a:r>
                        <a:rPr lang="en-US" sz="1000"/>
                        <a:t>2806</a:t>
                      </a:r>
                    </a:p>
                  </a:txBody>
                  <a:tcPr/>
                </a:tc>
                <a:tc>
                  <a:txBody>
                    <a:bodyPr/>
                    <a:lstStyle/>
                    <a:p>
                      <a:r>
                        <a:rPr lang="en-US" sz="1000"/>
                        <a:t>n/a</a:t>
                      </a:r>
                    </a:p>
                  </a:txBody>
                  <a:tcPr/>
                </a:tc>
                <a:tc>
                  <a:txBody>
                    <a:bodyPr/>
                    <a:lstStyle/>
                    <a:p>
                      <a:r>
                        <a:rPr lang="en-US" sz="1000"/>
                        <a:t>25</a:t>
                      </a:r>
                    </a:p>
                  </a:txBody>
                  <a:tcPr/>
                </a:tc>
                <a:tc>
                  <a:txBody>
                    <a:bodyPr/>
                    <a:lstStyle/>
                    <a:p>
                      <a:r>
                        <a:rPr lang="en-US" sz="1000"/>
                        <a:t>0</a:t>
                      </a:r>
                    </a:p>
                  </a:txBody>
                  <a:tcPr/>
                </a:tc>
                <a:tc>
                  <a:txBody>
                    <a:bodyPr/>
                    <a:lstStyle/>
                    <a:p>
                      <a:r>
                        <a:rPr lang="en-US" sz="1000"/>
                        <a:t>22</a:t>
                      </a:r>
                    </a:p>
                  </a:txBody>
                  <a:tcPr/>
                </a:tc>
                <a:tc>
                  <a:txBody>
                    <a:bodyPr/>
                    <a:lstStyle/>
                    <a:p>
                      <a:r>
                        <a:rPr lang="en-US" sz="1000"/>
                        <a:t>1</a:t>
                      </a:r>
                    </a:p>
                  </a:txBody>
                  <a:tcPr/>
                </a:tc>
                <a:tc>
                  <a:txBody>
                    <a:bodyPr/>
                    <a:lstStyle/>
                    <a:p>
                      <a:r>
                        <a:rPr lang="en-US" sz="1000"/>
                        <a:t>2</a:t>
                      </a:r>
                    </a:p>
                  </a:txBody>
                  <a:tcPr/>
                </a:tc>
                <a:tc>
                  <a:txBody>
                    <a:bodyPr/>
                    <a:lstStyle/>
                    <a:p>
                      <a:r>
                        <a:rPr lang="en-US" sz="1000"/>
                        <a:t>498</a:t>
                      </a:r>
                    </a:p>
                  </a:txBody>
                  <a:tcPr/>
                </a:tc>
                <a:tc>
                  <a:txBody>
                    <a:bodyPr/>
                    <a:lstStyle/>
                    <a:p>
                      <a:r>
                        <a:rPr lang="en-US" sz="1000"/>
                        <a:t>0</a:t>
                      </a:r>
                    </a:p>
                  </a:txBody>
                  <a:tcPr/>
                </a:tc>
                <a:tc>
                  <a:txBody>
                    <a:bodyPr/>
                    <a:lstStyle/>
                    <a:p>
                      <a:r>
                        <a:rPr lang="en-US" sz="1000"/>
                        <a:t>493</a:t>
                      </a:r>
                    </a:p>
                  </a:txBody>
                  <a:tcPr/>
                </a:tc>
                <a:tc>
                  <a:txBody>
                    <a:bodyPr/>
                    <a:lstStyle/>
                    <a:p>
                      <a:r>
                        <a:rPr lang="en-US" sz="1000"/>
                        <a:t>4</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47</a:t>
                      </a:r>
                    </a:p>
                  </a:txBody>
                  <a:tcPr/>
                </a:tc>
                <a:tc>
                  <a:txBody>
                    <a:bodyPr/>
                    <a:lstStyle/>
                    <a:p>
                      <a:r>
                        <a:rPr lang="en-US" sz="1000"/>
                        <a:t>37</a:t>
                      </a:r>
                    </a:p>
                  </a:txBody>
                  <a:tcPr/>
                </a:tc>
                <a:tc>
                  <a:txBody>
                    <a:bodyPr/>
                    <a:lstStyle/>
                    <a:p>
                      <a:r>
                        <a:rPr lang="en-US" sz="1000"/>
                        <a:t>582</a:t>
                      </a:r>
                    </a:p>
                  </a:txBody>
                  <a:tcPr/>
                </a:tc>
                <a:tc>
                  <a:txBody>
                    <a:bodyPr/>
                    <a:lstStyle/>
                    <a:p>
                      <a:r>
                        <a:rPr lang="en-US" sz="1000"/>
                        <a:t>1</a:t>
                      </a:r>
                    </a:p>
                  </a:txBody>
                  <a:tcPr/>
                </a:tc>
                <a:tc>
                  <a:txBody>
                    <a:bodyPr/>
                    <a:lstStyle/>
                    <a:p>
                      <a:r>
                        <a:rPr lang="en-US" sz="1000"/>
                        <a:t>0</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570479683"/>
                  </a:ext>
                </a:extLst>
              </a:tr>
            </a:tbl>
          </a:graphicData>
        </a:graphic>
      </p:graphicFrame>
      <p:sp>
        <p:nvSpPr>
          <p:cNvPr id="4" name="Text Placeholder 3">
            <a:extLst>
              <a:ext uri="{FF2B5EF4-FFF2-40B4-BE49-F238E27FC236}">
                <a16:creationId xmlns:a16="http://schemas.microsoft.com/office/drawing/2014/main" id="{5A0C8085-653E-4777-A797-36744B7B9C34}"/>
              </a:ext>
            </a:extLst>
          </p:cNvPr>
          <p:cNvSpPr>
            <a:spLocks noGrp="1"/>
          </p:cNvSpPr>
          <p:nvPr>
            <p:ph type="body" sz="quarter" idx="14"/>
          </p:nvPr>
        </p:nvSpPr>
        <p:spPr/>
        <p:txBody>
          <a:bodyPr/>
          <a:lstStyle/>
          <a:p>
            <a:r>
              <a:rPr lang="en-US"/>
              <a:t>06/01/2018 - 09/30/2018</a:t>
            </a:r>
          </a:p>
        </p:txBody>
      </p:sp>
    </p:spTree>
    <p:extLst>
      <p:ext uri="{BB962C8B-B14F-4D97-AF65-F5344CB8AC3E}">
        <p14:creationId xmlns:p14="http://schemas.microsoft.com/office/powerpoint/2010/main" val="20982818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C9138-2959-4288-A44C-948529B67DEB}"/>
              </a:ext>
            </a:extLst>
          </p:cNvPr>
          <p:cNvSpPr>
            <a:spLocks noGrp="1"/>
          </p:cNvSpPr>
          <p:nvPr>
            <p:ph type="title"/>
          </p:nvPr>
        </p:nvSpPr>
        <p:spPr/>
        <p:txBody>
          <a:bodyPr/>
          <a:lstStyle/>
          <a:p>
            <a:r>
              <a:rPr lang="en-US"/>
              <a:t>Facebook Fans Total | TrendSet</a:t>
            </a:r>
          </a:p>
        </p:txBody>
      </p:sp>
      <p:graphicFrame>
        <p:nvGraphicFramePr>
          <p:cNvPr id="6" name="Chart Placeholder 5">
            <a:extLst>
              <a:ext uri="{FF2B5EF4-FFF2-40B4-BE49-F238E27FC236}">
                <a16:creationId xmlns:a16="http://schemas.microsoft.com/office/drawing/2014/main" id="{BC57E207-7404-4A72-8E2F-0C9F492ED07D}"/>
              </a:ext>
            </a:extLst>
          </p:cNvPr>
          <p:cNvGraphicFramePr>
            <a:graphicFrameLocks noGrp="1"/>
          </p:cNvGraphicFramePr>
          <p:nvPr>
            <p:ph type="chart" sz="quarter" idx="13"/>
            <p:extLst>
              <p:ext uri="{D42A27DB-BD31-4B8C-83A1-F6EECF244321}">
                <p14:modId xmlns:p14="http://schemas.microsoft.com/office/powerpoint/2010/main" val="14145482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9221D58-11DF-403E-806E-D74D68CE9ECF}"/>
              </a:ext>
            </a:extLst>
          </p:cNvPr>
          <p:cNvSpPr>
            <a:spLocks noGrp="1"/>
          </p:cNvSpPr>
          <p:nvPr>
            <p:ph type="body" sz="quarter" idx="14"/>
          </p:nvPr>
        </p:nvSpPr>
        <p:spPr/>
        <p:txBody>
          <a:bodyPr/>
          <a:lstStyle/>
          <a:p>
            <a:r>
              <a:rPr lang="en-US"/>
              <a:t>06/01/2018 - 09/30/2018</a:t>
            </a:r>
          </a:p>
        </p:txBody>
      </p:sp>
      <p:sp>
        <p:nvSpPr>
          <p:cNvPr id="5" name="Footer Placeholder 4">
            <a:extLst>
              <a:ext uri="{FF2B5EF4-FFF2-40B4-BE49-F238E27FC236}">
                <a16:creationId xmlns:a16="http://schemas.microsoft.com/office/drawing/2014/main" id="{0A4AD270-05C4-426E-9514-4F1250B1FD0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860889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2D907B-F386-4A51-8354-DA3F641C9933}"/>
              </a:ext>
            </a:extLst>
          </p:cNvPr>
          <p:cNvSpPr>
            <a:spLocks noGrp="1"/>
          </p:cNvSpPr>
          <p:nvPr>
            <p:ph type="title"/>
          </p:nvPr>
        </p:nvSpPr>
        <p:spPr/>
        <p:txBody>
          <a:bodyPr/>
          <a:lstStyle/>
          <a:p>
            <a:r>
              <a:rPr lang="en-US"/>
              <a:t>Facebook Fans Table | TrendSet</a:t>
            </a:r>
          </a:p>
        </p:txBody>
      </p:sp>
      <p:graphicFrame>
        <p:nvGraphicFramePr>
          <p:cNvPr id="5" name="Table Placeholder 4">
            <a:extLst>
              <a:ext uri="{FF2B5EF4-FFF2-40B4-BE49-F238E27FC236}">
                <a16:creationId xmlns:a16="http://schemas.microsoft.com/office/drawing/2014/main" id="{FCB7CD62-ECAE-481D-93B8-DC0D695CF0CE}"/>
              </a:ext>
            </a:extLst>
          </p:cNvPr>
          <p:cNvGraphicFramePr>
            <a:graphicFrameLocks noGrp="1"/>
          </p:cNvGraphicFramePr>
          <p:nvPr>
            <p:ph type="tbl" sz="quarter" idx="13"/>
            <p:extLst>
              <p:ext uri="{D42A27DB-BD31-4B8C-83A1-F6EECF244321}">
                <p14:modId xmlns:p14="http://schemas.microsoft.com/office/powerpoint/2010/main" val="15761774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37998707"/>
                    </a:ext>
                  </a:extLst>
                </a:gridCol>
                <a:gridCol w="1234440">
                  <a:extLst>
                    <a:ext uri="{9D8B030D-6E8A-4147-A177-3AD203B41FA5}">
                      <a16:colId xmlns:a16="http://schemas.microsoft.com/office/drawing/2014/main" val="2540570136"/>
                    </a:ext>
                  </a:extLst>
                </a:gridCol>
                <a:gridCol w="822960">
                  <a:extLst>
                    <a:ext uri="{9D8B030D-6E8A-4147-A177-3AD203B41FA5}">
                      <a16:colId xmlns:a16="http://schemas.microsoft.com/office/drawing/2014/main" val="1702307"/>
                    </a:ext>
                  </a:extLst>
                </a:gridCol>
                <a:gridCol w="822960">
                  <a:extLst>
                    <a:ext uri="{9D8B030D-6E8A-4147-A177-3AD203B41FA5}">
                      <a16:colId xmlns:a16="http://schemas.microsoft.com/office/drawing/2014/main" val="2487060680"/>
                    </a:ext>
                  </a:extLst>
                </a:gridCol>
                <a:gridCol w="822960">
                  <a:extLst>
                    <a:ext uri="{9D8B030D-6E8A-4147-A177-3AD203B41FA5}">
                      <a16:colId xmlns:a16="http://schemas.microsoft.com/office/drawing/2014/main" val="4072549796"/>
                    </a:ext>
                  </a:extLst>
                </a:gridCol>
                <a:gridCol w="822960">
                  <a:extLst>
                    <a:ext uri="{9D8B030D-6E8A-4147-A177-3AD203B41FA5}">
                      <a16:colId xmlns:a16="http://schemas.microsoft.com/office/drawing/2014/main" val="1466653842"/>
                    </a:ext>
                  </a:extLst>
                </a:gridCol>
                <a:gridCol w="822960">
                  <a:extLst>
                    <a:ext uri="{9D8B030D-6E8A-4147-A177-3AD203B41FA5}">
                      <a16:colId xmlns:a16="http://schemas.microsoft.com/office/drawing/2014/main" val="3338289436"/>
                    </a:ext>
                  </a:extLst>
                </a:gridCol>
                <a:gridCol w="822960">
                  <a:extLst>
                    <a:ext uri="{9D8B030D-6E8A-4147-A177-3AD203B41FA5}">
                      <a16:colId xmlns:a16="http://schemas.microsoft.com/office/drawing/2014/main" val="281870636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2032947351"/>
                  </a:ext>
                </a:extLst>
              </a:tr>
              <a:tr h="370840">
                <a:tc>
                  <a:txBody>
                    <a:bodyPr/>
                    <a:lstStyle/>
                    <a:p>
                      <a:r>
                        <a:rPr lang="en-US" sz="1000"/>
                        <a:t>TrendSet</a:t>
                      </a:r>
                    </a:p>
                  </a:txBody>
                  <a:tcPr/>
                </a:tc>
                <a:tc>
                  <a:txBody>
                    <a:bodyPr/>
                    <a:lstStyle/>
                    <a:p>
                      <a:r>
                        <a:rPr lang="en-US" sz="1000"/>
                        <a:t>2806</a:t>
                      </a:r>
                    </a:p>
                  </a:txBody>
                  <a:tcPr/>
                </a:tc>
                <a:tc>
                  <a:txBody>
                    <a:bodyPr/>
                    <a:lstStyle/>
                    <a:p>
                      <a:r>
                        <a:rPr lang="en-US" sz="1000"/>
                        <a:t>2</a:t>
                      </a:r>
                    </a:p>
                  </a:txBody>
                  <a:tcPr/>
                </a:tc>
                <a:tc>
                  <a:txBody>
                    <a:bodyPr/>
                    <a:lstStyle/>
                    <a:p>
                      <a:r>
                        <a:rPr lang="en-US" sz="1000"/>
                        <a:t>0.1 %</a:t>
                      </a:r>
                    </a:p>
                  </a:txBody>
                  <a:tcPr/>
                </a:tc>
                <a:tc>
                  <a:txBody>
                    <a:bodyPr/>
                    <a:lstStyle/>
                    <a:p>
                      <a:r>
                        <a:rPr lang="en-US" sz="1000"/>
                        <a:t>4</a:t>
                      </a:r>
                    </a:p>
                  </a:txBody>
                  <a:tcPr/>
                </a:tc>
                <a:tc>
                  <a:txBody>
                    <a:bodyPr/>
                    <a:lstStyle/>
                    <a:p>
                      <a:r>
                        <a:rPr lang="en-US" sz="1000"/>
                        <a:t>0.1 %</a:t>
                      </a:r>
                    </a:p>
                  </a:txBody>
                  <a:tcPr/>
                </a:tc>
                <a:tc>
                  <a:txBody>
                    <a:bodyPr/>
                    <a:lstStyle/>
                    <a:p>
                      <a:r>
                        <a:rPr lang="en-US" sz="1000"/>
                        <a:t>12</a:t>
                      </a:r>
                    </a:p>
                  </a:txBody>
                  <a:tcPr/>
                </a:tc>
                <a:tc>
                  <a:txBody>
                    <a:bodyPr/>
                    <a:lstStyle/>
                    <a:p>
                      <a:r>
                        <a:rPr lang="en-US" sz="1000"/>
                        <a:t>0.4 %</a:t>
                      </a:r>
                    </a:p>
                  </a:txBody>
                  <a:tcPr/>
                </a:tc>
                <a:extLst>
                  <a:ext uri="{0D108BD9-81ED-4DB2-BD59-A6C34878D82A}">
                    <a16:rowId xmlns:a16="http://schemas.microsoft.com/office/drawing/2014/main" val="2239707764"/>
                  </a:ext>
                </a:extLst>
              </a:tr>
            </a:tbl>
          </a:graphicData>
        </a:graphic>
      </p:graphicFrame>
      <p:sp>
        <p:nvSpPr>
          <p:cNvPr id="4" name="Text Placeholder 3">
            <a:extLst>
              <a:ext uri="{FF2B5EF4-FFF2-40B4-BE49-F238E27FC236}">
                <a16:creationId xmlns:a16="http://schemas.microsoft.com/office/drawing/2014/main" id="{F04B09A8-5417-48DC-88F7-C4DDB2AAC8A7}"/>
              </a:ext>
            </a:extLst>
          </p:cNvPr>
          <p:cNvSpPr>
            <a:spLocks noGrp="1"/>
          </p:cNvSpPr>
          <p:nvPr>
            <p:ph type="body" sz="quarter" idx="14"/>
          </p:nvPr>
        </p:nvSpPr>
        <p:spPr/>
        <p:txBody>
          <a:bodyPr/>
          <a:lstStyle/>
          <a:p>
            <a:r>
              <a:rPr lang="en-US"/>
              <a:t>08/31/2018 - 09/30/2018</a:t>
            </a:r>
          </a:p>
        </p:txBody>
      </p:sp>
    </p:spTree>
    <p:extLst>
      <p:ext uri="{BB962C8B-B14F-4D97-AF65-F5344CB8AC3E}">
        <p14:creationId xmlns:p14="http://schemas.microsoft.com/office/powerpoint/2010/main" val="6359204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364239-E11C-424E-A411-B2A13538E014}"/>
              </a:ext>
            </a:extLst>
          </p:cNvPr>
          <p:cNvSpPr>
            <a:spLocks noGrp="1"/>
          </p:cNvSpPr>
          <p:nvPr>
            <p:ph type="title"/>
          </p:nvPr>
        </p:nvSpPr>
        <p:spPr/>
        <p:txBody>
          <a:bodyPr/>
          <a:lstStyle/>
          <a:p>
            <a:r>
              <a:rPr lang="en-US"/>
              <a:t>Facebook Own Posts Table  | TrendSet - 1 of 19</a:t>
            </a:r>
          </a:p>
        </p:txBody>
      </p:sp>
      <p:graphicFrame>
        <p:nvGraphicFramePr>
          <p:cNvPr id="5" name="Table Placeholder 4">
            <a:extLst>
              <a:ext uri="{FF2B5EF4-FFF2-40B4-BE49-F238E27FC236}">
                <a16:creationId xmlns:a16="http://schemas.microsoft.com/office/drawing/2014/main" id="{B94CF8E5-84DA-4ABA-81AF-27D06F0C6692}"/>
              </a:ext>
            </a:extLst>
          </p:cNvPr>
          <p:cNvGraphicFramePr>
            <a:graphicFrameLocks noGrp="1"/>
          </p:cNvGraphicFramePr>
          <p:nvPr>
            <p:ph type="tbl" sz="quarter" idx="13"/>
            <p:extLst>
              <p:ext uri="{D42A27DB-BD31-4B8C-83A1-F6EECF244321}">
                <p14:modId xmlns:p14="http://schemas.microsoft.com/office/powerpoint/2010/main" val="33279296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2865834529"/>
                    </a:ext>
                  </a:extLst>
                </a:gridCol>
                <a:gridCol w="370332">
                  <a:extLst>
                    <a:ext uri="{9D8B030D-6E8A-4147-A177-3AD203B41FA5}">
                      <a16:colId xmlns:a16="http://schemas.microsoft.com/office/drawing/2014/main" val="3307072887"/>
                    </a:ext>
                  </a:extLst>
                </a:gridCol>
                <a:gridCol w="370332">
                  <a:extLst>
                    <a:ext uri="{9D8B030D-6E8A-4147-A177-3AD203B41FA5}">
                      <a16:colId xmlns:a16="http://schemas.microsoft.com/office/drawing/2014/main" val="4145078546"/>
                    </a:ext>
                  </a:extLst>
                </a:gridCol>
                <a:gridCol w="370332">
                  <a:extLst>
                    <a:ext uri="{9D8B030D-6E8A-4147-A177-3AD203B41FA5}">
                      <a16:colId xmlns:a16="http://schemas.microsoft.com/office/drawing/2014/main" val="2072079058"/>
                    </a:ext>
                  </a:extLst>
                </a:gridCol>
                <a:gridCol w="329184">
                  <a:extLst>
                    <a:ext uri="{9D8B030D-6E8A-4147-A177-3AD203B41FA5}">
                      <a16:colId xmlns:a16="http://schemas.microsoft.com/office/drawing/2014/main" val="2089226990"/>
                    </a:ext>
                  </a:extLst>
                </a:gridCol>
                <a:gridCol w="329184">
                  <a:extLst>
                    <a:ext uri="{9D8B030D-6E8A-4147-A177-3AD203B41FA5}">
                      <a16:colId xmlns:a16="http://schemas.microsoft.com/office/drawing/2014/main" val="3540886731"/>
                    </a:ext>
                  </a:extLst>
                </a:gridCol>
                <a:gridCol w="329184">
                  <a:extLst>
                    <a:ext uri="{9D8B030D-6E8A-4147-A177-3AD203B41FA5}">
                      <a16:colId xmlns:a16="http://schemas.microsoft.com/office/drawing/2014/main" val="1973293682"/>
                    </a:ext>
                  </a:extLst>
                </a:gridCol>
                <a:gridCol w="329184">
                  <a:extLst>
                    <a:ext uri="{9D8B030D-6E8A-4147-A177-3AD203B41FA5}">
                      <a16:colId xmlns:a16="http://schemas.microsoft.com/office/drawing/2014/main" val="156020756"/>
                    </a:ext>
                  </a:extLst>
                </a:gridCol>
                <a:gridCol w="329184">
                  <a:extLst>
                    <a:ext uri="{9D8B030D-6E8A-4147-A177-3AD203B41FA5}">
                      <a16:colId xmlns:a16="http://schemas.microsoft.com/office/drawing/2014/main" val="2105122703"/>
                    </a:ext>
                  </a:extLst>
                </a:gridCol>
                <a:gridCol w="329184">
                  <a:extLst>
                    <a:ext uri="{9D8B030D-6E8A-4147-A177-3AD203B41FA5}">
                      <a16:colId xmlns:a16="http://schemas.microsoft.com/office/drawing/2014/main" val="2133877226"/>
                    </a:ext>
                  </a:extLst>
                </a:gridCol>
                <a:gridCol w="329184">
                  <a:extLst>
                    <a:ext uri="{9D8B030D-6E8A-4147-A177-3AD203B41FA5}">
                      <a16:colId xmlns:a16="http://schemas.microsoft.com/office/drawing/2014/main" val="1765177063"/>
                    </a:ext>
                  </a:extLst>
                </a:gridCol>
                <a:gridCol w="329184">
                  <a:extLst>
                    <a:ext uri="{9D8B030D-6E8A-4147-A177-3AD203B41FA5}">
                      <a16:colId xmlns:a16="http://schemas.microsoft.com/office/drawing/2014/main" val="2436254463"/>
                    </a:ext>
                  </a:extLst>
                </a:gridCol>
                <a:gridCol w="370332">
                  <a:extLst>
                    <a:ext uri="{9D8B030D-6E8A-4147-A177-3AD203B41FA5}">
                      <a16:colId xmlns:a16="http://schemas.microsoft.com/office/drawing/2014/main" val="1794002966"/>
                    </a:ext>
                  </a:extLst>
                </a:gridCol>
                <a:gridCol w="370332">
                  <a:extLst>
                    <a:ext uri="{9D8B030D-6E8A-4147-A177-3AD203B41FA5}">
                      <a16:colId xmlns:a16="http://schemas.microsoft.com/office/drawing/2014/main" val="2519139015"/>
                    </a:ext>
                  </a:extLst>
                </a:gridCol>
                <a:gridCol w="329184">
                  <a:extLst>
                    <a:ext uri="{9D8B030D-6E8A-4147-A177-3AD203B41FA5}">
                      <a16:colId xmlns:a16="http://schemas.microsoft.com/office/drawing/2014/main" val="588267533"/>
                    </a:ext>
                  </a:extLst>
                </a:gridCol>
                <a:gridCol w="329184">
                  <a:extLst>
                    <a:ext uri="{9D8B030D-6E8A-4147-A177-3AD203B41FA5}">
                      <a16:colId xmlns:a16="http://schemas.microsoft.com/office/drawing/2014/main" val="1740003218"/>
                    </a:ext>
                  </a:extLst>
                </a:gridCol>
                <a:gridCol w="370332">
                  <a:extLst>
                    <a:ext uri="{9D8B030D-6E8A-4147-A177-3AD203B41FA5}">
                      <a16:colId xmlns:a16="http://schemas.microsoft.com/office/drawing/2014/main" val="4332106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333074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TrendSet - 2018-09-25 09:00:01 </a:t>
                      </a:r>
                      <a:r>
                        <a:rPr kumimoji="0" lang="de-DE" sz="1000" b="0" i="0" u="none" strike="noStrike" kern="1200" cap="none" spc="0" normalizeH="0" baseline="0" noProof="0">
                          <a:ln>
                            <a:noFill/>
                          </a:ln>
                          <a:solidFill>
                            <a:prstClr val="black"/>
                          </a:solidFill>
                          <a:effectLst/>
                          <a:uLnTx/>
                          <a:uFillTx/>
                          <a:latin typeface="+mn-lt"/>
                          <a:ea typeface="+mn-ea"/>
                          <a:cs typeface="+mn-cs"/>
                        </a:rPr>
                        <a:t> 
 Neuer Beitrag im TrendSet Blog: https://bit.ly/2QTECfx
Die Schönheit des Augenblicks – das TrendSet Leitmotiv vereint in sich die neuen Farben und Strömungen des Frühjahrs/Sommers 2019. Was es sonst noch aussagt und worauf wir uns in S/S 2019 freuen können, findet ihr jetzt im TrendSet Blog. Lest mal rein!
#trendsetmuenchen #trendset #trendsetwinter2019 #trendblog #trendsetblog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175704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a-DK" sz="1000" b="1" i="0" u="none" strike="noStrike" kern="1200" cap="none" spc="0" normalizeH="0" baseline="0" noProof="0">
                          <a:ln>
                            <a:noFill/>
                          </a:ln>
                          <a:solidFill>
                            <a:prstClr val="black"/>
                          </a:solidFill>
                          <a:effectLst/>
                          <a:uLnTx/>
                          <a:uFillTx/>
                          <a:latin typeface="+mn-lt"/>
                          <a:ea typeface="+mn-ea"/>
                          <a:cs typeface="+mn-cs"/>
                        </a:rPr>
                        <a:t> TrendSet - 2018-08-10 09:55:14 </a:t>
                      </a:r>
                      <a:r>
                        <a:rPr kumimoji="0" lang="da-DK"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13500553"/>
                  </a:ext>
                </a:extLst>
              </a:tr>
            </a:tbl>
          </a:graphicData>
        </a:graphic>
      </p:graphicFrame>
      <p:sp>
        <p:nvSpPr>
          <p:cNvPr id="4" name="Text Placeholder 3">
            <a:extLst>
              <a:ext uri="{FF2B5EF4-FFF2-40B4-BE49-F238E27FC236}">
                <a16:creationId xmlns:a16="http://schemas.microsoft.com/office/drawing/2014/main" id="{96B1F2DB-7AD7-4BD2-9FE6-6273AC36462E}"/>
              </a:ext>
            </a:extLst>
          </p:cNvPr>
          <p:cNvSpPr>
            <a:spLocks noGrp="1"/>
          </p:cNvSpPr>
          <p:nvPr>
            <p:ph type="body" sz="quarter" idx="14"/>
          </p:nvPr>
        </p:nvSpPr>
        <p:spPr/>
        <p:txBody>
          <a:bodyPr/>
          <a:lstStyle/>
          <a:p>
            <a:r>
              <a:rPr lang="en-US"/>
              <a:t>06/01/2018 - 09/30/2018</a:t>
            </a:r>
          </a:p>
        </p:txBody>
      </p:sp>
    </p:spTree>
    <p:extLst>
      <p:ext uri="{BB962C8B-B14F-4D97-AF65-F5344CB8AC3E}">
        <p14:creationId xmlns:p14="http://schemas.microsoft.com/office/powerpoint/2010/main" val="26981848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1DEA79-9E2F-4952-A563-20B9C9C0AEEB}"/>
              </a:ext>
            </a:extLst>
          </p:cNvPr>
          <p:cNvSpPr>
            <a:spLocks noGrp="1"/>
          </p:cNvSpPr>
          <p:nvPr>
            <p:ph type="title"/>
          </p:nvPr>
        </p:nvSpPr>
        <p:spPr/>
        <p:txBody>
          <a:bodyPr/>
          <a:lstStyle/>
          <a:p>
            <a:r>
              <a:rPr lang="en-US"/>
              <a:t>Facebook Own Posts Table  | TrendSet - 2 of 19</a:t>
            </a:r>
          </a:p>
        </p:txBody>
      </p:sp>
      <p:graphicFrame>
        <p:nvGraphicFramePr>
          <p:cNvPr id="5" name="Table Placeholder 4">
            <a:extLst>
              <a:ext uri="{FF2B5EF4-FFF2-40B4-BE49-F238E27FC236}">
                <a16:creationId xmlns:a16="http://schemas.microsoft.com/office/drawing/2014/main" id="{5CFC4244-4273-41AB-8A67-6A462B204F69}"/>
              </a:ext>
            </a:extLst>
          </p:cNvPr>
          <p:cNvGraphicFramePr>
            <a:graphicFrameLocks noGrp="1"/>
          </p:cNvGraphicFramePr>
          <p:nvPr>
            <p:ph type="tbl" sz="quarter" idx="13"/>
            <p:extLst>
              <p:ext uri="{D42A27DB-BD31-4B8C-83A1-F6EECF244321}">
                <p14:modId xmlns:p14="http://schemas.microsoft.com/office/powerpoint/2010/main" val="21536313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983397334"/>
                    </a:ext>
                  </a:extLst>
                </a:gridCol>
                <a:gridCol w="370332">
                  <a:extLst>
                    <a:ext uri="{9D8B030D-6E8A-4147-A177-3AD203B41FA5}">
                      <a16:colId xmlns:a16="http://schemas.microsoft.com/office/drawing/2014/main" val="3701578790"/>
                    </a:ext>
                  </a:extLst>
                </a:gridCol>
                <a:gridCol w="370332">
                  <a:extLst>
                    <a:ext uri="{9D8B030D-6E8A-4147-A177-3AD203B41FA5}">
                      <a16:colId xmlns:a16="http://schemas.microsoft.com/office/drawing/2014/main" val="74170143"/>
                    </a:ext>
                  </a:extLst>
                </a:gridCol>
                <a:gridCol w="370332">
                  <a:extLst>
                    <a:ext uri="{9D8B030D-6E8A-4147-A177-3AD203B41FA5}">
                      <a16:colId xmlns:a16="http://schemas.microsoft.com/office/drawing/2014/main" val="2190733643"/>
                    </a:ext>
                  </a:extLst>
                </a:gridCol>
                <a:gridCol w="329184">
                  <a:extLst>
                    <a:ext uri="{9D8B030D-6E8A-4147-A177-3AD203B41FA5}">
                      <a16:colId xmlns:a16="http://schemas.microsoft.com/office/drawing/2014/main" val="637967305"/>
                    </a:ext>
                  </a:extLst>
                </a:gridCol>
                <a:gridCol w="329184">
                  <a:extLst>
                    <a:ext uri="{9D8B030D-6E8A-4147-A177-3AD203B41FA5}">
                      <a16:colId xmlns:a16="http://schemas.microsoft.com/office/drawing/2014/main" val="1501916376"/>
                    </a:ext>
                  </a:extLst>
                </a:gridCol>
                <a:gridCol w="329184">
                  <a:extLst>
                    <a:ext uri="{9D8B030D-6E8A-4147-A177-3AD203B41FA5}">
                      <a16:colId xmlns:a16="http://schemas.microsoft.com/office/drawing/2014/main" val="3523255774"/>
                    </a:ext>
                  </a:extLst>
                </a:gridCol>
                <a:gridCol w="329184">
                  <a:extLst>
                    <a:ext uri="{9D8B030D-6E8A-4147-A177-3AD203B41FA5}">
                      <a16:colId xmlns:a16="http://schemas.microsoft.com/office/drawing/2014/main" val="2237370829"/>
                    </a:ext>
                  </a:extLst>
                </a:gridCol>
                <a:gridCol w="329184">
                  <a:extLst>
                    <a:ext uri="{9D8B030D-6E8A-4147-A177-3AD203B41FA5}">
                      <a16:colId xmlns:a16="http://schemas.microsoft.com/office/drawing/2014/main" val="197482120"/>
                    </a:ext>
                  </a:extLst>
                </a:gridCol>
                <a:gridCol w="329184">
                  <a:extLst>
                    <a:ext uri="{9D8B030D-6E8A-4147-A177-3AD203B41FA5}">
                      <a16:colId xmlns:a16="http://schemas.microsoft.com/office/drawing/2014/main" val="1974101542"/>
                    </a:ext>
                  </a:extLst>
                </a:gridCol>
                <a:gridCol w="329184">
                  <a:extLst>
                    <a:ext uri="{9D8B030D-6E8A-4147-A177-3AD203B41FA5}">
                      <a16:colId xmlns:a16="http://schemas.microsoft.com/office/drawing/2014/main" val="3553292619"/>
                    </a:ext>
                  </a:extLst>
                </a:gridCol>
                <a:gridCol w="329184">
                  <a:extLst>
                    <a:ext uri="{9D8B030D-6E8A-4147-A177-3AD203B41FA5}">
                      <a16:colId xmlns:a16="http://schemas.microsoft.com/office/drawing/2014/main" val="3439115287"/>
                    </a:ext>
                  </a:extLst>
                </a:gridCol>
                <a:gridCol w="370332">
                  <a:extLst>
                    <a:ext uri="{9D8B030D-6E8A-4147-A177-3AD203B41FA5}">
                      <a16:colId xmlns:a16="http://schemas.microsoft.com/office/drawing/2014/main" val="4123327166"/>
                    </a:ext>
                  </a:extLst>
                </a:gridCol>
                <a:gridCol w="370332">
                  <a:extLst>
                    <a:ext uri="{9D8B030D-6E8A-4147-A177-3AD203B41FA5}">
                      <a16:colId xmlns:a16="http://schemas.microsoft.com/office/drawing/2014/main" val="30404819"/>
                    </a:ext>
                  </a:extLst>
                </a:gridCol>
                <a:gridCol w="329184">
                  <a:extLst>
                    <a:ext uri="{9D8B030D-6E8A-4147-A177-3AD203B41FA5}">
                      <a16:colId xmlns:a16="http://schemas.microsoft.com/office/drawing/2014/main" val="2107599380"/>
                    </a:ext>
                  </a:extLst>
                </a:gridCol>
                <a:gridCol w="329184">
                  <a:extLst>
                    <a:ext uri="{9D8B030D-6E8A-4147-A177-3AD203B41FA5}">
                      <a16:colId xmlns:a16="http://schemas.microsoft.com/office/drawing/2014/main" val="2809800265"/>
                    </a:ext>
                  </a:extLst>
                </a:gridCol>
                <a:gridCol w="370332">
                  <a:extLst>
                    <a:ext uri="{9D8B030D-6E8A-4147-A177-3AD203B41FA5}">
                      <a16:colId xmlns:a16="http://schemas.microsoft.com/office/drawing/2014/main" val="1344094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532865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 - 2018-08-07 14:12:09 </a:t>
                      </a:r>
                      <a:r>
                        <a:rPr kumimoji="0" lang="en-US" sz="1000" b="0" i="0" u="none" strike="noStrike" kern="1200" cap="none" spc="0" normalizeH="0" baseline="0" noProof="0">
                          <a:ln>
                            <a:noFill/>
                          </a:ln>
                          <a:solidFill>
                            <a:prstClr val="black"/>
                          </a:solidFill>
                          <a:effectLst/>
                          <a:uLnTx/>
                          <a:uFillTx/>
                          <a:latin typeface="+mn-lt"/>
                          <a:ea typeface="+mn-ea"/>
                          <a:cs typeface="+mn-cs"/>
                        </a:rPr>
                        <a:t> 
 Film ab für die TrendSet Sommer 2018: 
https://www.youtube.com/user/TrendSetTV
Hier findet ihr die aktuellen Messevideos zu den Neuheiten, Produkten und Trends aus den 14 Interiors &amp; Lifestyle Fair Areas und den 4 Topic Areas der TrendSet sowie zu Preview-Produkten und den kommenden Weihnachtstrends. Viel Spaß beim Anschauen!
#trendsetmuenchen #trendset #trendsetsommer2018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51223906"/>
                  </a:ext>
                </a:extLst>
              </a:tr>
            </a:tbl>
          </a:graphicData>
        </a:graphic>
      </p:graphicFrame>
      <p:sp>
        <p:nvSpPr>
          <p:cNvPr id="4" name="Text Placeholder 3">
            <a:extLst>
              <a:ext uri="{FF2B5EF4-FFF2-40B4-BE49-F238E27FC236}">
                <a16:creationId xmlns:a16="http://schemas.microsoft.com/office/drawing/2014/main" id="{37C622AD-5145-40BB-BFCF-3DB48BACA86C}"/>
              </a:ext>
            </a:extLst>
          </p:cNvPr>
          <p:cNvSpPr>
            <a:spLocks noGrp="1"/>
          </p:cNvSpPr>
          <p:nvPr>
            <p:ph type="body" sz="quarter" idx="14"/>
          </p:nvPr>
        </p:nvSpPr>
        <p:spPr/>
        <p:txBody>
          <a:bodyPr/>
          <a:lstStyle/>
          <a:p>
            <a:r>
              <a:rPr lang="en-US"/>
              <a:t>06/01/2018 - 09/30/2018</a:t>
            </a:r>
          </a:p>
        </p:txBody>
      </p:sp>
    </p:spTree>
    <p:extLst>
      <p:ext uri="{BB962C8B-B14F-4D97-AF65-F5344CB8AC3E}">
        <p14:creationId xmlns:p14="http://schemas.microsoft.com/office/powerpoint/2010/main" val="10688179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EF33FF-6EEC-4E37-BBBC-9CC94DFF3370}"/>
              </a:ext>
            </a:extLst>
          </p:cNvPr>
          <p:cNvSpPr>
            <a:spLocks noGrp="1"/>
          </p:cNvSpPr>
          <p:nvPr>
            <p:ph type="title"/>
          </p:nvPr>
        </p:nvSpPr>
        <p:spPr/>
        <p:txBody>
          <a:bodyPr/>
          <a:lstStyle/>
          <a:p>
            <a:r>
              <a:rPr lang="en-US"/>
              <a:t>Facebook Own Posts Table  | TrendSet - 3 of 19</a:t>
            </a:r>
          </a:p>
        </p:txBody>
      </p:sp>
      <p:graphicFrame>
        <p:nvGraphicFramePr>
          <p:cNvPr id="5" name="Table Placeholder 4">
            <a:extLst>
              <a:ext uri="{FF2B5EF4-FFF2-40B4-BE49-F238E27FC236}">
                <a16:creationId xmlns:a16="http://schemas.microsoft.com/office/drawing/2014/main" id="{EF198A36-4578-4921-BCB7-F0F432DF8EA7}"/>
              </a:ext>
            </a:extLst>
          </p:cNvPr>
          <p:cNvGraphicFramePr>
            <a:graphicFrameLocks noGrp="1"/>
          </p:cNvGraphicFramePr>
          <p:nvPr>
            <p:ph type="tbl" sz="quarter" idx="13"/>
            <p:extLst>
              <p:ext uri="{D42A27DB-BD31-4B8C-83A1-F6EECF244321}">
                <p14:modId xmlns:p14="http://schemas.microsoft.com/office/powerpoint/2010/main" val="31613785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1047511866"/>
                    </a:ext>
                  </a:extLst>
                </a:gridCol>
                <a:gridCol w="370332">
                  <a:extLst>
                    <a:ext uri="{9D8B030D-6E8A-4147-A177-3AD203B41FA5}">
                      <a16:colId xmlns:a16="http://schemas.microsoft.com/office/drawing/2014/main" val="3057844032"/>
                    </a:ext>
                  </a:extLst>
                </a:gridCol>
                <a:gridCol w="370332">
                  <a:extLst>
                    <a:ext uri="{9D8B030D-6E8A-4147-A177-3AD203B41FA5}">
                      <a16:colId xmlns:a16="http://schemas.microsoft.com/office/drawing/2014/main" val="164806005"/>
                    </a:ext>
                  </a:extLst>
                </a:gridCol>
                <a:gridCol w="370332">
                  <a:extLst>
                    <a:ext uri="{9D8B030D-6E8A-4147-A177-3AD203B41FA5}">
                      <a16:colId xmlns:a16="http://schemas.microsoft.com/office/drawing/2014/main" val="3748777303"/>
                    </a:ext>
                  </a:extLst>
                </a:gridCol>
                <a:gridCol w="329184">
                  <a:extLst>
                    <a:ext uri="{9D8B030D-6E8A-4147-A177-3AD203B41FA5}">
                      <a16:colId xmlns:a16="http://schemas.microsoft.com/office/drawing/2014/main" val="2043100647"/>
                    </a:ext>
                  </a:extLst>
                </a:gridCol>
                <a:gridCol w="329184">
                  <a:extLst>
                    <a:ext uri="{9D8B030D-6E8A-4147-A177-3AD203B41FA5}">
                      <a16:colId xmlns:a16="http://schemas.microsoft.com/office/drawing/2014/main" val="807028450"/>
                    </a:ext>
                  </a:extLst>
                </a:gridCol>
                <a:gridCol w="329184">
                  <a:extLst>
                    <a:ext uri="{9D8B030D-6E8A-4147-A177-3AD203B41FA5}">
                      <a16:colId xmlns:a16="http://schemas.microsoft.com/office/drawing/2014/main" val="1127365492"/>
                    </a:ext>
                  </a:extLst>
                </a:gridCol>
                <a:gridCol w="329184">
                  <a:extLst>
                    <a:ext uri="{9D8B030D-6E8A-4147-A177-3AD203B41FA5}">
                      <a16:colId xmlns:a16="http://schemas.microsoft.com/office/drawing/2014/main" val="2409911069"/>
                    </a:ext>
                  </a:extLst>
                </a:gridCol>
                <a:gridCol w="329184">
                  <a:extLst>
                    <a:ext uri="{9D8B030D-6E8A-4147-A177-3AD203B41FA5}">
                      <a16:colId xmlns:a16="http://schemas.microsoft.com/office/drawing/2014/main" val="936815457"/>
                    </a:ext>
                  </a:extLst>
                </a:gridCol>
                <a:gridCol w="329184">
                  <a:extLst>
                    <a:ext uri="{9D8B030D-6E8A-4147-A177-3AD203B41FA5}">
                      <a16:colId xmlns:a16="http://schemas.microsoft.com/office/drawing/2014/main" val="3611509129"/>
                    </a:ext>
                  </a:extLst>
                </a:gridCol>
                <a:gridCol w="329184">
                  <a:extLst>
                    <a:ext uri="{9D8B030D-6E8A-4147-A177-3AD203B41FA5}">
                      <a16:colId xmlns:a16="http://schemas.microsoft.com/office/drawing/2014/main" val="3734915063"/>
                    </a:ext>
                  </a:extLst>
                </a:gridCol>
                <a:gridCol w="329184">
                  <a:extLst>
                    <a:ext uri="{9D8B030D-6E8A-4147-A177-3AD203B41FA5}">
                      <a16:colId xmlns:a16="http://schemas.microsoft.com/office/drawing/2014/main" val="2740807644"/>
                    </a:ext>
                  </a:extLst>
                </a:gridCol>
                <a:gridCol w="370332">
                  <a:extLst>
                    <a:ext uri="{9D8B030D-6E8A-4147-A177-3AD203B41FA5}">
                      <a16:colId xmlns:a16="http://schemas.microsoft.com/office/drawing/2014/main" val="3674521979"/>
                    </a:ext>
                  </a:extLst>
                </a:gridCol>
                <a:gridCol w="370332">
                  <a:extLst>
                    <a:ext uri="{9D8B030D-6E8A-4147-A177-3AD203B41FA5}">
                      <a16:colId xmlns:a16="http://schemas.microsoft.com/office/drawing/2014/main" val="3443114648"/>
                    </a:ext>
                  </a:extLst>
                </a:gridCol>
                <a:gridCol w="329184">
                  <a:extLst>
                    <a:ext uri="{9D8B030D-6E8A-4147-A177-3AD203B41FA5}">
                      <a16:colId xmlns:a16="http://schemas.microsoft.com/office/drawing/2014/main" val="1394505546"/>
                    </a:ext>
                  </a:extLst>
                </a:gridCol>
                <a:gridCol w="329184">
                  <a:extLst>
                    <a:ext uri="{9D8B030D-6E8A-4147-A177-3AD203B41FA5}">
                      <a16:colId xmlns:a16="http://schemas.microsoft.com/office/drawing/2014/main" val="3823739357"/>
                    </a:ext>
                  </a:extLst>
                </a:gridCol>
                <a:gridCol w="370332">
                  <a:extLst>
                    <a:ext uri="{9D8B030D-6E8A-4147-A177-3AD203B41FA5}">
                      <a16:colId xmlns:a16="http://schemas.microsoft.com/office/drawing/2014/main" val="3422961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789900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TrendSet - 2018-07-31 08:50:44 </a:t>
                      </a:r>
                      <a:r>
                        <a:rPr kumimoji="0" lang="de-DE" sz="1000" b="0" i="0" u="none" strike="noStrike" kern="1200" cap="none" spc="0" normalizeH="0" baseline="0" noProof="0">
                          <a:ln>
                            <a:noFill/>
                          </a:ln>
                          <a:solidFill>
                            <a:prstClr val="black"/>
                          </a:solidFill>
                          <a:effectLst/>
                          <a:uLnTx/>
                          <a:uFillTx/>
                          <a:latin typeface="+mn-lt"/>
                          <a:ea typeface="+mn-ea"/>
                          <a:cs typeface="+mn-cs"/>
                        </a:rPr>
                        <a:t> 
 An alle Aussteller: Jetzt Messestand anmelden unter https://trendset.de/de/aussteller/anmeldung/ Wer bei der TrendSet Winter 2019 vom 3.–5. Januar 2019 in München dabei sein will, kann sich ganz einfach über unsere Homepage anmelden. Anmeldung downloaden, ausfüllen und an die TrendSet faxen oder mailen. Offizieller Anmeldeschluss ist der 01.08.2018. Los geht’s, wir freuen uns auf euch! 
#trendsetmuenchen #trendset #trendsetwinter2019</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99182423"/>
                  </a:ext>
                </a:extLst>
              </a:tr>
            </a:tbl>
          </a:graphicData>
        </a:graphic>
      </p:graphicFrame>
      <p:sp>
        <p:nvSpPr>
          <p:cNvPr id="4" name="Text Placeholder 3">
            <a:extLst>
              <a:ext uri="{FF2B5EF4-FFF2-40B4-BE49-F238E27FC236}">
                <a16:creationId xmlns:a16="http://schemas.microsoft.com/office/drawing/2014/main" id="{DE0E6179-2F74-449C-B7FC-CE3C8E45CDCC}"/>
              </a:ext>
            </a:extLst>
          </p:cNvPr>
          <p:cNvSpPr>
            <a:spLocks noGrp="1"/>
          </p:cNvSpPr>
          <p:nvPr>
            <p:ph type="body" sz="quarter" idx="14"/>
          </p:nvPr>
        </p:nvSpPr>
        <p:spPr/>
        <p:txBody>
          <a:bodyPr/>
          <a:lstStyle/>
          <a:p>
            <a:r>
              <a:rPr lang="en-US"/>
              <a:t>06/01/2018 - 09/30/2018</a:t>
            </a:r>
          </a:p>
        </p:txBody>
      </p:sp>
    </p:spTree>
    <p:extLst>
      <p:ext uri="{BB962C8B-B14F-4D97-AF65-F5344CB8AC3E}">
        <p14:creationId xmlns:p14="http://schemas.microsoft.com/office/powerpoint/2010/main" val="17033315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148CEF-DDBA-4888-97F8-DE9D6E269EB4}"/>
              </a:ext>
            </a:extLst>
          </p:cNvPr>
          <p:cNvSpPr>
            <a:spLocks noGrp="1"/>
          </p:cNvSpPr>
          <p:nvPr>
            <p:ph type="title"/>
          </p:nvPr>
        </p:nvSpPr>
        <p:spPr/>
        <p:txBody>
          <a:bodyPr/>
          <a:lstStyle/>
          <a:p>
            <a:r>
              <a:rPr lang="en-US"/>
              <a:t>Facebook Own Posts Table  | TrendSet - 4 of 19</a:t>
            </a:r>
          </a:p>
        </p:txBody>
      </p:sp>
      <p:graphicFrame>
        <p:nvGraphicFramePr>
          <p:cNvPr id="5" name="Table Placeholder 4">
            <a:extLst>
              <a:ext uri="{FF2B5EF4-FFF2-40B4-BE49-F238E27FC236}">
                <a16:creationId xmlns:a16="http://schemas.microsoft.com/office/drawing/2014/main" id="{98C014FF-3799-48BA-8F18-312235722E61}"/>
              </a:ext>
            </a:extLst>
          </p:cNvPr>
          <p:cNvGraphicFramePr>
            <a:graphicFrameLocks noGrp="1"/>
          </p:cNvGraphicFramePr>
          <p:nvPr>
            <p:ph type="tbl" sz="quarter" idx="13"/>
            <p:extLst>
              <p:ext uri="{D42A27DB-BD31-4B8C-83A1-F6EECF244321}">
                <p14:modId xmlns:p14="http://schemas.microsoft.com/office/powerpoint/2010/main" val="5594718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2086851560"/>
                    </a:ext>
                  </a:extLst>
                </a:gridCol>
                <a:gridCol w="370332">
                  <a:extLst>
                    <a:ext uri="{9D8B030D-6E8A-4147-A177-3AD203B41FA5}">
                      <a16:colId xmlns:a16="http://schemas.microsoft.com/office/drawing/2014/main" val="2938257717"/>
                    </a:ext>
                  </a:extLst>
                </a:gridCol>
                <a:gridCol w="370332">
                  <a:extLst>
                    <a:ext uri="{9D8B030D-6E8A-4147-A177-3AD203B41FA5}">
                      <a16:colId xmlns:a16="http://schemas.microsoft.com/office/drawing/2014/main" val="3146496787"/>
                    </a:ext>
                  </a:extLst>
                </a:gridCol>
                <a:gridCol w="370332">
                  <a:extLst>
                    <a:ext uri="{9D8B030D-6E8A-4147-A177-3AD203B41FA5}">
                      <a16:colId xmlns:a16="http://schemas.microsoft.com/office/drawing/2014/main" val="2983763090"/>
                    </a:ext>
                  </a:extLst>
                </a:gridCol>
                <a:gridCol w="329184">
                  <a:extLst>
                    <a:ext uri="{9D8B030D-6E8A-4147-A177-3AD203B41FA5}">
                      <a16:colId xmlns:a16="http://schemas.microsoft.com/office/drawing/2014/main" val="3622804182"/>
                    </a:ext>
                  </a:extLst>
                </a:gridCol>
                <a:gridCol w="329184">
                  <a:extLst>
                    <a:ext uri="{9D8B030D-6E8A-4147-A177-3AD203B41FA5}">
                      <a16:colId xmlns:a16="http://schemas.microsoft.com/office/drawing/2014/main" val="3661983514"/>
                    </a:ext>
                  </a:extLst>
                </a:gridCol>
                <a:gridCol w="329184">
                  <a:extLst>
                    <a:ext uri="{9D8B030D-6E8A-4147-A177-3AD203B41FA5}">
                      <a16:colId xmlns:a16="http://schemas.microsoft.com/office/drawing/2014/main" val="318865689"/>
                    </a:ext>
                  </a:extLst>
                </a:gridCol>
                <a:gridCol w="329184">
                  <a:extLst>
                    <a:ext uri="{9D8B030D-6E8A-4147-A177-3AD203B41FA5}">
                      <a16:colId xmlns:a16="http://schemas.microsoft.com/office/drawing/2014/main" val="2565378015"/>
                    </a:ext>
                  </a:extLst>
                </a:gridCol>
                <a:gridCol w="329184">
                  <a:extLst>
                    <a:ext uri="{9D8B030D-6E8A-4147-A177-3AD203B41FA5}">
                      <a16:colId xmlns:a16="http://schemas.microsoft.com/office/drawing/2014/main" val="44146383"/>
                    </a:ext>
                  </a:extLst>
                </a:gridCol>
                <a:gridCol w="329184">
                  <a:extLst>
                    <a:ext uri="{9D8B030D-6E8A-4147-A177-3AD203B41FA5}">
                      <a16:colId xmlns:a16="http://schemas.microsoft.com/office/drawing/2014/main" val="2380697170"/>
                    </a:ext>
                  </a:extLst>
                </a:gridCol>
                <a:gridCol w="329184">
                  <a:extLst>
                    <a:ext uri="{9D8B030D-6E8A-4147-A177-3AD203B41FA5}">
                      <a16:colId xmlns:a16="http://schemas.microsoft.com/office/drawing/2014/main" val="156376762"/>
                    </a:ext>
                  </a:extLst>
                </a:gridCol>
                <a:gridCol w="329184">
                  <a:extLst>
                    <a:ext uri="{9D8B030D-6E8A-4147-A177-3AD203B41FA5}">
                      <a16:colId xmlns:a16="http://schemas.microsoft.com/office/drawing/2014/main" val="1109643833"/>
                    </a:ext>
                  </a:extLst>
                </a:gridCol>
                <a:gridCol w="370332">
                  <a:extLst>
                    <a:ext uri="{9D8B030D-6E8A-4147-A177-3AD203B41FA5}">
                      <a16:colId xmlns:a16="http://schemas.microsoft.com/office/drawing/2014/main" val="1601762227"/>
                    </a:ext>
                  </a:extLst>
                </a:gridCol>
                <a:gridCol w="370332">
                  <a:extLst>
                    <a:ext uri="{9D8B030D-6E8A-4147-A177-3AD203B41FA5}">
                      <a16:colId xmlns:a16="http://schemas.microsoft.com/office/drawing/2014/main" val="97673754"/>
                    </a:ext>
                  </a:extLst>
                </a:gridCol>
                <a:gridCol w="329184">
                  <a:extLst>
                    <a:ext uri="{9D8B030D-6E8A-4147-A177-3AD203B41FA5}">
                      <a16:colId xmlns:a16="http://schemas.microsoft.com/office/drawing/2014/main" val="3753696732"/>
                    </a:ext>
                  </a:extLst>
                </a:gridCol>
                <a:gridCol w="329184">
                  <a:extLst>
                    <a:ext uri="{9D8B030D-6E8A-4147-A177-3AD203B41FA5}">
                      <a16:colId xmlns:a16="http://schemas.microsoft.com/office/drawing/2014/main" val="3016060028"/>
                    </a:ext>
                  </a:extLst>
                </a:gridCol>
                <a:gridCol w="370332">
                  <a:extLst>
                    <a:ext uri="{9D8B030D-6E8A-4147-A177-3AD203B41FA5}">
                      <a16:colId xmlns:a16="http://schemas.microsoft.com/office/drawing/2014/main" val="28965132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414436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 - 2018-07-17 12:02:39 </a:t>
                      </a:r>
                      <a:r>
                        <a:rPr kumimoji="0" lang="en-US" sz="1000" b="0" i="0" u="none" strike="noStrike" kern="1200" cap="none" spc="0" normalizeH="0" baseline="0" noProof="0">
                          <a:ln>
                            <a:noFill/>
                          </a:ln>
                          <a:solidFill>
                            <a:prstClr val="black"/>
                          </a:solidFill>
                          <a:effectLst/>
                          <a:uLnTx/>
                          <a:uFillTx/>
                          <a:latin typeface="+mn-lt"/>
                          <a:ea typeface="+mn-ea"/>
                          <a:cs typeface="+mn-cs"/>
                        </a:rPr>
                        <a:t> 
 Neuer Beitrag im TrendSet Blog: https://bit.ly/2KZG9RO
Hier kommen die neuesten Trends für den Winter 2018.19 in Sachen Wohnen, Essen, Freizeit und Schenken frisch von der TrendSet Sommer 2018. Lest mal rein! 
(Geschirr gesehen bei Cosy &amp; Trendy/Billiet-Vanlaere)
#trendsetmuenchen #trendset #trendsetsommer2018 #trendblog #trendsetblog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775962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a-DK" sz="1000" b="1" i="0" u="none" strike="noStrike" kern="1200" cap="none" spc="0" normalizeH="0" baseline="0" noProof="0">
                          <a:ln>
                            <a:noFill/>
                          </a:ln>
                          <a:solidFill>
                            <a:prstClr val="black"/>
                          </a:solidFill>
                          <a:effectLst/>
                          <a:uLnTx/>
                          <a:uFillTx/>
                          <a:latin typeface="+mn-lt"/>
                          <a:ea typeface="+mn-ea"/>
                          <a:cs typeface="+mn-cs"/>
                        </a:rPr>
                        <a:t> TrendSet - 2018-07-10 10:33:13 </a:t>
                      </a:r>
                      <a:r>
                        <a:rPr kumimoji="0" lang="da-DK"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52154287"/>
                  </a:ext>
                </a:extLst>
              </a:tr>
            </a:tbl>
          </a:graphicData>
        </a:graphic>
      </p:graphicFrame>
      <p:sp>
        <p:nvSpPr>
          <p:cNvPr id="4" name="Text Placeholder 3">
            <a:extLst>
              <a:ext uri="{FF2B5EF4-FFF2-40B4-BE49-F238E27FC236}">
                <a16:creationId xmlns:a16="http://schemas.microsoft.com/office/drawing/2014/main" id="{E2E1F69F-EEE6-40C2-9776-8CF5588E90C0}"/>
              </a:ext>
            </a:extLst>
          </p:cNvPr>
          <p:cNvSpPr>
            <a:spLocks noGrp="1"/>
          </p:cNvSpPr>
          <p:nvPr>
            <p:ph type="body" sz="quarter" idx="14"/>
          </p:nvPr>
        </p:nvSpPr>
        <p:spPr/>
        <p:txBody>
          <a:bodyPr/>
          <a:lstStyle/>
          <a:p>
            <a:r>
              <a:rPr lang="en-US"/>
              <a:t>06/01/2018 - 09/30/2018</a:t>
            </a:r>
          </a:p>
        </p:txBody>
      </p:sp>
    </p:spTree>
    <p:extLst>
      <p:ext uri="{BB962C8B-B14F-4D97-AF65-F5344CB8AC3E}">
        <p14:creationId xmlns:p14="http://schemas.microsoft.com/office/powerpoint/2010/main" val="12523926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8C8626-1FAE-49F1-891B-66D96844777F}"/>
              </a:ext>
            </a:extLst>
          </p:cNvPr>
          <p:cNvSpPr>
            <a:spLocks noGrp="1"/>
          </p:cNvSpPr>
          <p:nvPr>
            <p:ph type="title"/>
          </p:nvPr>
        </p:nvSpPr>
        <p:spPr/>
        <p:txBody>
          <a:bodyPr/>
          <a:lstStyle/>
          <a:p>
            <a:r>
              <a:rPr lang="en-US"/>
              <a:t>Facebook Own Posts Table  | TrendSet - 5 of 19</a:t>
            </a:r>
          </a:p>
        </p:txBody>
      </p:sp>
      <p:graphicFrame>
        <p:nvGraphicFramePr>
          <p:cNvPr id="5" name="Table Placeholder 4">
            <a:extLst>
              <a:ext uri="{FF2B5EF4-FFF2-40B4-BE49-F238E27FC236}">
                <a16:creationId xmlns:a16="http://schemas.microsoft.com/office/drawing/2014/main" id="{B309C811-AD46-4F3F-A508-A1A8ADEBB014}"/>
              </a:ext>
            </a:extLst>
          </p:cNvPr>
          <p:cNvGraphicFramePr>
            <a:graphicFrameLocks noGrp="1"/>
          </p:cNvGraphicFramePr>
          <p:nvPr>
            <p:ph type="tbl" sz="quarter" idx="13"/>
            <p:extLst>
              <p:ext uri="{D42A27DB-BD31-4B8C-83A1-F6EECF244321}">
                <p14:modId xmlns:p14="http://schemas.microsoft.com/office/powerpoint/2010/main" val="21760662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2873664014"/>
                    </a:ext>
                  </a:extLst>
                </a:gridCol>
                <a:gridCol w="370332">
                  <a:extLst>
                    <a:ext uri="{9D8B030D-6E8A-4147-A177-3AD203B41FA5}">
                      <a16:colId xmlns:a16="http://schemas.microsoft.com/office/drawing/2014/main" val="39294777"/>
                    </a:ext>
                  </a:extLst>
                </a:gridCol>
                <a:gridCol w="370332">
                  <a:extLst>
                    <a:ext uri="{9D8B030D-6E8A-4147-A177-3AD203B41FA5}">
                      <a16:colId xmlns:a16="http://schemas.microsoft.com/office/drawing/2014/main" val="2194476561"/>
                    </a:ext>
                  </a:extLst>
                </a:gridCol>
                <a:gridCol w="370332">
                  <a:extLst>
                    <a:ext uri="{9D8B030D-6E8A-4147-A177-3AD203B41FA5}">
                      <a16:colId xmlns:a16="http://schemas.microsoft.com/office/drawing/2014/main" val="276338006"/>
                    </a:ext>
                  </a:extLst>
                </a:gridCol>
                <a:gridCol w="329184">
                  <a:extLst>
                    <a:ext uri="{9D8B030D-6E8A-4147-A177-3AD203B41FA5}">
                      <a16:colId xmlns:a16="http://schemas.microsoft.com/office/drawing/2014/main" val="4150075714"/>
                    </a:ext>
                  </a:extLst>
                </a:gridCol>
                <a:gridCol w="329184">
                  <a:extLst>
                    <a:ext uri="{9D8B030D-6E8A-4147-A177-3AD203B41FA5}">
                      <a16:colId xmlns:a16="http://schemas.microsoft.com/office/drawing/2014/main" val="1080499776"/>
                    </a:ext>
                  </a:extLst>
                </a:gridCol>
                <a:gridCol w="329184">
                  <a:extLst>
                    <a:ext uri="{9D8B030D-6E8A-4147-A177-3AD203B41FA5}">
                      <a16:colId xmlns:a16="http://schemas.microsoft.com/office/drawing/2014/main" val="3492402870"/>
                    </a:ext>
                  </a:extLst>
                </a:gridCol>
                <a:gridCol w="329184">
                  <a:extLst>
                    <a:ext uri="{9D8B030D-6E8A-4147-A177-3AD203B41FA5}">
                      <a16:colId xmlns:a16="http://schemas.microsoft.com/office/drawing/2014/main" val="1609916790"/>
                    </a:ext>
                  </a:extLst>
                </a:gridCol>
                <a:gridCol w="329184">
                  <a:extLst>
                    <a:ext uri="{9D8B030D-6E8A-4147-A177-3AD203B41FA5}">
                      <a16:colId xmlns:a16="http://schemas.microsoft.com/office/drawing/2014/main" val="2212701690"/>
                    </a:ext>
                  </a:extLst>
                </a:gridCol>
                <a:gridCol w="329184">
                  <a:extLst>
                    <a:ext uri="{9D8B030D-6E8A-4147-A177-3AD203B41FA5}">
                      <a16:colId xmlns:a16="http://schemas.microsoft.com/office/drawing/2014/main" val="3258813213"/>
                    </a:ext>
                  </a:extLst>
                </a:gridCol>
                <a:gridCol w="329184">
                  <a:extLst>
                    <a:ext uri="{9D8B030D-6E8A-4147-A177-3AD203B41FA5}">
                      <a16:colId xmlns:a16="http://schemas.microsoft.com/office/drawing/2014/main" val="1800563308"/>
                    </a:ext>
                  </a:extLst>
                </a:gridCol>
                <a:gridCol w="329184">
                  <a:extLst>
                    <a:ext uri="{9D8B030D-6E8A-4147-A177-3AD203B41FA5}">
                      <a16:colId xmlns:a16="http://schemas.microsoft.com/office/drawing/2014/main" val="4064746150"/>
                    </a:ext>
                  </a:extLst>
                </a:gridCol>
                <a:gridCol w="370332">
                  <a:extLst>
                    <a:ext uri="{9D8B030D-6E8A-4147-A177-3AD203B41FA5}">
                      <a16:colId xmlns:a16="http://schemas.microsoft.com/office/drawing/2014/main" val="3837098400"/>
                    </a:ext>
                  </a:extLst>
                </a:gridCol>
                <a:gridCol w="370332">
                  <a:extLst>
                    <a:ext uri="{9D8B030D-6E8A-4147-A177-3AD203B41FA5}">
                      <a16:colId xmlns:a16="http://schemas.microsoft.com/office/drawing/2014/main" val="1706928833"/>
                    </a:ext>
                  </a:extLst>
                </a:gridCol>
                <a:gridCol w="329184">
                  <a:extLst>
                    <a:ext uri="{9D8B030D-6E8A-4147-A177-3AD203B41FA5}">
                      <a16:colId xmlns:a16="http://schemas.microsoft.com/office/drawing/2014/main" val="2480162553"/>
                    </a:ext>
                  </a:extLst>
                </a:gridCol>
                <a:gridCol w="329184">
                  <a:extLst>
                    <a:ext uri="{9D8B030D-6E8A-4147-A177-3AD203B41FA5}">
                      <a16:colId xmlns:a16="http://schemas.microsoft.com/office/drawing/2014/main" val="4286125636"/>
                    </a:ext>
                  </a:extLst>
                </a:gridCol>
                <a:gridCol w="370332">
                  <a:extLst>
                    <a:ext uri="{9D8B030D-6E8A-4147-A177-3AD203B41FA5}">
                      <a16:colId xmlns:a16="http://schemas.microsoft.com/office/drawing/2014/main" val="24134140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904473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a-DK" sz="1000" b="1" i="0" u="none" strike="noStrike" kern="1200" cap="none" spc="0" normalizeH="0" baseline="0" noProof="0">
                          <a:ln>
                            <a:noFill/>
                          </a:ln>
                          <a:solidFill>
                            <a:prstClr val="black"/>
                          </a:solidFill>
                          <a:effectLst/>
                          <a:uLnTx/>
                          <a:uFillTx/>
                          <a:latin typeface="+mn-lt"/>
                          <a:ea typeface="+mn-ea"/>
                          <a:cs typeface="+mn-cs"/>
                        </a:rPr>
                        <a:t> TrendSet - 2018-07-09 17:05:00 </a:t>
                      </a:r>
                      <a:r>
                        <a:rPr kumimoji="0" lang="da-DK" sz="1000" b="0" i="0" u="none" strike="noStrike" kern="1200" cap="none" spc="0" normalizeH="0" baseline="0" noProof="0">
                          <a:ln>
                            <a:noFill/>
                          </a:ln>
                          <a:solidFill>
                            <a:prstClr val="black"/>
                          </a:solidFill>
                          <a:effectLst/>
                          <a:uLnTx/>
                          <a:uFillTx/>
                          <a:latin typeface="+mn-lt"/>
                          <a:ea typeface="+mn-ea"/>
                          <a:cs typeface="+mn-cs"/>
                        </a:rPr>
                        <a:t> 
 https://trendset.de/de/messe/termine/
#trendsetmuenchen #trendset #trendsetsommer2018 #trendsetwinter2019</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375310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 - 2018-07-08 14:13:24 </a:t>
                      </a:r>
                      <a:r>
                        <a:rPr kumimoji="0" lang="en-US" sz="1000" b="0" i="0" u="none" strike="noStrike" kern="1200" cap="none" spc="0" normalizeH="0" baseline="0" noProof="0">
                          <a:ln>
                            <a:noFill/>
                          </a:ln>
                          <a:solidFill>
                            <a:prstClr val="black"/>
                          </a:solidFill>
                          <a:effectLst/>
                          <a:uLnTx/>
                          <a:uFillTx/>
                          <a:latin typeface="+mn-lt"/>
                          <a:ea typeface="+mn-ea"/>
                          <a:cs typeface="+mn-cs"/>
                        </a:rPr>
                        <a:t> 
 Neuheiten, Innovationen und jede Menge coole Produkte findet ihr in unserer Topic Area TrendSet Newcomer. Kommt doch einfach vorbei und entdeckt neue Trends! 
#trendsetmuenchen #trendset #trendsetnewcomer #trendsetsommer2018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81993830"/>
                  </a:ext>
                </a:extLst>
              </a:tr>
            </a:tbl>
          </a:graphicData>
        </a:graphic>
      </p:graphicFrame>
      <p:sp>
        <p:nvSpPr>
          <p:cNvPr id="4" name="Text Placeholder 3">
            <a:extLst>
              <a:ext uri="{FF2B5EF4-FFF2-40B4-BE49-F238E27FC236}">
                <a16:creationId xmlns:a16="http://schemas.microsoft.com/office/drawing/2014/main" id="{390EED3A-7AC4-4B2C-9A64-1C710668E7EB}"/>
              </a:ext>
            </a:extLst>
          </p:cNvPr>
          <p:cNvSpPr>
            <a:spLocks noGrp="1"/>
          </p:cNvSpPr>
          <p:nvPr>
            <p:ph type="body" sz="quarter" idx="14"/>
          </p:nvPr>
        </p:nvSpPr>
        <p:spPr/>
        <p:txBody>
          <a:bodyPr/>
          <a:lstStyle/>
          <a:p>
            <a:r>
              <a:rPr lang="en-US"/>
              <a:t>06/01/2018 - 09/30/2018</a:t>
            </a:r>
          </a:p>
        </p:txBody>
      </p:sp>
    </p:spTree>
    <p:extLst>
      <p:ext uri="{BB962C8B-B14F-4D97-AF65-F5344CB8AC3E}">
        <p14:creationId xmlns:p14="http://schemas.microsoft.com/office/powerpoint/2010/main" val="31448606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5D9886-291E-4065-8B13-149566D223E2}"/>
              </a:ext>
            </a:extLst>
          </p:cNvPr>
          <p:cNvSpPr>
            <a:spLocks noGrp="1"/>
          </p:cNvSpPr>
          <p:nvPr>
            <p:ph type="title"/>
          </p:nvPr>
        </p:nvSpPr>
        <p:spPr/>
        <p:txBody>
          <a:bodyPr/>
          <a:lstStyle/>
          <a:p>
            <a:r>
              <a:rPr lang="en-US"/>
              <a:t>Facebook Own Posts Table  | TrendSet - 6 of 19</a:t>
            </a:r>
          </a:p>
        </p:txBody>
      </p:sp>
      <p:graphicFrame>
        <p:nvGraphicFramePr>
          <p:cNvPr id="5" name="Table Placeholder 4">
            <a:extLst>
              <a:ext uri="{FF2B5EF4-FFF2-40B4-BE49-F238E27FC236}">
                <a16:creationId xmlns:a16="http://schemas.microsoft.com/office/drawing/2014/main" id="{0DF4BA2E-98B6-438D-8A56-95DC842A5E2D}"/>
              </a:ext>
            </a:extLst>
          </p:cNvPr>
          <p:cNvGraphicFramePr>
            <a:graphicFrameLocks noGrp="1"/>
          </p:cNvGraphicFramePr>
          <p:nvPr>
            <p:ph type="tbl" sz="quarter" idx="13"/>
            <p:extLst>
              <p:ext uri="{D42A27DB-BD31-4B8C-83A1-F6EECF244321}">
                <p14:modId xmlns:p14="http://schemas.microsoft.com/office/powerpoint/2010/main" val="21779536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3082223432"/>
                    </a:ext>
                  </a:extLst>
                </a:gridCol>
                <a:gridCol w="370332">
                  <a:extLst>
                    <a:ext uri="{9D8B030D-6E8A-4147-A177-3AD203B41FA5}">
                      <a16:colId xmlns:a16="http://schemas.microsoft.com/office/drawing/2014/main" val="2239735175"/>
                    </a:ext>
                  </a:extLst>
                </a:gridCol>
                <a:gridCol w="370332">
                  <a:extLst>
                    <a:ext uri="{9D8B030D-6E8A-4147-A177-3AD203B41FA5}">
                      <a16:colId xmlns:a16="http://schemas.microsoft.com/office/drawing/2014/main" val="1997965293"/>
                    </a:ext>
                  </a:extLst>
                </a:gridCol>
                <a:gridCol w="370332">
                  <a:extLst>
                    <a:ext uri="{9D8B030D-6E8A-4147-A177-3AD203B41FA5}">
                      <a16:colId xmlns:a16="http://schemas.microsoft.com/office/drawing/2014/main" val="1563506552"/>
                    </a:ext>
                  </a:extLst>
                </a:gridCol>
                <a:gridCol w="329184">
                  <a:extLst>
                    <a:ext uri="{9D8B030D-6E8A-4147-A177-3AD203B41FA5}">
                      <a16:colId xmlns:a16="http://schemas.microsoft.com/office/drawing/2014/main" val="36818147"/>
                    </a:ext>
                  </a:extLst>
                </a:gridCol>
                <a:gridCol w="329184">
                  <a:extLst>
                    <a:ext uri="{9D8B030D-6E8A-4147-A177-3AD203B41FA5}">
                      <a16:colId xmlns:a16="http://schemas.microsoft.com/office/drawing/2014/main" val="1364904817"/>
                    </a:ext>
                  </a:extLst>
                </a:gridCol>
                <a:gridCol w="329184">
                  <a:extLst>
                    <a:ext uri="{9D8B030D-6E8A-4147-A177-3AD203B41FA5}">
                      <a16:colId xmlns:a16="http://schemas.microsoft.com/office/drawing/2014/main" val="1255813366"/>
                    </a:ext>
                  </a:extLst>
                </a:gridCol>
                <a:gridCol w="329184">
                  <a:extLst>
                    <a:ext uri="{9D8B030D-6E8A-4147-A177-3AD203B41FA5}">
                      <a16:colId xmlns:a16="http://schemas.microsoft.com/office/drawing/2014/main" val="3158034982"/>
                    </a:ext>
                  </a:extLst>
                </a:gridCol>
                <a:gridCol w="329184">
                  <a:extLst>
                    <a:ext uri="{9D8B030D-6E8A-4147-A177-3AD203B41FA5}">
                      <a16:colId xmlns:a16="http://schemas.microsoft.com/office/drawing/2014/main" val="1545417136"/>
                    </a:ext>
                  </a:extLst>
                </a:gridCol>
                <a:gridCol w="329184">
                  <a:extLst>
                    <a:ext uri="{9D8B030D-6E8A-4147-A177-3AD203B41FA5}">
                      <a16:colId xmlns:a16="http://schemas.microsoft.com/office/drawing/2014/main" val="962537591"/>
                    </a:ext>
                  </a:extLst>
                </a:gridCol>
                <a:gridCol w="329184">
                  <a:extLst>
                    <a:ext uri="{9D8B030D-6E8A-4147-A177-3AD203B41FA5}">
                      <a16:colId xmlns:a16="http://schemas.microsoft.com/office/drawing/2014/main" val="4014397178"/>
                    </a:ext>
                  </a:extLst>
                </a:gridCol>
                <a:gridCol w="329184">
                  <a:extLst>
                    <a:ext uri="{9D8B030D-6E8A-4147-A177-3AD203B41FA5}">
                      <a16:colId xmlns:a16="http://schemas.microsoft.com/office/drawing/2014/main" val="1550984302"/>
                    </a:ext>
                  </a:extLst>
                </a:gridCol>
                <a:gridCol w="370332">
                  <a:extLst>
                    <a:ext uri="{9D8B030D-6E8A-4147-A177-3AD203B41FA5}">
                      <a16:colId xmlns:a16="http://schemas.microsoft.com/office/drawing/2014/main" val="718737685"/>
                    </a:ext>
                  </a:extLst>
                </a:gridCol>
                <a:gridCol w="370332">
                  <a:extLst>
                    <a:ext uri="{9D8B030D-6E8A-4147-A177-3AD203B41FA5}">
                      <a16:colId xmlns:a16="http://schemas.microsoft.com/office/drawing/2014/main" val="937433314"/>
                    </a:ext>
                  </a:extLst>
                </a:gridCol>
                <a:gridCol w="329184">
                  <a:extLst>
                    <a:ext uri="{9D8B030D-6E8A-4147-A177-3AD203B41FA5}">
                      <a16:colId xmlns:a16="http://schemas.microsoft.com/office/drawing/2014/main" val="1192569732"/>
                    </a:ext>
                  </a:extLst>
                </a:gridCol>
                <a:gridCol w="329184">
                  <a:extLst>
                    <a:ext uri="{9D8B030D-6E8A-4147-A177-3AD203B41FA5}">
                      <a16:colId xmlns:a16="http://schemas.microsoft.com/office/drawing/2014/main" val="1542952911"/>
                    </a:ext>
                  </a:extLst>
                </a:gridCol>
                <a:gridCol w="370332">
                  <a:extLst>
                    <a:ext uri="{9D8B030D-6E8A-4147-A177-3AD203B41FA5}">
                      <a16:colId xmlns:a16="http://schemas.microsoft.com/office/drawing/2014/main" val="22536995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434600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 - 2018-07-08 13:23:51 </a:t>
                      </a:r>
                      <a:r>
                        <a:rPr kumimoji="0" lang="en-US" sz="1000" b="0" i="0" u="none" strike="noStrike" kern="1200" cap="none" spc="0" normalizeH="0" baseline="0" noProof="0">
                          <a:ln>
                            <a:noFill/>
                          </a:ln>
                          <a:solidFill>
                            <a:prstClr val="black"/>
                          </a:solidFill>
                          <a:effectLst/>
                          <a:uLnTx/>
                          <a:uFillTx/>
                          <a:latin typeface="+mn-lt"/>
                          <a:ea typeface="+mn-ea"/>
                          <a:cs typeface="+mn-cs"/>
                        </a:rPr>
                        <a:t> 
 All about Tracht &amp; Heimat findet ihr in Halle A4 auf unserer Topic Area TrendSet Country &amp; Style. Auf geht’s zu den trendigen Neuheiten - schaut doch mal vorbei!
#trensetmuenchen #trendset #trendsetcountryandstyle #trendsetsommer2018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59431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 - 2018-07-08 13:14:51 </a:t>
                      </a:r>
                      <a:r>
                        <a:rPr kumimoji="0" lang="en-US" sz="1000" b="0" i="0" u="none" strike="noStrike" kern="1200" cap="none" spc="0" normalizeH="0" baseline="0" noProof="0">
                          <a:ln>
                            <a:noFill/>
                          </a:ln>
                          <a:solidFill>
                            <a:prstClr val="black"/>
                          </a:solidFill>
                          <a:effectLst/>
                          <a:uLnTx/>
                          <a:uFillTx/>
                          <a:latin typeface="+mn-lt"/>
                          <a:ea typeface="+mn-ea"/>
                          <a:cs typeface="+mn-cs"/>
                        </a:rPr>
                        <a:t> 
 In unserer neuen Topic Area TrendSet Fine Arts in Halle A5 könnt ihr vielversprechende Künstler und ihre tollen Werke kennenlernen. Lasst euch inspirieren! Schaut mal vorbei! 
#trendsetmuenchen #trendset #trendsetfinearts #trendsetsommer2018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45766976"/>
                  </a:ext>
                </a:extLst>
              </a:tr>
            </a:tbl>
          </a:graphicData>
        </a:graphic>
      </p:graphicFrame>
      <p:sp>
        <p:nvSpPr>
          <p:cNvPr id="4" name="Text Placeholder 3">
            <a:extLst>
              <a:ext uri="{FF2B5EF4-FFF2-40B4-BE49-F238E27FC236}">
                <a16:creationId xmlns:a16="http://schemas.microsoft.com/office/drawing/2014/main" id="{CDF077A5-1B36-486A-970E-D0EA460A0573}"/>
              </a:ext>
            </a:extLst>
          </p:cNvPr>
          <p:cNvSpPr>
            <a:spLocks noGrp="1"/>
          </p:cNvSpPr>
          <p:nvPr>
            <p:ph type="body" sz="quarter" idx="14"/>
          </p:nvPr>
        </p:nvSpPr>
        <p:spPr/>
        <p:txBody>
          <a:bodyPr/>
          <a:lstStyle/>
          <a:p>
            <a:r>
              <a:rPr lang="en-US"/>
              <a:t>06/01/2018 - 09/30/2018</a:t>
            </a:r>
          </a:p>
        </p:txBody>
      </p:sp>
    </p:spTree>
    <p:extLst>
      <p:ext uri="{BB962C8B-B14F-4D97-AF65-F5344CB8AC3E}">
        <p14:creationId xmlns:p14="http://schemas.microsoft.com/office/powerpoint/2010/main" val="28898735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C2F87A-3631-45BB-85BE-9586B2F5222B}"/>
              </a:ext>
            </a:extLst>
          </p:cNvPr>
          <p:cNvSpPr>
            <a:spLocks noGrp="1"/>
          </p:cNvSpPr>
          <p:nvPr>
            <p:ph type="title"/>
          </p:nvPr>
        </p:nvSpPr>
        <p:spPr/>
        <p:txBody>
          <a:bodyPr/>
          <a:lstStyle/>
          <a:p>
            <a:r>
              <a:rPr lang="en-US"/>
              <a:t>Facebook Own Posts Table  | TrendSet - 7 of 19</a:t>
            </a:r>
          </a:p>
        </p:txBody>
      </p:sp>
      <p:graphicFrame>
        <p:nvGraphicFramePr>
          <p:cNvPr id="5" name="Table Placeholder 4">
            <a:extLst>
              <a:ext uri="{FF2B5EF4-FFF2-40B4-BE49-F238E27FC236}">
                <a16:creationId xmlns:a16="http://schemas.microsoft.com/office/drawing/2014/main" id="{5950A52F-13CE-43B9-9FCA-2D57BF5B09C7}"/>
              </a:ext>
            </a:extLst>
          </p:cNvPr>
          <p:cNvGraphicFramePr>
            <a:graphicFrameLocks noGrp="1"/>
          </p:cNvGraphicFramePr>
          <p:nvPr>
            <p:ph type="tbl" sz="quarter" idx="13"/>
            <p:extLst>
              <p:ext uri="{D42A27DB-BD31-4B8C-83A1-F6EECF244321}">
                <p14:modId xmlns:p14="http://schemas.microsoft.com/office/powerpoint/2010/main" val="24202975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1879408402"/>
                    </a:ext>
                  </a:extLst>
                </a:gridCol>
                <a:gridCol w="370332">
                  <a:extLst>
                    <a:ext uri="{9D8B030D-6E8A-4147-A177-3AD203B41FA5}">
                      <a16:colId xmlns:a16="http://schemas.microsoft.com/office/drawing/2014/main" val="2310028202"/>
                    </a:ext>
                  </a:extLst>
                </a:gridCol>
                <a:gridCol w="370332">
                  <a:extLst>
                    <a:ext uri="{9D8B030D-6E8A-4147-A177-3AD203B41FA5}">
                      <a16:colId xmlns:a16="http://schemas.microsoft.com/office/drawing/2014/main" val="3682317196"/>
                    </a:ext>
                  </a:extLst>
                </a:gridCol>
                <a:gridCol w="370332">
                  <a:extLst>
                    <a:ext uri="{9D8B030D-6E8A-4147-A177-3AD203B41FA5}">
                      <a16:colId xmlns:a16="http://schemas.microsoft.com/office/drawing/2014/main" val="3282534081"/>
                    </a:ext>
                  </a:extLst>
                </a:gridCol>
                <a:gridCol w="329184">
                  <a:extLst>
                    <a:ext uri="{9D8B030D-6E8A-4147-A177-3AD203B41FA5}">
                      <a16:colId xmlns:a16="http://schemas.microsoft.com/office/drawing/2014/main" val="1160791470"/>
                    </a:ext>
                  </a:extLst>
                </a:gridCol>
                <a:gridCol w="329184">
                  <a:extLst>
                    <a:ext uri="{9D8B030D-6E8A-4147-A177-3AD203B41FA5}">
                      <a16:colId xmlns:a16="http://schemas.microsoft.com/office/drawing/2014/main" val="2479587637"/>
                    </a:ext>
                  </a:extLst>
                </a:gridCol>
                <a:gridCol w="329184">
                  <a:extLst>
                    <a:ext uri="{9D8B030D-6E8A-4147-A177-3AD203B41FA5}">
                      <a16:colId xmlns:a16="http://schemas.microsoft.com/office/drawing/2014/main" val="2600023754"/>
                    </a:ext>
                  </a:extLst>
                </a:gridCol>
                <a:gridCol w="329184">
                  <a:extLst>
                    <a:ext uri="{9D8B030D-6E8A-4147-A177-3AD203B41FA5}">
                      <a16:colId xmlns:a16="http://schemas.microsoft.com/office/drawing/2014/main" val="4286361185"/>
                    </a:ext>
                  </a:extLst>
                </a:gridCol>
                <a:gridCol w="329184">
                  <a:extLst>
                    <a:ext uri="{9D8B030D-6E8A-4147-A177-3AD203B41FA5}">
                      <a16:colId xmlns:a16="http://schemas.microsoft.com/office/drawing/2014/main" val="3905142547"/>
                    </a:ext>
                  </a:extLst>
                </a:gridCol>
                <a:gridCol w="329184">
                  <a:extLst>
                    <a:ext uri="{9D8B030D-6E8A-4147-A177-3AD203B41FA5}">
                      <a16:colId xmlns:a16="http://schemas.microsoft.com/office/drawing/2014/main" val="452654666"/>
                    </a:ext>
                  </a:extLst>
                </a:gridCol>
                <a:gridCol w="329184">
                  <a:extLst>
                    <a:ext uri="{9D8B030D-6E8A-4147-A177-3AD203B41FA5}">
                      <a16:colId xmlns:a16="http://schemas.microsoft.com/office/drawing/2014/main" val="224816645"/>
                    </a:ext>
                  </a:extLst>
                </a:gridCol>
                <a:gridCol w="329184">
                  <a:extLst>
                    <a:ext uri="{9D8B030D-6E8A-4147-A177-3AD203B41FA5}">
                      <a16:colId xmlns:a16="http://schemas.microsoft.com/office/drawing/2014/main" val="1615600490"/>
                    </a:ext>
                  </a:extLst>
                </a:gridCol>
                <a:gridCol w="370332">
                  <a:extLst>
                    <a:ext uri="{9D8B030D-6E8A-4147-A177-3AD203B41FA5}">
                      <a16:colId xmlns:a16="http://schemas.microsoft.com/office/drawing/2014/main" val="3668364144"/>
                    </a:ext>
                  </a:extLst>
                </a:gridCol>
                <a:gridCol w="370332">
                  <a:extLst>
                    <a:ext uri="{9D8B030D-6E8A-4147-A177-3AD203B41FA5}">
                      <a16:colId xmlns:a16="http://schemas.microsoft.com/office/drawing/2014/main" val="3022922148"/>
                    </a:ext>
                  </a:extLst>
                </a:gridCol>
                <a:gridCol w="329184">
                  <a:extLst>
                    <a:ext uri="{9D8B030D-6E8A-4147-A177-3AD203B41FA5}">
                      <a16:colId xmlns:a16="http://schemas.microsoft.com/office/drawing/2014/main" val="3661959591"/>
                    </a:ext>
                  </a:extLst>
                </a:gridCol>
                <a:gridCol w="329184">
                  <a:extLst>
                    <a:ext uri="{9D8B030D-6E8A-4147-A177-3AD203B41FA5}">
                      <a16:colId xmlns:a16="http://schemas.microsoft.com/office/drawing/2014/main" val="1011631333"/>
                    </a:ext>
                  </a:extLst>
                </a:gridCol>
                <a:gridCol w="370332">
                  <a:extLst>
                    <a:ext uri="{9D8B030D-6E8A-4147-A177-3AD203B41FA5}">
                      <a16:colId xmlns:a16="http://schemas.microsoft.com/office/drawing/2014/main" val="23208227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704757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TrendSet - 2018-07-07 09:16:24 </a:t>
                      </a:r>
                      <a:r>
                        <a:rPr kumimoji="0" lang="de-DE" sz="1000" b="0" i="0" u="none" strike="noStrike" kern="1200" cap="none" spc="0" normalizeH="0" baseline="0" noProof="0">
                          <a:ln>
                            <a:noFill/>
                          </a:ln>
                          <a:solidFill>
                            <a:prstClr val="black"/>
                          </a:solidFill>
                          <a:effectLst/>
                          <a:uLnTx/>
                          <a:uFillTx/>
                          <a:latin typeface="+mn-lt"/>
                          <a:ea typeface="+mn-ea"/>
                          <a:cs typeface="+mn-cs"/>
                        </a:rPr>
                        <a:t> 
 Die 112. TrendSet ist eröffnet! 😊 Wir wünschen euch gute Tage und eine erfolgreiche TrendSet Sommer 2018! 💙
#trendsetmuenchen #trendset  #trendsetsommer2018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144611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TrendSet - 2018-07-06 10:00:00 </a:t>
                      </a:r>
                      <a:r>
                        <a:rPr kumimoji="0" lang="de-DE" sz="1000" b="0" i="0" u="none" strike="noStrike" kern="1200" cap="none" spc="0" normalizeH="0" baseline="0" noProof="0">
                          <a:ln>
                            <a:noFill/>
                          </a:ln>
                          <a:solidFill>
                            <a:prstClr val="black"/>
                          </a:solidFill>
                          <a:effectLst/>
                          <a:uLnTx/>
                          <a:uFillTx/>
                          <a:latin typeface="+mn-lt"/>
                          <a:ea typeface="+mn-ea"/>
                          <a:cs typeface="+mn-cs"/>
                        </a:rPr>
                        <a:t> 
 Morgen beginnt die TrendSet Sommer 2018 :-) Eintrittskarten für Einzelhandel, Handel und alle Fachbesucher gibt es hier: https://shop.trendset.de/ Wir freuen uns auf euch!
#trendsetmuenchen #trendset #trendsetsommer2018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32242010"/>
                  </a:ext>
                </a:extLst>
              </a:tr>
            </a:tbl>
          </a:graphicData>
        </a:graphic>
      </p:graphicFrame>
      <p:sp>
        <p:nvSpPr>
          <p:cNvPr id="4" name="Text Placeholder 3">
            <a:extLst>
              <a:ext uri="{FF2B5EF4-FFF2-40B4-BE49-F238E27FC236}">
                <a16:creationId xmlns:a16="http://schemas.microsoft.com/office/drawing/2014/main" id="{BCE2D951-08D1-466A-888E-98741E852B8B}"/>
              </a:ext>
            </a:extLst>
          </p:cNvPr>
          <p:cNvSpPr>
            <a:spLocks noGrp="1"/>
          </p:cNvSpPr>
          <p:nvPr>
            <p:ph type="body" sz="quarter" idx="14"/>
          </p:nvPr>
        </p:nvSpPr>
        <p:spPr/>
        <p:txBody>
          <a:bodyPr/>
          <a:lstStyle/>
          <a:p>
            <a:r>
              <a:rPr lang="en-US"/>
              <a:t>06/01/2018 - 09/30/2018</a:t>
            </a:r>
          </a:p>
        </p:txBody>
      </p:sp>
    </p:spTree>
    <p:extLst>
      <p:ext uri="{BB962C8B-B14F-4D97-AF65-F5344CB8AC3E}">
        <p14:creationId xmlns:p14="http://schemas.microsoft.com/office/powerpoint/2010/main" val="31699855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EF054E-109F-4B82-8DF7-CE56E7A70ED2}"/>
              </a:ext>
            </a:extLst>
          </p:cNvPr>
          <p:cNvSpPr>
            <a:spLocks noGrp="1"/>
          </p:cNvSpPr>
          <p:nvPr>
            <p:ph type="title"/>
          </p:nvPr>
        </p:nvSpPr>
        <p:spPr/>
        <p:txBody>
          <a:bodyPr/>
          <a:lstStyle/>
          <a:p>
            <a:r>
              <a:rPr lang="en-US"/>
              <a:t>Facebook Own Posts Table  | TrendSet - 8 of 19</a:t>
            </a:r>
          </a:p>
        </p:txBody>
      </p:sp>
      <p:graphicFrame>
        <p:nvGraphicFramePr>
          <p:cNvPr id="5" name="Table Placeholder 4">
            <a:extLst>
              <a:ext uri="{FF2B5EF4-FFF2-40B4-BE49-F238E27FC236}">
                <a16:creationId xmlns:a16="http://schemas.microsoft.com/office/drawing/2014/main" id="{C36716AA-54E0-4D95-883E-B6325A1AA390}"/>
              </a:ext>
            </a:extLst>
          </p:cNvPr>
          <p:cNvGraphicFramePr>
            <a:graphicFrameLocks noGrp="1"/>
          </p:cNvGraphicFramePr>
          <p:nvPr>
            <p:ph type="tbl" sz="quarter" idx="13"/>
            <p:extLst>
              <p:ext uri="{D42A27DB-BD31-4B8C-83A1-F6EECF244321}">
                <p14:modId xmlns:p14="http://schemas.microsoft.com/office/powerpoint/2010/main" val="37185524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830388623"/>
                    </a:ext>
                  </a:extLst>
                </a:gridCol>
                <a:gridCol w="370332">
                  <a:extLst>
                    <a:ext uri="{9D8B030D-6E8A-4147-A177-3AD203B41FA5}">
                      <a16:colId xmlns:a16="http://schemas.microsoft.com/office/drawing/2014/main" val="3746176410"/>
                    </a:ext>
                  </a:extLst>
                </a:gridCol>
                <a:gridCol w="370332">
                  <a:extLst>
                    <a:ext uri="{9D8B030D-6E8A-4147-A177-3AD203B41FA5}">
                      <a16:colId xmlns:a16="http://schemas.microsoft.com/office/drawing/2014/main" val="2691270381"/>
                    </a:ext>
                  </a:extLst>
                </a:gridCol>
                <a:gridCol w="370332">
                  <a:extLst>
                    <a:ext uri="{9D8B030D-6E8A-4147-A177-3AD203B41FA5}">
                      <a16:colId xmlns:a16="http://schemas.microsoft.com/office/drawing/2014/main" val="1435581122"/>
                    </a:ext>
                  </a:extLst>
                </a:gridCol>
                <a:gridCol w="329184">
                  <a:extLst>
                    <a:ext uri="{9D8B030D-6E8A-4147-A177-3AD203B41FA5}">
                      <a16:colId xmlns:a16="http://schemas.microsoft.com/office/drawing/2014/main" val="2036187382"/>
                    </a:ext>
                  </a:extLst>
                </a:gridCol>
                <a:gridCol w="329184">
                  <a:extLst>
                    <a:ext uri="{9D8B030D-6E8A-4147-A177-3AD203B41FA5}">
                      <a16:colId xmlns:a16="http://schemas.microsoft.com/office/drawing/2014/main" val="1499971724"/>
                    </a:ext>
                  </a:extLst>
                </a:gridCol>
                <a:gridCol w="329184">
                  <a:extLst>
                    <a:ext uri="{9D8B030D-6E8A-4147-A177-3AD203B41FA5}">
                      <a16:colId xmlns:a16="http://schemas.microsoft.com/office/drawing/2014/main" val="888838962"/>
                    </a:ext>
                  </a:extLst>
                </a:gridCol>
                <a:gridCol w="329184">
                  <a:extLst>
                    <a:ext uri="{9D8B030D-6E8A-4147-A177-3AD203B41FA5}">
                      <a16:colId xmlns:a16="http://schemas.microsoft.com/office/drawing/2014/main" val="1260387671"/>
                    </a:ext>
                  </a:extLst>
                </a:gridCol>
                <a:gridCol w="329184">
                  <a:extLst>
                    <a:ext uri="{9D8B030D-6E8A-4147-A177-3AD203B41FA5}">
                      <a16:colId xmlns:a16="http://schemas.microsoft.com/office/drawing/2014/main" val="1352616186"/>
                    </a:ext>
                  </a:extLst>
                </a:gridCol>
                <a:gridCol w="329184">
                  <a:extLst>
                    <a:ext uri="{9D8B030D-6E8A-4147-A177-3AD203B41FA5}">
                      <a16:colId xmlns:a16="http://schemas.microsoft.com/office/drawing/2014/main" val="605558831"/>
                    </a:ext>
                  </a:extLst>
                </a:gridCol>
                <a:gridCol w="329184">
                  <a:extLst>
                    <a:ext uri="{9D8B030D-6E8A-4147-A177-3AD203B41FA5}">
                      <a16:colId xmlns:a16="http://schemas.microsoft.com/office/drawing/2014/main" val="838955219"/>
                    </a:ext>
                  </a:extLst>
                </a:gridCol>
                <a:gridCol w="329184">
                  <a:extLst>
                    <a:ext uri="{9D8B030D-6E8A-4147-A177-3AD203B41FA5}">
                      <a16:colId xmlns:a16="http://schemas.microsoft.com/office/drawing/2014/main" val="646350636"/>
                    </a:ext>
                  </a:extLst>
                </a:gridCol>
                <a:gridCol w="370332">
                  <a:extLst>
                    <a:ext uri="{9D8B030D-6E8A-4147-A177-3AD203B41FA5}">
                      <a16:colId xmlns:a16="http://schemas.microsoft.com/office/drawing/2014/main" val="3988787171"/>
                    </a:ext>
                  </a:extLst>
                </a:gridCol>
                <a:gridCol w="370332">
                  <a:extLst>
                    <a:ext uri="{9D8B030D-6E8A-4147-A177-3AD203B41FA5}">
                      <a16:colId xmlns:a16="http://schemas.microsoft.com/office/drawing/2014/main" val="1580525420"/>
                    </a:ext>
                  </a:extLst>
                </a:gridCol>
                <a:gridCol w="329184">
                  <a:extLst>
                    <a:ext uri="{9D8B030D-6E8A-4147-A177-3AD203B41FA5}">
                      <a16:colId xmlns:a16="http://schemas.microsoft.com/office/drawing/2014/main" val="1110799903"/>
                    </a:ext>
                  </a:extLst>
                </a:gridCol>
                <a:gridCol w="329184">
                  <a:extLst>
                    <a:ext uri="{9D8B030D-6E8A-4147-A177-3AD203B41FA5}">
                      <a16:colId xmlns:a16="http://schemas.microsoft.com/office/drawing/2014/main" val="2232725100"/>
                    </a:ext>
                  </a:extLst>
                </a:gridCol>
                <a:gridCol w="370332">
                  <a:extLst>
                    <a:ext uri="{9D8B030D-6E8A-4147-A177-3AD203B41FA5}">
                      <a16:colId xmlns:a16="http://schemas.microsoft.com/office/drawing/2014/main" val="15178949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269236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TrendSet - 2018-07-05 10:00:00 </a:t>
                      </a:r>
                      <a:r>
                        <a:rPr kumimoji="0" lang="de-DE" sz="1000" b="0" i="0" u="none" strike="noStrike" kern="1200" cap="none" spc="0" normalizeH="0" baseline="0" noProof="0">
                          <a:ln>
                            <a:noFill/>
                          </a:ln>
                          <a:solidFill>
                            <a:prstClr val="black"/>
                          </a:solidFill>
                          <a:effectLst/>
                          <a:uLnTx/>
                          <a:uFillTx/>
                          <a:latin typeface="+mn-lt"/>
                          <a:ea typeface="+mn-ea"/>
                          <a:cs typeface="+mn-cs"/>
                        </a:rPr>
                        <a:t> 
 Bald ist es soweit :-) Eintrittskarten für Einzelhandel, Handel und alle Fachbesucher zur TrendSet Sommer 2018 gibt es hier: https://shop.trendset.de/ Wir freuen uns auf euch!
#trendsetmuenchen #trendset #trendsetsommer2018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491365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TrendSet - 2018-07-04 11:09:25 </a:t>
                      </a:r>
                      <a:r>
                        <a:rPr kumimoji="0" lang="de-DE" sz="1000" b="0" i="0" u="none" strike="noStrike" kern="1200" cap="none" spc="0" normalizeH="0" baseline="0" noProof="0">
                          <a:ln>
                            <a:noFill/>
                          </a:ln>
                          <a:solidFill>
                            <a:prstClr val="black"/>
                          </a:solidFill>
                          <a:effectLst/>
                          <a:uLnTx/>
                          <a:uFillTx/>
                          <a:latin typeface="+mn-lt"/>
                          <a:ea typeface="+mn-ea"/>
                          <a:cs typeface="+mn-cs"/>
                        </a:rPr>
                        <a:t> 
 Bald geht’s los 😊 Eintrittskarten für Einzelhandel, Handel und alle Fachbesucher zur TrendSet Sommer 2018 gibt es hier: https://shop.trendset.de/ Wir freuen uns auf euch!
#trendsetmuenchen #trendset #trendsetsommer2018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01826769"/>
                  </a:ext>
                </a:extLst>
              </a:tr>
            </a:tbl>
          </a:graphicData>
        </a:graphic>
      </p:graphicFrame>
      <p:sp>
        <p:nvSpPr>
          <p:cNvPr id="4" name="Text Placeholder 3">
            <a:extLst>
              <a:ext uri="{FF2B5EF4-FFF2-40B4-BE49-F238E27FC236}">
                <a16:creationId xmlns:a16="http://schemas.microsoft.com/office/drawing/2014/main" id="{EEBA6DA6-7E46-4AAC-A6A4-C29D280F709D}"/>
              </a:ext>
            </a:extLst>
          </p:cNvPr>
          <p:cNvSpPr>
            <a:spLocks noGrp="1"/>
          </p:cNvSpPr>
          <p:nvPr>
            <p:ph type="body" sz="quarter" idx="14"/>
          </p:nvPr>
        </p:nvSpPr>
        <p:spPr/>
        <p:txBody>
          <a:bodyPr/>
          <a:lstStyle/>
          <a:p>
            <a:r>
              <a:rPr lang="en-US"/>
              <a:t>06/01/2018 - 09/30/2018</a:t>
            </a:r>
          </a:p>
        </p:txBody>
      </p:sp>
    </p:spTree>
    <p:extLst>
      <p:ext uri="{BB962C8B-B14F-4D97-AF65-F5344CB8AC3E}">
        <p14:creationId xmlns:p14="http://schemas.microsoft.com/office/powerpoint/2010/main" val="42379586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490085-DB2D-4DD3-955D-E2078604EFC1}"/>
              </a:ext>
            </a:extLst>
          </p:cNvPr>
          <p:cNvSpPr>
            <a:spLocks noGrp="1"/>
          </p:cNvSpPr>
          <p:nvPr>
            <p:ph type="title"/>
          </p:nvPr>
        </p:nvSpPr>
        <p:spPr/>
        <p:txBody>
          <a:bodyPr/>
          <a:lstStyle/>
          <a:p>
            <a:r>
              <a:rPr lang="en-US"/>
              <a:t>Facebook Own Posts Table  | TrendSet - 9 of 19</a:t>
            </a:r>
          </a:p>
        </p:txBody>
      </p:sp>
      <p:graphicFrame>
        <p:nvGraphicFramePr>
          <p:cNvPr id="5" name="Table Placeholder 4">
            <a:extLst>
              <a:ext uri="{FF2B5EF4-FFF2-40B4-BE49-F238E27FC236}">
                <a16:creationId xmlns:a16="http://schemas.microsoft.com/office/drawing/2014/main" id="{95AE0A8A-45C6-4E2B-BFE6-5790D0DF6BB2}"/>
              </a:ext>
            </a:extLst>
          </p:cNvPr>
          <p:cNvGraphicFramePr>
            <a:graphicFrameLocks noGrp="1"/>
          </p:cNvGraphicFramePr>
          <p:nvPr>
            <p:ph type="tbl" sz="quarter" idx="13"/>
            <p:extLst>
              <p:ext uri="{D42A27DB-BD31-4B8C-83A1-F6EECF244321}">
                <p14:modId xmlns:p14="http://schemas.microsoft.com/office/powerpoint/2010/main" val="12071589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3786395658"/>
                    </a:ext>
                  </a:extLst>
                </a:gridCol>
                <a:gridCol w="370332">
                  <a:extLst>
                    <a:ext uri="{9D8B030D-6E8A-4147-A177-3AD203B41FA5}">
                      <a16:colId xmlns:a16="http://schemas.microsoft.com/office/drawing/2014/main" val="2038338650"/>
                    </a:ext>
                  </a:extLst>
                </a:gridCol>
                <a:gridCol w="370332">
                  <a:extLst>
                    <a:ext uri="{9D8B030D-6E8A-4147-A177-3AD203B41FA5}">
                      <a16:colId xmlns:a16="http://schemas.microsoft.com/office/drawing/2014/main" val="2902272605"/>
                    </a:ext>
                  </a:extLst>
                </a:gridCol>
                <a:gridCol w="370332">
                  <a:extLst>
                    <a:ext uri="{9D8B030D-6E8A-4147-A177-3AD203B41FA5}">
                      <a16:colId xmlns:a16="http://schemas.microsoft.com/office/drawing/2014/main" val="895795261"/>
                    </a:ext>
                  </a:extLst>
                </a:gridCol>
                <a:gridCol w="329184">
                  <a:extLst>
                    <a:ext uri="{9D8B030D-6E8A-4147-A177-3AD203B41FA5}">
                      <a16:colId xmlns:a16="http://schemas.microsoft.com/office/drawing/2014/main" val="684171709"/>
                    </a:ext>
                  </a:extLst>
                </a:gridCol>
                <a:gridCol w="329184">
                  <a:extLst>
                    <a:ext uri="{9D8B030D-6E8A-4147-A177-3AD203B41FA5}">
                      <a16:colId xmlns:a16="http://schemas.microsoft.com/office/drawing/2014/main" val="2994420199"/>
                    </a:ext>
                  </a:extLst>
                </a:gridCol>
                <a:gridCol w="329184">
                  <a:extLst>
                    <a:ext uri="{9D8B030D-6E8A-4147-A177-3AD203B41FA5}">
                      <a16:colId xmlns:a16="http://schemas.microsoft.com/office/drawing/2014/main" val="650375357"/>
                    </a:ext>
                  </a:extLst>
                </a:gridCol>
                <a:gridCol w="329184">
                  <a:extLst>
                    <a:ext uri="{9D8B030D-6E8A-4147-A177-3AD203B41FA5}">
                      <a16:colId xmlns:a16="http://schemas.microsoft.com/office/drawing/2014/main" val="1449742004"/>
                    </a:ext>
                  </a:extLst>
                </a:gridCol>
                <a:gridCol w="329184">
                  <a:extLst>
                    <a:ext uri="{9D8B030D-6E8A-4147-A177-3AD203B41FA5}">
                      <a16:colId xmlns:a16="http://schemas.microsoft.com/office/drawing/2014/main" val="3476214501"/>
                    </a:ext>
                  </a:extLst>
                </a:gridCol>
                <a:gridCol w="329184">
                  <a:extLst>
                    <a:ext uri="{9D8B030D-6E8A-4147-A177-3AD203B41FA5}">
                      <a16:colId xmlns:a16="http://schemas.microsoft.com/office/drawing/2014/main" val="3160722625"/>
                    </a:ext>
                  </a:extLst>
                </a:gridCol>
                <a:gridCol w="329184">
                  <a:extLst>
                    <a:ext uri="{9D8B030D-6E8A-4147-A177-3AD203B41FA5}">
                      <a16:colId xmlns:a16="http://schemas.microsoft.com/office/drawing/2014/main" val="3616421828"/>
                    </a:ext>
                  </a:extLst>
                </a:gridCol>
                <a:gridCol w="329184">
                  <a:extLst>
                    <a:ext uri="{9D8B030D-6E8A-4147-A177-3AD203B41FA5}">
                      <a16:colId xmlns:a16="http://schemas.microsoft.com/office/drawing/2014/main" val="53610907"/>
                    </a:ext>
                  </a:extLst>
                </a:gridCol>
                <a:gridCol w="370332">
                  <a:extLst>
                    <a:ext uri="{9D8B030D-6E8A-4147-A177-3AD203B41FA5}">
                      <a16:colId xmlns:a16="http://schemas.microsoft.com/office/drawing/2014/main" val="4171381104"/>
                    </a:ext>
                  </a:extLst>
                </a:gridCol>
                <a:gridCol w="370332">
                  <a:extLst>
                    <a:ext uri="{9D8B030D-6E8A-4147-A177-3AD203B41FA5}">
                      <a16:colId xmlns:a16="http://schemas.microsoft.com/office/drawing/2014/main" val="527193747"/>
                    </a:ext>
                  </a:extLst>
                </a:gridCol>
                <a:gridCol w="329184">
                  <a:extLst>
                    <a:ext uri="{9D8B030D-6E8A-4147-A177-3AD203B41FA5}">
                      <a16:colId xmlns:a16="http://schemas.microsoft.com/office/drawing/2014/main" val="1115758705"/>
                    </a:ext>
                  </a:extLst>
                </a:gridCol>
                <a:gridCol w="329184">
                  <a:extLst>
                    <a:ext uri="{9D8B030D-6E8A-4147-A177-3AD203B41FA5}">
                      <a16:colId xmlns:a16="http://schemas.microsoft.com/office/drawing/2014/main" val="1773199654"/>
                    </a:ext>
                  </a:extLst>
                </a:gridCol>
                <a:gridCol w="370332">
                  <a:extLst>
                    <a:ext uri="{9D8B030D-6E8A-4147-A177-3AD203B41FA5}">
                      <a16:colId xmlns:a16="http://schemas.microsoft.com/office/drawing/2014/main" val="39514802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215847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TrendSet - 2018-06-29 10:00:00 </a:t>
                      </a:r>
                      <a:r>
                        <a:rPr kumimoji="0" lang="de-DE" sz="1000" b="0" i="0" u="none" strike="noStrike" kern="1200" cap="none" spc="0" normalizeH="0" baseline="0" noProof="0">
                          <a:ln>
                            <a:noFill/>
                          </a:ln>
                          <a:solidFill>
                            <a:prstClr val="black"/>
                          </a:solidFill>
                          <a:effectLst/>
                          <a:uLnTx/>
                          <a:uFillTx/>
                          <a:latin typeface="+mn-lt"/>
                          <a:ea typeface="+mn-ea"/>
                          <a:cs typeface="+mn-cs"/>
                        </a:rPr>
                        <a:t> 
 NEU: Zum ersten Mal präsentiert die TrendSet als internationale Fachmesse für Interiors, Inspiration und Lifestyle vom 7. bis 9. Juli 2018 in München ihre neue Topic Area TrendSet Fine Arts! Vielversprechende Künstler zeigen hier ihre Werke aus den Bereichen Malerei, Fotografie, Bildhauerei, Zeichnung und Grafik. Galeristen, Auktionshäuser, Kunsthändler, Architekten, Interior Designer und Fachbesucher aus der Interior- und Lifestyle-Branche finden auf der TrendSet Fine Arts aufstrebende Künstler, kreativen Austausch und neue Möglichkeiten, Kunst für ihr Geschäft oder ihre Sammlung zu nutzen. Es lohnt sich also auf jeden Fall auf der TrendSet Fine Arts in Halle 5 vorbeizuschauen! Hier geht es zum Künstlerverzeichnis der TrendSet Fine Arts: https://bit.ly/2sYssYr
TrendSet Sommer 2018 – Trends, Neuheiten und Inspirationen rund um Wohnen, Essen, Freizeit und Schenken.
Nur für Fachbesucher!
#trendsetmuenchen #trendset #trendsetfinearts #finearts #trendsetsommer2018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37560913"/>
                  </a:ext>
                </a:extLst>
              </a:tr>
            </a:tbl>
          </a:graphicData>
        </a:graphic>
      </p:graphicFrame>
      <p:sp>
        <p:nvSpPr>
          <p:cNvPr id="4" name="Text Placeholder 3">
            <a:extLst>
              <a:ext uri="{FF2B5EF4-FFF2-40B4-BE49-F238E27FC236}">
                <a16:creationId xmlns:a16="http://schemas.microsoft.com/office/drawing/2014/main" id="{432D316E-FB2A-454A-8C92-EF45BF832C2B}"/>
              </a:ext>
            </a:extLst>
          </p:cNvPr>
          <p:cNvSpPr>
            <a:spLocks noGrp="1"/>
          </p:cNvSpPr>
          <p:nvPr>
            <p:ph type="body" sz="quarter" idx="14"/>
          </p:nvPr>
        </p:nvSpPr>
        <p:spPr/>
        <p:txBody>
          <a:bodyPr/>
          <a:lstStyle/>
          <a:p>
            <a:r>
              <a:rPr lang="en-US"/>
              <a:t>06/01/2018 - 09/30/2018</a:t>
            </a:r>
          </a:p>
        </p:txBody>
      </p:sp>
    </p:spTree>
    <p:extLst>
      <p:ext uri="{BB962C8B-B14F-4D97-AF65-F5344CB8AC3E}">
        <p14:creationId xmlns:p14="http://schemas.microsoft.com/office/powerpoint/2010/main" val="6516431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DE4030-905E-424E-BEE8-F72A54786F8B}"/>
              </a:ext>
            </a:extLst>
          </p:cNvPr>
          <p:cNvSpPr>
            <a:spLocks noGrp="1"/>
          </p:cNvSpPr>
          <p:nvPr>
            <p:ph type="title"/>
          </p:nvPr>
        </p:nvSpPr>
        <p:spPr/>
        <p:txBody>
          <a:bodyPr/>
          <a:lstStyle/>
          <a:p>
            <a:r>
              <a:rPr lang="en-US"/>
              <a:t>Facebook Own Posts Table  | TrendSet - 10 of 19</a:t>
            </a:r>
          </a:p>
        </p:txBody>
      </p:sp>
      <p:graphicFrame>
        <p:nvGraphicFramePr>
          <p:cNvPr id="5" name="Table Placeholder 4">
            <a:extLst>
              <a:ext uri="{FF2B5EF4-FFF2-40B4-BE49-F238E27FC236}">
                <a16:creationId xmlns:a16="http://schemas.microsoft.com/office/drawing/2014/main" id="{453042EF-544C-41FD-B80A-619834001CB2}"/>
              </a:ext>
            </a:extLst>
          </p:cNvPr>
          <p:cNvGraphicFramePr>
            <a:graphicFrameLocks noGrp="1"/>
          </p:cNvGraphicFramePr>
          <p:nvPr>
            <p:ph type="tbl" sz="quarter" idx="13"/>
            <p:extLst>
              <p:ext uri="{D42A27DB-BD31-4B8C-83A1-F6EECF244321}">
                <p14:modId xmlns:p14="http://schemas.microsoft.com/office/powerpoint/2010/main" val="36849862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3998697056"/>
                    </a:ext>
                  </a:extLst>
                </a:gridCol>
                <a:gridCol w="370332">
                  <a:extLst>
                    <a:ext uri="{9D8B030D-6E8A-4147-A177-3AD203B41FA5}">
                      <a16:colId xmlns:a16="http://schemas.microsoft.com/office/drawing/2014/main" val="2214665590"/>
                    </a:ext>
                  </a:extLst>
                </a:gridCol>
                <a:gridCol w="370332">
                  <a:extLst>
                    <a:ext uri="{9D8B030D-6E8A-4147-A177-3AD203B41FA5}">
                      <a16:colId xmlns:a16="http://schemas.microsoft.com/office/drawing/2014/main" val="2488723561"/>
                    </a:ext>
                  </a:extLst>
                </a:gridCol>
                <a:gridCol w="370332">
                  <a:extLst>
                    <a:ext uri="{9D8B030D-6E8A-4147-A177-3AD203B41FA5}">
                      <a16:colId xmlns:a16="http://schemas.microsoft.com/office/drawing/2014/main" val="1791315627"/>
                    </a:ext>
                  </a:extLst>
                </a:gridCol>
                <a:gridCol w="329184">
                  <a:extLst>
                    <a:ext uri="{9D8B030D-6E8A-4147-A177-3AD203B41FA5}">
                      <a16:colId xmlns:a16="http://schemas.microsoft.com/office/drawing/2014/main" val="1059932752"/>
                    </a:ext>
                  </a:extLst>
                </a:gridCol>
                <a:gridCol w="329184">
                  <a:extLst>
                    <a:ext uri="{9D8B030D-6E8A-4147-A177-3AD203B41FA5}">
                      <a16:colId xmlns:a16="http://schemas.microsoft.com/office/drawing/2014/main" val="1678268109"/>
                    </a:ext>
                  </a:extLst>
                </a:gridCol>
                <a:gridCol w="329184">
                  <a:extLst>
                    <a:ext uri="{9D8B030D-6E8A-4147-A177-3AD203B41FA5}">
                      <a16:colId xmlns:a16="http://schemas.microsoft.com/office/drawing/2014/main" val="1136541091"/>
                    </a:ext>
                  </a:extLst>
                </a:gridCol>
                <a:gridCol w="329184">
                  <a:extLst>
                    <a:ext uri="{9D8B030D-6E8A-4147-A177-3AD203B41FA5}">
                      <a16:colId xmlns:a16="http://schemas.microsoft.com/office/drawing/2014/main" val="489765791"/>
                    </a:ext>
                  </a:extLst>
                </a:gridCol>
                <a:gridCol w="329184">
                  <a:extLst>
                    <a:ext uri="{9D8B030D-6E8A-4147-A177-3AD203B41FA5}">
                      <a16:colId xmlns:a16="http://schemas.microsoft.com/office/drawing/2014/main" val="857091382"/>
                    </a:ext>
                  </a:extLst>
                </a:gridCol>
                <a:gridCol w="329184">
                  <a:extLst>
                    <a:ext uri="{9D8B030D-6E8A-4147-A177-3AD203B41FA5}">
                      <a16:colId xmlns:a16="http://schemas.microsoft.com/office/drawing/2014/main" val="2995329738"/>
                    </a:ext>
                  </a:extLst>
                </a:gridCol>
                <a:gridCol w="329184">
                  <a:extLst>
                    <a:ext uri="{9D8B030D-6E8A-4147-A177-3AD203B41FA5}">
                      <a16:colId xmlns:a16="http://schemas.microsoft.com/office/drawing/2014/main" val="2437439962"/>
                    </a:ext>
                  </a:extLst>
                </a:gridCol>
                <a:gridCol w="329184">
                  <a:extLst>
                    <a:ext uri="{9D8B030D-6E8A-4147-A177-3AD203B41FA5}">
                      <a16:colId xmlns:a16="http://schemas.microsoft.com/office/drawing/2014/main" val="3682975466"/>
                    </a:ext>
                  </a:extLst>
                </a:gridCol>
                <a:gridCol w="370332">
                  <a:extLst>
                    <a:ext uri="{9D8B030D-6E8A-4147-A177-3AD203B41FA5}">
                      <a16:colId xmlns:a16="http://schemas.microsoft.com/office/drawing/2014/main" val="4053618875"/>
                    </a:ext>
                  </a:extLst>
                </a:gridCol>
                <a:gridCol w="370332">
                  <a:extLst>
                    <a:ext uri="{9D8B030D-6E8A-4147-A177-3AD203B41FA5}">
                      <a16:colId xmlns:a16="http://schemas.microsoft.com/office/drawing/2014/main" val="2190290676"/>
                    </a:ext>
                  </a:extLst>
                </a:gridCol>
                <a:gridCol w="329184">
                  <a:extLst>
                    <a:ext uri="{9D8B030D-6E8A-4147-A177-3AD203B41FA5}">
                      <a16:colId xmlns:a16="http://schemas.microsoft.com/office/drawing/2014/main" val="422451617"/>
                    </a:ext>
                  </a:extLst>
                </a:gridCol>
                <a:gridCol w="329184">
                  <a:extLst>
                    <a:ext uri="{9D8B030D-6E8A-4147-A177-3AD203B41FA5}">
                      <a16:colId xmlns:a16="http://schemas.microsoft.com/office/drawing/2014/main" val="270637051"/>
                    </a:ext>
                  </a:extLst>
                </a:gridCol>
                <a:gridCol w="370332">
                  <a:extLst>
                    <a:ext uri="{9D8B030D-6E8A-4147-A177-3AD203B41FA5}">
                      <a16:colId xmlns:a16="http://schemas.microsoft.com/office/drawing/2014/main" val="3751938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082612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 - 2018-06-28 10:00:00 </a:t>
                      </a:r>
                      <a:r>
                        <a:rPr kumimoji="0" lang="en-US" sz="1000" b="0" i="0" u="none" strike="noStrike" kern="1200" cap="none" spc="0" normalizeH="0" baseline="0" noProof="0">
                          <a:ln>
                            <a:noFill/>
                          </a:ln>
                          <a:solidFill>
                            <a:prstClr val="black"/>
                          </a:solidFill>
                          <a:effectLst/>
                          <a:uLnTx/>
                          <a:uFillTx/>
                          <a:latin typeface="+mn-lt"/>
                          <a:ea typeface="+mn-ea"/>
                          <a:cs typeface="+mn-cs"/>
                        </a:rPr>
                        <a:t> 
 Die neuesten Trends in Sachen Modeschmuck, Beauty und Fashion findet ihr vom 7. bis 9. Juli 2018 auf der internationalen Fachmesse für Interiors, Inspiration und Lifestyle TrendSet Sommer 2018 in der Topic Area TrendSet Bijoutex. Fashion-Pieces, Taschen, Accessoires und jede Menge Modeschmuck warten auf euch in Halle A6. Schaut mal vorbei! Hier geht es zum Ausstellerverzeichnis der TrendSet Bijoutex: https://bit.ly/2y8rYnq
TrendSet Sommer 2018 – Trends, Neuheiten und Inspirationen rund um Wohnen, Essen, Freizeit und Schenken.
Nur für Fachbesucher!
#trendsetmuenchen #trendset #trendsetbijoutex #bijoutex #trendsetsommer2018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32885068"/>
                  </a:ext>
                </a:extLst>
              </a:tr>
            </a:tbl>
          </a:graphicData>
        </a:graphic>
      </p:graphicFrame>
      <p:sp>
        <p:nvSpPr>
          <p:cNvPr id="4" name="Text Placeholder 3">
            <a:extLst>
              <a:ext uri="{FF2B5EF4-FFF2-40B4-BE49-F238E27FC236}">
                <a16:creationId xmlns:a16="http://schemas.microsoft.com/office/drawing/2014/main" id="{4915975B-DB6A-46A6-993D-590E29FBAE1A}"/>
              </a:ext>
            </a:extLst>
          </p:cNvPr>
          <p:cNvSpPr>
            <a:spLocks noGrp="1"/>
          </p:cNvSpPr>
          <p:nvPr>
            <p:ph type="body" sz="quarter" idx="14"/>
          </p:nvPr>
        </p:nvSpPr>
        <p:spPr/>
        <p:txBody>
          <a:bodyPr/>
          <a:lstStyle/>
          <a:p>
            <a:r>
              <a:rPr lang="en-US"/>
              <a:t>06/01/2018 - 09/30/2018</a:t>
            </a:r>
          </a:p>
        </p:txBody>
      </p:sp>
    </p:spTree>
    <p:extLst>
      <p:ext uri="{BB962C8B-B14F-4D97-AF65-F5344CB8AC3E}">
        <p14:creationId xmlns:p14="http://schemas.microsoft.com/office/powerpoint/2010/main" val="33613188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DD79EA-DDC7-447D-876C-023F95674F04}"/>
              </a:ext>
            </a:extLst>
          </p:cNvPr>
          <p:cNvSpPr>
            <a:spLocks noGrp="1"/>
          </p:cNvSpPr>
          <p:nvPr>
            <p:ph type="title"/>
          </p:nvPr>
        </p:nvSpPr>
        <p:spPr/>
        <p:txBody>
          <a:bodyPr/>
          <a:lstStyle/>
          <a:p>
            <a:r>
              <a:rPr lang="en-US"/>
              <a:t>Facebook Own Posts Table  | TrendSet - 11 of 19</a:t>
            </a:r>
          </a:p>
        </p:txBody>
      </p:sp>
      <p:graphicFrame>
        <p:nvGraphicFramePr>
          <p:cNvPr id="5" name="Table Placeholder 4">
            <a:extLst>
              <a:ext uri="{FF2B5EF4-FFF2-40B4-BE49-F238E27FC236}">
                <a16:creationId xmlns:a16="http://schemas.microsoft.com/office/drawing/2014/main" id="{8BDA626D-F222-4D72-8674-A856EFB9DEF1}"/>
              </a:ext>
            </a:extLst>
          </p:cNvPr>
          <p:cNvGraphicFramePr>
            <a:graphicFrameLocks noGrp="1"/>
          </p:cNvGraphicFramePr>
          <p:nvPr>
            <p:ph type="tbl" sz="quarter" idx="13"/>
            <p:extLst>
              <p:ext uri="{D42A27DB-BD31-4B8C-83A1-F6EECF244321}">
                <p14:modId xmlns:p14="http://schemas.microsoft.com/office/powerpoint/2010/main" val="13346508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4141889200"/>
                    </a:ext>
                  </a:extLst>
                </a:gridCol>
                <a:gridCol w="370332">
                  <a:extLst>
                    <a:ext uri="{9D8B030D-6E8A-4147-A177-3AD203B41FA5}">
                      <a16:colId xmlns:a16="http://schemas.microsoft.com/office/drawing/2014/main" val="2267177961"/>
                    </a:ext>
                  </a:extLst>
                </a:gridCol>
                <a:gridCol w="370332">
                  <a:extLst>
                    <a:ext uri="{9D8B030D-6E8A-4147-A177-3AD203B41FA5}">
                      <a16:colId xmlns:a16="http://schemas.microsoft.com/office/drawing/2014/main" val="1077855324"/>
                    </a:ext>
                  </a:extLst>
                </a:gridCol>
                <a:gridCol w="370332">
                  <a:extLst>
                    <a:ext uri="{9D8B030D-6E8A-4147-A177-3AD203B41FA5}">
                      <a16:colId xmlns:a16="http://schemas.microsoft.com/office/drawing/2014/main" val="1431086844"/>
                    </a:ext>
                  </a:extLst>
                </a:gridCol>
                <a:gridCol w="329184">
                  <a:extLst>
                    <a:ext uri="{9D8B030D-6E8A-4147-A177-3AD203B41FA5}">
                      <a16:colId xmlns:a16="http://schemas.microsoft.com/office/drawing/2014/main" val="818943917"/>
                    </a:ext>
                  </a:extLst>
                </a:gridCol>
                <a:gridCol w="329184">
                  <a:extLst>
                    <a:ext uri="{9D8B030D-6E8A-4147-A177-3AD203B41FA5}">
                      <a16:colId xmlns:a16="http://schemas.microsoft.com/office/drawing/2014/main" val="1765449360"/>
                    </a:ext>
                  </a:extLst>
                </a:gridCol>
                <a:gridCol w="329184">
                  <a:extLst>
                    <a:ext uri="{9D8B030D-6E8A-4147-A177-3AD203B41FA5}">
                      <a16:colId xmlns:a16="http://schemas.microsoft.com/office/drawing/2014/main" val="3811187142"/>
                    </a:ext>
                  </a:extLst>
                </a:gridCol>
                <a:gridCol w="329184">
                  <a:extLst>
                    <a:ext uri="{9D8B030D-6E8A-4147-A177-3AD203B41FA5}">
                      <a16:colId xmlns:a16="http://schemas.microsoft.com/office/drawing/2014/main" val="2656883896"/>
                    </a:ext>
                  </a:extLst>
                </a:gridCol>
                <a:gridCol w="329184">
                  <a:extLst>
                    <a:ext uri="{9D8B030D-6E8A-4147-A177-3AD203B41FA5}">
                      <a16:colId xmlns:a16="http://schemas.microsoft.com/office/drawing/2014/main" val="3367935204"/>
                    </a:ext>
                  </a:extLst>
                </a:gridCol>
                <a:gridCol w="329184">
                  <a:extLst>
                    <a:ext uri="{9D8B030D-6E8A-4147-A177-3AD203B41FA5}">
                      <a16:colId xmlns:a16="http://schemas.microsoft.com/office/drawing/2014/main" val="1679398320"/>
                    </a:ext>
                  </a:extLst>
                </a:gridCol>
                <a:gridCol w="329184">
                  <a:extLst>
                    <a:ext uri="{9D8B030D-6E8A-4147-A177-3AD203B41FA5}">
                      <a16:colId xmlns:a16="http://schemas.microsoft.com/office/drawing/2014/main" val="2480435870"/>
                    </a:ext>
                  </a:extLst>
                </a:gridCol>
                <a:gridCol w="329184">
                  <a:extLst>
                    <a:ext uri="{9D8B030D-6E8A-4147-A177-3AD203B41FA5}">
                      <a16:colId xmlns:a16="http://schemas.microsoft.com/office/drawing/2014/main" val="3748545247"/>
                    </a:ext>
                  </a:extLst>
                </a:gridCol>
                <a:gridCol w="370332">
                  <a:extLst>
                    <a:ext uri="{9D8B030D-6E8A-4147-A177-3AD203B41FA5}">
                      <a16:colId xmlns:a16="http://schemas.microsoft.com/office/drawing/2014/main" val="3307999366"/>
                    </a:ext>
                  </a:extLst>
                </a:gridCol>
                <a:gridCol w="370332">
                  <a:extLst>
                    <a:ext uri="{9D8B030D-6E8A-4147-A177-3AD203B41FA5}">
                      <a16:colId xmlns:a16="http://schemas.microsoft.com/office/drawing/2014/main" val="932181561"/>
                    </a:ext>
                  </a:extLst>
                </a:gridCol>
                <a:gridCol w="329184">
                  <a:extLst>
                    <a:ext uri="{9D8B030D-6E8A-4147-A177-3AD203B41FA5}">
                      <a16:colId xmlns:a16="http://schemas.microsoft.com/office/drawing/2014/main" val="84175632"/>
                    </a:ext>
                  </a:extLst>
                </a:gridCol>
                <a:gridCol w="329184">
                  <a:extLst>
                    <a:ext uri="{9D8B030D-6E8A-4147-A177-3AD203B41FA5}">
                      <a16:colId xmlns:a16="http://schemas.microsoft.com/office/drawing/2014/main" val="310770935"/>
                    </a:ext>
                  </a:extLst>
                </a:gridCol>
                <a:gridCol w="370332">
                  <a:extLst>
                    <a:ext uri="{9D8B030D-6E8A-4147-A177-3AD203B41FA5}">
                      <a16:colId xmlns:a16="http://schemas.microsoft.com/office/drawing/2014/main" val="28611380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920213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TrendSet - 2018-06-27 10:00:00 </a:t>
                      </a:r>
                      <a:r>
                        <a:rPr kumimoji="0" lang="de-DE" sz="1000" b="0" i="0" u="none" strike="noStrike" kern="1200" cap="none" spc="0" normalizeH="0" baseline="0" noProof="0">
                          <a:ln>
                            <a:noFill/>
                          </a:ln>
                          <a:solidFill>
                            <a:prstClr val="black"/>
                          </a:solidFill>
                          <a:effectLst/>
                          <a:uLnTx/>
                          <a:uFillTx/>
                          <a:latin typeface="+mn-lt"/>
                          <a:ea typeface="+mn-ea"/>
                          <a:cs typeface="+mn-cs"/>
                        </a:rPr>
                        <a:t> 
 Auf unserer Topic Area TrendSet Newcomer in Halle A4 findet ihr auf der internationalen Fachmesse für Interiors, Inspiration und Lifestyle TrendSet Sommer 2018 vom 7. bis 9. Juli 2018 kleine, innovative und junge Unternehmen, die ihre vielversprechenden Produkte vorstellen. Schaut mal vorbei! Vielleicht findet ihr hier frische Topseller für die neue Saison. Hier geht es zum Ausstellerverzeichnis der TrendSet Newcomer: https://bit.ly/2sXtKmp
TrendSet Sommer 2018 – Trends, Neuheiten und Inspirationen rund um Wohnen, Essen, Freizeit und Schenken.
Nur für Fachbesucher!
#trendsetmuenchen #trendset #trendsetnewcomer #trendsetsommer2018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44287681"/>
                  </a:ext>
                </a:extLst>
              </a:tr>
            </a:tbl>
          </a:graphicData>
        </a:graphic>
      </p:graphicFrame>
      <p:sp>
        <p:nvSpPr>
          <p:cNvPr id="4" name="Text Placeholder 3">
            <a:extLst>
              <a:ext uri="{FF2B5EF4-FFF2-40B4-BE49-F238E27FC236}">
                <a16:creationId xmlns:a16="http://schemas.microsoft.com/office/drawing/2014/main" id="{3F913179-8179-410C-B23D-AF21BB557335}"/>
              </a:ext>
            </a:extLst>
          </p:cNvPr>
          <p:cNvSpPr>
            <a:spLocks noGrp="1"/>
          </p:cNvSpPr>
          <p:nvPr>
            <p:ph type="body" sz="quarter" idx="14"/>
          </p:nvPr>
        </p:nvSpPr>
        <p:spPr/>
        <p:txBody>
          <a:bodyPr/>
          <a:lstStyle/>
          <a:p>
            <a:r>
              <a:rPr lang="en-US"/>
              <a:t>06/01/2018 - 09/30/2018</a:t>
            </a:r>
          </a:p>
        </p:txBody>
      </p:sp>
    </p:spTree>
    <p:extLst>
      <p:ext uri="{BB962C8B-B14F-4D97-AF65-F5344CB8AC3E}">
        <p14:creationId xmlns:p14="http://schemas.microsoft.com/office/powerpoint/2010/main" val="4980996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B65110-CB48-4EBC-B7A8-914227BC4945}"/>
              </a:ext>
            </a:extLst>
          </p:cNvPr>
          <p:cNvSpPr>
            <a:spLocks noGrp="1"/>
          </p:cNvSpPr>
          <p:nvPr>
            <p:ph type="title"/>
          </p:nvPr>
        </p:nvSpPr>
        <p:spPr/>
        <p:txBody>
          <a:bodyPr/>
          <a:lstStyle/>
          <a:p>
            <a:r>
              <a:rPr lang="en-US"/>
              <a:t>Facebook Own Posts Table  | TrendSet - 12 of 19</a:t>
            </a:r>
          </a:p>
        </p:txBody>
      </p:sp>
      <p:graphicFrame>
        <p:nvGraphicFramePr>
          <p:cNvPr id="5" name="Table Placeholder 4">
            <a:extLst>
              <a:ext uri="{FF2B5EF4-FFF2-40B4-BE49-F238E27FC236}">
                <a16:creationId xmlns:a16="http://schemas.microsoft.com/office/drawing/2014/main" id="{6AB2266A-4FFD-4674-B965-3980D3F92CB4}"/>
              </a:ext>
            </a:extLst>
          </p:cNvPr>
          <p:cNvGraphicFramePr>
            <a:graphicFrameLocks noGrp="1"/>
          </p:cNvGraphicFramePr>
          <p:nvPr>
            <p:ph type="tbl" sz="quarter" idx="13"/>
            <p:extLst>
              <p:ext uri="{D42A27DB-BD31-4B8C-83A1-F6EECF244321}">
                <p14:modId xmlns:p14="http://schemas.microsoft.com/office/powerpoint/2010/main" val="39144775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99192945"/>
                    </a:ext>
                  </a:extLst>
                </a:gridCol>
                <a:gridCol w="370332">
                  <a:extLst>
                    <a:ext uri="{9D8B030D-6E8A-4147-A177-3AD203B41FA5}">
                      <a16:colId xmlns:a16="http://schemas.microsoft.com/office/drawing/2014/main" val="3317504943"/>
                    </a:ext>
                  </a:extLst>
                </a:gridCol>
                <a:gridCol w="370332">
                  <a:extLst>
                    <a:ext uri="{9D8B030D-6E8A-4147-A177-3AD203B41FA5}">
                      <a16:colId xmlns:a16="http://schemas.microsoft.com/office/drawing/2014/main" val="3770603228"/>
                    </a:ext>
                  </a:extLst>
                </a:gridCol>
                <a:gridCol w="370332">
                  <a:extLst>
                    <a:ext uri="{9D8B030D-6E8A-4147-A177-3AD203B41FA5}">
                      <a16:colId xmlns:a16="http://schemas.microsoft.com/office/drawing/2014/main" val="3400401169"/>
                    </a:ext>
                  </a:extLst>
                </a:gridCol>
                <a:gridCol w="329184">
                  <a:extLst>
                    <a:ext uri="{9D8B030D-6E8A-4147-A177-3AD203B41FA5}">
                      <a16:colId xmlns:a16="http://schemas.microsoft.com/office/drawing/2014/main" val="2934398191"/>
                    </a:ext>
                  </a:extLst>
                </a:gridCol>
                <a:gridCol w="329184">
                  <a:extLst>
                    <a:ext uri="{9D8B030D-6E8A-4147-A177-3AD203B41FA5}">
                      <a16:colId xmlns:a16="http://schemas.microsoft.com/office/drawing/2014/main" val="59894949"/>
                    </a:ext>
                  </a:extLst>
                </a:gridCol>
                <a:gridCol w="329184">
                  <a:extLst>
                    <a:ext uri="{9D8B030D-6E8A-4147-A177-3AD203B41FA5}">
                      <a16:colId xmlns:a16="http://schemas.microsoft.com/office/drawing/2014/main" val="3591948085"/>
                    </a:ext>
                  </a:extLst>
                </a:gridCol>
                <a:gridCol w="329184">
                  <a:extLst>
                    <a:ext uri="{9D8B030D-6E8A-4147-A177-3AD203B41FA5}">
                      <a16:colId xmlns:a16="http://schemas.microsoft.com/office/drawing/2014/main" val="2633093234"/>
                    </a:ext>
                  </a:extLst>
                </a:gridCol>
                <a:gridCol w="329184">
                  <a:extLst>
                    <a:ext uri="{9D8B030D-6E8A-4147-A177-3AD203B41FA5}">
                      <a16:colId xmlns:a16="http://schemas.microsoft.com/office/drawing/2014/main" val="699322863"/>
                    </a:ext>
                  </a:extLst>
                </a:gridCol>
                <a:gridCol w="329184">
                  <a:extLst>
                    <a:ext uri="{9D8B030D-6E8A-4147-A177-3AD203B41FA5}">
                      <a16:colId xmlns:a16="http://schemas.microsoft.com/office/drawing/2014/main" val="2589454818"/>
                    </a:ext>
                  </a:extLst>
                </a:gridCol>
                <a:gridCol w="329184">
                  <a:extLst>
                    <a:ext uri="{9D8B030D-6E8A-4147-A177-3AD203B41FA5}">
                      <a16:colId xmlns:a16="http://schemas.microsoft.com/office/drawing/2014/main" val="1746505645"/>
                    </a:ext>
                  </a:extLst>
                </a:gridCol>
                <a:gridCol w="329184">
                  <a:extLst>
                    <a:ext uri="{9D8B030D-6E8A-4147-A177-3AD203B41FA5}">
                      <a16:colId xmlns:a16="http://schemas.microsoft.com/office/drawing/2014/main" val="1436926662"/>
                    </a:ext>
                  </a:extLst>
                </a:gridCol>
                <a:gridCol w="370332">
                  <a:extLst>
                    <a:ext uri="{9D8B030D-6E8A-4147-A177-3AD203B41FA5}">
                      <a16:colId xmlns:a16="http://schemas.microsoft.com/office/drawing/2014/main" val="178094865"/>
                    </a:ext>
                  </a:extLst>
                </a:gridCol>
                <a:gridCol w="370332">
                  <a:extLst>
                    <a:ext uri="{9D8B030D-6E8A-4147-A177-3AD203B41FA5}">
                      <a16:colId xmlns:a16="http://schemas.microsoft.com/office/drawing/2014/main" val="4224729309"/>
                    </a:ext>
                  </a:extLst>
                </a:gridCol>
                <a:gridCol w="329184">
                  <a:extLst>
                    <a:ext uri="{9D8B030D-6E8A-4147-A177-3AD203B41FA5}">
                      <a16:colId xmlns:a16="http://schemas.microsoft.com/office/drawing/2014/main" val="3938887655"/>
                    </a:ext>
                  </a:extLst>
                </a:gridCol>
                <a:gridCol w="329184">
                  <a:extLst>
                    <a:ext uri="{9D8B030D-6E8A-4147-A177-3AD203B41FA5}">
                      <a16:colId xmlns:a16="http://schemas.microsoft.com/office/drawing/2014/main" val="592740470"/>
                    </a:ext>
                  </a:extLst>
                </a:gridCol>
                <a:gridCol w="370332">
                  <a:extLst>
                    <a:ext uri="{9D8B030D-6E8A-4147-A177-3AD203B41FA5}">
                      <a16:colId xmlns:a16="http://schemas.microsoft.com/office/drawing/2014/main" val="10049143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057381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 - 2018-06-25 10:00:00 </a:t>
                      </a:r>
                      <a:r>
                        <a:rPr kumimoji="0" lang="en-US" sz="1000" b="0" i="0" u="none" strike="noStrike" kern="1200" cap="none" spc="0" normalizeH="0" baseline="0" noProof="0">
                          <a:ln>
                            <a:noFill/>
                          </a:ln>
                          <a:solidFill>
                            <a:prstClr val="black"/>
                          </a:solidFill>
                          <a:effectLst/>
                          <a:uLnTx/>
                          <a:uFillTx/>
                          <a:latin typeface="+mn-lt"/>
                          <a:ea typeface="+mn-ea"/>
                          <a:cs typeface="+mn-cs"/>
                        </a:rPr>
                        <a:t> 
 Kennt ihr schon die neuesten Trends aus den Bereichen Tracht, Landhaus und Country? Auf der TrendSet Country &amp; Style, der Topic Area für Heimat-Kollektionen findet ihr alle Neuheiten in Sachen Heimat-Produkte, Trachten, Accessoires und Deko-Artikel. Wo? Auf der internationalen Fachmesse für Interiors, Inspiration und Lifestyle TrendSet Sommer 2018 vom 7. bis 9. Juli in München auf der Topic Area TrendSet Country &amp; Style in Halle A4. Schaut mal vorbei! Hier geht es zum Ausstellerverzeichnis der TrendSet Country &amp;Style: https://bit.ly/2t7hlvr
TrendSet Sommer 2018 – Trends, Neuheiten und Inspirationen rund um Wohnen, Essen, Freizeit und Schenken.
Nur für Fachbesucher!
#trendsetmuenchen #trendset #trendsetcountrystyle #countrystyle #trendsetsommer2018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62252516"/>
                  </a:ext>
                </a:extLst>
              </a:tr>
            </a:tbl>
          </a:graphicData>
        </a:graphic>
      </p:graphicFrame>
      <p:sp>
        <p:nvSpPr>
          <p:cNvPr id="4" name="Text Placeholder 3">
            <a:extLst>
              <a:ext uri="{FF2B5EF4-FFF2-40B4-BE49-F238E27FC236}">
                <a16:creationId xmlns:a16="http://schemas.microsoft.com/office/drawing/2014/main" id="{B041E25D-040C-4474-8558-A75F8ED5C3AD}"/>
              </a:ext>
            </a:extLst>
          </p:cNvPr>
          <p:cNvSpPr>
            <a:spLocks noGrp="1"/>
          </p:cNvSpPr>
          <p:nvPr>
            <p:ph type="body" sz="quarter" idx="14"/>
          </p:nvPr>
        </p:nvSpPr>
        <p:spPr/>
        <p:txBody>
          <a:bodyPr/>
          <a:lstStyle/>
          <a:p>
            <a:r>
              <a:rPr lang="en-US"/>
              <a:t>06/01/2018 - 09/30/2018</a:t>
            </a:r>
          </a:p>
        </p:txBody>
      </p:sp>
    </p:spTree>
    <p:extLst>
      <p:ext uri="{BB962C8B-B14F-4D97-AF65-F5344CB8AC3E}">
        <p14:creationId xmlns:p14="http://schemas.microsoft.com/office/powerpoint/2010/main" val="6080309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E9429C-2C55-4093-AE85-A27CAD24AF95}"/>
              </a:ext>
            </a:extLst>
          </p:cNvPr>
          <p:cNvSpPr>
            <a:spLocks noGrp="1"/>
          </p:cNvSpPr>
          <p:nvPr>
            <p:ph type="title"/>
          </p:nvPr>
        </p:nvSpPr>
        <p:spPr/>
        <p:txBody>
          <a:bodyPr/>
          <a:lstStyle/>
          <a:p>
            <a:r>
              <a:rPr lang="en-US"/>
              <a:t>Facebook Own Posts Table  | TrendSet - 13 of 19</a:t>
            </a:r>
          </a:p>
        </p:txBody>
      </p:sp>
      <p:graphicFrame>
        <p:nvGraphicFramePr>
          <p:cNvPr id="5" name="Table Placeholder 4">
            <a:extLst>
              <a:ext uri="{FF2B5EF4-FFF2-40B4-BE49-F238E27FC236}">
                <a16:creationId xmlns:a16="http://schemas.microsoft.com/office/drawing/2014/main" id="{AF261186-833B-4FFC-9D70-97C1FD3DDA52}"/>
              </a:ext>
            </a:extLst>
          </p:cNvPr>
          <p:cNvGraphicFramePr>
            <a:graphicFrameLocks noGrp="1"/>
          </p:cNvGraphicFramePr>
          <p:nvPr>
            <p:ph type="tbl" sz="quarter" idx="13"/>
            <p:extLst>
              <p:ext uri="{D42A27DB-BD31-4B8C-83A1-F6EECF244321}">
                <p14:modId xmlns:p14="http://schemas.microsoft.com/office/powerpoint/2010/main" val="31738976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3169687866"/>
                    </a:ext>
                  </a:extLst>
                </a:gridCol>
                <a:gridCol w="370332">
                  <a:extLst>
                    <a:ext uri="{9D8B030D-6E8A-4147-A177-3AD203B41FA5}">
                      <a16:colId xmlns:a16="http://schemas.microsoft.com/office/drawing/2014/main" val="1927896660"/>
                    </a:ext>
                  </a:extLst>
                </a:gridCol>
                <a:gridCol w="370332">
                  <a:extLst>
                    <a:ext uri="{9D8B030D-6E8A-4147-A177-3AD203B41FA5}">
                      <a16:colId xmlns:a16="http://schemas.microsoft.com/office/drawing/2014/main" val="4248038072"/>
                    </a:ext>
                  </a:extLst>
                </a:gridCol>
                <a:gridCol w="370332">
                  <a:extLst>
                    <a:ext uri="{9D8B030D-6E8A-4147-A177-3AD203B41FA5}">
                      <a16:colId xmlns:a16="http://schemas.microsoft.com/office/drawing/2014/main" val="1113746005"/>
                    </a:ext>
                  </a:extLst>
                </a:gridCol>
                <a:gridCol w="329184">
                  <a:extLst>
                    <a:ext uri="{9D8B030D-6E8A-4147-A177-3AD203B41FA5}">
                      <a16:colId xmlns:a16="http://schemas.microsoft.com/office/drawing/2014/main" val="3882138184"/>
                    </a:ext>
                  </a:extLst>
                </a:gridCol>
                <a:gridCol w="329184">
                  <a:extLst>
                    <a:ext uri="{9D8B030D-6E8A-4147-A177-3AD203B41FA5}">
                      <a16:colId xmlns:a16="http://schemas.microsoft.com/office/drawing/2014/main" val="3911270542"/>
                    </a:ext>
                  </a:extLst>
                </a:gridCol>
                <a:gridCol w="329184">
                  <a:extLst>
                    <a:ext uri="{9D8B030D-6E8A-4147-A177-3AD203B41FA5}">
                      <a16:colId xmlns:a16="http://schemas.microsoft.com/office/drawing/2014/main" val="241978481"/>
                    </a:ext>
                  </a:extLst>
                </a:gridCol>
                <a:gridCol w="329184">
                  <a:extLst>
                    <a:ext uri="{9D8B030D-6E8A-4147-A177-3AD203B41FA5}">
                      <a16:colId xmlns:a16="http://schemas.microsoft.com/office/drawing/2014/main" val="3681993822"/>
                    </a:ext>
                  </a:extLst>
                </a:gridCol>
                <a:gridCol w="329184">
                  <a:extLst>
                    <a:ext uri="{9D8B030D-6E8A-4147-A177-3AD203B41FA5}">
                      <a16:colId xmlns:a16="http://schemas.microsoft.com/office/drawing/2014/main" val="1586394730"/>
                    </a:ext>
                  </a:extLst>
                </a:gridCol>
                <a:gridCol w="329184">
                  <a:extLst>
                    <a:ext uri="{9D8B030D-6E8A-4147-A177-3AD203B41FA5}">
                      <a16:colId xmlns:a16="http://schemas.microsoft.com/office/drawing/2014/main" val="2791667424"/>
                    </a:ext>
                  </a:extLst>
                </a:gridCol>
                <a:gridCol w="329184">
                  <a:extLst>
                    <a:ext uri="{9D8B030D-6E8A-4147-A177-3AD203B41FA5}">
                      <a16:colId xmlns:a16="http://schemas.microsoft.com/office/drawing/2014/main" val="2739370627"/>
                    </a:ext>
                  </a:extLst>
                </a:gridCol>
                <a:gridCol w="329184">
                  <a:extLst>
                    <a:ext uri="{9D8B030D-6E8A-4147-A177-3AD203B41FA5}">
                      <a16:colId xmlns:a16="http://schemas.microsoft.com/office/drawing/2014/main" val="1394970518"/>
                    </a:ext>
                  </a:extLst>
                </a:gridCol>
                <a:gridCol w="370332">
                  <a:extLst>
                    <a:ext uri="{9D8B030D-6E8A-4147-A177-3AD203B41FA5}">
                      <a16:colId xmlns:a16="http://schemas.microsoft.com/office/drawing/2014/main" val="1707258981"/>
                    </a:ext>
                  </a:extLst>
                </a:gridCol>
                <a:gridCol w="370332">
                  <a:extLst>
                    <a:ext uri="{9D8B030D-6E8A-4147-A177-3AD203B41FA5}">
                      <a16:colId xmlns:a16="http://schemas.microsoft.com/office/drawing/2014/main" val="3021608546"/>
                    </a:ext>
                  </a:extLst>
                </a:gridCol>
                <a:gridCol w="329184">
                  <a:extLst>
                    <a:ext uri="{9D8B030D-6E8A-4147-A177-3AD203B41FA5}">
                      <a16:colId xmlns:a16="http://schemas.microsoft.com/office/drawing/2014/main" val="4125027871"/>
                    </a:ext>
                  </a:extLst>
                </a:gridCol>
                <a:gridCol w="329184">
                  <a:extLst>
                    <a:ext uri="{9D8B030D-6E8A-4147-A177-3AD203B41FA5}">
                      <a16:colId xmlns:a16="http://schemas.microsoft.com/office/drawing/2014/main" val="1290860086"/>
                    </a:ext>
                  </a:extLst>
                </a:gridCol>
                <a:gridCol w="370332">
                  <a:extLst>
                    <a:ext uri="{9D8B030D-6E8A-4147-A177-3AD203B41FA5}">
                      <a16:colId xmlns:a16="http://schemas.microsoft.com/office/drawing/2014/main" val="16474821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32681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TrendSet - 2018-06-21 11:20:10 </a:t>
                      </a:r>
                      <a:r>
                        <a:rPr kumimoji="0" lang="de-DE" sz="1000" b="0" i="0" u="none" strike="noStrike" kern="1200" cap="none" spc="0" normalizeH="0" baseline="0" noProof="0">
                          <a:ln>
                            <a:noFill/>
                          </a:ln>
                          <a:solidFill>
                            <a:prstClr val="black"/>
                          </a:solidFill>
                          <a:effectLst/>
                          <a:uLnTx/>
                          <a:uFillTx/>
                          <a:latin typeface="+mn-lt"/>
                          <a:ea typeface="+mn-ea"/>
                          <a:cs typeface="+mn-cs"/>
                        </a:rPr>
                        <a:t> 
 Bald ist es soweit: In 16 Tagen, am 7. Juli 2018, öffnet die TrendSet Sommer 2018 für alle Fachbesucher aus der Interior &amp; Lifestyle-Branche ihre Messetore. Damit ihr gut in München ankommt, haben wir euch auf https://trendset.de/de/ im Bereich „Messe“ hilfreiche Informationen und Tipps zu Anreise und Übernachtung zusammengestellt. Es gibt auch wieder das vergünstigte Deutsche Bahn/TrendSet Special-Ticket! Wer noch Eintrittkarten braucht, kann sie auf unserer Website im Bereich „Besucher“ online oder direkt an der Kasse auf der TrendSet Sommer 2018 kaufen. Bis bald in München! Wir freuen uns auf euch!
TrendSet Sommer 2018 – Trends, Neuheiten und Inspirationen rund um Wohnen, Essen, Freizeit und Schenken. 
Nur für Fachbesucher!
#trendsetmuenchen #trendset #trendsetsommer2018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37062588"/>
                  </a:ext>
                </a:extLst>
              </a:tr>
            </a:tbl>
          </a:graphicData>
        </a:graphic>
      </p:graphicFrame>
      <p:sp>
        <p:nvSpPr>
          <p:cNvPr id="4" name="Text Placeholder 3">
            <a:extLst>
              <a:ext uri="{FF2B5EF4-FFF2-40B4-BE49-F238E27FC236}">
                <a16:creationId xmlns:a16="http://schemas.microsoft.com/office/drawing/2014/main" id="{D7BA2F81-87A8-4354-96BA-6D5C6617D028}"/>
              </a:ext>
            </a:extLst>
          </p:cNvPr>
          <p:cNvSpPr>
            <a:spLocks noGrp="1"/>
          </p:cNvSpPr>
          <p:nvPr>
            <p:ph type="body" sz="quarter" idx="14"/>
          </p:nvPr>
        </p:nvSpPr>
        <p:spPr/>
        <p:txBody>
          <a:bodyPr/>
          <a:lstStyle/>
          <a:p>
            <a:r>
              <a:rPr lang="en-US"/>
              <a:t>06/01/2018 - 09/30/2018</a:t>
            </a:r>
          </a:p>
        </p:txBody>
      </p:sp>
    </p:spTree>
    <p:extLst>
      <p:ext uri="{BB962C8B-B14F-4D97-AF65-F5344CB8AC3E}">
        <p14:creationId xmlns:p14="http://schemas.microsoft.com/office/powerpoint/2010/main" val="18212418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8BD826-BFB3-4461-94E5-A5CC37A11CBE}"/>
              </a:ext>
            </a:extLst>
          </p:cNvPr>
          <p:cNvSpPr>
            <a:spLocks noGrp="1"/>
          </p:cNvSpPr>
          <p:nvPr>
            <p:ph type="title"/>
          </p:nvPr>
        </p:nvSpPr>
        <p:spPr/>
        <p:txBody>
          <a:bodyPr/>
          <a:lstStyle/>
          <a:p>
            <a:r>
              <a:rPr lang="en-US"/>
              <a:t>Facebook Own Posts Table  | TrendSet - 14 of 19</a:t>
            </a:r>
          </a:p>
        </p:txBody>
      </p:sp>
      <p:graphicFrame>
        <p:nvGraphicFramePr>
          <p:cNvPr id="5" name="Table Placeholder 4">
            <a:extLst>
              <a:ext uri="{FF2B5EF4-FFF2-40B4-BE49-F238E27FC236}">
                <a16:creationId xmlns:a16="http://schemas.microsoft.com/office/drawing/2014/main" id="{9F3981AF-E149-4886-B7A5-5065D7E31C5C}"/>
              </a:ext>
            </a:extLst>
          </p:cNvPr>
          <p:cNvGraphicFramePr>
            <a:graphicFrameLocks noGrp="1"/>
          </p:cNvGraphicFramePr>
          <p:nvPr>
            <p:ph type="tbl" sz="quarter" idx="13"/>
            <p:extLst>
              <p:ext uri="{D42A27DB-BD31-4B8C-83A1-F6EECF244321}">
                <p14:modId xmlns:p14="http://schemas.microsoft.com/office/powerpoint/2010/main" val="19890511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4106539749"/>
                    </a:ext>
                  </a:extLst>
                </a:gridCol>
                <a:gridCol w="370332">
                  <a:extLst>
                    <a:ext uri="{9D8B030D-6E8A-4147-A177-3AD203B41FA5}">
                      <a16:colId xmlns:a16="http://schemas.microsoft.com/office/drawing/2014/main" val="2174275015"/>
                    </a:ext>
                  </a:extLst>
                </a:gridCol>
                <a:gridCol w="370332">
                  <a:extLst>
                    <a:ext uri="{9D8B030D-6E8A-4147-A177-3AD203B41FA5}">
                      <a16:colId xmlns:a16="http://schemas.microsoft.com/office/drawing/2014/main" val="4098253988"/>
                    </a:ext>
                  </a:extLst>
                </a:gridCol>
                <a:gridCol w="370332">
                  <a:extLst>
                    <a:ext uri="{9D8B030D-6E8A-4147-A177-3AD203B41FA5}">
                      <a16:colId xmlns:a16="http://schemas.microsoft.com/office/drawing/2014/main" val="1651591837"/>
                    </a:ext>
                  </a:extLst>
                </a:gridCol>
                <a:gridCol w="329184">
                  <a:extLst>
                    <a:ext uri="{9D8B030D-6E8A-4147-A177-3AD203B41FA5}">
                      <a16:colId xmlns:a16="http://schemas.microsoft.com/office/drawing/2014/main" val="81994855"/>
                    </a:ext>
                  </a:extLst>
                </a:gridCol>
                <a:gridCol w="329184">
                  <a:extLst>
                    <a:ext uri="{9D8B030D-6E8A-4147-A177-3AD203B41FA5}">
                      <a16:colId xmlns:a16="http://schemas.microsoft.com/office/drawing/2014/main" val="4173714919"/>
                    </a:ext>
                  </a:extLst>
                </a:gridCol>
                <a:gridCol w="329184">
                  <a:extLst>
                    <a:ext uri="{9D8B030D-6E8A-4147-A177-3AD203B41FA5}">
                      <a16:colId xmlns:a16="http://schemas.microsoft.com/office/drawing/2014/main" val="3571065308"/>
                    </a:ext>
                  </a:extLst>
                </a:gridCol>
                <a:gridCol w="329184">
                  <a:extLst>
                    <a:ext uri="{9D8B030D-6E8A-4147-A177-3AD203B41FA5}">
                      <a16:colId xmlns:a16="http://schemas.microsoft.com/office/drawing/2014/main" val="444026544"/>
                    </a:ext>
                  </a:extLst>
                </a:gridCol>
                <a:gridCol w="329184">
                  <a:extLst>
                    <a:ext uri="{9D8B030D-6E8A-4147-A177-3AD203B41FA5}">
                      <a16:colId xmlns:a16="http://schemas.microsoft.com/office/drawing/2014/main" val="2027688107"/>
                    </a:ext>
                  </a:extLst>
                </a:gridCol>
                <a:gridCol w="329184">
                  <a:extLst>
                    <a:ext uri="{9D8B030D-6E8A-4147-A177-3AD203B41FA5}">
                      <a16:colId xmlns:a16="http://schemas.microsoft.com/office/drawing/2014/main" val="3648885577"/>
                    </a:ext>
                  </a:extLst>
                </a:gridCol>
                <a:gridCol w="329184">
                  <a:extLst>
                    <a:ext uri="{9D8B030D-6E8A-4147-A177-3AD203B41FA5}">
                      <a16:colId xmlns:a16="http://schemas.microsoft.com/office/drawing/2014/main" val="3027456248"/>
                    </a:ext>
                  </a:extLst>
                </a:gridCol>
                <a:gridCol w="329184">
                  <a:extLst>
                    <a:ext uri="{9D8B030D-6E8A-4147-A177-3AD203B41FA5}">
                      <a16:colId xmlns:a16="http://schemas.microsoft.com/office/drawing/2014/main" val="790965472"/>
                    </a:ext>
                  </a:extLst>
                </a:gridCol>
                <a:gridCol w="370332">
                  <a:extLst>
                    <a:ext uri="{9D8B030D-6E8A-4147-A177-3AD203B41FA5}">
                      <a16:colId xmlns:a16="http://schemas.microsoft.com/office/drawing/2014/main" val="3204388078"/>
                    </a:ext>
                  </a:extLst>
                </a:gridCol>
                <a:gridCol w="370332">
                  <a:extLst>
                    <a:ext uri="{9D8B030D-6E8A-4147-A177-3AD203B41FA5}">
                      <a16:colId xmlns:a16="http://schemas.microsoft.com/office/drawing/2014/main" val="3092464192"/>
                    </a:ext>
                  </a:extLst>
                </a:gridCol>
                <a:gridCol w="329184">
                  <a:extLst>
                    <a:ext uri="{9D8B030D-6E8A-4147-A177-3AD203B41FA5}">
                      <a16:colId xmlns:a16="http://schemas.microsoft.com/office/drawing/2014/main" val="9028263"/>
                    </a:ext>
                  </a:extLst>
                </a:gridCol>
                <a:gridCol w="329184">
                  <a:extLst>
                    <a:ext uri="{9D8B030D-6E8A-4147-A177-3AD203B41FA5}">
                      <a16:colId xmlns:a16="http://schemas.microsoft.com/office/drawing/2014/main" val="2417360049"/>
                    </a:ext>
                  </a:extLst>
                </a:gridCol>
                <a:gridCol w="370332">
                  <a:extLst>
                    <a:ext uri="{9D8B030D-6E8A-4147-A177-3AD203B41FA5}">
                      <a16:colId xmlns:a16="http://schemas.microsoft.com/office/drawing/2014/main" val="8339087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342605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 - 2018-06-11 09:57:26 </a:t>
                      </a:r>
                      <a:r>
                        <a:rPr kumimoji="0" lang="en-US" sz="1000" b="0" i="0" u="none" strike="noStrike" kern="1200" cap="none" spc="0" normalizeH="0" baseline="0" noProof="0">
                          <a:ln>
                            <a:noFill/>
                          </a:ln>
                          <a:solidFill>
                            <a:prstClr val="black"/>
                          </a:solidFill>
                          <a:effectLst/>
                          <a:uLnTx/>
                          <a:uFillTx/>
                          <a:latin typeface="+mn-lt"/>
                          <a:ea typeface="+mn-ea"/>
                          <a:cs typeface="+mn-cs"/>
                        </a:rPr>
                        <a:t> 
 Die Weihnachtsdekoration 2018 ist geprägt von viel Fantasie, Kreativität, Witz, Glamour und Eleganz. Mal cool, mal klassisch, mal modern aber immer originell, werden Fabelwesen, Tiere und Alltagsobjekte zu glitzernden Weihnachtsaccessoires. Erfahrt alles über die Weihnachtstrends 2018 in unserem neuen Blog-Beitrag. Lest mal rein: https://bit.ly/2y11t3h
 (Deko gesehen bei Lang Kunstgewerbe)
#trendsetmuenchen #trendset #trendsetsommer2018 #christmas #trendblog #trendsetblog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43173603"/>
                  </a:ext>
                </a:extLst>
              </a:tr>
            </a:tbl>
          </a:graphicData>
        </a:graphic>
      </p:graphicFrame>
      <p:sp>
        <p:nvSpPr>
          <p:cNvPr id="4" name="Text Placeholder 3">
            <a:extLst>
              <a:ext uri="{FF2B5EF4-FFF2-40B4-BE49-F238E27FC236}">
                <a16:creationId xmlns:a16="http://schemas.microsoft.com/office/drawing/2014/main" id="{C78E7317-4024-4018-9F0D-B2E78498F8DA}"/>
              </a:ext>
            </a:extLst>
          </p:cNvPr>
          <p:cNvSpPr>
            <a:spLocks noGrp="1"/>
          </p:cNvSpPr>
          <p:nvPr>
            <p:ph type="body" sz="quarter" idx="14"/>
          </p:nvPr>
        </p:nvSpPr>
        <p:spPr/>
        <p:txBody>
          <a:bodyPr/>
          <a:lstStyle/>
          <a:p>
            <a:r>
              <a:rPr lang="en-US"/>
              <a:t>06/01/2018 - 09/30/2018</a:t>
            </a:r>
          </a:p>
        </p:txBody>
      </p:sp>
    </p:spTree>
    <p:extLst>
      <p:ext uri="{BB962C8B-B14F-4D97-AF65-F5344CB8AC3E}">
        <p14:creationId xmlns:p14="http://schemas.microsoft.com/office/powerpoint/2010/main" val="42571772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DE841C-6822-4366-AF5E-95808E5F45CB}"/>
              </a:ext>
            </a:extLst>
          </p:cNvPr>
          <p:cNvSpPr>
            <a:spLocks noGrp="1"/>
          </p:cNvSpPr>
          <p:nvPr>
            <p:ph type="title"/>
          </p:nvPr>
        </p:nvSpPr>
        <p:spPr/>
        <p:txBody>
          <a:bodyPr/>
          <a:lstStyle/>
          <a:p>
            <a:r>
              <a:rPr lang="en-US"/>
              <a:t>Facebook Own Posts Table  | TrendSet - 15 of 19</a:t>
            </a:r>
          </a:p>
        </p:txBody>
      </p:sp>
      <p:graphicFrame>
        <p:nvGraphicFramePr>
          <p:cNvPr id="5" name="Table Placeholder 4">
            <a:extLst>
              <a:ext uri="{FF2B5EF4-FFF2-40B4-BE49-F238E27FC236}">
                <a16:creationId xmlns:a16="http://schemas.microsoft.com/office/drawing/2014/main" id="{EFCD6600-2876-49DF-8D4C-F3AC1F466F63}"/>
              </a:ext>
            </a:extLst>
          </p:cNvPr>
          <p:cNvGraphicFramePr>
            <a:graphicFrameLocks noGrp="1"/>
          </p:cNvGraphicFramePr>
          <p:nvPr>
            <p:ph type="tbl" sz="quarter" idx="13"/>
            <p:extLst>
              <p:ext uri="{D42A27DB-BD31-4B8C-83A1-F6EECF244321}">
                <p14:modId xmlns:p14="http://schemas.microsoft.com/office/powerpoint/2010/main" val="40018945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207646209"/>
                    </a:ext>
                  </a:extLst>
                </a:gridCol>
                <a:gridCol w="370332">
                  <a:extLst>
                    <a:ext uri="{9D8B030D-6E8A-4147-A177-3AD203B41FA5}">
                      <a16:colId xmlns:a16="http://schemas.microsoft.com/office/drawing/2014/main" val="1333997182"/>
                    </a:ext>
                  </a:extLst>
                </a:gridCol>
                <a:gridCol w="370332">
                  <a:extLst>
                    <a:ext uri="{9D8B030D-6E8A-4147-A177-3AD203B41FA5}">
                      <a16:colId xmlns:a16="http://schemas.microsoft.com/office/drawing/2014/main" val="2704704204"/>
                    </a:ext>
                  </a:extLst>
                </a:gridCol>
                <a:gridCol w="370332">
                  <a:extLst>
                    <a:ext uri="{9D8B030D-6E8A-4147-A177-3AD203B41FA5}">
                      <a16:colId xmlns:a16="http://schemas.microsoft.com/office/drawing/2014/main" val="3475642940"/>
                    </a:ext>
                  </a:extLst>
                </a:gridCol>
                <a:gridCol w="329184">
                  <a:extLst>
                    <a:ext uri="{9D8B030D-6E8A-4147-A177-3AD203B41FA5}">
                      <a16:colId xmlns:a16="http://schemas.microsoft.com/office/drawing/2014/main" val="1351579478"/>
                    </a:ext>
                  </a:extLst>
                </a:gridCol>
                <a:gridCol w="329184">
                  <a:extLst>
                    <a:ext uri="{9D8B030D-6E8A-4147-A177-3AD203B41FA5}">
                      <a16:colId xmlns:a16="http://schemas.microsoft.com/office/drawing/2014/main" val="2366655431"/>
                    </a:ext>
                  </a:extLst>
                </a:gridCol>
                <a:gridCol w="329184">
                  <a:extLst>
                    <a:ext uri="{9D8B030D-6E8A-4147-A177-3AD203B41FA5}">
                      <a16:colId xmlns:a16="http://schemas.microsoft.com/office/drawing/2014/main" val="2072130266"/>
                    </a:ext>
                  </a:extLst>
                </a:gridCol>
                <a:gridCol w="329184">
                  <a:extLst>
                    <a:ext uri="{9D8B030D-6E8A-4147-A177-3AD203B41FA5}">
                      <a16:colId xmlns:a16="http://schemas.microsoft.com/office/drawing/2014/main" val="2324780711"/>
                    </a:ext>
                  </a:extLst>
                </a:gridCol>
                <a:gridCol w="329184">
                  <a:extLst>
                    <a:ext uri="{9D8B030D-6E8A-4147-A177-3AD203B41FA5}">
                      <a16:colId xmlns:a16="http://schemas.microsoft.com/office/drawing/2014/main" val="3911047941"/>
                    </a:ext>
                  </a:extLst>
                </a:gridCol>
                <a:gridCol w="329184">
                  <a:extLst>
                    <a:ext uri="{9D8B030D-6E8A-4147-A177-3AD203B41FA5}">
                      <a16:colId xmlns:a16="http://schemas.microsoft.com/office/drawing/2014/main" val="4152293839"/>
                    </a:ext>
                  </a:extLst>
                </a:gridCol>
                <a:gridCol w="329184">
                  <a:extLst>
                    <a:ext uri="{9D8B030D-6E8A-4147-A177-3AD203B41FA5}">
                      <a16:colId xmlns:a16="http://schemas.microsoft.com/office/drawing/2014/main" val="1793308727"/>
                    </a:ext>
                  </a:extLst>
                </a:gridCol>
                <a:gridCol w="329184">
                  <a:extLst>
                    <a:ext uri="{9D8B030D-6E8A-4147-A177-3AD203B41FA5}">
                      <a16:colId xmlns:a16="http://schemas.microsoft.com/office/drawing/2014/main" val="3389600311"/>
                    </a:ext>
                  </a:extLst>
                </a:gridCol>
                <a:gridCol w="370332">
                  <a:extLst>
                    <a:ext uri="{9D8B030D-6E8A-4147-A177-3AD203B41FA5}">
                      <a16:colId xmlns:a16="http://schemas.microsoft.com/office/drawing/2014/main" val="1914097615"/>
                    </a:ext>
                  </a:extLst>
                </a:gridCol>
                <a:gridCol w="370332">
                  <a:extLst>
                    <a:ext uri="{9D8B030D-6E8A-4147-A177-3AD203B41FA5}">
                      <a16:colId xmlns:a16="http://schemas.microsoft.com/office/drawing/2014/main" val="3938207087"/>
                    </a:ext>
                  </a:extLst>
                </a:gridCol>
                <a:gridCol w="329184">
                  <a:extLst>
                    <a:ext uri="{9D8B030D-6E8A-4147-A177-3AD203B41FA5}">
                      <a16:colId xmlns:a16="http://schemas.microsoft.com/office/drawing/2014/main" val="2046840172"/>
                    </a:ext>
                  </a:extLst>
                </a:gridCol>
                <a:gridCol w="329184">
                  <a:extLst>
                    <a:ext uri="{9D8B030D-6E8A-4147-A177-3AD203B41FA5}">
                      <a16:colId xmlns:a16="http://schemas.microsoft.com/office/drawing/2014/main" val="2652001375"/>
                    </a:ext>
                  </a:extLst>
                </a:gridCol>
                <a:gridCol w="370332">
                  <a:extLst>
                    <a:ext uri="{9D8B030D-6E8A-4147-A177-3AD203B41FA5}">
                      <a16:colId xmlns:a16="http://schemas.microsoft.com/office/drawing/2014/main" val="16727381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401850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 - 2018-06-08 10:00:00 </a:t>
                      </a:r>
                      <a:r>
                        <a:rPr kumimoji="0" lang="en-US" sz="1000" b="0" i="0" u="none" strike="noStrike" kern="1200" cap="none" spc="0" normalizeH="0" baseline="0" noProof="0">
                          <a:ln>
                            <a:noFill/>
                          </a:ln>
                          <a:solidFill>
                            <a:prstClr val="black"/>
                          </a:solidFill>
                          <a:effectLst/>
                          <a:uLnTx/>
                          <a:uFillTx/>
                          <a:latin typeface="+mn-lt"/>
                          <a:ea typeface="+mn-ea"/>
                          <a:cs typeface="+mn-cs"/>
                        </a:rPr>
                        <a:t> 
 Natur pur: Ob nostalgisch oder modern, minimalistisch oder üppig – die Basis aller botanischen Richtungen bildet im Herbst/Winter 2018.19 ein wohltuend natürlicher Look. Florale Optiken, gewollt imperfekte Oberflächen oder Indoor Gardening sind nur einige Stichpunkte für die Floristry-Trends im Winter 2018.19. Mehr erfahrt ihr im TrendSet Blog. Lest mal rein: https://bit.ly/2sOJ5ES
 (Vasen gesehen bei Jodeco Glass)
#trendsetmuenchen #trendset #trendsetsommer2018 #floristry #trendblog #trendsetblog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83522255"/>
                  </a:ext>
                </a:extLst>
              </a:tr>
            </a:tbl>
          </a:graphicData>
        </a:graphic>
      </p:graphicFrame>
      <p:sp>
        <p:nvSpPr>
          <p:cNvPr id="4" name="Text Placeholder 3">
            <a:extLst>
              <a:ext uri="{FF2B5EF4-FFF2-40B4-BE49-F238E27FC236}">
                <a16:creationId xmlns:a16="http://schemas.microsoft.com/office/drawing/2014/main" id="{18F687D0-A8F1-4788-9D1A-13A55EE92A81}"/>
              </a:ext>
            </a:extLst>
          </p:cNvPr>
          <p:cNvSpPr>
            <a:spLocks noGrp="1"/>
          </p:cNvSpPr>
          <p:nvPr>
            <p:ph type="body" sz="quarter" idx="14"/>
          </p:nvPr>
        </p:nvSpPr>
        <p:spPr/>
        <p:txBody>
          <a:bodyPr/>
          <a:lstStyle/>
          <a:p>
            <a:r>
              <a:rPr lang="en-US"/>
              <a:t>06/01/2018 - 09/30/2018</a:t>
            </a:r>
          </a:p>
        </p:txBody>
      </p:sp>
    </p:spTree>
    <p:extLst>
      <p:ext uri="{BB962C8B-B14F-4D97-AF65-F5344CB8AC3E}">
        <p14:creationId xmlns:p14="http://schemas.microsoft.com/office/powerpoint/2010/main" val="1172218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BC870E-AD6A-4374-9889-3FB4D035561C}"/>
              </a:ext>
            </a:extLst>
          </p:cNvPr>
          <p:cNvSpPr>
            <a:spLocks noGrp="1"/>
          </p:cNvSpPr>
          <p:nvPr>
            <p:ph type="title"/>
          </p:nvPr>
        </p:nvSpPr>
        <p:spPr/>
        <p:txBody>
          <a:bodyPr/>
          <a:lstStyle/>
          <a:p>
            <a:r>
              <a:rPr lang="en-US"/>
              <a:t>Facebook Own Posts Table  | TrendSet - 16 of 19</a:t>
            </a:r>
          </a:p>
        </p:txBody>
      </p:sp>
      <p:graphicFrame>
        <p:nvGraphicFramePr>
          <p:cNvPr id="5" name="Table Placeholder 4">
            <a:extLst>
              <a:ext uri="{FF2B5EF4-FFF2-40B4-BE49-F238E27FC236}">
                <a16:creationId xmlns:a16="http://schemas.microsoft.com/office/drawing/2014/main" id="{5AB78BA2-8936-4D23-A173-FDCC02B90EDA}"/>
              </a:ext>
            </a:extLst>
          </p:cNvPr>
          <p:cNvGraphicFramePr>
            <a:graphicFrameLocks noGrp="1"/>
          </p:cNvGraphicFramePr>
          <p:nvPr>
            <p:ph type="tbl" sz="quarter" idx="13"/>
            <p:extLst>
              <p:ext uri="{D42A27DB-BD31-4B8C-83A1-F6EECF244321}">
                <p14:modId xmlns:p14="http://schemas.microsoft.com/office/powerpoint/2010/main" val="5618946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1396210166"/>
                    </a:ext>
                  </a:extLst>
                </a:gridCol>
                <a:gridCol w="370332">
                  <a:extLst>
                    <a:ext uri="{9D8B030D-6E8A-4147-A177-3AD203B41FA5}">
                      <a16:colId xmlns:a16="http://schemas.microsoft.com/office/drawing/2014/main" val="3375369952"/>
                    </a:ext>
                  </a:extLst>
                </a:gridCol>
                <a:gridCol w="370332">
                  <a:extLst>
                    <a:ext uri="{9D8B030D-6E8A-4147-A177-3AD203B41FA5}">
                      <a16:colId xmlns:a16="http://schemas.microsoft.com/office/drawing/2014/main" val="2723911234"/>
                    </a:ext>
                  </a:extLst>
                </a:gridCol>
                <a:gridCol w="370332">
                  <a:extLst>
                    <a:ext uri="{9D8B030D-6E8A-4147-A177-3AD203B41FA5}">
                      <a16:colId xmlns:a16="http://schemas.microsoft.com/office/drawing/2014/main" val="3284824999"/>
                    </a:ext>
                  </a:extLst>
                </a:gridCol>
                <a:gridCol w="329184">
                  <a:extLst>
                    <a:ext uri="{9D8B030D-6E8A-4147-A177-3AD203B41FA5}">
                      <a16:colId xmlns:a16="http://schemas.microsoft.com/office/drawing/2014/main" val="3468956919"/>
                    </a:ext>
                  </a:extLst>
                </a:gridCol>
                <a:gridCol w="329184">
                  <a:extLst>
                    <a:ext uri="{9D8B030D-6E8A-4147-A177-3AD203B41FA5}">
                      <a16:colId xmlns:a16="http://schemas.microsoft.com/office/drawing/2014/main" val="3045732544"/>
                    </a:ext>
                  </a:extLst>
                </a:gridCol>
                <a:gridCol w="329184">
                  <a:extLst>
                    <a:ext uri="{9D8B030D-6E8A-4147-A177-3AD203B41FA5}">
                      <a16:colId xmlns:a16="http://schemas.microsoft.com/office/drawing/2014/main" val="984454738"/>
                    </a:ext>
                  </a:extLst>
                </a:gridCol>
                <a:gridCol w="329184">
                  <a:extLst>
                    <a:ext uri="{9D8B030D-6E8A-4147-A177-3AD203B41FA5}">
                      <a16:colId xmlns:a16="http://schemas.microsoft.com/office/drawing/2014/main" val="1006684459"/>
                    </a:ext>
                  </a:extLst>
                </a:gridCol>
                <a:gridCol w="329184">
                  <a:extLst>
                    <a:ext uri="{9D8B030D-6E8A-4147-A177-3AD203B41FA5}">
                      <a16:colId xmlns:a16="http://schemas.microsoft.com/office/drawing/2014/main" val="702452783"/>
                    </a:ext>
                  </a:extLst>
                </a:gridCol>
                <a:gridCol w="329184">
                  <a:extLst>
                    <a:ext uri="{9D8B030D-6E8A-4147-A177-3AD203B41FA5}">
                      <a16:colId xmlns:a16="http://schemas.microsoft.com/office/drawing/2014/main" val="3157887600"/>
                    </a:ext>
                  </a:extLst>
                </a:gridCol>
                <a:gridCol w="329184">
                  <a:extLst>
                    <a:ext uri="{9D8B030D-6E8A-4147-A177-3AD203B41FA5}">
                      <a16:colId xmlns:a16="http://schemas.microsoft.com/office/drawing/2014/main" val="58537668"/>
                    </a:ext>
                  </a:extLst>
                </a:gridCol>
                <a:gridCol w="329184">
                  <a:extLst>
                    <a:ext uri="{9D8B030D-6E8A-4147-A177-3AD203B41FA5}">
                      <a16:colId xmlns:a16="http://schemas.microsoft.com/office/drawing/2014/main" val="2638558530"/>
                    </a:ext>
                  </a:extLst>
                </a:gridCol>
                <a:gridCol w="370332">
                  <a:extLst>
                    <a:ext uri="{9D8B030D-6E8A-4147-A177-3AD203B41FA5}">
                      <a16:colId xmlns:a16="http://schemas.microsoft.com/office/drawing/2014/main" val="2983320438"/>
                    </a:ext>
                  </a:extLst>
                </a:gridCol>
                <a:gridCol w="370332">
                  <a:extLst>
                    <a:ext uri="{9D8B030D-6E8A-4147-A177-3AD203B41FA5}">
                      <a16:colId xmlns:a16="http://schemas.microsoft.com/office/drawing/2014/main" val="1532428472"/>
                    </a:ext>
                  </a:extLst>
                </a:gridCol>
                <a:gridCol w="329184">
                  <a:extLst>
                    <a:ext uri="{9D8B030D-6E8A-4147-A177-3AD203B41FA5}">
                      <a16:colId xmlns:a16="http://schemas.microsoft.com/office/drawing/2014/main" val="1681092799"/>
                    </a:ext>
                  </a:extLst>
                </a:gridCol>
                <a:gridCol w="329184">
                  <a:extLst>
                    <a:ext uri="{9D8B030D-6E8A-4147-A177-3AD203B41FA5}">
                      <a16:colId xmlns:a16="http://schemas.microsoft.com/office/drawing/2014/main" val="3159154087"/>
                    </a:ext>
                  </a:extLst>
                </a:gridCol>
                <a:gridCol w="370332">
                  <a:extLst>
                    <a:ext uri="{9D8B030D-6E8A-4147-A177-3AD203B41FA5}">
                      <a16:colId xmlns:a16="http://schemas.microsoft.com/office/drawing/2014/main" val="33202465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035503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TrendSet - 2018-06-06 09:17:15 </a:t>
                      </a:r>
                      <a:r>
                        <a:rPr kumimoji="0" lang="de-DE" sz="1000" b="0" i="0" u="none" strike="noStrike" kern="1200" cap="none" spc="0" normalizeH="0" baseline="0" noProof="0">
                          <a:ln>
                            <a:noFill/>
                          </a:ln>
                          <a:solidFill>
                            <a:prstClr val="black"/>
                          </a:solidFill>
                          <a:effectLst/>
                          <a:uLnTx/>
                          <a:uFillTx/>
                          <a:latin typeface="+mn-lt"/>
                          <a:ea typeface="+mn-ea"/>
                          <a:cs typeface="+mn-cs"/>
                        </a:rPr>
                        <a:t> 
 Ab sofort hat der Eintrittskarten-Shop der TrendSet rund um die Uhr geöffnet! Die Eintrittskarten für die TrendSet Sommer 2018 gibt es für alle Fachbesucher online unter https://shop.trendset.de/. Einfach mit Benutzername sowie Passwort einloggen und Tageskarte oder Dauerkarte (für alle drei Messetage) kaufen. Wer zum ersten Mal Tickets für die TrendSet kauft, muss sich vorher noch registrieren. Auf geht’s zur nächsten TrendSet!
#trendsetmuenchen #trendset #trendsetsommer2018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07387367"/>
                  </a:ext>
                </a:extLst>
              </a:tr>
            </a:tbl>
          </a:graphicData>
        </a:graphic>
      </p:graphicFrame>
      <p:sp>
        <p:nvSpPr>
          <p:cNvPr id="4" name="Text Placeholder 3">
            <a:extLst>
              <a:ext uri="{FF2B5EF4-FFF2-40B4-BE49-F238E27FC236}">
                <a16:creationId xmlns:a16="http://schemas.microsoft.com/office/drawing/2014/main" id="{2E3A2AE3-0B71-4F1E-B93A-FEE6996B0476}"/>
              </a:ext>
            </a:extLst>
          </p:cNvPr>
          <p:cNvSpPr>
            <a:spLocks noGrp="1"/>
          </p:cNvSpPr>
          <p:nvPr>
            <p:ph type="body" sz="quarter" idx="14"/>
          </p:nvPr>
        </p:nvSpPr>
        <p:spPr/>
        <p:txBody>
          <a:bodyPr/>
          <a:lstStyle/>
          <a:p>
            <a:r>
              <a:rPr lang="en-US"/>
              <a:t>06/01/2018 - 09/30/2018</a:t>
            </a:r>
          </a:p>
        </p:txBody>
      </p:sp>
    </p:spTree>
    <p:extLst>
      <p:ext uri="{BB962C8B-B14F-4D97-AF65-F5344CB8AC3E}">
        <p14:creationId xmlns:p14="http://schemas.microsoft.com/office/powerpoint/2010/main" val="7687452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86091-CCBE-4B90-838F-E02613F2C47C}"/>
              </a:ext>
            </a:extLst>
          </p:cNvPr>
          <p:cNvSpPr>
            <a:spLocks noGrp="1"/>
          </p:cNvSpPr>
          <p:nvPr>
            <p:ph type="title"/>
          </p:nvPr>
        </p:nvSpPr>
        <p:spPr/>
        <p:txBody>
          <a:bodyPr/>
          <a:lstStyle/>
          <a:p>
            <a:r>
              <a:rPr lang="en-US"/>
              <a:t>Facebook Own Posts Table  | TrendSet - 17 of 19</a:t>
            </a:r>
          </a:p>
        </p:txBody>
      </p:sp>
      <p:graphicFrame>
        <p:nvGraphicFramePr>
          <p:cNvPr id="5" name="Table Placeholder 4">
            <a:extLst>
              <a:ext uri="{FF2B5EF4-FFF2-40B4-BE49-F238E27FC236}">
                <a16:creationId xmlns:a16="http://schemas.microsoft.com/office/drawing/2014/main" id="{05DE35E2-1FB2-46F8-BEC1-4990DBC44B27}"/>
              </a:ext>
            </a:extLst>
          </p:cNvPr>
          <p:cNvGraphicFramePr>
            <a:graphicFrameLocks noGrp="1"/>
          </p:cNvGraphicFramePr>
          <p:nvPr>
            <p:ph type="tbl" sz="quarter" idx="13"/>
            <p:extLst>
              <p:ext uri="{D42A27DB-BD31-4B8C-83A1-F6EECF244321}">
                <p14:modId xmlns:p14="http://schemas.microsoft.com/office/powerpoint/2010/main" val="10387254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1379764047"/>
                    </a:ext>
                  </a:extLst>
                </a:gridCol>
                <a:gridCol w="370332">
                  <a:extLst>
                    <a:ext uri="{9D8B030D-6E8A-4147-A177-3AD203B41FA5}">
                      <a16:colId xmlns:a16="http://schemas.microsoft.com/office/drawing/2014/main" val="3584053592"/>
                    </a:ext>
                  </a:extLst>
                </a:gridCol>
                <a:gridCol w="370332">
                  <a:extLst>
                    <a:ext uri="{9D8B030D-6E8A-4147-A177-3AD203B41FA5}">
                      <a16:colId xmlns:a16="http://schemas.microsoft.com/office/drawing/2014/main" val="3730948510"/>
                    </a:ext>
                  </a:extLst>
                </a:gridCol>
                <a:gridCol w="370332">
                  <a:extLst>
                    <a:ext uri="{9D8B030D-6E8A-4147-A177-3AD203B41FA5}">
                      <a16:colId xmlns:a16="http://schemas.microsoft.com/office/drawing/2014/main" val="3109404008"/>
                    </a:ext>
                  </a:extLst>
                </a:gridCol>
                <a:gridCol w="329184">
                  <a:extLst>
                    <a:ext uri="{9D8B030D-6E8A-4147-A177-3AD203B41FA5}">
                      <a16:colId xmlns:a16="http://schemas.microsoft.com/office/drawing/2014/main" val="2984650197"/>
                    </a:ext>
                  </a:extLst>
                </a:gridCol>
                <a:gridCol w="329184">
                  <a:extLst>
                    <a:ext uri="{9D8B030D-6E8A-4147-A177-3AD203B41FA5}">
                      <a16:colId xmlns:a16="http://schemas.microsoft.com/office/drawing/2014/main" val="4177127096"/>
                    </a:ext>
                  </a:extLst>
                </a:gridCol>
                <a:gridCol w="329184">
                  <a:extLst>
                    <a:ext uri="{9D8B030D-6E8A-4147-A177-3AD203B41FA5}">
                      <a16:colId xmlns:a16="http://schemas.microsoft.com/office/drawing/2014/main" val="705516704"/>
                    </a:ext>
                  </a:extLst>
                </a:gridCol>
                <a:gridCol w="329184">
                  <a:extLst>
                    <a:ext uri="{9D8B030D-6E8A-4147-A177-3AD203B41FA5}">
                      <a16:colId xmlns:a16="http://schemas.microsoft.com/office/drawing/2014/main" val="3191152311"/>
                    </a:ext>
                  </a:extLst>
                </a:gridCol>
                <a:gridCol w="329184">
                  <a:extLst>
                    <a:ext uri="{9D8B030D-6E8A-4147-A177-3AD203B41FA5}">
                      <a16:colId xmlns:a16="http://schemas.microsoft.com/office/drawing/2014/main" val="2706161872"/>
                    </a:ext>
                  </a:extLst>
                </a:gridCol>
                <a:gridCol w="329184">
                  <a:extLst>
                    <a:ext uri="{9D8B030D-6E8A-4147-A177-3AD203B41FA5}">
                      <a16:colId xmlns:a16="http://schemas.microsoft.com/office/drawing/2014/main" val="3141122235"/>
                    </a:ext>
                  </a:extLst>
                </a:gridCol>
                <a:gridCol w="329184">
                  <a:extLst>
                    <a:ext uri="{9D8B030D-6E8A-4147-A177-3AD203B41FA5}">
                      <a16:colId xmlns:a16="http://schemas.microsoft.com/office/drawing/2014/main" val="845884652"/>
                    </a:ext>
                  </a:extLst>
                </a:gridCol>
                <a:gridCol w="329184">
                  <a:extLst>
                    <a:ext uri="{9D8B030D-6E8A-4147-A177-3AD203B41FA5}">
                      <a16:colId xmlns:a16="http://schemas.microsoft.com/office/drawing/2014/main" val="302062273"/>
                    </a:ext>
                  </a:extLst>
                </a:gridCol>
                <a:gridCol w="370332">
                  <a:extLst>
                    <a:ext uri="{9D8B030D-6E8A-4147-A177-3AD203B41FA5}">
                      <a16:colId xmlns:a16="http://schemas.microsoft.com/office/drawing/2014/main" val="3797952988"/>
                    </a:ext>
                  </a:extLst>
                </a:gridCol>
                <a:gridCol w="370332">
                  <a:extLst>
                    <a:ext uri="{9D8B030D-6E8A-4147-A177-3AD203B41FA5}">
                      <a16:colId xmlns:a16="http://schemas.microsoft.com/office/drawing/2014/main" val="1371368678"/>
                    </a:ext>
                  </a:extLst>
                </a:gridCol>
                <a:gridCol w="329184">
                  <a:extLst>
                    <a:ext uri="{9D8B030D-6E8A-4147-A177-3AD203B41FA5}">
                      <a16:colId xmlns:a16="http://schemas.microsoft.com/office/drawing/2014/main" val="331592715"/>
                    </a:ext>
                  </a:extLst>
                </a:gridCol>
                <a:gridCol w="329184">
                  <a:extLst>
                    <a:ext uri="{9D8B030D-6E8A-4147-A177-3AD203B41FA5}">
                      <a16:colId xmlns:a16="http://schemas.microsoft.com/office/drawing/2014/main" val="893927020"/>
                    </a:ext>
                  </a:extLst>
                </a:gridCol>
                <a:gridCol w="370332">
                  <a:extLst>
                    <a:ext uri="{9D8B030D-6E8A-4147-A177-3AD203B41FA5}">
                      <a16:colId xmlns:a16="http://schemas.microsoft.com/office/drawing/2014/main" val="4431197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795170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 - 2018-06-05 10:00:01 </a:t>
                      </a:r>
                      <a:r>
                        <a:rPr kumimoji="0" lang="en-US" sz="1000" b="0" i="0" u="none" strike="noStrike" kern="1200" cap="none" spc="0" normalizeH="0" baseline="0" noProof="0">
                          <a:ln>
                            <a:noFill/>
                          </a:ln>
                          <a:solidFill>
                            <a:prstClr val="black"/>
                          </a:solidFill>
                          <a:effectLst/>
                          <a:uLnTx/>
                          <a:uFillTx/>
                          <a:latin typeface="+mn-lt"/>
                          <a:ea typeface="+mn-ea"/>
                          <a:cs typeface="+mn-cs"/>
                        </a:rPr>
                        <a:t> 
 Was ist neu im Interior-Bereich? Welche Deko, Stoffe und Designs schmücken im Winter 2018.19 den Raum? Es wird auf jeden Fall kuschelig mit natur-inspirierten Styles und zauberhafter Deko. Unser neuer Blog-Beitrag verrät euch mehr! Die Interior-Trends für A/W 2018.19 findet ihr jetzt im TrendSet Blog. Lest mal rein:
 (Plaid gesehen bei Eagle Products)
#trendsetmuenchen #trendset #trendsetsommer2018 #interiors #trendblog #trendsetblog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62002662"/>
                  </a:ext>
                </a:extLst>
              </a:tr>
            </a:tbl>
          </a:graphicData>
        </a:graphic>
      </p:graphicFrame>
      <p:sp>
        <p:nvSpPr>
          <p:cNvPr id="4" name="Text Placeholder 3">
            <a:extLst>
              <a:ext uri="{FF2B5EF4-FFF2-40B4-BE49-F238E27FC236}">
                <a16:creationId xmlns:a16="http://schemas.microsoft.com/office/drawing/2014/main" id="{F6249990-A8D5-4BB9-A75F-B12D1A16AF0B}"/>
              </a:ext>
            </a:extLst>
          </p:cNvPr>
          <p:cNvSpPr>
            <a:spLocks noGrp="1"/>
          </p:cNvSpPr>
          <p:nvPr>
            <p:ph type="body" sz="quarter" idx="14"/>
          </p:nvPr>
        </p:nvSpPr>
        <p:spPr/>
        <p:txBody>
          <a:bodyPr/>
          <a:lstStyle/>
          <a:p>
            <a:r>
              <a:rPr lang="en-US"/>
              <a:t>06/01/2018 - 09/30/2018</a:t>
            </a:r>
          </a:p>
        </p:txBody>
      </p:sp>
    </p:spTree>
    <p:extLst>
      <p:ext uri="{BB962C8B-B14F-4D97-AF65-F5344CB8AC3E}">
        <p14:creationId xmlns:p14="http://schemas.microsoft.com/office/powerpoint/2010/main" val="12369707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ED3A6F-5073-4C2A-B0DC-89DB1239ECC2}"/>
              </a:ext>
            </a:extLst>
          </p:cNvPr>
          <p:cNvSpPr>
            <a:spLocks noGrp="1"/>
          </p:cNvSpPr>
          <p:nvPr>
            <p:ph type="title"/>
          </p:nvPr>
        </p:nvSpPr>
        <p:spPr/>
        <p:txBody>
          <a:bodyPr/>
          <a:lstStyle/>
          <a:p>
            <a:r>
              <a:rPr lang="en-US"/>
              <a:t>Facebook Own Posts Table  | TrendSet - 18 of 19</a:t>
            </a:r>
          </a:p>
        </p:txBody>
      </p:sp>
      <p:graphicFrame>
        <p:nvGraphicFramePr>
          <p:cNvPr id="5" name="Table Placeholder 4">
            <a:extLst>
              <a:ext uri="{FF2B5EF4-FFF2-40B4-BE49-F238E27FC236}">
                <a16:creationId xmlns:a16="http://schemas.microsoft.com/office/drawing/2014/main" id="{1A3524B6-CEA0-44DF-AC7B-BD95DD5AC67E}"/>
              </a:ext>
            </a:extLst>
          </p:cNvPr>
          <p:cNvGraphicFramePr>
            <a:graphicFrameLocks noGrp="1"/>
          </p:cNvGraphicFramePr>
          <p:nvPr>
            <p:ph type="tbl" sz="quarter" idx="13"/>
            <p:extLst>
              <p:ext uri="{D42A27DB-BD31-4B8C-83A1-F6EECF244321}">
                <p14:modId xmlns:p14="http://schemas.microsoft.com/office/powerpoint/2010/main" val="24900782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1210646533"/>
                    </a:ext>
                  </a:extLst>
                </a:gridCol>
                <a:gridCol w="370332">
                  <a:extLst>
                    <a:ext uri="{9D8B030D-6E8A-4147-A177-3AD203B41FA5}">
                      <a16:colId xmlns:a16="http://schemas.microsoft.com/office/drawing/2014/main" val="1864999902"/>
                    </a:ext>
                  </a:extLst>
                </a:gridCol>
                <a:gridCol w="370332">
                  <a:extLst>
                    <a:ext uri="{9D8B030D-6E8A-4147-A177-3AD203B41FA5}">
                      <a16:colId xmlns:a16="http://schemas.microsoft.com/office/drawing/2014/main" val="2476044823"/>
                    </a:ext>
                  </a:extLst>
                </a:gridCol>
                <a:gridCol w="370332">
                  <a:extLst>
                    <a:ext uri="{9D8B030D-6E8A-4147-A177-3AD203B41FA5}">
                      <a16:colId xmlns:a16="http://schemas.microsoft.com/office/drawing/2014/main" val="2994586743"/>
                    </a:ext>
                  </a:extLst>
                </a:gridCol>
                <a:gridCol w="329184">
                  <a:extLst>
                    <a:ext uri="{9D8B030D-6E8A-4147-A177-3AD203B41FA5}">
                      <a16:colId xmlns:a16="http://schemas.microsoft.com/office/drawing/2014/main" val="988805818"/>
                    </a:ext>
                  </a:extLst>
                </a:gridCol>
                <a:gridCol w="329184">
                  <a:extLst>
                    <a:ext uri="{9D8B030D-6E8A-4147-A177-3AD203B41FA5}">
                      <a16:colId xmlns:a16="http://schemas.microsoft.com/office/drawing/2014/main" val="1508534474"/>
                    </a:ext>
                  </a:extLst>
                </a:gridCol>
                <a:gridCol w="329184">
                  <a:extLst>
                    <a:ext uri="{9D8B030D-6E8A-4147-A177-3AD203B41FA5}">
                      <a16:colId xmlns:a16="http://schemas.microsoft.com/office/drawing/2014/main" val="1989639864"/>
                    </a:ext>
                  </a:extLst>
                </a:gridCol>
                <a:gridCol w="329184">
                  <a:extLst>
                    <a:ext uri="{9D8B030D-6E8A-4147-A177-3AD203B41FA5}">
                      <a16:colId xmlns:a16="http://schemas.microsoft.com/office/drawing/2014/main" val="2847700428"/>
                    </a:ext>
                  </a:extLst>
                </a:gridCol>
                <a:gridCol w="329184">
                  <a:extLst>
                    <a:ext uri="{9D8B030D-6E8A-4147-A177-3AD203B41FA5}">
                      <a16:colId xmlns:a16="http://schemas.microsoft.com/office/drawing/2014/main" val="1710968379"/>
                    </a:ext>
                  </a:extLst>
                </a:gridCol>
                <a:gridCol w="329184">
                  <a:extLst>
                    <a:ext uri="{9D8B030D-6E8A-4147-A177-3AD203B41FA5}">
                      <a16:colId xmlns:a16="http://schemas.microsoft.com/office/drawing/2014/main" val="2941315823"/>
                    </a:ext>
                  </a:extLst>
                </a:gridCol>
                <a:gridCol w="329184">
                  <a:extLst>
                    <a:ext uri="{9D8B030D-6E8A-4147-A177-3AD203B41FA5}">
                      <a16:colId xmlns:a16="http://schemas.microsoft.com/office/drawing/2014/main" val="3492941206"/>
                    </a:ext>
                  </a:extLst>
                </a:gridCol>
                <a:gridCol w="329184">
                  <a:extLst>
                    <a:ext uri="{9D8B030D-6E8A-4147-A177-3AD203B41FA5}">
                      <a16:colId xmlns:a16="http://schemas.microsoft.com/office/drawing/2014/main" val="2855792792"/>
                    </a:ext>
                  </a:extLst>
                </a:gridCol>
                <a:gridCol w="370332">
                  <a:extLst>
                    <a:ext uri="{9D8B030D-6E8A-4147-A177-3AD203B41FA5}">
                      <a16:colId xmlns:a16="http://schemas.microsoft.com/office/drawing/2014/main" val="315375371"/>
                    </a:ext>
                  </a:extLst>
                </a:gridCol>
                <a:gridCol w="370332">
                  <a:extLst>
                    <a:ext uri="{9D8B030D-6E8A-4147-A177-3AD203B41FA5}">
                      <a16:colId xmlns:a16="http://schemas.microsoft.com/office/drawing/2014/main" val="1092634218"/>
                    </a:ext>
                  </a:extLst>
                </a:gridCol>
                <a:gridCol w="329184">
                  <a:extLst>
                    <a:ext uri="{9D8B030D-6E8A-4147-A177-3AD203B41FA5}">
                      <a16:colId xmlns:a16="http://schemas.microsoft.com/office/drawing/2014/main" val="3761101036"/>
                    </a:ext>
                  </a:extLst>
                </a:gridCol>
                <a:gridCol w="329184">
                  <a:extLst>
                    <a:ext uri="{9D8B030D-6E8A-4147-A177-3AD203B41FA5}">
                      <a16:colId xmlns:a16="http://schemas.microsoft.com/office/drawing/2014/main" val="1589921036"/>
                    </a:ext>
                  </a:extLst>
                </a:gridCol>
                <a:gridCol w="370332">
                  <a:extLst>
                    <a:ext uri="{9D8B030D-6E8A-4147-A177-3AD203B41FA5}">
                      <a16:colId xmlns:a16="http://schemas.microsoft.com/office/drawing/2014/main" val="16926441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533661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 - 2018-06-04 08:43:12 </a:t>
                      </a:r>
                      <a:r>
                        <a:rPr kumimoji="0" lang="en-US" sz="1000" b="0" i="0" u="none" strike="noStrike" kern="1200" cap="none" spc="0" normalizeH="0" baseline="0" noProof="0">
                          <a:ln>
                            <a:noFill/>
                          </a:ln>
                          <a:solidFill>
                            <a:prstClr val="black"/>
                          </a:solidFill>
                          <a:effectLst/>
                          <a:uLnTx/>
                          <a:uFillTx/>
                          <a:latin typeface="+mn-lt"/>
                          <a:ea typeface="+mn-ea"/>
                          <a:cs typeface="+mn-cs"/>
                        </a:rPr>
                        <a:t> 
 Was ist neu im Interior-Bereich? Welche Deko, Stoffe und Designs schmücken im Winter 2018.19 den Raum? Es wird auf jeden Fall kuschelig mit natur-inspirierten Styles und zauberhafter Deko.💙 Unser neuer Blog-Beitrag verrät euch mehr! Die Interior-Trends für A/W 2018.19 findet ihr jetzt im TrendSet Blog. Lest mal rein: https://bit.ly/2JtyauP
 (Plaid gesehen bei Eagle Products)
#trendsetmuenchen #trendset #trendsetsommer2018 #interiors #trendblog #trendsetblog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78336163"/>
                  </a:ext>
                </a:extLst>
              </a:tr>
            </a:tbl>
          </a:graphicData>
        </a:graphic>
      </p:graphicFrame>
      <p:sp>
        <p:nvSpPr>
          <p:cNvPr id="4" name="Text Placeholder 3">
            <a:extLst>
              <a:ext uri="{FF2B5EF4-FFF2-40B4-BE49-F238E27FC236}">
                <a16:creationId xmlns:a16="http://schemas.microsoft.com/office/drawing/2014/main" id="{4AED895C-48F6-406B-90AB-32038CC02390}"/>
              </a:ext>
            </a:extLst>
          </p:cNvPr>
          <p:cNvSpPr>
            <a:spLocks noGrp="1"/>
          </p:cNvSpPr>
          <p:nvPr>
            <p:ph type="body" sz="quarter" idx="14"/>
          </p:nvPr>
        </p:nvSpPr>
        <p:spPr/>
        <p:txBody>
          <a:bodyPr/>
          <a:lstStyle/>
          <a:p>
            <a:r>
              <a:rPr lang="en-US"/>
              <a:t>06/01/2018 - 09/30/2018</a:t>
            </a:r>
          </a:p>
        </p:txBody>
      </p:sp>
    </p:spTree>
    <p:extLst>
      <p:ext uri="{BB962C8B-B14F-4D97-AF65-F5344CB8AC3E}">
        <p14:creationId xmlns:p14="http://schemas.microsoft.com/office/powerpoint/2010/main" val="26399154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3FB6DA-4F9C-414E-8EF6-6A84356808A8}"/>
              </a:ext>
            </a:extLst>
          </p:cNvPr>
          <p:cNvSpPr>
            <a:spLocks noGrp="1"/>
          </p:cNvSpPr>
          <p:nvPr>
            <p:ph type="title"/>
          </p:nvPr>
        </p:nvSpPr>
        <p:spPr/>
        <p:txBody>
          <a:bodyPr/>
          <a:lstStyle/>
          <a:p>
            <a:r>
              <a:rPr lang="en-US"/>
              <a:t>Facebook Own Posts Table  | TrendSet - 19 of 19</a:t>
            </a:r>
          </a:p>
        </p:txBody>
      </p:sp>
      <p:graphicFrame>
        <p:nvGraphicFramePr>
          <p:cNvPr id="5" name="Table Placeholder 4">
            <a:extLst>
              <a:ext uri="{FF2B5EF4-FFF2-40B4-BE49-F238E27FC236}">
                <a16:creationId xmlns:a16="http://schemas.microsoft.com/office/drawing/2014/main" id="{761B12A4-2DEE-4BD6-AD56-E0D805043C16}"/>
              </a:ext>
            </a:extLst>
          </p:cNvPr>
          <p:cNvGraphicFramePr>
            <a:graphicFrameLocks noGrp="1"/>
          </p:cNvGraphicFramePr>
          <p:nvPr>
            <p:ph type="tbl" sz="quarter" idx="13"/>
            <p:extLst>
              <p:ext uri="{D42A27DB-BD31-4B8C-83A1-F6EECF244321}">
                <p14:modId xmlns:p14="http://schemas.microsoft.com/office/powerpoint/2010/main" val="1858445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3040462261"/>
                    </a:ext>
                  </a:extLst>
                </a:gridCol>
                <a:gridCol w="370332">
                  <a:extLst>
                    <a:ext uri="{9D8B030D-6E8A-4147-A177-3AD203B41FA5}">
                      <a16:colId xmlns:a16="http://schemas.microsoft.com/office/drawing/2014/main" val="1849758496"/>
                    </a:ext>
                  </a:extLst>
                </a:gridCol>
                <a:gridCol w="370332">
                  <a:extLst>
                    <a:ext uri="{9D8B030D-6E8A-4147-A177-3AD203B41FA5}">
                      <a16:colId xmlns:a16="http://schemas.microsoft.com/office/drawing/2014/main" val="2853833845"/>
                    </a:ext>
                  </a:extLst>
                </a:gridCol>
                <a:gridCol w="370332">
                  <a:extLst>
                    <a:ext uri="{9D8B030D-6E8A-4147-A177-3AD203B41FA5}">
                      <a16:colId xmlns:a16="http://schemas.microsoft.com/office/drawing/2014/main" val="1398155932"/>
                    </a:ext>
                  </a:extLst>
                </a:gridCol>
                <a:gridCol w="329184">
                  <a:extLst>
                    <a:ext uri="{9D8B030D-6E8A-4147-A177-3AD203B41FA5}">
                      <a16:colId xmlns:a16="http://schemas.microsoft.com/office/drawing/2014/main" val="3094651789"/>
                    </a:ext>
                  </a:extLst>
                </a:gridCol>
                <a:gridCol w="329184">
                  <a:extLst>
                    <a:ext uri="{9D8B030D-6E8A-4147-A177-3AD203B41FA5}">
                      <a16:colId xmlns:a16="http://schemas.microsoft.com/office/drawing/2014/main" val="4096438165"/>
                    </a:ext>
                  </a:extLst>
                </a:gridCol>
                <a:gridCol w="329184">
                  <a:extLst>
                    <a:ext uri="{9D8B030D-6E8A-4147-A177-3AD203B41FA5}">
                      <a16:colId xmlns:a16="http://schemas.microsoft.com/office/drawing/2014/main" val="1709616684"/>
                    </a:ext>
                  </a:extLst>
                </a:gridCol>
                <a:gridCol w="329184">
                  <a:extLst>
                    <a:ext uri="{9D8B030D-6E8A-4147-A177-3AD203B41FA5}">
                      <a16:colId xmlns:a16="http://schemas.microsoft.com/office/drawing/2014/main" val="703717198"/>
                    </a:ext>
                  </a:extLst>
                </a:gridCol>
                <a:gridCol w="329184">
                  <a:extLst>
                    <a:ext uri="{9D8B030D-6E8A-4147-A177-3AD203B41FA5}">
                      <a16:colId xmlns:a16="http://schemas.microsoft.com/office/drawing/2014/main" val="821096306"/>
                    </a:ext>
                  </a:extLst>
                </a:gridCol>
                <a:gridCol w="329184">
                  <a:extLst>
                    <a:ext uri="{9D8B030D-6E8A-4147-A177-3AD203B41FA5}">
                      <a16:colId xmlns:a16="http://schemas.microsoft.com/office/drawing/2014/main" val="3748775189"/>
                    </a:ext>
                  </a:extLst>
                </a:gridCol>
                <a:gridCol w="329184">
                  <a:extLst>
                    <a:ext uri="{9D8B030D-6E8A-4147-A177-3AD203B41FA5}">
                      <a16:colId xmlns:a16="http://schemas.microsoft.com/office/drawing/2014/main" val="947945854"/>
                    </a:ext>
                  </a:extLst>
                </a:gridCol>
                <a:gridCol w="329184">
                  <a:extLst>
                    <a:ext uri="{9D8B030D-6E8A-4147-A177-3AD203B41FA5}">
                      <a16:colId xmlns:a16="http://schemas.microsoft.com/office/drawing/2014/main" val="2607933269"/>
                    </a:ext>
                  </a:extLst>
                </a:gridCol>
                <a:gridCol w="370332">
                  <a:extLst>
                    <a:ext uri="{9D8B030D-6E8A-4147-A177-3AD203B41FA5}">
                      <a16:colId xmlns:a16="http://schemas.microsoft.com/office/drawing/2014/main" val="3022130704"/>
                    </a:ext>
                  </a:extLst>
                </a:gridCol>
                <a:gridCol w="370332">
                  <a:extLst>
                    <a:ext uri="{9D8B030D-6E8A-4147-A177-3AD203B41FA5}">
                      <a16:colId xmlns:a16="http://schemas.microsoft.com/office/drawing/2014/main" val="297273964"/>
                    </a:ext>
                  </a:extLst>
                </a:gridCol>
                <a:gridCol w="329184">
                  <a:extLst>
                    <a:ext uri="{9D8B030D-6E8A-4147-A177-3AD203B41FA5}">
                      <a16:colId xmlns:a16="http://schemas.microsoft.com/office/drawing/2014/main" val="3470207353"/>
                    </a:ext>
                  </a:extLst>
                </a:gridCol>
                <a:gridCol w="329184">
                  <a:extLst>
                    <a:ext uri="{9D8B030D-6E8A-4147-A177-3AD203B41FA5}">
                      <a16:colId xmlns:a16="http://schemas.microsoft.com/office/drawing/2014/main" val="621502216"/>
                    </a:ext>
                  </a:extLst>
                </a:gridCol>
                <a:gridCol w="370332">
                  <a:extLst>
                    <a:ext uri="{9D8B030D-6E8A-4147-A177-3AD203B41FA5}">
                      <a16:colId xmlns:a16="http://schemas.microsoft.com/office/drawing/2014/main" val="6980376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729898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TrendSet - 2018-06-01 10:02:17 </a:t>
                      </a:r>
                      <a:r>
                        <a:rPr kumimoji="0" lang="de-DE" sz="1000" b="0" i="0" u="none" strike="noStrike" kern="1200" cap="none" spc="0" normalizeH="0" baseline="0" noProof="0">
                          <a:ln>
                            <a:noFill/>
                          </a:ln>
                          <a:solidFill>
                            <a:prstClr val="black"/>
                          </a:solidFill>
                          <a:effectLst/>
                          <a:uLnTx/>
                          <a:uFillTx/>
                          <a:latin typeface="+mn-lt"/>
                          <a:ea typeface="+mn-ea"/>
                          <a:cs typeface="+mn-cs"/>
                        </a:rPr>
                        <a:t> 
 Save the Date für die Trends im Winter 2018.19! Vom 7. bis 9. Juli 2018 könnt ihr wieder viel Neues auf der TrendSet Sommer 2018 entdecken. Seid dabei! Wir freuen uns auf euch. Mehr Infos zu Messe, Termin, Besuchsvorbereitung, Anreise und Tickets findet ihr hier: https://trendset.de/de/besucher/
#trendsetmuenchen #trendset #trendsetsommer2018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23318321"/>
                  </a:ext>
                </a:extLst>
              </a:tr>
            </a:tbl>
          </a:graphicData>
        </a:graphic>
      </p:graphicFrame>
      <p:sp>
        <p:nvSpPr>
          <p:cNvPr id="4" name="Text Placeholder 3">
            <a:extLst>
              <a:ext uri="{FF2B5EF4-FFF2-40B4-BE49-F238E27FC236}">
                <a16:creationId xmlns:a16="http://schemas.microsoft.com/office/drawing/2014/main" id="{95B6B16E-3E06-4E06-B42E-BD35FC962CA5}"/>
              </a:ext>
            </a:extLst>
          </p:cNvPr>
          <p:cNvSpPr>
            <a:spLocks noGrp="1"/>
          </p:cNvSpPr>
          <p:nvPr>
            <p:ph type="body" sz="quarter" idx="14"/>
          </p:nvPr>
        </p:nvSpPr>
        <p:spPr/>
        <p:txBody>
          <a:bodyPr/>
          <a:lstStyle/>
          <a:p>
            <a:r>
              <a:rPr lang="en-US"/>
              <a:t>06/01/2018 - 09/30/2018</a:t>
            </a:r>
          </a:p>
        </p:txBody>
      </p:sp>
    </p:spTree>
    <p:extLst>
      <p:ext uri="{BB962C8B-B14F-4D97-AF65-F5344CB8AC3E}">
        <p14:creationId xmlns:p14="http://schemas.microsoft.com/office/powerpoint/2010/main" val="23487823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865D4C-C66A-4903-967F-BF88D0715BE3}"/>
              </a:ext>
            </a:extLst>
          </p:cNvPr>
          <p:cNvSpPr>
            <a:spLocks noGrp="1"/>
          </p:cNvSpPr>
          <p:nvPr>
            <p:ph type="title"/>
          </p:nvPr>
        </p:nvSpPr>
        <p:spPr/>
        <p:txBody>
          <a:bodyPr/>
          <a:lstStyle/>
          <a:p>
            <a:r>
              <a:rPr lang="en-US"/>
              <a:t>Facebook Own Posts | TrendSet</a:t>
            </a:r>
          </a:p>
        </p:txBody>
      </p:sp>
      <p:graphicFrame>
        <p:nvGraphicFramePr>
          <p:cNvPr id="6" name="Chart Placeholder 5">
            <a:extLst>
              <a:ext uri="{FF2B5EF4-FFF2-40B4-BE49-F238E27FC236}">
                <a16:creationId xmlns:a16="http://schemas.microsoft.com/office/drawing/2014/main" id="{F251D75C-565D-456F-A95A-EDCB97AC94E0}"/>
              </a:ext>
            </a:extLst>
          </p:cNvPr>
          <p:cNvGraphicFramePr>
            <a:graphicFrameLocks noGrp="1"/>
          </p:cNvGraphicFramePr>
          <p:nvPr>
            <p:ph type="chart" sz="quarter" idx="13"/>
            <p:extLst>
              <p:ext uri="{D42A27DB-BD31-4B8C-83A1-F6EECF244321}">
                <p14:modId xmlns:p14="http://schemas.microsoft.com/office/powerpoint/2010/main" val="39968237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9FA5A41-AFAC-40BF-8884-E0C02D52A244}"/>
              </a:ext>
            </a:extLst>
          </p:cNvPr>
          <p:cNvSpPr>
            <a:spLocks noGrp="1"/>
          </p:cNvSpPr>
          <p:nvPr>
            <p:ph type="body" sz="quarter" idx="14"/>
          </p:nvPr>
        </p:nvSpPr>
        <p:spPr/>
        <p:txBody>
          <a:bodyPr/>
          <a:lstStyle/>
          <a:p>
            <a:r>
              <a:rPr lang="en-US"/>
              <a:t>06/01/2018 - 09/30/2018</a:t>
            </a:r>
          </a:p>
        </p:txBody>
      </p:sp>
      <p:sp>
        <p:nvSpPr>
          <p:cNvPr id="5" name="Footer Placeholder 4">
            <a:extLst>
              <a:ext uri="{FF2B5EF4-FFF2-40B4-BE49-F238E27FC236}">
                <a16:creationId xmlns:a16="http://schemas.microsoft.com/office/drawing/2014/main" id="{90442D3F-AB25-4A39-A385-100A3434FF0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670831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E4C162-C1B5-417D-8A3D-57772B27C5EA}"/>
              </a:ext>
            </a:extLst>
          </p:cNvPr>
          <p:cNvSpPr>
            <a:spLocks noGrp="1"/>
          </p:cNvSpPr>
          <p:nvPr>
            <p:ph type="title"/>
          </p:nvPr>
        </p:nvSpPr>
        <p:spPr/>
        <p:txBody>
          <a:bodyPr/>
          <a:lstStyle/>
          <a:p>
            <a:r>
              <a:rPr lang="en-US"/>
              <a:t>Facebook Page Post Reach Table | TrendSet</a:t>
            </a:r>
          </a:p>
        </p:txBody>
      </p:sp>
      <p:graphicFrame>
        <p:nvGraphicFramePr>
          <p:cNvPr id="5" name="Table Placeholder 4">
            <a:extLst>
              <a:ext uri="{FF2B5EF4-FFF2-40B4-BE49-F238E27FC236}">
                <a16:creationId xmlns:a16="http://schemas.microsoft.com/office/drawing/2014/main" id="{7B8B2984-105A-4A13-B82B-5181E547FBCF}"/>
              </a:ext>
            </a:extLst>
          </p:cNvPr>
          <p:cNvGraphicFramePr>
            <a:graphicFrameLocks noGrp="1"/>
          </p:cNvGraphicFramePr>
          <p:nvPr>
            <p:ph type="tbl" sz="quarter" idx="13"/>
            <p:extLst>
              <p:ext uri="{D42A27DB-BD31-4B8C-83A1-F6EECF244321}">
                <p14:modId xmlns:p14="http://schemas.microsoft.com/office/powerpoint/2010/main" val="9118851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967836979"/>
                    </a:ext>
                  </a:extLst>
                </a:gridCol>
                <a:gridCol w="1645920">
                  <a:extLst>
                    <a:ext uri="{9D8B030D-6E8A-4147-A177-3AD203B41FA5}">
                      <a16:colId xmlns:a16="http://schemas.microsoft.com/office/drawing/2014/main" val="1957559756"/>
                    </a:ext>
                  </a:extLst>
                </a:gridCol>
                <a:gridCol w="1645920">
                  <a:extLst>
                    <a:ext uri="{9D8B030D-6E8A-4147-A177-3AD203B41FA5}">
                      <a16:colId xmlns:a16="http://schemas.microsoft.com/office/drawing/2014/main" val="3604835726"/>
                    </a:ext>
                  </a:extLst>
                </a:gridCol>
                <a:gridCol w="1645920">
                  <a:extLst>
                    <a:ext uri="{9D8B030D-6E8A-4147-A177-3AD203B41FA5}">
                      <a16:colId xmlns:a16="http://schemas.microsoft.com/office/drawing/2014/main" val="712053247"/>
                    </a:ext>
                  </a:extLst>
                </a:gridCol>
              </a:tblGrid>
              <a:tr h="370840">
                <a:tc>
                  <a:txBody>
                    <a:bodyPr/>
                    <a:lstStyle/>
                    <a:p>
                      <a:r>
                        <a:rPr lang="en-US" sz="1000"/>
                        <a:t>Name</a:t>
                      </a:r>
                    </a:p>
                  </a:txBody>
                  <a:tcPr/>
                </a:tc>
                <a:tc>
                  <a:txBody>
                    <a:bodyPr/>
                    <a:lstStyle/>
                    <a:p>
                      <a:r>
                        <a:rPr lang="en-US" sz="1000"/>
                        <a:t>Reach - Day</a:t>
                      </a:r>
                    </a:p>
                  </a:txBody>
                  <a:tcPr/>
                </a:tc>
                <a:tc>
                  <a:txBody>
                    <a:bodyPr/>
                    <a:lstStyle/>
                    <a:p>
                      <a:r>
                        <a:rPr lang="en-US" sz="1000"/>
                        <a:t>Reach - Week</a:t>
                      </a:r>
                    </a:p>
                  </a:txBody>
                  <a:tcPr/>
                </a:tc>
                <a:tc>
                  <a:txBody>
                    <a:bodyPr/>
                    <a:lstStyle/>
                    <a:p>
                      <a:r>
                        <a:rPr lang="en-US" sz="1000"/>
                        <a:t>Reach - 28 Days</a:t>
                      </a:r>
                    </a:p>
                  </a:txBody>
                  <a:tcPr/>
                </a:tc>
                <a:extLst>
                  <a:ext uri="{0D108BD9-81ED-4DB2-BD59-A6C34878D82A}">
                    <a16:rowId xmlns:a16="http://schemas.microsoft.com/office/drawing/2014/main" val="1981766298"/>
                  </a:ext>
                </a:extLst>
              </a:tr>
              <a:tr h="370840">
                <a:tc>
                  <a:txBody>
                    <a:bodyPr/>
                    <a:lstStyle/>
                    <a:p>
                      <a:r>
                        <a:rPr lang="en-US" sz="1000"/>
                        <a:t>TrendSet</a:t>
                      </a:r>
                    </a:p>
                  </a:txBody>
                  <a:tcPr/>
                </a:tc>
                <a:tc>
                  <a:txBody>
                    <a:bodyPr/>
                    <a:lstStyle/>
                    <a:p>
                      <a:r>
                        <a:rPr lang="en-US" sz="1000"/>
                        <a:t>10</a:t>
                      </a:r>
                    </a:p>
                  </a:txBody>
                  <a:tcPr/>
                </a:tc>
                <a:tc>
                  <a:txBody>
                    <a:bodyPr/>
                    <a:lstStyle/>
                    <a:p>
                      <a:r>
                        <a:rPr lang="en-US" sz="1000"/>
                        <a:t>863</a:t>
                      </a:r>
                    </a:p>
                  </a:txBody>
                  <a:tcPr/>
                </a:tc>
                <a:tc>
                  <a:txBody>
                    <a:bodyPr/>
                    <a:lstStyle/>
                    <a:p>
                      <a:r>
                        <a:rPr lang="en-US" sz="1000"/>
                        <a:t>977</a:t>
                      </a:r>
                    </a:p>
                  </a:txBody>
                  <a:tcPr/>
                </a:tc>
                <a:extLst>
                  <a:ext uri="{0D108BD9-81ED-4DB2-BD59-A6C34878D82A}">
                    <a16:rowId xmlns:a16="http://schemas.microsoft.com/office/drawing/2014/main" val="818940137"/>
                  </a:ext>
                </a:extLst>
              </a:tr>
            </a:tbl>
          </a:graphicData>
        </a:graphic>
      </p:graphicFrame>
      <p:sp>
        <p:nvSpPr>
          <p:cNvPr id="4" name="Text Placeholder 3">
            <a:extLst>
              <a:ext uri="{FF2B5EF4-FFF2-40B4-BE49-F238E27FC236}">
                <a16:creationId xmlns:a16="http://schemas.microsoft.com/office/drawing/2014/main" id="{7D55D159-74F2-4974-B514-B2C836FAFCE7}"/>
              </a:ext>
            </a:extLst>
          </p:cNvPr>
          <p:cNvSpPr>
            <a:spLocks noGrp="1"/>
          </p:cNvSpPr>
          <p:nvPr>
            <p:ph type="body" sz="quarter" idx="14"/>
          </p:nvPr>
        </p:nvSpPr>
        <p:spPr/>
        <p:txBody>
          <a:bodyPr/>
          <a:lstStyle/>
          <a:p>
            <a:r>
              <a:rPr lang="en-US"/>
              <a:t>06/01/2018 - 09/30/2018</a:t>
            </a:r>
          </a:p>
        </p:txBody>
      </p:sp>
    </p:spTree>
    <p:extLst>
      <p:ext uri="{BB962C8B-B14F-4D97-AF65-F5344CB8AC3E}">
        <p14:creationId xmlns:p14="http://schemas.microsoft.com/office/powerpoint/2010/main" val="13581659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BF3942-97B1-49BF-8A45-0E4E5DD35BB7}"/>
              </a:ext>
            </a:extLst>
          </p:cNvPr>
          <p:cNvSpPr>
            <a:spLocks noGrp="1"/>
          </p:cNvSpPr>
          <p:nvPr>
            <p:ph type="title"/>
          </p:nvPr>
        </p:nvSpPr>
        <p:spPr/>
        <p:txBody>
          <a:bodyPr/>
          <a:lstStyle/>
          <a:p>
            <a:r>
              <a:rPr lang="en-US"/>
              <a:t>Facebook Impressions | TrendSet</a:t>
            </a:r>
          </a:p>
        </p:txBody>
      </p:sp>
      <p:graphicFrame>
        <p:nvGraphicFramePr>
          <p:cNvPr id="6" name="Chart Placeholder 5">
            <a:extLst>
              <a:ext uri="{FF2B5EF4-FFF2-40B4-BE49-F238E27FC236}">
                <a16:creationId xmlns:a16="http://schemas.microsoft.com/office/drawing/2014/main" id="{68B26AAB-BDFA-4D1B-97C6-F372F5CABB8E}"/>
              </a:ext>
            </a:extLst>
          </p:cNvPr>
          <p:cNvGraphicFramePr>
            <a:graphicFrameLocks noGrp="1"/>
          </p:cNvGraphicFramePr>
          <p:nvPr>
            <p:ph type="chart" sz="quarter" idx="13"/>
            <p:extLst>
              <p:ext uri="{D42A27DB-BD31-4B8C-83A1-F6EECF244321}">
                <p14:modId xmlns:p14="http://schemas.microsoft.com/office/powerpoint/2010/main" val="29295449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B2008AE-F6D8-4910-8D6F-415BA8CF7C1C}"/>
              </a:ext>
            </a:extLst>
          </p:cNvPr>
          <p:cNvSpPr>
            <a:spLocks noGrp="1"/>
          </p:cNvSpPr>
          <p:nvPr>
            <p:ph type="body" sz="quarter" idx="14"/>
          </p:nvPr>
        </p:nvSpPr>
        <p:spPr/>
        <p:txBody>
          <a:bodyPr/>
          <a:lstStyle/>
          <a:p>
            <a:r>
              <a:rPr lang="en-US"/>
              <a:t>06/01/2018 - 09/30/2018</a:t>
            </a:r>
          </a:p>
        </p:txBody>
      </p:sp>
      <p:sp>
        <p:nvSpPr>
          <p:cNvPr id="5" name="Footer Placeholder 4">
            <a:extLst>
              <a:ext uri="{FF2B5EF4-FFF2-40B4-BE49-F238E27FC236}">
                <a16:creationId xmlns:a16="http://schemas.microsoft.com/office/drawing/2014/main" id="{2FC28E46-6974-4771-B4A5-8EE655867EE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549042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FF8180-8A4E-4B76-93C5-930D659E4B11}"/>
              </a:ext>
            </a:extLst>
          </p:cNvPr>
          <p:cNvSpPr>
            <a:spLocks noGrp="1"/>
          </p:cNvSpPr>
          <p:nvPr>
            <p:ph type="title"/>
          </p:nvPr>
        </p:nvSpPr>
        <p:spPr/>
        <p:txBody>
          <a:bodyPr/>
          <a:lstStyle/>
          <a:p>
            <a:r>
              <a:rPr lang="en-US"/>
              <a:t>Facebook Engagement Rate | TrendSet</a:t>
            </a:r>
          </a:p>
        </p:txBody>
      </p:sp>
      <p:graphicFrame>
        <p:nvGraphicFramePr>
          <p:cNvPr id="6" name="Chart Placeholder 5">
            <a:extLst>
              <a:ext uri="{FF2B5EF4-FFF2-40B4-BE49-F238E27FC236}">
                <a16:creationId xmlns:a16="http://schemas.microsoft.com/office/drawing/2014/main" id="{12F125FB-A9FF-479E-87AB-0051995CD7A0}"/>
              </a:ext>
            </a:extLst>
          </p:cNvPr>
          <p:cNvGraphicFramePr>
            <a:graphicFrameLocks noGrp="1"/>
          </p:cNvGraphicFramePr>
          <p:nvPr>
            <p:ph type="chart" sz="quarter" idx="13"/>
            <p:extLst>
              <p:ext uri="{D42A27DB-BD31-4B8C-83A1-F6EECF244321}">
                <p14:modId xmlns:p14="http://schemas.microsoft.com/office/powerpoint/2010/main" val="14762723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65EA018-D5F9-499F-B0AA-674518B6D908}"/>
              </a:ext>
            </a:extLst>
          </p:cNvPr>
          <p:cNvSpPr>
            <a:spLocks noGrp="1"/>
          </p:cNvSpPr>
          <p:nvPr>
            <p:ph type="body" sz="quarter" idx="14"/>
          </p:nvPr>
        </p:nvSpPr>
        <p:spPr/>
        <p:txBody>
          <a:bodyPr/>
          <a:lstStyle/>
          <a:p>
            <a:r>
              <a:rPr lang="en-US"/>
              <a:t>06/01/2018 - 09/30/2018</a:t>
            </a:r>
          </a:p>
        </p:txBody>
      </p:sp>
      <p:sp>
        <p:nvSpPr>
          <p:cNvPr id="5" name="Footer Placeholder 4">
            <a:extLst>
              <a:ext uri="{FF2B5EF4-FFF2-40B4-BE49-F238E27FC236}">
                <a16:creationId xmlns:a16="http://schemas.microsoft.com/office/drawing/2014/main" id="{E54D8F19-F12F-4628-A282-72708D76705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985725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2B46E5-0FE2-438E-81D4-D988572ECD31}"/>
              </a:ext>
            </a:extLst>
          </p:cNvPr>
          <p:cNvSpPr>
            <a:spLocks noGrp="1"/>
          </p:cNvSpPr>
          <p:nvPr>
            <p:ph type="title"/>
          </p:nvPr>
        </p:nvSpPr>
        <p:spPr/>
        <p:txBody>
          <a:bodyPr/>
          <a:lstStyle/>
          <a:p>
            <a:r>
              <a:rPr lang="en-US"/>
              <a:t>Facebook Hashtag Detection | TrendSet - 1 of 2</a:t>
            </a:r>
          </a:p>
        </p:txBody>
      </p:sp>
      <p:graphicFrame>
        <p:nvGraphicFramePr>
          <p:cNvPr id="5" name="Table Placeholder 4">
            <a:extLst>
              <a:ext uri="{FF2B5EF4-FFF2-40B4-BE49-F238E27FC236}">
                <a16:creationId xmlns:a16="http://schemas.microsoft.com/office/drawing/2014/main" id="{355DBF1F-DA39-433F-91AE-1ECB2DE7DC7E}"/>
              </a:ext>
            </a:extLst>
          </p:cNvPr>
          <p:cNvGraphicFramePr>
            <a:graphicFrameLocks noGrp="1"/>
          </p:cNvGraphicFramePr>
          <p:nvPr>
            <p:ph type="tbl" sz="quarter" idx="13"/>
            <p:extLst>
              <p:ext uri="{D42A27DB-BD31-4B8C-83A1-F6EECF244321}">
                <p14:modId xmlns:p14="http://schemas.microsoft.com/office/powerpoint/2010/main" val="42718304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15332921"/>
                    </a:ext>
                  </a:extLst>
                </a:gridCol>
                <a:gridCol w="1234440">
                  <a:extLst>
                    <a:ext uri="{9D8B030D-6E8A-4147-A177-3AD203B41FA5}">
                      <a16:colId xmlns:a16="http://schemas.microsoft.com/office/drawing/2014/main" val="1499711227"/>
                    </a:ext>
                  </a:extLst>
                </a:gridCol>
                <a:gridCol w="1234440">
                  <a:extLst>
                    <a:ext uri="{9D8B030D-6E8A-4147-A177-3AD203B41FA5}">
                      <a16:colId xmlns:a16="http://schemas.microsoft.com/office/drawing/2014/main" val="1708354180"/>
                    </a:ext>
                  </a:extLst>
                </a:gridCol>
                <a:gridCol w="1234440">
                  <a:extLst>
                    <a:ext uri="{9D8B030D-6E8A-4147-A177-3AD203B41FA5}">
                      <a16:colId xmlns:a16="http://schemas.microsoft.com/office/drawing/2014/main" val="518901631"/>
                    </a:ext>
                  </a:extLst>
                </a:gridCol>
                <a:gridCol w="1234440">
                  <a:extLst>
                    <a:ext uri="{9D8B030D-6E8A-4147-A177-3AD203B41FA5}">
                      <a16:colId xmlns:a16="http://schemas.microsoft.com/office/drawing/2014/main" val="3207810129"/>
                    </a:ext>
                  </a:extLst>
                </a:gridCol>
                <a:gridCol w="1234440">
                  <a:extLst>
                    <a:ext uri="{9D8B030D-6E8A-4147-A177-3AD203B41FA5}">
                      <a16:colId xmlns:a16="http://schemas.microsoft.com/office/drawing/2014/main" val="9873281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9880401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#trendsetmuenchen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19.545454545455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1.6363636363636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1.6363636363636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22.818181818182</a:t>
                      </a:r>
                    </a:p>
                  </a:txBody>
                  <a:tcPr/>
                </a:tc>
                <a:extLst>
                  <a:ext uri="{0D108BD9-81ED-4DB2-BD59-A6C34878D82A}">
                    <a16:rowId xmlns:a16="http://schemas.microsoft.com/office/drawing/2014/main" val="1823411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19.260869565217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1.5652173913043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1.5652173913043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22.391304347826</a:t>
                      </a:r>
                    </a:p>
                  </a:txBody>
                  <a:tcPr/>
                </a:tc>
                <a:extLst>
                  <a:ext uri="{0D108BD9-81ED-4DB2-BD59-A6C34878D82A}">
                    <a16:rowId xmlns:a16="http://schemas.microsoft.com/office/drawing/2014/main" val="31870104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#trendsetwinter2019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22.333333333333</a:t>
                      </a:r>
                    </a:p>
                  </a:txBody>
                  <a:tcPr/>
                </a:tc>
                <a:extLst>
                  <a:ext uri="{0D108BD9-81ED-4DB2-BD59-A6C34878D82A}">
                    <a16:rowId xmlns:a16="http://schemas.microsoft.com/office/drawing/2014/main" val="35693567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#trendblog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9.1666666666667</a:t>
                      </a:r>
                    </a:p>
                  </a:txBody>
                  <a:tcPr/>
                </a:tc>
                <a:extLst>
                  <a:ext uri="{0D108BD9-81ED-4DB2-BD59-A6C34878D82A}">
                    <a16:rowId xmlns:a16="http://schemas.microsoft.com/office/drawing/2014/main" val="32826409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#trendsetblog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9.1666666666667</a:t>
                      </a:r>
                    </a:p>
                  </a:txBody>
                  <a:tcPr/>
                </a:tc>
                <a:extLst>
                  <a:ext uri="{0D108BD9-81ED-4DB2-BD59-A6C34878D82A}">
                    <a16:rowId xmlns:a16="http://schemas.microsoft.com/office/drawing/2014/main" val="33505573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#trendsetsommer2018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19.809523809524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1.6190476190476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23.095238095238</a:t>
                      </a:r>
                    </a:p>
                  </a:txBody>
                  <a:tcPr/>
                </a:tc>
                <a:extLst>
                  <a:ext uri="{0D108BD9-81ED-4DB2-BD59-A6C34878D82A}">
                    <a16:rowId xmlns:a16="http://schemas.microsoft.com/office/drawing/2014/main" val="27663267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#interiors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33713578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#floristry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2002135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#christmas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28998858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#trendsetcountrystyle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3550216423"/>
                  </a:ext>
                </a:extLst>
              </a:tr>
            </a:tbl>
          </a:graphicData>
        </a:graphic>
      </p:graphicFrame>
      <p:sp>
        <p:nvSpPr>
          <p:cNvPr id="4" name="Text Placeholder 3">
            <a:extLst>
              <a:ext uri="{FF2B5EF4-FFF2-40B4-BE49-F238E27FC236}">
                <a16:creationId xmlns:a16="http://schemas.microsoft.com/office/drawing/2014/main" id="{615150DA-4E14-4E31-8B79-46882EC52EB6}"/>
              </a:ext>
            </a:extLst>
          </p:cNvPr>
          <p:cNvSpPr>
            <a:spLocks noGrp="1"/>
          </p:cNvSpPr>
          <p:nvPr>
            <p:ph type="body" sz="quarter" idx="14"/>
          </p:nvPr>
        </p:nvSpPr>
        <p:spPr/>
        <p:txBody>
          <a:bodyPr/>
          <a:lstStyle/>
          <a:p>
            <a:r>
              <a:rPr lang="en-US"/>
              <a:t>06/01/2018 - 09/30/2018</a:t>
            </a:r>
          </a:p>
        </p:txBody>
      </p:sp>
    </p:spTree>
    <p:extLst>
      <p:ext uri="{BB962C8B-B14F-4D97-AF65-F5344CB8AC3E}">
        <p14:creationId xmlns:p14="http://schemas.microsoft.com/office/powerpoint/2010/main" val="2442000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87FC1A-44D0-41B9-B967-5A2F4AC7528B}"/>
              </a:ext>
            </a:extLst>
          </p:cNvPr>
          <p:cNvSpPr>
            <a:spLocks noGrp="1"/>
          </p:cNvSpPr>
          <p:nvPr>
            <p:ph type="title"/>
          </p:nvPr>
        </p:nvSpPr>
        <p:spPr/>
        <p:txBody>
          <a:bodyPr/>
          <a:lstStyle/>
          <a:p>
            <a:r>
              <a:rPr lang="en-US"/>
              <a:t>Facebook Hashtag Detection | TrendSet - 2 of 2</a:t>
            </a:r>
          </a:p>
        </p:txBody>
      </p:sp>
      <p:graphicFrame>
        <p:nvGraphicFramePr>
          <p:cNvPr id="5" name="Table Placeholder 4">
            <a:extLst>
              <a:ext uri="{FF2B5EF4-FFF2-40B4-BE49-F238E27FC236}">
                <a16:creationId xmlns:a16="http://schemas.microsoft.com/office/drawing/2014/main" id="{286EE70F-81DD-44FB-B12B-094935859427}"/>
              </a:ext>
            </a:extLst>
          </p:cNvPr>
          <p:cNvGraphicFramePr>
            <a:graphicFrameLocks noGrp="1"/>
          </p:cNvGraphicFramePr>
          <p:nvPr>
            <p:ph type="tbl" sz="quarter" idx="13"/>
            <p:extLst>
              <p:ext uri="{D42A27DB-BD31-4B8C-83A1-F6EECF244321}">
                <p14:modId xmlns:p14="http://schemas.microsoft.com/office/powerpoint/2010/main" val="37613054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77466615"/>
                    </a:ext>
                  </a:extLst>
                </a:gridCol>
                <a:gridCol w="1234440">
                  <a:extLst>
                    <a:ext uri="{9D8B030D-6E8A-4147-A177-3AD203B41FA5}">
                      <a16:colId xmlns:a16="http://schemas.microsoft.com/office/drawing/2014/main" val="289754969"/>
                    </a:ext>
                  </a:extLst>
                </a:gridCol>
                <a:gridCol w="1234440">
                  <a:extLst>
                    <a:ext uri="{9D8B030D-6E8A-4147-A177-3AD203B41FA5}">
                      <a16:colId xmlns:a16="http://schemas.microsoft.com/office/drawing/2014/main" val="666148986"/>
                    </a:ext>
                  </a:extLst>
                </a:gridCol>
                <a:gridCol w="1234440">
                  <a:extLst>
                    <a:ext uri="{9D8B030D-6E8A-4147-A177-3AD203B41FA5}">
                      <a16:colId xmlns:a16="http://schemas.microsoft.com/office/drawing/2014/main" val="2035267528"/>
                    </a:ext>
                  </a:extLst>
                </a:gridCol>
                <a:gridCol w="1234440">
                  <a:extLst>
                    <a:ext uri="{9D8B030D-6E8A-4147-A177-3AD203B41FA5}">
                      <a16:colId xmlns:a16="http://schemas.microsoft.com/office/drawing/2014/main" val="3402138041"/>
                    </a:ext>
                  </a:extLst>
                </a:gridCol>
                <a:gridCol w="1234440">
                  <a:extLst>
                    <a:ext uri="{9D8B030D-6E8A-4147-A177-3AD203B41FA5}">
                      <a16:colId xmlns:a16="http://schemas.microsoft.com/office/drawing/2014/main" val="25067450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26726194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#countrystyle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20975241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#trendsetnewcomer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extLst>
                  <a:ext uri="{0D108BD9-81ED-4DB2-BD59-A6C34878D82A}">
                    <a16:rowId xmlns:a16="http://schemas.microsoft.com/office/drawing/2014/main" val="12903566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#trendsetbijoutex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19773998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#bijoutex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2260819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#trendsetfinearts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extLst>
                  <a:ext uri="{0D108BD9-81ED-4DB2-BD59-A6C34878D82A}">
                    <a16:rowId xmlns:a16="http://schemas.microsoft.com/office/drawing/2014/main" val="10963154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#finearts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22168069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#trensetmuenchen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11631781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#trendsetcountryandstyle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1088148208"/>
                  </a:ext>
                </a:extLst>
              </a:tr>
            </a:tbl>
          </a:graphicData>
        </a:graphic>
      </p:graphicFrame>
      <p:sp>
        <p:nvSpPr>
          <p:cNvPr id="4" name="Text Placeholder 3">
            <a:extLst>
              <a:ext uri="{FF2B5EF4-FFF2-40B4-BE49-F238E27FC236}">
                <a16:creationId xmlns:a16="http://schemas.microsoft.com/office/drawing/2014/main" id="{112F64C9-5F6D-4C72-AC17-84663EFDC979}"/>
              </a:ext>
            </a:extLst>
          </p:cNvPr>
          <p:cNvSpPr>
            <a:spLocks noGrp="1"/>
          </p:cNvSpPr>
          <p:nvPr>
            <p:ph type="body" sz="quarter" idx="14"/>
          </p:nvPr>
        </p:nvSpPr>
        <p:spPr/>
        <p:txBody>
          <a:bodyPr/>
          <a:lstStyle/>
          <a:p>
            <a:r>
              <a:rPr lang="en-US"/>
              <a:t>06/01/2018 - 09/30/2018</a:t>
            </a:r>
          </a:p>
        </p:txBody>
      </p:sp>
    </p:spTree>
    <p:extLst>
      <p:ext uri="{BB962C8B-B14F-4D97-AF65-F5344CB8AC3E}">
        <p14:creationId xmlns:p14="http://schemas.microsoft.com/office/powerpoint/2010/main" val="35789647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1651</Words>
  <Application>Microsoft Office PowerPoint</Application>
  <PresentationFormat>On-screen Show (4:3)</PresentationFormat>
  <Paragraphs>1000</Paragraphs>
  <Slides>29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29</vt:i4>
      </vt:variant>
    </vt:vector>
  </HeadingPairs>
  <TitlesOfParts>
    <vt:vector size="32" baseType="lpstr">
      <vt:lpstr>Arial</vt:lpstr>
      <vt:lpstr>Calibri</vt:lpstr>
      <vt:lpstr>quintly_template</vt:lpstr>
      <vt:lpstr>TrendSet Facebook</vt:lpstr>
      <vt:lpstr>Facebook Key Metrics Table | TrendSet</vt:lpstr>
      <vt:lpstr>Facebook Fans Total | TrendSet</vt:lpstr>
      <vt:lpstr>Facebook Fans Table | TrendSet</vt:lpstr>
      <vt:lpstr>Facebook Own Posts Table  | TrendSet - 1 of 19</vt:lpstr>
      <vt:lpstr>Facebook Own Posts Table  | TrendSet - 2 of 19</vt:lpstr>
      <vt:lpstr>Facebook Own Posts Table  | TrendSet - 3 of 19</vt:lpstr>
      <vt:lpstr>Facebook Own Posts Table  | TrendSet - 4 of 19</vt:lpstr>
      <vt:lpstr>Facebook Own Posts Table  | TrendSet - 5 of 19</vt:lpstr>
      <vt:lpstr>Facebook Own Posts Table  | TrendSet - 6 of 19</vt:lpstr>
      <vt:lpstr>Facebook Own Posts Table  | TrendSet - 7 of 19</vt:lpstr>
      <vt:lpstr>Facebook Own Posts Table  | TrendSet - 8 of 19</vt:lpstr>
      <vt:lpstr>Facebook Own Posts Table  | TrendSet - 9 of 19</vt:lpstr>
      <vt:lpstr>Facebook Own Posts Table  | TrendSet - 10 of 19</vt:lpstr>
      <vt:lpstr>Facebook Own Posts Table  | TrendSet - 11 of 19</vt:lpstr>
      <vt:lpstr>Facebook Own Posts Table  | TrendSet - 12 of 19</vt:lpstr>
      <vt:lpstr>Facebook Own Posts Table  | TrendSet - 13 of 19</vt:lpstr>
      <vt:lpstr>Facebook Own Posts Table  | TrendSet - 14 of 19</vt:lpstr>
      <vt:lpstr>Facebook Own Posts Table  | TrendSet - 15 of 19</vt:lpstr>
      <vt:lpstr>Facebook Own Posts Table  | TrendSet - 16 of 19</vt:lpstr>
      <vt:lpstr>Facebook Own Posts Table  | TrendSet - 17 of 19</vt:lpstr>
      <vt:lpstr>Facebook Own Posts Table  | TrendSet - 18 of 19</vt:lpstr>
      <vt:lpstr>Facebook Own Posts Table  | TrendSet - 19 of 19</vt:lpstr>
      <vt:lpstr>Facebook Own Posts | TrendSet</vt:lpstr>
      <vt:lpstr>Facebook Page Post Reach Table | TrendSet</vt:lpstr>
      <vt:lpstr>Facebook Impressions | TrendSet</vt:lpstr>
      <vt:lpstr>Facebook Engagement Rate | TrendSet</vt:lpstr>
      <vt:lpstr>Facebook Hashtag Detection | TrendSet - 1 of 2</vt:lpstr>
      <vt:lpstr>Facebook Hashtag Detection | TrendSet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TrendSet Facebook</dc:title>
  <dc:creator>Administrator</dc:creator>
  <cp:lastModifiedBy>Administrator</cp:lastModifiedBy>
  <cp:revision>1</cp:revision>
  <dcterms:created xsi:type="dcterms:W3CDTF">2018-10-29T11:13:01Z</dcterms:created>
  <dcterms:modified xsi:type="dcterms:W3CDTF">2018-10-29T11:14:17Z</dcterms:modified>
</cp:coreProperties>
</file>