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Sheet1!$A$2:$A$123</c:f>
              <c:numCache>
                <c:formatCode>m/d/yyyy</c:formatCode>
                <c:ptCount val="122"/>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pt idx="30">
                  <c:v>43282</c:v>
                </c:pt>
                <c:pt idx="31">
                  <c:v>43283</c:v>
                </c:pt>
                <c:pt idx="32">
                  <c:v>43284</c:v>
                </c:pt>
                <c:pt idx="33">
                  <c:v>43285</c:v>
                </c:pt>
                <c:pt idx="34">
                  <c:v>43286</c:v>
                </c:pt>
                <c:pt idx="35">
                  <c:v>43287</c:v>
                </c:pt>
                <c:pt idx="36">
                  <c:v>43288</c:v>
                </c:pt>
                <c:pt idx="37">
                  <c:v>43289</c:v>
                </c:pt>
                <c:pt idx="38">
                  <c:v>43290</c:v>
                </c:pt>
                <c:pt idx="39">
                  <c:v>43291</c:v>
                </c:pt>
                <c:pt idx="40">
                  <c:v>43292</c:v>
                </c:pt>
                <c:pt idx="41">
                  <c:v>43293</c:v>
                </c:pt>
                <c:pt idx="42">
                  <c:v>43294</c:v>
                </c:pt>
                <c:pt idx="43">
                  <c:v>43295</c:v>
                </c:pt>
                <c:pt idx="44">
                  <c:v>43296</c:v>
                </c:pt>
                <c:pt idx="45">
                  <c:v>43297</c:v>
                </c:pt>
                <c:pt idx="46">
                  <c:v>43298</c:v>
                </c:pt>
                <c:pt idx="47">
                  <c:v>43299</c:v>
                </c:pt>
                <c:pt idx="48">
                  <c:v>43300</c:v>
                </c:pt>
                <c:pt idx="49">
                  <c:v>43301</c:v>
                </c:pt>
                <c:pt idx="50">
                  <c:v>43302</c:v>
                </c:pt>
                <c:pt idx="51">
                  <c:v>43303</c:v>
                </c:pt>
                <c:pt idx="52">
                  <c:v>43304</c:v>
                </c:pt>
                <c:pt idx="53">
                  <c:v>43305</c:v>
                </c:pt>
                <c:pt idx="54">
                  <c:v>43306</c:v>
                </c:pt>
                <c:pt idx="55">
                  <c:v>43307</c:v>
                </c:pt>
                <c:pt idx="56">
                  <c:v>43308</c:v>
                </c:pt>
                <c:pt idx="57">
                  <c:v>43309</c:v>
                </c:pt>
                <c:pt idx="58">
                  <c:v>43310</c:v>
                </c:pt>
                <c:pt idx="59">
                  <c:v>43311</c:v>
                </c:pt>
                <c:pt idx="60">
                  <c:v>43312</c:v>
                </c:pt>
                <c:pt idx="61">
                  <c:v>43313</c:v>
                </c:pt>
                <c:pt idx="62">
                  <c:v>43314</c:v>
                </c:pt>
                <c:pt idx="63">
                  <c:v>43315</c:v>
                </c:pt>
                <c:pt idx="64">
                  <c:v>43316</c:v>
                </c:pt>
                <c:pt idx="65">
                  <c:v>43317</c:v>
                </c:pt>
                <c:pt idx="66">
                  <c:v>43318</c:v>
                </c:pt>
                <c:pt idx="67">
                  <c:v>43319</c:v>
                </c:pt>
                <c:pt idx="68">
                  <c:v>43320</c:v>
                </c:pt>
                <c:pt idx="69">
                  <c:v>43321</c:v>
                </c:pt>
                <c:pt idx="70">
                  <c:v>43322</c:v>
                </c:pt>
                <c:pt idx="71">
                  <c:v>43323</c:v>
                </c:pt>
                <c:pt idx="72">
                  <c:v>43324</c:v>
                </c:pt>
                <c:pt idx="73">
                  <c:v>43325</c:v>
                </c:pt>
                <c:pt idx="74">
                  <c:v>43326</c:v>
                </c:pt>
                <c:pt idx="75">
                  <c:v>43327</c:v>
                </c:pt>
                <c:pt idx="76">
                  <c:v>43328</c:v>
                </c:pt>
                <c:pt idx="77">
                  <c:v>43329</c:v>
                </c:pt>
                <c:pt idx="78">
                  <c:v>43330</c:v>
                </c:pt>
                <c:pt idx="79">
                  <c:v>43331</c:v>
                </c:pt>
                <c:pt idx="80">
                  <c:v>43332</c:v>
                </c:pt>
                <c:pt idx="81">
                  <c:v>43333</c:v>
                </c:pt>
                <c:pt idx="82">
                  <c:v>43334</c:v>
                </c:pt>
                <c:pt idx="83">
                  <c:v>43335</c:v>
                </c:pt>
                <c:pt idx="84">
                  <c:v>43336</c:v>
                </c:pt>
                <c:pt idx="85">
                  <c:v>43337</c:v>
                </c:pt>
                <c:pt idx="86">
                  <c:v>43338</c:v>
                </c:pt>
                <c:pt idx="87">
                  <c:v>43339</c:v>
                </c:pt>
                <c:pt idx="88">
                  <c:v>43340</c:v>
                </c:pt>
                <c:pt idx="89">
                  <c:v>43341</c:v>
                </c:pt>
                <c:pt idx="90">
                  <c:v>43342</c:v>
                </c:pt>
                <c:pt idx="91">
                  <c:v>43343</c:v>
                </c:pt>
                <c:pt idx="92">
                  <c:v>43344</c:v>
                </c:pt>
                <c:pt idx="93">
                  <c:v>43345</c:v>
                </c:pt>
                <c:pt idx="94">
                  <c:v>43346</c:v>
                </c:pt>
                <c:pt idx="95">
                  <c:v>43347</c:v>
                </c:pt>
                <c:pt idx="96">
                  <c:v>43348</c:v>
                </c:pt>
                <c:pt idx="97">
                  <c:v>43349</c:v>
                </c:pt>
                <c:pt idx="98">
                  <c:v>43350</c:v>
                </c:pt>
                <c:pt idx="99">
                  <c:v>43351</c:v>
                </c:pt>
                <c:pt idx="100">
                  <c:v>43352</c:v>
                </c:pt>
                <c:pt idx="101">
                  <c:v>43353</c:v>
                </c:pt>
                <c:pt idx="102">
                  <c:v>43354</c:v>
                </c:pt>
                <c:pt idx="103">
                  <c:v>43355</c:v>
                </c:pt>
                <c:pt idx="104">
                  <c:v>43356</c:v>
                </c:pt>
                <c:pt idx="105">
                  <c:v>43357</c:v>
                </c:pt>
                <c:pt idx="106">
                  <c:v>43358</c:v>
                </c:pt>
                <c:pt idx="107">
                  <c:v>43359</c:v>
                </c:pt>
                <c:pt idx="108">
                  <c:v>43360</c:v>
                </c:pt>
                <c:pt idx="109">
                  <c:v>43361</c:v>
                </c:pt>
                <c:pt idx="110">
                  <c:v>43362</c:v>
                </c:pt>
                <c:pt idx="111">
                  <c:v>43363</c:v>
                </c:pt>
                <c:pt idx="112">
                  <c:v>43364</c:v>
                </c:pt>
                <c:pt idx="113">
                  <c:v>43365</c:v>
                </c:pt>
                <c:pt idx="114">
                  <c:v>43366</c:v>
                </c:pt>
                <c:pt idx="115">
                  <c:v>43367</c:v>
                </c:pt>
                <c:pt idx="116">
                  <c:v>43368</c:v>
                </c:pt>
                <c:pt idx="117">
                  <c:v>43369</c:v>
                </c:pt>
                <c:pt idx="118">
                  <c:v>43370</c:v>
                </c:pt>
                <c:pt idx="119">
                  <c:v>43371</c:v>
                </c:pt>
                <c:pt idx="120">
                  <c:v>43372</c:v>
                </c:pt>
                <c:pt idx="121">
                  <c:v>43373</c:v>
                </c:pt>
              </c:numCache>
            </c:numRef>
          </c:cat>
          <c:val>
            <c:numRef>
              <c:f>Sheet1!$B$2:$B$123</c:f>
              <c:numCache>
                <c:formatCode>General</c:formatCode>
                <c:ptCount val="122"/>
                <c:pt idx="0">
                  <c:v>2648</c:v>
                </c:pt>
                <c:pt idx="1">
                  <c:v>2648</c:v>
                </c:pt>
                <c:pt idx="2">
                  <c:v>2648</c:v>
                </c:pt>
                <c:pt idx="3">
                  <c:v>2648</c:v>
                </c:pt>
                <c:pt idx="4">
                  <c:v>2648</c:v>
                </c:pt>
                <c:pt idx="5">
                  <c:v>2648</c:v>
                </c:pt>
                <c:pt idx="6">
                  <c:v>2651</c:v>
                </c:pt>
                <c:pt idx="7">
                  <c:v>2650</c:v>
                </c:pt>
                <c:pt idx="8">
                  <c:v>2650</c:v>
                </c:pt>
                <c:pt idx="9">
                  <c:v>2650</c:v>
                </c:pt>
                <c:pt idx="10">
                  <c:v>2651</c:v>
                </c:pt>
                <c:pt idx="11">
                  <c:v>2653</c:v>
                </c:pt>
                <c:pt idx="12">
                  <c:v>2652</c:v>
                </c:pt>
                <c:pt idx="13">
                  <c:v>2651</c:v>
                </c:pt>
                <c:pt idx="14">
                  <c:v>2652</c:v>
                </c:pt>
                <c:pt idx="15">
                  <c:v>2652</c:v>
                </c:pt>
                <c:pt idx="16">
                  <c:v>2654</c:v>
                </c:pt>
                <c:pt idx="17">
                  <c:v>2654</c:v>
                </c:pt>
                <c:pt idx="18">
                  <c:v>2656</c:v>
                </c:pt>
                <c:pt idx="19">
                  <c:v>2655</c:v>
                </c:pt>
                <c:pt idx="20">
                  <c:v>2656</c:v>
                </c:pt>
                <c:pt idx="21">
                  <c:v>2657</c:v>
                </c:pt>
                <c:pt idx="22">
                  <c:v>2658</c:v>
                </c:pt>
                <c:pt idx="23">
                  <c:v>2657</c:v>
                </c:pt>
                <c:pt idx="24">
                  <c:v>2659</c:v>
                </c:pt>
                <c:pt idx="25">
                  <c:v>2661</c:v>
                </c:pt>
                <c:pt idx="26">
                  <c:v>2661</c:v>
                </c:pt>
                <c:pt idx="27">
                  <c:v>2662</c:v>
                </c:pt>
                <c:pt idx="28">
                  <c:v>2662</c:v>
                </c:pt>
                <c:pt idx="29">
                  <c:v>2664</c:v>
                </c:pt>
                <c:pt idx="30">
                  <c:v>2666</c:v>
                </c:pt>
                <c:pt idx="31">
                  <c:v>2670</c:v>
                </c:pt>
                <c:pt idx="32">
                  <c:v>2671</c:v>
                </c:pt>
                <c:pt idx="33">
                  <c:v>2672</c:v>
                </c:pt>
                <c:pt idx="34">
                  <c:v>2678</c:v>
                </c:pt>
                <c:pt idx="35">
                  <c:v>2684</c:v>
                </c:pt>
                <c:pt idx="36">
                  <c:v>2707</c:v>
                </c:pt>
                <c:pt idx="37">
                  <c:v>2736</c:v>
                </c:pt>
                <c:pt idx="38">
                  <c:v>2751</c:v>
                </c:pt>
                <c:pt idx="39">
                  <c:v>2760</c:v>
                </c:pt>
                <c:pt idx="40">
                  <c:v>2761</c:v>
                </c:pt>
                <c:pt idx="41">
                  <c:v>2769</c:v>
                </c:pt>
                <c:pt idx="42">
                  <c:v>2772</c:v>
                </c:pt>
                <c:pt idx="43">
                  <c:v>2772</c:v>
                </c:pt>
                <c:pt idx="44">
                  <c:v>2771</c:v>
                </c:pt>
                <c:pt idx="45">
                  <c:v>2774</c:v>
                </c:pt>
                <c:pt idx="46">
                  <c:v>2776</c:v>
                </c:pt>
                <c:pt idx="47">
                  <c:v>2776</c:v>
                </c:pt>
                <c:pt idx="48">
                  <c:v>2777</c:v>
                </c:pt>
                <c:pt idx="49">
                  <c:v>2777</c:v>
                </c:pt>
                <c:pt idx="50">
                  <c:v>2779</c:v>
                </c:pt>
                <c:pt idx="51">
                  <c:v>2779</c:v>
                </c:pt>
                <c:pt idx="52">
                  <c:v>2779</c:v>
                </c:pt>
                <c:pt idx="53">
                  <c:v>2779</c:v>
                </c:pt>
                <c:pt idx="54">
                  <c:v>2780</c:v>
                </c:pt>
                <c:pt idx="55">
                  <c:v>2780</c:v>
                </c:pt>
                <c:pt idx="56">
                  <c:v>2780</c:v>
                </c:pt>
                <c:pt idx="57">
                  <c:v>2779</c:v>
                </c:pt>
                <c:pt idx="58">
                  <c:v>2781</c:v>
                </c:pt>
                <c:pt idx="59">
                  <c:v>2781</c:v>
                </c:pt>
                <c:pt idx="60">
                  <c:v>2782</c:v>
                </c:pt>
                <c:pt idx="61">
                  <c:v>2782</c:v>
                </c:pt>
                <c:pt idx="62">
                  <c:v>2782</c:v>
                </c:pt>
                <c:pt idx="63">
                  <c:v>2783</c:v>
                </c:pt>
                <c:pt idx="64">
                  <c:v>2784</c:v>
                </c:pt>
                <c:pt idx="65">
                  <c:v>2783</c:v>
                </c:pt>
                <c:pt idx="66">
                  <c:v>2783</c:v>
                </c:pt>
                <c:pt idx="67">
                  <c:v>2785</c:v>
                </c:pt>
                <c:pt idx="68">
                  <c:v>2784</c:v>
                </c:pt>
                <c:pt idx="69">
                  <c:v>2785</c:v>
                </c:pt>
                <c:pt idx="70">
                  <c:v>2786</c:v>
                </c:pt>
                <c:pt idx="71">
                  <c:v>2786</c:v>
                </c:pt>
                <c:pt idx="72">
                  <c:v>2788</c:v>
                </c:pt>
                <c:pt idx="73">
                  <c:v>2788</c:v>
                </c:pt>
                <c:pt idx="74">
                  <c:v>2788</c:v>
                </c:pt>
                <c:pt idx="75">
                  <c:v>2788</c:v>
                </c:pt>
                <c:pt idx="76">
                  <c:v>2789</c:v>
                </c:pt>
                <c:pt idx="77">
                  <c:v>2790</c:v>
                </c:pt>
                <c:pt idx="78">
                  <c:v>2790</c:v>
                </c:pt>
                <c:pt idx="79">
                  <c:v>2790</c:v>
                </c:pt>
                <c:pt idx="80">
                  <c:v>2791</c:v>
                </c:pt>
                <c:pt idx="81">
                  <c:v>2791</c:v>
                </c:pt>
                <c:pt idx="82">
                  <c:v>2791</c:v>
                </c:pt>
                <c:pt idx="83">
                  <c:v>2792</c:v>
                </c:pt>
                <c:pt idx="84">
                  <c:v>2792</c:v>
                </c:pt>
                <c:pt idx="85">
                  <c:v>2791</c:v>
                </c:pt>
                <c:pt idx="86">
                  <c:v>2793</c:v>
                </c:pt>
                <c:pt idx="87">
                  <c:v>2794</c:v>
                </c:pt>
                <c:pt idx="88">
                  <c:v>2794</c:v>
                </c:pt>
                <c:pt idx="89">
                  <c:v>2794</c:v>
                </c:pt>
                <c:pt idx="90">
                  <c:v>2794</c:v>
                </c:pt>
                <c:pt idx="91">
                  <c:v>2795</c:v>
                </c:pt>
                <c:pt idx="92">
                  <c:v>2795</c:v>
                </c:pt>
                <c:pt idx="93">
                  <c:v>2795</c:v>
                </c:pt>
                <c:pt idx="94">
                  <c:v>2795</c:v>
                </c:pt>
                <c:pt idx="95">
                  <c:v>2795</c:v>
                </c:pt>
                <c:pt idx="96">
                  <c:v>2795</c:v>
                </c:pt>
                <c:pt idx="97">
                  <c:v>2796</c:v>
                </c:pt>
                <c:pt idx="98">
                  <c:v>2797</c:v>
                </c:pt>
                <c:pt idx="99">
                  <c:v>2797</c:v>
                </c:pt>
                <c:pt idx="100">
                  <c:v>2797</c:v>
                </c:pt>
                <c:pt idx="101">
                  <c:v>2796</c:v>
                </c:pt>
                <c:pt idx="102">
                  <c:v>2796</c:v>
                </c:pt>
                <c:pt idx="103">
                  <c:v>2797</c:v>
                </c:pt>
                <c:pt idx="104">
                  <c:v>2797</c:v>
                </c:pt>
                <c:pt idx="105">
                  <c:v>2797</c:v>
                </c:pt>
                <c:pt idx="106">
                  <c:v>2797</c:v>
                </c:pt>
                <c:pt idx="107">
                  <c:v>2797</c:v>
                </c:pt>
                <c:pt idx="108">
                  <c:v>2797</c:v>
                </c:pt>
                <c:pt idx="109">
                  <c:v>2798</c:v>
                </c:pt>
                <c:pt idx="110">
                  <c:v>2800</c:v>
                </c:pt>
                <c:pt idx="111">
                  <c:v>2800</c:v>
                </c:pt>
                <c:pt idx="112">
                  <c:v>2801</c:v>
                </c:pt>
                <c:pt idx="113">
                  <c:v>2802</c:v>
                </c:pt>
                <c:pt idx="114">
                  <c:v>2802</c:v>
                </c:pt>
                <c:pt idx="115">
                  <c:v>2802</c:v>
                </c:pt>
                <c:pt idx="116">
                  <c:v>2804</c:v>
                </c:pt>
                <c:pt idx="117">
                  <c:v>2804</c:v>
                </c:pt>
                <c:pt idx="118">
                  <c:v>2805</c:v>
                </c:pt>
                <c:pt idx="119">
                  <c:v>2805</c:v>
                </c:pt>
                <c:pt idx="120">
                  <c:v>2805</c:v>
                </c:pt>
                <c:pt idx="121">
                  <c:v>2806</c:v>
                </c:pt>
              </c:numCache>
            </c:numRef>
          </c:val>
          <c:smooth val="0"/>
          <c:extLst>
            <c:ext xmlns:c16="http://schemas.microsoft.com/office/drawing/2014/chart" uri="{C3380CC4-5D6E-409C-BE32-E72D297353CC}">
              <c16:uniqueId val="{00000000-9CBC-4C08-A677-F165B2DD1BB1}"/>
            </c:ext>
          </c:extLst>
        </c:ser>
        <c:dLbls>
          <c:showLegendKey val="0"/>
          <c:showVal val="0"/>
          <c:showCatName val="0"/>
          <c:showSerName val="0"/>
          <c:showPercent val="0"/>
          <c:showBubbleSize val="0"/>
        </c:dLbls>
        <c:smooth val="0"/>
        <c:axId val="355972232"/>
        <c:axId val="355975184"/>
      </c:lineChart>
      <c:dateAx>
        <c:axId val="355972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975184"/>
        <c:crosses val="autoZero"/>
        <c:auto val="1"/>
        <c:lblOffset val="100"/>
        <c:baseTimeUnit val="days"/>
      </c:dateAx>
      <c:valAx>
        <c:axId val="35597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97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Sheet1!$A$2:$A$123</c:f>
              <c:numCache>
                <c:formatCode>m/d/yyyy</c:formatCode>
                <c:ptCount val="122"/>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pt idx="30">
                  <c:v>43282</c:v>
                </c:pt>
                <c:pt idx="31">
                  <c:v>43283</c:v>
                </c:pt>
                <c:pt idx="32">
                  <c:v>43284</c:v>
                </c:pt>
                <c:pt idx="33">
                  <c:v>43285</c:v>
                </c:pt>
                <c:pt idx="34">
                  <c:v>43286</c:v>
                </c:pt>
                <c:pt idx="35">
                  <c:v>43287</c:v>
                </c:pt>
                <c:pt idx="36">
                  <c:v>43288</c:v>
                </c:pt>
                <c:pt idx="37">
                  <c:v>43289</c:v>
                </c:pt>
                <c:pt idx="38">
                  <c:v>43290</c:v>
                </c:pt>
                <c:pt idx="39">
                  <c:v>43291</c:v>
                </c:pt>
                <c:pt idx="40">
                  <c:v>43292</c:v>
                </c:pt>
                <c:pt idx="41">
                  <c:v>43293</c:v>
                </c:pt>
                <c:pt idx="42">
                  <c:v>43294</c:v>
                </c:pt>
                <c:pt idx="43">
                  <c:v>43295</c:v>
                </c:pt>
                <c:pt idx="44">
                  <c:v>43296</c:v>
                </c:pt>
                <c:pt idx="45">
                  <c:v>43297</c:v>
                </c:pt>
                <c:pt idx="46">
                  <c:v>43298</c:v>
                </c:pt>
                <c:pt idx="47">
                  <c:v>43299</c:v>
                </c:pt>
                <c:pt idx="48">
                  <c:v>43300</c:v>
                </c:pt>
                <c:pt idx="49">
                  <c:v>43301</c:v>
                </c:pt>
                <c:pt idx="50">
                  <c:v>43302</c:v>
                </c:pt>
                <c:pt idx="51">
                  <c:v>43303</c:v>
                </c:pt>
                <c:pt idx="52">
                  <c:v>43304</c:v>
                </c:pt>
                <c:pt idx="53">
                  <c:v>43305</c:v>
                </c:pt>
                <c:pt idx="54">
                  <c:v>43306</c:v>
                </c:pt>
                <c:pt idx="55">
                  <c:v>43307</c:v>
                </c:pt>
                <c:pt idx="56">
                  <c:v>43308</c:v>
                </c:pt>
                <c:pt idx="57">
                  <c:v>43309</c:v>
                </c:pt>
                <c:pt idx="58">
                  <c:v>43310</c:v>
                </c:pt>
                <c:pt idx="59">
                  <c:v>43311</c:v>
                </c:pt>
                <c:pt idx="60">
                  <c:v>43312</c:v>
                </c:pt>
                <c:pt idx="61">
                  <c:v>43313</c:v>
                </c:pt>
                <c:pt idx="62">
                  <c:v>43314</c:v>
                </c:pt>
                <c:pt idx="63">
                  <c:v>43315</c:v>
                </c:pt>
                <c:pt idx="64">
                  <c:v>43316</c:v>
                </c:pt>
                <c:pt idx="65">
                  <c:v>43317</c:v>
                </c:pt>
                <c:pt idx="66">
                  <c:v>43318</c:v>
                </c:pt>
                <c:pt idx="67">
                  <c:v>43319</c:v>
                </c:pt>
                <c:pt idx="68">
                  <c:v>43320</c:v>
                </c:pt>
                <c:pt idx="69">
                  <c:v>43321</c:v>
                </c:pt>
                <c:pt idx="70">
                  <c:v>43322</c:v>
                </c:pt>
                <c:pt idx="71">
                  <c:v>43323</c:v>
                </c:pt>
                <c:pt idx="72">
                  <c:v>43324</c:v>
                </c:pt>
                <c:pt idx="73">
                  <c:v>43325</c:v>
                </c:pt>
                <c:pt idx="74">
                  <c:v>43326</c:v>
                </c:pt>
                <c:pt idx="75">
                  <c:v>43327</c:v>
                </c:pt>
                <c:pt idx="76">
                  <c:v>43328</c:v>
                </c:pt>
                <c:pt idx="77">
                  <c:v>43329</c:v>
                </c:pt>
                <c:pt idx="78">
                  <c:v>43330</c:v>
                </c:pt>
                <c:pt idx="79">
                  <c:v>43331</c:v>
                </c:pt>
                <c:pt idx="80">
                  <c:v>43332</c:v>
                </c:pt>
                <c:pt idx="81">
                  <c:v>43333</c:v>
                </c:pt>
                <c:pt idx="82">
                  <c:v>43334</c:v>
                </c:pt>
                <c:pt idx="83">
                  <c:v>43335</c:v>
                </c:pt>
                <c:pt idx="84">
                  <c:v>43336</c:v>
                </c:pt>
                <c:pt idx="85">
                  <c:v>43337</c:v>
                </c:pt>
                <c:pt idx="86">
                  <c:v>43338</c:v>
                </c:pt>
                <c:pt idx="87">
                  <c:v>43339</c:v>
                </c:pt>
                <c:pt idx="88">
                  <c:v>43340</c:v>
                </c:pt>
                <c:pt idx="89">
                  <c:v>43341</c:v>
                </c:pt>
                <c:pt idx="90">
                  <c:v>43342</c:v>
                </c:pt>
                <c:pt idx="91">
                  <c:v>43343</c:v>
                </c:pt>
                <c:pt idx="92">
                  <c:v>43344</c:v>
                </c:pt>
                <c:pt idx="93">
                  <c:v>43345</c:v>
                </c:pt>
                <c:pt idx="94">
                  <c:v>43346</c:v>
                </c:pt>
                <c:pt idx="95">
                  <c:v>43347</c:v>
                </c:pt>
                <c:pt idx="96">
                  <c:v>43348</c:v>
                </c:pt>
                <c:pt idx="97">
                  <c:v>43349</c:v>
                </c:pt>
                <c:pt idx="98">
                  <c:v>43350</c:v>
                </c:pt>
                <c:pt idx="99">
                  <c:v>43351</c:v>
                </c:pt>
                <c:pt idx="100">
                  <c:v>43352</c:v>
                </c:pt>
                <c:pt idx="101">
                  <c:v>43353</c:v>
                </c:pt>
                <c:pt idx="102">
                  <c:v>43354</c:v>
                </c:pt>
                <c:pt idx="103">
                  <c:v>43355</c:v>
                </c:pt>
                <c:pt idx="104">
                  <c:v>43356</c:v>
                </c:pt>
                <c:pt idx="105">
                  <c:v>43357</c:v>
                </c:pt>
                <c:pt idx="106">
                  <c:v>43358</c:v>
                </c:pt>
                <c:pt idx="107">
                  <c:v>43359</c:v>
                </c:pt>
                <c:pt idx="108">
                  <c:v>43360</c:v>
                </c:pt>
                <c:pt idx="109">
                  <c:v>43361</c:v>
                </c:pt>
                <c:pt idx="110">
                  <c:v>43362</c:v>
                </c:pt>
                <c:pt idx="111">
                  <c:v>43363</c:v>
                </c:pt>
                <c:pt idx="112">
                  <c:v>43364</c:v>
                </c:pt>
                <c:pt idx="113">
                  <c:v>43365</c:v>
                </c:pt>
                <c:pt idx="114">
                  <c:v>43366</c:v>
                </c:pt>
                <c:pt idx="115">
                  <c:v>43367</c:v>
                </c:pt>
                <c:pt idx="116">
                  <c:v>43368</c:v>
                </c:pt>
                <c:pt idx="117">
                  <c:v>43369</c:v>
                </c:pt>
                <c:pt idx="118">
                  <c:v>43370</c:v>
                </c:pt>
                <c:pt idx="119">
                  <c:v>43371</c:v>
                </c:pt>
                <c:pt idx="120">
                  <c:v>43372</c:v>
                </c:pt>
                <c:pt idx="121">
                  <c:v>43373</c:v>
                </c:pt>
              </c:numCache>
            </c:numRef>
          </c:cat>
          <c:val>
            <c:numRef>
              <c:f>Sheet1!$B$2:$B$123</c:f>
              <c:numCache>
                <c:formatCode>General</c:formatCode>
                <c:ptCount val="122"/>
                <c:pt idx="0">
                  <c:v>1</c:v>
                </c:pt>
                <c:pt idx="1">
                  <c:v>0</c:v>
                </c:pt>
                <c:pt idx="2">
                  <c:v>0</c:v>
                </c:pt>
                <c:pt idx="3">
                  <c:v>1</c:v>
                </c:pt>
                <c:pt idx="4">
                  <c:v>1</c:v>
                </c:pt>
                <c:pt idx="5">
                  <c:v>1</c:v>
                </c:pt>
                <c:pt idx="6">
                  <c:v>0</c:v>
                </c:pt>
                <c:pt idx="7">
                  <c:v>1</c:v>
                </c:pt>
                <c:pt idx="8">
                  <c:v>0</c:v>
                </c:pt>
                <c:pt idx="9">
                  <c:v>0</c:v>
                </c:pt>
                <c:pt idx="10">
                  <c:v>1</c:v>
                </c:pt>
                <c:pt idx="11">
                  <c:v>0</c:v>
                </c:pt>
                <c:pt idx="12">
                  <c:v>0</c:v>
                </c:pt>
                <c:pt idx="13">
                  <c:v>0</c:v>
                </c:pt>
                <c:pt idx="14">
                  <c:v>0</c:v>
                </c:pt>
                <c:pt idx="15">
                  <c:v>0</c:v>
                </c:pt>
                <c:pt idx="16">
                  <c:v>0</c:v>
                </c:pt>
                <c:pt idx="17">
                  <c:v>0</c:v>
                </c:pt>
                <c:pt idx="18">
                  <c:v>0</c:v>
                </c:pt>
                <c:pt idx="19">
                  <c:v>0</c:v>
                </c:pt>
                <c:pt idx="20">
                  <c:v>1</c:v>
                </c:pt>
                <c:pt idx="21">
                  <c:v>0</c:v>
                </c:pt>
                <c:pt idx="22">
                  <c:v>0</c:v>
                </c:pt>
                <c:pt idx="23">
                  <c:v>0</c:v>
                </c:pt>
                <c:pt idx="24">
                  <c:v>1</c:v>
                </c:pt>
                <c:pt idx="25">
                  <c:v>0</c:v>
                </c:pt>
                <c:pt idx="26">
                  <c:v>1</c:v>
                </c:pt>
                <c:pt idx="27">
                  <c:v>1</c:v>
                </c:pt>
                <c:pt idx="28">
                  <c:v>1</c:v>
                </c:pt>
                <c:pt idx="29">
                  <c:v>0</c:v>
                </c:pt>
                <c:pt idx="30">
                  <c:v>0</c:v>
                </c:pt>
                <c:pt idx="31">
                  <c:v>0</c:v>
                </c:pt>
                <c:pt idx="32">
                  <c:v>0</c:v>
                </c:pt>
                <c:pt idx="33">
                  <c:v>1</c:v>
                </c:pt>
                <c:pt idx="34">
                  <c:v>1</c:v>
                </c:pt>
                <c:pt idx="35">
                  <c:v>1</c:v>
                </c:pt>
                <c:pt idx="36">
                  <c:v>1</c:v>
                </c:pt>
                <c:pt idx="37">
                  <c:v>3</c:v>
                </c:pt>
                <c:pt idx="38">
                  <c:v>1</c:v>
                </c:pt>
                <c:pt idx="39">
                  <c:v>1</c:v>
                </c:pt>
                <c:pt idx="40">
                  <c:v>0</c:v>
                </c:pt>
                <c:pt idx="41">
                  <c:v>0</c:v>
                </c:pt>
                <c:pt idx="42">
                  <c:v>0</c:v>
                </c:pt>
                <c:pt idx="43">
                  <c:v>0</c:v>
                </c:pt>
                <c:pt idx="44">
                  <c:v>0</c:v>
                </c:pt>
                <c:pt idx="45">
                  <c:v>0</c:v>
                </c:pt>
                <c:pt idx="46">
                  <c:v>1</c:v>
                </c:pt>
                <c:pt idx="47">
                  <c:v>0</c:v>
                </c:pt>
                <c:pt idx="48">
                  <c:v>0</c:v>
                </c:pt>
                <c:pt idx="49">
                  <c:v>0</c:v>
                </c:pt>
                <c:pt idx="50">
                  <c:v>0</c:v>
                </c:pt>
                <c:pt idx="51">
                  <c:v>0</c:v>
                </c:pt>
                <c:pt idx="52">
                  <c:v>0</c:v>
                </c:pt>
                <c:pt idx="53">
                  <c:v>0</c:v>
                </c:pt>
                <c:pt idx="54">
                  <c:v>0</c:v>
                </c:pt>
                <c:pt idx="55">
                  <c:v>0</c:v>
                </c:pt>
                <c:pt idx="56">
                  <c:v>0</c:v>
                </c:pt>
                <c:pt idx="57">
                  <c:v>0</c:v>
                </c:pt>
                <c:pt idx="58">
                  <c:v>0</c:v>
                </c:pt>
                <c:pt idx="59">
                  <c:v>0</c:v>
                </c:pt>
                <c:pt idx="60">
                  <c:v>1</c:v>
                </c:pt>
                <c:pt idx="61">
                  <c:v>0</c:v>
                </c:pt>
                <c:pt idx="62">
                  <c:v>0</c:v>
                </c:pt>
                <c:pt idx="63">
                  <c:v>0</c:v>
                </c:pt>
                <c:pt idx="64">
                  <c:v>0</c:v>
                </c:pt>
                <c:pt idx="65">
                  <c:v>0</c:v>
                </c:pt>
                <c:pt idx="66">
                  <c:v>0</c:v>
                </c:pt>
                <c:pt idx="67">
                  <c:v>1</c:v>
                </c:pt>
                <c:pt idx="68">
                  <c:v>0</c:v>
                </c:pt>
                <c:pt idx="69">
                  <c:v>0</c:v>
                </c:pt>
                <c:pt idx="70">
                  <c:v>1</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1</c:v>
                </c:pt>
                <c:pt idx="117">
                  <c:v>0</c:v>
                </c:pt>
                <c:pt idx="118">
                  <c:v>0</c:v>
                </c:pt>
                <c:pt idx="119">
                  <c:v>0</c:v>
                </c:pt>
                <c:pt idx="120">
                  <c:v>0</c:v>
                </c:pt>
                <c:pt idx="121">
                  <c:v>0</c:v>
                </c:pt>
              </c:numCache>
            </c:numRef>
          </c:val>
          <c:smooth val="0"/>
          <c:extLst>
            <c:ext xmlns:c16="http://schemas.microsoft.com/office/drawing/2014/chart" uri="{C3380CC4-5D6E-409C-BE32-E72D297353CC}">
              <c16:uniqueId val="{00000000-65C0-48D1-94F4-0DDE16D5965A}"/>
            </c:ext>
          </c:extLst>
        </c:ser>
        <c:dLbls>
          <c:showLegendKey val="0"/>
          <c:showVal val="0"/>
          <c:showCatName val="0"/>
          <c:showSerName val="0"/>
          <c:showPercent val="0"/>
          <c:showBubbleSize val="0"/>
        </c:dLbls>
        <c:smooth val="0"/>
        <c:axId val="230591656"/>
        <c:axId val="230591984"/>
      </c:lineChart>
      <c:dateAx>
        <c:axId val="230591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591984"/>
        <c:crosses val="autoZero"/>
        <c:auto val="1"/>
        <c:lblOffset val="100"/>
        <c:baseTimeUnit val="days"/>
      </c:dateAx>
      <c:valAx>
        <c:axId val="23059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59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Sheet1!$A$2:$A$123</c:f>
              <c:numCache>
                <c:formatCode>m/d/yyyy</c:formatCode>
                <c:ptCount val="122"/>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pt idx="30">
                  <c:v>43282</c:v>
                </c:pt>
                <c:pt idx="31">
                  <c:v>43283</c:v>
                </c:pt>
                <c:pt idx="32">
                  <c:v>43284</c:v>
                </c:pt>
                <c:pt idx="33">
                  <c:v>43285</c:v>
                </c:pt>
                <c:pt idx="34">
                  <c:v>43286</c:v>
                </c:pt>
                <c:pt idx="35">
                  <c:v>43287</c:v>
                </c:pt>
                <c:pt idx="36">
                  <c:v>43288</c:v>
                </c:pt>
                <c:pt idx="37">
                  <c:v>43289</c:v>
                </c:pt>
                <c:pt idx="38">
                  <c:v>43290</c:v>
                </c:pt>
                <c:pt idx="39">
                  <c:v>43291</c:v>
                </c:pt>
                <c:pt idx="40">
                  <c:v>43292</c:v>
                </c:pt>
                <c:pt idx="41">
                  <c:v>43293</c:v>
                </c:pt>
                <c:pt idx="42">
                  <c:v>43294</c:v>
                </c:pt>
                <c:pt idx="43">
                  <c:v>43295</c:v>
                </c:pt>
                <c:pt idx="44">
                  <c:v>43296</c:v>
                </c:pt>
                <c:pt idx="45">
                  <c:v>43297</c:v>
                </c:pt>
                <c:pt idx="46">
                  <c:v>43298</c:v>
                </c:pt>
                <c:pt idx="47">
                  <c:v>43299</c:v>
                </c:pt>
                <c:pt idx="48">
                  <c:v>43300</c:v>
                </c:pt>
                <c:pt idx="49">
                  <c:v>43301</c:v>
                </c:pt>
                <c:pt idx="50">
                  <c:v>43302</c:v>
                </c:pt>
                <c:pt idx="51">
                  <c:v>43303</c:v>
                </c:pt>
                <c:pt idx="52">
                  <c:v>43304</c:v>
                </c:pt>
                <c:pt idx="53">
                  <c:v>43305</c:v>
                </c:pt>
                <c:pt idx="54">
                  <c:v>43306</c:v>
                </c:pt>
                <c:pt idx="55">
                  <c:v>43307</c:v>
                </c:pt>
                <c:pt idx="56">
                  <c:v>43308</c:v>
                </c:pt>
                <c:pt idx="57">
                  <c:v>43309</c:v>
                </c:pt>
                <c:pt idx="58">
                  <c:v>43310</c:v>
                </c:pt>
                <c:pt idx="59">
                  <c:v>43311</c:v>
                </c:pt>
                <c:pt idx="60">
                  <c:v>43312</c:v>
                </c:pt>
                <c:pt idx="61">
                  <c:v>43313</c:v>
                </c:pt>
                <c:pt idx="62">
                  <c:v>43314</c:v>
                </c:pt>
                <c:pt idx="63">
                  <c:v>43315</c:v>
                </c:pt>
                <c:pt idx="64">
                  <c:v>43316</c:v>
                </c:pt>
                <c:pt idx="65">
                  <c:v>43317</c:v>
                </c:pt>
                <c:pt idx="66">
                  <c:v>43318</c:v>
                </c:pt>
                <c:pt idx="67">
                  <c:v>43319</c:v>
                </c:pt>
                <c:pt idx="68">
                  <c:v>43320</c:v>
                </c:pt>
                <c:pt idx="69">
                  <c:v>43321</c:v>
                </c:pt>
                <c:pt idx="70">
                  <c:v>43322</c:v>
                </c:pt>
                <c:pt idx="71">
                  <c:v>43323</c:v>
                </c:pt>
                <c:pt idx="72">
                  <c:v>43324</c:v>
                </c:pt>
                <c:pt idx="73">
                  <c:v>43325</c:v>
                </c:pt>
                <c:pt idx="74">
                  <c:v>43326</c:v>
                </c:pt>
                <c:pt idx="75">
                  <c:v>43327</c:v>
                </c:pt>
                <c:pt idx="76">
                  <c:v>43328</c:v>
                </c:pt>
                <c:pt idx="77">
                  <c:v>43329</c:v>
                </c:pt>
                <c:pt idx="78">
                  <c:v>43330</c:v>
                </c:pt>
                <c:pt idx="79">
                  <c:v>43331</c:v>
                </c:pt>
                <c:pt idx="80">
                  <c:v>43332</c:v>
                </c:pt>
                <c:pt idx="81">
                  <c:v>43333</c:v>
                </c:pt>
                <c:pt idx="82">
                  <c:v>43334</c:v>
                </c:pt>
                <c:pt idx="83">
                  <c:v>43335</c:v>
                </c:pt>
                <c:pt idx="84">
                  <c:v>43336</c:v>
                </c:pt>
                <c:pt idx="85">
                  <c:v>43337</c:v>
                </c:pt>
                <c:pt idx="86">
                  <c:v>43338</c:v>
                </c:pt>
                <c:pt idx="87">
                  <c:v>43339</c:v>
                </c:pt>
                <c:pt idx="88">
                  <c:v>43340</c:v>
                </c:pt>
                <c:pt idx="89">
                  <c:v>43341</c:v>
                </c:pt>
                <c:pt idx="90">
                  <c:v>43342</c:v>
                </c:pt>
                <c:pt idx="91">
                  <c:v>43343</c:v>
                </c:pt>
                <c:pt idx="92">
                  <c:v>43344</c:v>
                </c:pt>
                <c:pt idx="93">
                  <c:v>43345</c:v>
                </c:pt>
                <c:pt idx="94">
                  <c:v>43346</c:v>
                </c:pt>
                <c:pt idx="95">
                  <c:v>43347</c:v>
                </c:pt>
                <c:pt idx="96">
                  <c:v>43348</c:v>
                </c:pt>
                <c:pt idx="97">
                  <c:v>43349</c:v>
                </c:pt>
                <c:pt idx="98">
                  <c:v>43350</c:v>
                </c:pt>
                <c:pt idx="99">
                  <c:v>43351</c:v>
                </c:pt>
                <c:pt idx="100">
                  <c:v>43352</c:v>
                </c:pt>
                <c:pt idx="101">
                  <c:v>43353</c:v>
                </c:pt>
                <c:pt idx="102">
                  <c:v>43354</c:v>
                </c:pt>
                <c:pt idx="103">
                  <c:v>43355</c:v>
                </c:pt>
                <c:pt idx="104">
                  <c:v>43356</c:v>
                </c:pt>
                <c:pt idx="105">
                  <c:v>43357</c:v>
                </c:pt>
                <c:pt idx="106">
                  <c:v>43358</c:v>
                </c:pt>
                <c:pt idx="107">
                  <c:v>43359</c:v>
                </c:pt>
                <c:pt idx="108">
                  <c:v>43360</c:v>
                </c:pt>
                <c:pt idx="109">
                  <c:v>43361</c:v>
                </c:pt>
                <c:pt idx="110">
                  <c:v>43362</c:v>
                </c:pt>
                <c:pt idx="111">
                  <c:v>43363</c:v>
                </c:pt>
                <c:pt idx="112">
                  <c:v>43364</c:v>
                </c:pt>
                <c:pt idx="113">
                  <c:v>43365</c:v>
                </c:pt>
                <c:pt idx="114">
                  <c:v>43366</c:v>
                </c:pt>
                <c:pt idx="115">
                  <c:v>43367</c:v>
                </c:pt>
                <c:pt idx="116">
                  <c:v>43368</c:v>
                </c:pt>
                <c:pt idx="117">
                  <c:v>43369</c:v>
                </c:pt>
                <c:pt idx="118">
                  <c:v>43370</c:v>
                </c:pt>
                <c:pt idx="119">
                  <c:v>43371</c:v>
                </c:pt>
                <c:pt idx="120">
                  <c:v>43372</c:v>
                </c:pt>
                <c:pt idx="121">
                  <c:v>43373</c:v>
                </c:pt>
              </c:numCache>
            </c:numRef>
          </c:cat>
          <c:val>
            <c:numRef>
              <c:f>Sheet1!$B$2:$B$123</c:f>
              <c:numCache>
                <c:formatCode>General</c:formatCode>
                <c:ptCount val="122"/>
                <c:pt idx="0">
                  <c:v>4882</c:v>
                </c:pt>
                <c:pt idx="1">
                  <c:v>4898</c:v>
                </c:pt>
                <c:pt idx="2">
                  <c:v>5269</c:v>
                </c:pt>
                <c:pt idx="3">
                  <c:v>4792</c:v>
                </c:pt>
                <c:pt idx="4">
                  <c:v>3966</c:v>
                </c:pt>
                <c:pt idx="5">
                  <c:v>13126</c:v>
                </c:pt>
                <c:pt idx="6">
                  <c:v>12971</c:v>
                </c:pt>
                <c:pt idx="7">
                  <c:v>12783</c:v>
                </c:pt>
                <c:pt idx="8">
                  <c:v>11406</c:v>
                </c:pt>
                <c:pt idx="9">
                  <c:v>11888</c:v>
                </c:pt>
                <c:pt idx="10">
                  <c:v>4227</c:v>
                </c:pt>
                <c:pt idx="11">
                  <c:v>15047</c:v>
                </c:pt>
                <c:pt idx="12">
                  <c:v>3473</c:v>
                </c:pt>
                <c:pt idx="13">
                  <c:v>2228</c:v>
                </c:pt>
                <c:pt idx="14">
                  <c:v>199</c:v>
                </c:pt>
                <c:pt idx="15">
                  <c:v>152</c:v>
                </c:pt>
                <c:pt idx="16">
                  <c:v>137</c:v>
                </c:pt>
                <c:pt idx="17">
                  <c:v>144</c:v>
                </c:pt>
                <c:pt idx="18">
                  <c:v>321</c:v>
                </c:pt>
                <c:pt idx="19">
                  <c:v>280</c:v>
                </c:pt>
                <c:pt idx="20">
                  <c:v>2206</c:v>
                </c:pt>
                <c:pt idx="21">
                  <c:v>524</c:v>
                </c:pt>
                <c:pt idx="22">
                  <c:v>299</c:v>
                </c:pt>
                <c:pt idx="23">
                  <c:v>317</c:v>
                </c:pt>
                <c:pt idx="24">
                  <c:v>1082</c:v>
                </c:pt>
                <c:pt idx="25">
                  <c:v>334</c:v>
                </c:pt>
                <c:pt idx="26">
                  <c:v>1057</c:v>
                </c:pt>
                <c:pt idx="27">
                  <c:v>1239</c:v>
                </c:pt>
                <c:pt idx="28">
                  <c:v>1151</c:v>
                </c:pt>
                <c:pt idx="29">
                  <c:v>511</c:v>
                </c:pt>
                <c:pt idx="30">
                  <c:v>4197</c:v>
                </c:pt>
                <c:pt idx="31">
                  <c:v>1189</c:v>
                </c:pt>
                <c:pt idx="32">
                  <c:v>1216</c:v>
                </c:pt>
                <c:pt idx="33">
                  <c:v>14621</c:v>
                </c:pt>
                <c:pt idx="34">
                  <c:v>8557</c:v>
                </c:pt>
                <c:pt idx="35">
                  <c:v>12159</c:v>
                </c:pt>
                <c:pt idx="36">
                  <c:v>57400</c:v>
                </c:pt>
                <c:pt idx="37">
                  <c:v>70245</c:v>
                </c:pt>
                <c:pt idx="38">
                  <c:v>49349</c:v>
                </c:pt>
                <c:pt idx="39">
                  <c:v>18008</c:v>
                </c:pt>
                <c:pt idx="40">
                  <c:v>6036</c:v>
                </c:pt>
                <c:pt idx="41">
                  <c:v>3233</c:v>
                </c:pt>
                <c:pt idx="42">
                  <c:v>1787</c:v>
                </c:pt>
                <c:pt idx="43">
                  <c:v>1154</c:v>
                </c:pt>
                <c:pt idx="44">
                  <c:v>839</c:v>
                </c:pt>
                <c:pt idx="45">
                  <c:v>825</c:v>
                </c:pt>
                <c:pt idx="46">
                  <c:v>1833</c:v>
                </c:pt>
                <c:pt idx="47">
                  <c:v>783</c:v>
                </c:pt>
                <c:pt idx="48">
                  <c:v>675</c:v>
                </c:pt>
                <c:pt idx="49">
                  <c:v>517</c:v>
                </c:pt>
                <c:pt idx="50">
                  <c:v>788</c:v>
                </c:pt>
                <c:pt idx="51">
                  <c:v>482</c:v>
                </c:pt>
                <c:pt idx="52">
                  <c:v>399</c:v>
                </c:pt>
                <c:pt idx="53">
                  <c:v>366</c:v>
                </c:pt>
                <c:pt idx="54">
                  <c:v>459</c:v>
                </c:pt>
                <c:pt idx="55">
                  <c:v>387</c:v>
                </c:pt>
                <c:pt idx="56">
                  <c:v>348</c:v>
                </c:pt>
                <c:pt idx="57">
                  <c:v>316</c:v>
                </c:pt>
                <c:pt idx="58">
                  <c:v>522</c:v>
                </c:pt>
                <c:pt idx="59">
                  <c:v>649</c:v>
                </c:pt>
                <c:pt idx="60">
                  <c:v>561</c:v>
                </c:pt>
                <c:pt idx="61">
                  <c:v>275</c:v>
                </c:pt>
                <c:pt idx="62">
                  <c:v>413</c:v>
                </c:pt>
                <c:pt idx="63">
                  <c:v>308</c:v>
                </c:pt>
                <c:pt idx="64">
                  <c:v>249</c:v>
                </c:pt>
                <c:pt idx="65">
                  <c:v>315</c:v>
                </c:pt>
                <c:pt idx="66">
                  <c:v>286</c:v>
                </c:pt>
                <c:pt idx="67">
                  <c:v>1459</c:v>
                </c:pt>
                <c:pt idx="68">
                  <c:v>412</c:v>
                </c:pt>
                <c:pt idx="69">
                  <c:v>118</c:v>
                </c:pt>
                <c:pt idx="70">
                  <c:v>1573</c:v>
                </c:pt>
                <c:pt idx="71">
                  <c:v>230</c:v>
                </c:pt>
                <c:pt idx="72">
                  <c:v>329</c:v>
                </c:pt>
                <c:pt idx="73">
                  <c:v>88</c:v>
                </c:pt>
                <c:pt idx="74">
                  <c:v>46</c:v>
                </c:pt>
                <c:pt idx="75">
                  <c:v>18</c:v>
                </c:pt>
                <c:pt idx="76">
                  <c:v>28</c:v>
                </c:pt>
                <c:pt idx="77">
                  <c:v>25</c:v>
                </c:pt>
                <c:pt idx="78">
                  <c:v>20</c:v>
                </c:pt>
                <c:pt idx="79">
                  <c:v>18</c:v>
                </c:pt>
                <c:pt idx="80">
                  <c:v>24</c:v>
                </c:pt>
                <c:pt idx="81">
                  <c:v>14</c:v>
                </c:pt>
                <c:pt idx="82">
                  <c:v>12</c:v>
                </c:pt>
                <c:pt idx="83">
                  <c:v>47</c:v>
                </c:pt>
                <c:pt idx="84">
                  <c:v>53</c:v>
                </c:pt>
                <c:pt idx="85">
                  <c:v>19</c:v>
                </c:pt>
                <c:pt idx="86">
                  <c:v>21</c:v>
                </c:pt>
                <c:pt idx="87">
                  <c:v>1425</c:v>
                </c:pt>
                <c:pt idx="88">
                  <c:v>307</c:v>
                </c:pt>
                <c:pt idx="89">
                  <c:v>211</c:v>
                </c:pt>
                <c:pt idx="90">
                  <c:v>228</c:v>
                </c:pt>
                <c:pt idx="91">
                  <c:v>174</c:v>
                </c:pt>
                <c:pt idx="92">
                  <c:v>168</c:v>
                </c:pt>
                <c:pt idx="93">
                  <c:v>295</c:v>
                </c:pt>
                <c:pt idx="94">
                  <c:v>186</c:v>
                </c:pt>
                <c:pt idx="95">
                  <c:v>198</c:v>
                </c:pt>
                <c:pt idx="96">
                  <c:v>157</c:v>
                </c:pt>
                <c:pt idx="97">
                  <c:v>181</c:v>
                </c:pt>
                <c:pt idx="98">
                  <c:v>210</c:v>
                </c:pt>
                <c:pt idx="99">
                  <c:v>144</c:v>
                </c:pt>
                <c:pt idx="100">
                  <c:v>170</c:v>
                </c:pt>
                <c:pt idx="101">
                  <c:v>158</c:v>
                </c:pt>
                <c:pt idx="102">
                  <c:v>187</c:v>
                </c:pt>
                <c:pt idx="103">
                  <c:v>184</c:v>
                </c:pt>
                <c:pt idx="104">
                  <c:v>1219</c:v>
                </c:pt>
                <c:pt idx="105">
                  <c:v>311</c:v>
                </c:pt>
                <c:pt idx="106">
                  <c:v>2166</c:v>
                </c:pt>
                <c:pt idx="107">
                  <c:v>2121</c:v>
                </c:pt>
                <c:pt idx="108">
                  <c:v>669</c:v>
                </c:pt>
                <c:pt idx="109">
                  <c:v>322</c:v>
                </c:pt>
                <c:pt idx="110">
                  <c:v>227</c:v>
                </c:pt>
                <c:pt idx="111">
                  <c:v>232</c:v>
                </c:pt>
                <c:pt idx="112">
                  <c:v>236</c:v>
                </c:pt>
                <c:pt idx="113">
                  <c:v>196</c:v>
                </c:pt>
                <c:pt idx="114">
                  <c:v>198</c:v>
                </c:pt>
                <c:pt idx="115">
                  <c:v>160</c:v>
                </c:pt>
                <c:pt idx="116">
                  <c:v>1063</c:v>
                </c:pt>
                <c:pt idx="117">
                  <c:v>269</c:v>
                </c:pt>
                <c:pt idx="118">
                  <c:v>193</c:v>
                </c:pt>
                <c:pt idx="119">
                  <c:v>246</c:v>
                </c:pt>
                <c:pt idx="120">
                  <c:v>158</c:v>
                </c:pt>
                <c:pt idx="121">
                  <c:v>220</c:v>
                </c:pt>
              </c:numCache>
            </c:numRef>
          </c:val>
          <c:smooth val="0"/>
          <c:extLst>
            <c:ext xmlns:c16="http://schemas.microsoft.com/office/drawing/2014/chart" uri="{C3380CC4-5D6E-409C-BE32-E72D297353CC}">
              <c16:uniqueId val="{00000000-B84D-48B4-9D0D-5FF3A994795F}"/>
            </c:ext>
          </c:extLst>
        </c:ser>
        <c:dLbls>
          <c:showLegendKey val="0"/>
          <c:showVal val="0"/>
          <c:showCatName val="0"/>
          <c:showSerName val="0"/>
          <c:showPercent val="0"/>
          <c:showBubbleSize val="0"/>
        </c:dLbls>
        <c:smooth val="0"/>
        <c:axId val="230560496"/>
        <c:axId val="230561152"/>
      </c:lineChart>
      <c:dateAx>
        <c:axId val="230560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561152"/>
        <c:crosses val="autoZero"/>
        <c:auto val="1"/>
        <c:lblOffset val="100"/>
        <c:baseTimeUnit val="days"/>
      </c:dateAx>
      <c:valAx>
        <c:axId val="23056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56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Sheet1!$A$2:$A$123</c:f>
              <c:numCache>
                <c:formatCode>m/d/yyyy</c:formatCode>
                <c:ptCount val="122"/>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pt idx="30">
                  <c:v>43282</c:v>
                </c:pt>
                <c:pt idx="31">
                  <c:v>43283</c:v>
                </c:pt>
                <c:pt idx="32">
                  <c:v>43284</c:v>
                </c:pt>
                <c:pt idx="33">
                  <c:v>43285</c:v>
                </c:pt>
                <c:pt idx="34">
                  <c:v>43286</c:v>
                </c:pt>
                <c:pt idx="35">
                  <c:v>43287</c:v>
                </c:pt>
                <c:pt idx="36">
                  <c:v>43288</c:v>
                </c:pt>
                <c:pt idx="37">
                  <c:v>43289</c:v>
                </c:pt>
                <c:pt idx="38">
                  <c:v>43290</c:v>
                </c:pt>
                <c:pt idx="39">
                  <c:v>43291</c:v>
                </c:pt>
                <c:pt idx="40">
                  <c:v>43292</c:v>
                </c:pt>
                <c:pt idx="41">
                  <c:v>43293</c:v>
                </c:pt>
                <c:pt idx="42">
                  <c:v>43294</c:v>
                </c:pt>
                <c:pt idx="43">
                  <c:v>43295</c:v>
                </c:pt>
                <c:pt idx="44">
                  <c:v>43296</c:v>
                </c:pt>
                <c:pt idx="45">
                  <c:v>43297</c:v>
                </c:pt>
                <c:pt idx="46">
                  <c:v>43298</c:v>
                </c:pt>
                <c:pt idx="47">
                  <c:v>43299</c:v>
                </c:pt>
                <c:pt idx="48">
                  <c:v>43300</c:v>
                </c:pt>
                <c:pt idx="49">
                  <c:v>43301</c:v>
                </c:pt>
                <c:pt idx="50">
                  <c:v>43302</c:v>
                </c:pt>
                <c:pt idx="51">
                  <c:v>43303</c:v>
                </c:pt>
                <c:pt idx="52">
                  <c:v>43304</c:v>
                </c:pt>
                <c:pt idx="53">
                  <c:v>43305</c:v>
                </c:pt>
                <c:pt idx="54">
                  <c:v>43306</c:v>
                </c:pt>
                <c:pt idx="55">
                  <c:v>43307</c:v>
                </c:pt>
                <c:pt idx="56">
                  <c:v>43308</c:v>
                </c:pt>
                <c:pt idx="57">
                  <c:v>43309</c:v>
                </c:pt>
                <c:pt idx="58">
                  <c:v>43310</c:v>
                </c:pt>
                <c:pt idx="59">
                  <c:v>43311</c:v>
                </c:pt>
                <c:pt idx="60">
                  <c:v>43312</c:v>
                </c:pt>
                <c:pt idx="61">
                  <c:v>43313</c:v>
                </c:pt>
                <c:pt idx="62">
                  <c:v>43314</c:v>
                </c:pt>
                <c:pt idx="63">
                  <c:v>43315</c:v>
                </c:pt>
                <c:pt idx="64">
                  <c:v>43316</c:v>
                </c:pt>
                <c:pt idx="65">
                  <c:v>43317</c:v>
                </c:pt>
                <c:pt idx="66">
                  <c:v>43318</c:v>
                </c:pt>
                <c:pt idx="67">
                  <c:v>43319</c:v>
                </c:pt>
                <c:pt idx="68">
                  <c:v>43320</c:v>
                </c:pt>
                <c:pt idx="69">
                  <c:v>43321</c:v>
                </c:pt>
                <c:pt idx="70">
                  <c:v>43322</c:v>
                </c:pt>
                <c:pt idx="71">
                  <c:v>43323</c:v>
                </c:pt>
                <c:pt idx="72">
                  <c:v>43324</c:v>
                </c:pt>
                <c:pt idx="73">
                  <c:v>43325</c:v>
                </c:pt>
                <c:pt idx="74">
                  <c:v>43326</c:v>
                </c:pt>
                <c:pt idx="75">
                  <c:v>43327</c:v>
                </c:pt>
                <c:pt idx="76">
                  <c:v>43328</c:v>
                </c:pt>
                <c:pt idx="77">
                  <c:v>43329</c:v>
                </c:pt>
                <c:pt idx="78">
                  <c:v>43330</c:v>
                </c:pt>
                <c:pt idx="79">
                  <c:v>43331</c:v>
                </c:pt>
                <c:pt idx="80">
                  <c:v>43332</c:v>
                </c:pt>
                <c:pt idx="81">
                  <c:v>43333</c:v>
                </c:pt>
                <c:pt idx="82">
                  <c:v>43334</c:v>
                </c:pt>
                <c:pt idx="83">
                  <c:v>43335</c:v>
                </c:pt>
                <c:pt idx="84">
                  <c:v>43336</c:v>
                </c:pt>
                <c:pt idx="85">
                  <c:v>43337</c:v>
                </c:pt>
                <c:pt idx="86">
                  <c:v>43338</c:v>
                </c:pt>
                <c:pt idx="87">
                  <c:v>43339</c:v>
                </c:pt>
                <c:pt idx="88">
                  <c:v>43340</c:v>
                </c:pt>
                <c:pt idx="89">
                  <c:v>43341</c:v>
                </c:pt>
                <c:pt idx="90">
                  <c:v>43342</c:v>
                </c:pt>
                <c:pt idx="91">
                  <c:v>43343</c:v>
                </c:pt>
                <c:pt idx="92">
                  <c:v>43344</c:v>
                </c:pt>
                <c:pt idx="93">
                  <c:v>43345</c:v>
                </c:pt>
                <c:pt idx="94">
                  <c:v>43346</c:v>
                </c:pt>
                <c:pt idx="95">
                  <c:v>43347</c:v>
                </c:pt>
                <c:pt idx="96">
                  <c:v>43348</c:v>
                </c:pt>
                <c:pt idx="97">
                  <c:v>43349</c:v>
                </c:pt>
                <c:pt idx="98">
                  <c:v>43350</c:v>
                </c:pt>
                <c:pt idx="99">
                  <c:v>43351</c:v>
                </c:pt>
                <c:pt idx="100">
                  <c:v>43352</c:v>
                </c:pt>
                <c:pt idx="101">
                  <c:v>43353</c:v>
                </c:pt>
                <c:pt idx="102">
                  <c:v>43354</c:v>
                </c:pt>
                <c:pt idx="103">
                  <c:v>43355</c:v>
                </c:pt>
                <c:pt idx="104">
                  <c:v>43356</c:v>
                </c:pt>
                <c:pt idx="105">
                  <c:v>43357</c:v>
                </c:pt>
                <c:pt idx="106">
                  <c:v>43358</c:v>
                </c:pt>
                <c:pt idx="107">
                  <c:v>43359</c:v>
                </c:pt>
                <c:pt idx="108">
                  <c:v>43360</c:v>
                </c:pt>
                <c:pt idx="109">
                  <c:v>43361</c:v>
                </c:pt>
                <c:pt idx="110">
                  <c:v>43362</c:v>
                </c:pt>
                <c:pt idx="111">
                  <c:v>43363</c:v>
                </c:pt>
                <c:pt idx="112">
                  <c:v>43364</c:v>
                </c:pt>
                <c:pt idx="113">
                  <c:v>43365</c:v>
                </c:pt>
                <c:pt idx="114">
                  <c:v>43366</c:v>
                </c:pt>
                <c:pt idx="115">
                  <c:v>43367</c:v>
                </c:pt>
                <c:pt idx="116">
                  <c:v>43368</c:v>
                </c:pt>
                <c:pt idx="117">
                  <c:v>43369</c:v>
                </c:pt>
                <c:pt idx="118">
                  <c:v>43370</c:v>
                </c:pt>
                <c:pt idx="119">
                  <c:v>43371</c:v>
                </c:pt>
                <c:pt idx="120">
                  <c:v>43372</c:v>
                </c:pt>
                <c:pt idx="121">
                  <c:v>43373</c:v>
                </c:pt>
              </c:numCache>
            </c:numRef>
          </c:cat>
          <c:val>
            <c:numRef>
              <c:f>Sheet1!$B$2:$B$123</c:f>
              <c:numCache>
                <c:formatCode>General</c:formatCode>
                <c:ptCount val="122"/>
                <c:pt idx="0">
                  <c:v>2.0296084049665999</c:v>
                </c:pt>
                <c:pt idx="1">
                  <c:v>0.69610615618881999</c:v>
                </c:pt>
                <c:pt idx="2">
                  <c:v>0.56245151280062</c:v>
                </c:pt>
                <c:pt idx="3">
                  <c:v>0.62402496099843996</c:v>
                </c:pt>
                <c:pt idx="4">
                  <c:v>0.42941492216854998</c:v>
                </c:pt>
                <c:pt idx="5">
                  <c:v>0.84223322045672</c:v>
                </c:pt>
                <c:pt idx="6">
                  <c:v>0.45204750930686</c:v>
                </c:pt>
                <c:pt idx="7">
                  <c:v>0.44830741079596997</c:v>
                </c:pt>
                <c:pt idx="8">
                  <c:v>0.24390243902438999</c:v>
                </c:pt>
                <c:pt idx="9">
                  <c:v>0.25006946373993</c:v>
                </c:pt>
                <c:pt idx="10">
                  <c:v>0.77306733167081998</c:v>
                </c:pt>
                <c:pt idx="11">
                  <c:v>0.22419791264012001</c:v>
                </c:pt>
                <c:pt idx="12">
                  <c:v>0.52227342549922995</c:v>
                </c:pt>
                <c:pt idx="13">
                  <c:v>0.41589648798521001</c:v>
                </c:pt>
                <c:pt idx="14">
                  <c:v>3.90625</c:v>
                </c:pt>
                <c:pt idx="15">
                  <c:v>2.3529411764705999</c:v>
                </c:pt>
                <c:pt idx="16">
                  <c:v>8.9743589743589993</c:v>
                </c:pt>
                <c:pt idx="17">
                  <c:v>9.3023255813952996</c:v>
                </c:pt>
                <c:pt idx="18">
                  <c:v>15.596330275229001</c:v>
                </c:pt>
                <c:pt idx="19">
                  <c:v>11.688311688312</c:v>
                </c:pt>
                <c:pt idx="20">
                  <c:v>7.4581430745814004</c:v>
                </c:pt>
                <c:pt idx="21">
                  <c:v>4.8571428571429003</c:v>
                </c:pt>
                <c:pt idx="22">
                  <c:v>5.5865921787708999</c:v>
                </c:pt>
                <c:pt idx="23">
                  <c:v>4.5685279187817001</c:v>
                </c:pt>
                <c:pt idx="24">
                  <c:v>3.9024390243901999</c:v>
                </c:pt>
                <c:pt idx="25">
                  <c:v>9.0909090909091006</c:v>
                </c:pt>
                <c:pt idx="26">
                  <c:v>2.774108322325</c:v>
                </c:pt>
                <c:pt idx="27">
                  <c:v>4.7511312217194996</c:v>
                </c:pt>
                <c:pt idx="28">
                  <c:v>3.6802030456853001</c:v>
                </c:pt>
                <c:pt idx="29">
                  <c:v>5.4313099041533999</c:v>
                </c:pt>
                <c:pt idx="30">
                  <c:v>7.1515151515152002</c:v>
                </c:pt>
                <c:pt idx="31">
                  <c:v>6.1258278145695</c:v>
                </c:pt>
                <c:pt idx="32">
                  <c:v>10.990990990991</c:v>
                </c:pt>
                <c:pt idx="33">
                  <c:v>1.7987868646727001</c:v>
                </c:pt>
                <c:pt idx="34">
                  <c:v>3.2227124496450998</c:v>
                </c:pt>
                <c:pt idx="35">
                  <c:v>4.7504254112308999</c:v>
                </c:pt>
                <c:pt idx="36">
                  <c:v>10.663507109005</c:v>
                </c:pt>
                <c:pt idx="37">
                  <c:v>10.213080983649</c:v>
                </c:pt>
                <c:pt idx="38">
                  <c:v>9.1125617501764005</c:v>
                </c:pt>
                <c:pt idx="39">
                  <c:v>7.7803974402155998</c:v>
                </c:pt>
                <c:pt idx="40">
                  <c:v>6.9128787878787996</c:v>
                </c:pt>
                <c:pt idx="41">
                  <c:v>7.4251497005987996</c:v>
                </c:pt>
                <c:pt idx="42">
                  <c:v>3.8420490928494999</c:v>
                </c:pt>
                <c:pt idx="43">
                  <c:v>1.9461077844311001</c:v>
                </c:pt>
                <c:pt idx="44">
                  <c:v>3.0501089324619</c:v>
                </c:pt>
                <c:pt idx="45">
                  <c:v>3.2608695652174</c:v>
                </c:pt>
                <c:pt idx="46">
                  <c:v>3.1967213114753998</c:v>
                </c:pt>
                <c:pt idx="47">
                  <c:v>2.7956989247311999</c:v>
                </c:pt>
                <c:pt idx="48">
                  <c:v>3.7433155080214</c:v>
                </c:pt>
                <c:pt idx="49">
                  <c:v>4.8327137546468002</c:v>
                </c:pt>
                <c:pt idx="50">
                  <c:v>3.6363636363635998</c:v>
                </c:pt>
                <c:pt idx="51">
                  <c:v>1.3114754098360999</c:v>
                </c:pt>
                <c:pt idx="52">
                  <c:v>1.2396694214876001</c:v>
                </c:pt>
                <c:pt idx="53">
                  <c:v>0.89686098654709001</c:v>
                </c:pt>
                <c:pt idx="54">
                  <c:v>2.7027027027027</c:v>
                </c:pt>
                <c:pt idx="55">
                  <c:v>1.3392857142857</c:v>
                </c:pt>
                <c:pt idx="56">
                  <c:v>0.50505050505050997</c:v>
                </c:pt>
                <c:pt idx="57">
                  <c:v>1.6666666666667</c:v>
                </c:pt>
                <c:pt idx="58">
                  <c:v>2.6217228464418998</c:v>
                </c:pt>
                <c:pt idx="59">
                  <c:v>2.5</c:v>
                </c:pt>
                <c:pt idx="60">
                  <c:v>3.1609195402299002</c:v>
                </c:pt>
                <c:pt idx="61">
                  <c:v>1.1299435028249001</c:v>
                </c:pt>
                <c:pt idx="62">
                  <c:v>0.84033613445377997</c:v>
                </c:pt>
                <c:pt idx="63">
                  <c:v>0.58139534883721</c:v>
                </c:pt>
                <c:pt idx="64">
                  <c:v>0.75187969924812004</c:v>
                </c:pt>
                <c:pt idx="65">
                  <c:v>0</c:v>
                </c:pt>
                <c:pt idx="66">
                  <c:v>1.25</c:v>
                </c:pt>
                <c:pt idx="67">
                  <c:v>3.8631346578365999</c:v>
                </c:pt>
                <c:pt idx="68">
                  <c:v>3.4220532319391999</c:v>
                </c:pt>
                <c:pt idx="69">
                  <c:v>7.6086956521738998</c:v>
                </c:pt>
                <c:pt idx="70">
                  <c:v>4.2431192660550003</c:v>
                </c:pt>
                <c:pt idx="71">
                  <c:v>3.0487804878048999</c:v>
                </c:pt>
                <c:pt idx="72">
                  <c:v>3.8251366120218999</c:v>
                </c:pt>
                <c:pt idx="73">
                  <c:v>1.5873015873016001</c:v>
                </c:pt>
                <c:pt idx="74">
                  <c:v>16</c:v>
                </c:pt>
                <c:pt idx="75">
                  <c:v>6.25</c:v>
                </c:pt>
                <c:pt idx="76">
                  <c:v>5.5555555555555998</c:v>
                </c:pt>
                <c:pt idx="77">
                  <c:v>10</c:v>
                </c:pt>
                <c:pt idx="78">
                  <c:v>10</c:v>
                </c:pt>
                <c:pt idx="79">
                  <c:v>10</c:v>
                </c:pt>
                <c:pt idx="80">
                  <c:v>21.428571428571001</c:v>
                </c:pt>
                <c:pt idx="81">
                  <c:v>14.285714285714</c:v>
                </c:pt>
                <c:pt idx="82">
                  <c:v>28.571428571428999</c:v>
                </c:pt>
                <c:pt idx="83">
                  <c:v>7.6923076923076996</c:v>
                </c:pt>
                <c:pt idx="84">
                  <c:v>4.3478260869565002</c:v>
                </c:pt>
                <c:pt idx="85">
                  <c:v>0</c:v>
                </c:pt>
                <c:pt idx="86">
                  <c:v>50</c:v>
                </c:pt>
                <c:pt idx="87">
                  <c:v>1.9396551724138</c:v>
                </c:pt>
                <c:pt idx="88">
                  <c:v>1.8181818181817999</c:v>
                </c:pt>
                <c:pt idx="89">
                  <c:v>0</c:v>
                </c:pt>
                <c:pt idx="90">
                  <c:v>0.70921985815602995</c:v>
                </c:pt>
                <c:pt idx="91">
                  <c:v>1.8181818181817999</c:v>
                </c:pt>
                <c:pt idx="92">
                  <c:v>0.99009900990098998</c:v>
                </c:pt>
                <c:pt idx="93">
                  <c:v>4.2168674698795003</c:v>
                </c:pt>
                <c:pt idx="94">
                  <c:v>0.94339622641509002</c:v>
                </c:pt>
                <c:pt idx="95">
                  <c:v>0.81300813008130002</c:v>
                </c:pt>
                <c:pt idx="96">
                  <c:v>0</c:v>
                </c:pt>
                <c:pt idx="97">
                  <c:v>0.86206896551723999</c:v>
                </c:pt>
                <c:pt idx="98">
                  <c:v>2.3809523809524</c:v>
                </c:pt>
                <c:pt idx="99">
                  <c:v>1.0989010989011001</c:v>
                </c:pt>
                <c:pt idx="100">
                  <c:v>1.010101010101</c:v>
                </c:pt>
                <c:pt idx="101">
                  <c:v>3</c:v>
                </c:pt>
                <c:pt idx="102">
                  <c:v>2.0833333333333002</c:v>
                </c:pt>
                <c:pt idx="103">
                  <c:v>0.96153846153846001</c:v>
                </c:pt>
                <c:pt idx="104">
                  <c:v>9.6412556053812004</c:v>
                </c:pt>
                <c:pt idx="105">
                  <c:v>2.1621621621622</c:v>
                </c:pt>
                <c:pt idx="106">
                  <c:v>12.91711517761</c:v>
                </c:pt>
                <c:pt idx="107">
                  <c:v>5.3449951409135004</c:v>
                </c:pt>
                <c:pt idx="108">
                  <c:v>11.708860759494</c:v>
                </c:pt>
                <c:pt idx="109">
                  <c:v>7.0921985815603001</c:v>
                </c:pt>
                <c:pt idx="110">
                  <c:v>1.4705882352941</c:v>
                </c:pt>
                <c:pt idx="111">
                  <c:v>3.2520325203252001</c:v>
                </c:pt>
                <c:pt idx="112">
                  <c:v>0.91743119266054995</c:v>
                </c:pt>
                <c:pt idx="113">
                  <c:v>1.9417475728155</c:v>
                </c:pt>
                <c:pt idx="114">
                  <c:v>0</c:v>
                </c:pt>
                <c:pt idx="115">
                  <c:v>0.86206896551723999</c:v>
                </c:pt>
                <c:pt idx="116">
                  <c:v>3.8412291933419001</c:v>
                </c:pt>
                <c:pt idx="117">
                  <c:v>2.8901734104046</c:v>
                </c:pt>
                <c:pt idx="118">
                  <c:v>3.7878787878788001</c:v>
                </c:pt>
                <c:pt idx="119">
                  <c:v>2.5806451612902999</c:v>
                </c:pt>
                <c:pt idx="120">
                  <c:v>0.99009900990098998</c:v>
                </c:pt>
                <c:pt idx="121">
                  <c:v>1.9047619047619</c:v>
                </c:pt>
              </c:numCache>
            </c:numRef>
          </c:val>
          <c:smooth val="0"/>
          <c:extLst>
            <c:ext xmlns:c16="http://schemas.microsoft.com/office/drawing/2014/chart" uri="{C3380CC4-5D6E-409C-BE32-E72D297353CC}">
              <c16:uniqueId val="{00000000-4EF1-43DD-833E-41E123BD16A7}"/>
            </c:ext>
          </c:extLst>
        </c:ser>
        <c:dLbls>
          <c:showLegendKey val="0"/>
          <c:showVal val="0"/>
          <c:showCatName val="0"/>
          <c:showSerName val="0"/>
          <c:showPercent val="0"/>
          <c:showBubbleSize val="0"/>
        </c:dLbls>
        <c:smooth val="0"/>
        <c:axId val="230569024"/>
        <c:axId val="230585096"/>
      </c:lineChart>
      <c:dateAx>
        <c:axId val="230569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585096"/>
        <c:crosses val="autoZero"/>
        <c:auto val="1"/>
        <c:lblOffset val="100"/>
        <c:baseTimeUnit val="days"/>
      </c:dateAx>
      <c:valAx>
        <c:axId val="23058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56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A50B0-D526-407D-A1CD-D2C4A78C441B}"/>
              </a:ext>
            </a:extLst>
          </p:cNvPr>
          <p:cNvSpPr>
            <a:spLocks noGrp="1"/>
          </p:cNvSpPr>
          <p:nvPr>
            <p:ph type="ctrTitle"/>
          </p:nvPr>
        </p:nvSpPr>
        <p:spPr/>
        <p:txBody>
          <a:bodyPr/>
          <a:lstStyle/>
          <a:p>
            <a:r>
              <a:rPr lang="en-US"/>
              <a:t>TrendSet Facebook</a:t>
            </a:r>
          </a:p>
        </p:txBody>
      </p:sp>
      <p:sp>
        <p:nvSpPr>
          <p:cNvPr id="3" name="Subtitle 2">
            <a:extLst>
              <a:ext uri="{FF2B5EF4-FFF2-40B4-BE49-F238E27FC236}">
                <a16:creationId xmlns:a16="http://schemas.microsoft.com/office/drawing/2014/main" id="{3D68A87A-A275-4513-803C-FB6CFB4CFF29}"/>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676292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69AF7-CB8D-458A-ACBE-A01E12C25DE3}"/>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139320C8-7CD5-4445-863F-136494951D6D}"/>
              </a:ext>
            </a:extLst>
          </p:cNvPr>
          <p:cNvGraphicFramePr>
            <a:graphicFrameLocks noGrp="1"/>
          </p:cNvGraphicFramePr>
          <p:nvPr>
            <p:ph type="tbl" sz="quarter" idx="13"/>
            <p:extLst>
              <p:ext uri="{D42A27DB-BD31-4B8C-83A1-F6EECF244321}">
                <p14:modId xmlns:p14="http://schemas.microsoft.com/office/powerpoint/2010/main" val="2207741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57036012"/>
                    </a:ext>
                  </a:extLst>
                </a:gridCol>
                <a:gridCol w="411480">
                  <a:extLst>
                    <a:ext uri="{9D8B030D-6E8A-4147-A177-3AD203B41FA5}">
                      <a16:colId xmlns:a16="http://schemas.microsoft.com/office/drawing/2014/main" val="264909530"/>
                    </a:ext>
                  </a:extLst>
                </a:gridCol>
                <a:gridCol w="304495">
                  <a:extLst>
                    <a:ext uri="{9D8B030D-6E8A-4147-A177-3AD203B41FA5}">
                      <a16:colId xmlns:a16="http://schemas.microsoft.com/office/drawing/2014/main" val="1635542077"/>
                    </a:ext>
                  </a:extLst>
                </a:gridCol>
                <a:gridCol w="304495">
                  <a:extLst>
                    <a:ext uri="{9D8B030D-6E8A-4147-A177-3AD203B41FA5}">
                      <a16:colId xmlns:a16="http://schemas.microsoft.com/office/drawing/2014/main" val="3983242524"/>
                    </a:ext>
                  </a:extLst>
                </a:gridCol>
                <a:gridCol w="304495">
                  <a:extLst>
                    <a:ext uri="{9D8B030D-6E8A-4147-A177-3AD203B41FA5}">
                      <a16:colId xmlns:a16="http://schemas.microsoft.com/office/drawing/2014/main" val="1042187036"/>
                    </a:ext>
                  </a:extLst>
                </a:gridCol>
                <a:gridCol w="304495">
                  <a:extLst>
                    <a:ext uri="{9D8B030D-6E8A-4147-A177-3AD203B41FA5}">
                      <a16:colId xmlns:a16="http://schemas.microsoft.com/office/drawing/2014/main" val="521155858"/>
                    </a:ext>
                  </a:extLst>
                </a:gridCol>
                <a:gridCol w="304495">
                  <a:extLst>
                    <a:ext uri="{9D8B030D-6E8A-4147-A177-3AD203B41FA5}">
                      <a16:colId xmlns:a16="http://schemas.microsoft.com/office/drawing/2014/main" val="2563189621"/>
                    </a:ext>
                  </a:extLst>
                </a:gridCol>
                <a:gridCol w="304495">
                  <a:extLst>
                    <a:ext uri="{9D8B030D-6E8A-4147-A177-3AD203B41FA5}">
                      <a16:colId xmlns:a16="http://schemas.microsoft.com/office/drawing/2014/main" val="784196659"/>
                    </a:ext>
                  </a:extLst>
                </a:gridCol>
                <a:gridCol w="304495">
                  <a:extLst>
                    <a:ext uri="{9D8B030D-6E8A-4147-A177-3AD203B41FA5}">
                      <a16:colId xmlns:a16="http://schemas.microsoft.com/office/drawing/2014/main" val="746953153"/>
                    </a:ext>
                  </a:extLst>
                </a:gridCol>
                <a:gridCol w="304495">
                  <a:extLst>
                    <a:ext uri="{9D8B030D-6E8A-4147-A177-3AD203B41FA5}">
                      <a16:colId xmlns:a16="http://schemas.microsoft.com/office/drawing/2014/main" val="738159429"/>
                    </a:ext>
                  </a:extLst>
                </a:gridCol>
                <a:gridCol w="304495">
                  <a:extLst>
                    <a:ext uri="{9D8B030D-6E8A-4147-A177-3AD203B41FA5}">
                      <a16:colId xmlns:a16="http://schemas.microsoft.com/office/drawing/2014/main" val="344621401"/>
                    </a:ext>
                  </a:extLst>
                </a:gridCol>
                <a:gridCol w="304495">
                  <a:extLst>
                    <a:ext uri="{9D8B030D-6E8A-4147-A177-3AD203B41FA5}">
                      <a16:colId xmlns:a16="http://schemas.microsoft.com/office/drawing/2014/main" val="1497989613"/>
                    </a:ext>
                  </a:extLst>
                </a:gridCol>
                <a:gridCol w="304495">
                  <a:extLst>
                    <a:ext uri="{9D8B030D-6E8A-4147-A177-3AD203B41FA5}">
                      <a16:colId xmlns:a16="http://schemas.microsoft.com/office/drawing/2014/main" val="3901676787"/>
                    </a:ext>
                  </a:extLst>
                </a:gridCol>
                <a:gridCol w="304495">
                  <a:extLst>
                    <a:ext uri="{9D8B030D-6E8A-4147-A177-3AD203B41FA5}">
                      <a16:colId xmlns:a16="http://schemas.microsoft.com/office/drawing/2014/main" val="2966491452"/>
                    </a:ext>
                  </a:extLst>
                </a:gridCol>
                <a:gridCol w="304495">
                  <a:extLst>
                    <a:ext uri="{9D8B030D-6E8A-4147-A177-3AD203B41FA5}">
                      <a16:colId xmlns:a16="http://schemas.microsoft.com/office/drawing/2014/main" val="3973003218"/>
                    </a:ext>
                  </a:extLst>
                </a:gridCol>
                <a:gridCol w="304495">
                  <a:extLst>
                    <a:ext uri="{9D8B030D-6E8A-4147-A177-3AD203B41FA5}">
                      <a16:colId xmlns:a16="http://schemas.microsoft.com/office/drawing/2014/main" val="2077059663"/>
                    </a:ext>
                  </a:extLst>
                </a:gridCol>
                <a:gridCol w="304495">
                  <a:extLst>
                    <a:ext uri="{9D8B030D-6E8A-4147-A177-3AD203B41FA5}">
                      <a16:colId xmlns:a16="http://schemas.microsoft.com/office/drawing/2014/main" val="2339525857"/>
                    </a:ext>
                  </a:extLst>
                </a:gridCol>
                <a:gridCol w="304495">
                  <a:extLst>
                    <a:ext uri="{9D8B030D-6E8A-4147-A177-3AD203B41FA5}">
                      <a16:colId xmlns:a16="http://schemas.microsoft.com/office/drawing/2014/main" val="3954926326"/>
                    </a:ext>
                  </a:extLst>
                </a:gridCol>
                <a:gridCol w="304495">
                  <a:extLst>
                    <a:ext uri="{9D8B030D-6E8A-4147-A177-3AD203B41FA5}">
                      <a16:colId xmlns:a16="http://schemas.microsoft.com/office/drawing/2014/main" val="666971102"/>
                    </a:ext>
                  </a:extLst>
                </a:gridCol>
                <a:gridCol w="304495">
                  <a:extLst>
                    <a:ext uri="{9D8B030D-6E8A-4147-A177-3AD203B41FA5}">
                      <a16:colId xmlns:a16="http://schemas.microsoft.com/office/drawing/2014/main" val="3914669112"/>
                    </a:ext>
                  </a:extLst>
                </a:gridCol>
                <a:gridCol w="304495">
                  <a:extLst>
                    <a:ext uri="{9D8B030D-6E8A-4147-A177-3AD203B41FA5}">
                      <a16:colId xmlns:a16="http://schemas.microsoft.com/office/drawing/2014/main" val="433222499"/>
                    </a:ext>
                  </a:extLst>
                </a:gridCol>
                <a:gridCol w="304495">
                  <a:extLst>
                    <a:ext uri="{9D8B030D-6E8A-4147-A177-3AD203B41FA5}">
                      <a16:colId xmlns:a16="http://schemas.microsoft.com/office/drawing/2014/main" val="3845694176"/>
                    </a:ext>
                  </a:extLst>
                </a:gridCol>
                <a:gridCol w="304495">
                  <a:extLst>
                    <a:ext uri="{9D8B030D-6E8A-4147-A177-3AD203B41FA5}">
                      <a16:colId xmlns:a16="http://schemas.microsoft.com/office/drawing/2014/main" val="36647251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95297566"/>
                  </a:ext>
                </a:extLst>
              </a:tr>
              <a:tr h="370840">
                <a:tc>
                  <a:txBody>
                    <a:bodyPr/>
                    <a:lstStyle/>
                    <a:p>
                      <a:r>
                        <a:rPr lang="en-US" sz="1000"/>
                        <a:t>TrendSet</a:t>
                      </a:r>
                    </a:p>
                  </a:txBody>
                  <a:tcPr/>
                </a:tc>
                <a:tc>
                  <a:txBody>
                    <a:bodyPr/>
                    <a:lstStyle/>
                    <a:p>
                      <a:r>
                        <a:rPr lang="en-US" sz="1000"/>
                        <a:t>2806</a:t>
                      </a:r>
                    </a:p>
                  </a:txBody>
                  <a:tcPr/>
                </a:tc>
                <a:tc>
                  <a:txBody>
                    <a:bodyPr/>
                    <a:lstStyle/>
                    <a:p>
                      <a:r>
                        <a:rPr lang="en-US" sz="1000"/>
                        <a:t>n/a</a:t>
                      </a:r>
                    </a:p>
                  </a:txBody>
                  <a:tcPr/>
                </a:tc>
                <a:tc>
                  <a:txBody>
                    <a:bodyPr/>
                    <a:lstStyle/>
                    <a:p>
                      <a:r>
                        <a:rPr lang="en-US" sz="1000"/>
                        <a:t>25</a:t>
                      </a:r>
                    </a:p>
                  </a:txBody>
                  <a:tcPr/>
                </a:tc>
                <a:tc>
                  <a:txBody>
                    <a:bodyPr/>
                    <a:lstStyle/>
                    <a:p>
                      <a:r>
                        <a:rPr lang="en-US" sz="1000"/>
                        <a:t>0</a:t>
                      </a:r>
                    </a:p>
                  </a:txBody>
                  <a:tcPr/>
                </a:tc>
                <a:tc>
                  <a:txBody>
                    <a:bodyPr/>
                    <a:lstStyle/>
                    <a:p>
                      <a:r>
                        <a:rPr lang="en-US" sz="1000"/>
                        <a:t>22</a:t>
                      </a:r>
                    </a:p>
                  </a:txBody>
                  <a:tcPr/>
                </a:tc>
                <a:tc>
                  <a:txBody>
                    <a:bodyPr/>
                    <a:lstStyle/>
                    <a:p>
                      <a:r>
                        <a:rPr lang="en-US" sz="1000"/>
                        <a:t>1</a:t>
                      </a:r>
                    </a:p>
                  </a:txBody>
                  <a:tcPr/>
                </a:tc>
                <a:tc>
                  <a:txBody>
                    <a:bodyPr/>
                    <a:lstStyle/>
                    <a:p>
                      <a:r>
                        <a:rPr lang="en-US" sz="1000"/>
                        <a:t>2</a:t>
                      </a:r>
                    </a:p>
                  </a:txBody>
                  <a:tcPr/>
                </a:tc>
                <a:tc>
                  <a:txBody>
                    <a:bodyPr/>
                    <a:lstStyle/>
                    <a:p>
                      <a:r>
                        <a:rPr lang="en-US" sz="1000"/>
                        <a:t>498</a:t>
                      </a:r>
                    </a:p>
                  </a:txBody>
                  <a:tcPr/>
                </a:tc>
                <a:tc>
                  <a:txBody>
                    <a:bodyPr/>
                    <a:lstStyle/>
                    <a:p>
                      <a:r>
                        <a:rPr lang="en-US" sz="1000"/>
                        <a:t>0</a:t>
                      </a:r>
                    </a:p>
                  </a:txBody>
                  <a:tcPr/>
                </a:tc>
                <a:tc>
                  <a:txBody>
                    <a:bodyPr/>
                    <a:lstStyle/>
                    <a:p>
                      <a:r>
                        <a:rPr lang="en-US" sz="1000"/>
                        <a:t>493</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47</a:t>
                      </a:r>
                    </a:p>
                  </a:txBody>
                  <a:tcPr/>
                </a:tc>
                <a:tc>
                  <a:txBody>
                    <a:bodyPr/>
                    <a:lstStyle/>
                    <a:p>
                      <a:r>
                        <a:rPr lang="en-US" sz="1000"/>
                        <a:t>37</a:t>
                      </a:r>
                    </a:p>
                  </a:txBody>
                  <a:tcPr/>
                </a:tc>
                <a:tc>
                  <a:txBody>
                    <a:bodyPr/>
                    <a:lstStyle/>
                    <a:p>
                      <a:r>
                        <a:rPr lang="en-US" sz="1000"/>
                        <a:t>582</a:t>
                      </a:r>
                    </a:p>
                  </a:txBody>
                  <a:tcPr/>
                </a:tc>
                <a:tc>
                  <a:txBody>
                    <a:bodyPr/>
                    <a:lstStyle/>
                    <a:p>
                      <a:r>
                        <a:rPr lang="en-US" sz="1000"/>
                        <a:t>1</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39814731"/>
                  </a:ext>
                </a:extLst>
              </a:tr>
            </a:tbl>
          </a:graphicData>
        </a:graphic>
      </p:graphicFrame>
      <p:sp>
        <p:nvSpPr>
          <p:cNvPr id="4" name="Text Placeholder 3">
            <a:extLst>
              <a:ext uri="{FF2B5EF4-FFF2-40B4-BE49-F238E27FC236}">
                <a16:creationId xmlns:a16="http://schemas.microsoft.com/office/drawing/2014/main" id="{297FA40F-708B-49A4-8AEA-90682100DB98}"/>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704142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1B1C-4400-49B5-86EC-6A1813DBC62D}"/>
              </a:ext>
            </a:extLst>
          </p:cNvPr>
          <p:cNvSpPr>
            <a:spLocks noGrp="1"/>
          </p:cNvSpPr>
          <p:nvPr>
            <p:ph type="title"/>
          </p:nvPr>
        </p:nvSpPr>
        <p:spPr/>
        <p:txBody>
          <a:bodyPr/>
          <a:lstStyle/>
          <a:p>
            <a:r>
              <a:rPr lang="en-US"/>
              <a:t>Facebook Fans Total | TrendSet</a:t>
            </a:r>
          </a:p>
        </p:txBody>
      </p:sp>
      <p:graphicFrame>
        <p:nvGraphicFramePr>
          <p:cNvPr id="6" name="Chart Placeholder 5">
            <a:extLst>
              <a:ext uri="{FF2B5EF4-FFF2-40B4-BE49-F238E27FC236}">
                <a16:creationId xmlns:a16="http://schemas.microsoft.com/office/drawing/2014/main" id="{8AFABDB4-B51C-4F56-9DBA-FC34B781F2B0}"/>
              </a:ext>
            </a:extLst>
          </p:cNvPr>
          <p:cNvGraphicFramePr>
            <a:graphicFrameLocks noGrp="1"/>
          </p:cNvGraphicFramePr>
          <p:nvPr>
            <p:ph type="chart" sz="quarter" idx="13"/>
            <p:extLst>
              <p:ext uri="{D42A27DB-BD31-4B8C-83A1-F6EECF244321}">
                <p14:modId xmlns:p14="http://schemas.microsoft.com/office/powerpoint/2010/main" val="1084059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E95436-7B3E-425A-B0C6-C351DD60AD4D}"/>
              </a:ext>
            </a:extLst>
          </p:cNvPr>
          <p:cNvSpPr>
            <a:spLocks noGrp="1"/>
          </p:cNvSpPr>
          <p:nvPr>
            <p:ph type="body" sz="quarter" idx="14"/>
          </p:nvPr>
        </p:nvSpPr>
        <p:spPr/>
        <p:txBody>
          <a:bodyPr/>
          <a:lstStyle/>
          <a:p>
            <a:r>
              <a:rPr lang="en-US"/>
              <a:t>06/01/2018 - 09/30/2018</a:t>
            </a:r>
          </a:p>
        </p:txBody>
      </p:sp>
      <p:sp>
        <p:nvSpPr>
          <p:cNvPr id="5" name="Footer Placeholder 4">
            <a:extLst>
              <a:ext uri="{FF2B5EF4-FFF2-40B4-BE49-F238E27FC236}">
                <a16:creationId xmlns:a16="http://schemas.microsoft.com/office/drawing/2014/main" id="{87BAF5E3-A04C-4F02-AE2D-65675A5677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0989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8DCAA-737B-4DA9-A5DD-D67AC83946FD}"/>
              </a:ext>
            </a:extLst>
          </p:cNvPr>
          <p:cNvSpPr>
            <a:spLocks noGrp="1"/>
          </p:cNvSpPr>
          <p:nvPr>
            <p:ph type="title"/>
          </p:nvPr>
        </p:nvSpPr>
        <p:spPr/>
        <p:txBody>
          <a:bodyPr/>
          <a:lstStyle/>
          <a:p>
            <a:r>
              <a:rPr lang="en-US"/>
              <a:t>Facebook Fans Table | TrendSet</a:t>
            </a:r>
          </a:p>
        </p:txBody>
      </p:sp>
      <p:graphicFrame>
        <p:nvGraphicFramePr>
          <p:cNvPr id="5" name="Table Placeholder 4">
            <a:extLst>
              <a:ext uri="{FF2B5EF4-FFF2-40B4-BE49-F238E27FC236}">
                <a16:creationId xmlns:a16="http://schemas.microsoft.com/office/drawing/2014/main" id="{615D40B0-B9AC-4EA7-B797-77C74955AFD2}"/>
              </a:ext>
            </a:extLst>
          </p:cNvPr>
          <p:cNvGraphicFramePr>
            <a:graphicFrameLocks noGrp="1"/>
          </p:cNvGraphicFramePr>
          <p:nvPr>
            <p:ph type="tbl" sz="quarter" idx="13"/>
            <p:extLst>
              <p:ext uri="{D42A27DB-BD31-4B8C-83A1-F6EECF244321}">
                <p14:modId xmlns:p14="http://schemas.microsoft.com/office/powerpoint/2010/main" val="822173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3785527"/>
                    </a:ext>
                  </a:extLst>
                </a:gridCol>
                <a:gridCol w="1234440">
                  <a:extLst>
                    <a:ext uri="{9D8B030D-6E8A-4147-A177-3AD203B41FA5}">
                      <a16:colId xmlns:a16="http://schemas.microsoft.com/office/drawing/2014/main" val="3758936874"/>
                    </a:ext>
                  </a:extLst>
                </a:gridCol>
                <a:gridCol w="822960">
                  <a:extLst>
                    <a:ext uri="{9D8B030D-6E8A-4147-A177-3AD203B41FA5}">
                      <a16:colId xmlns:a16="http://schemas.microsoft.com/office/drawing/2014/main" val="3065545876"/>
                    </a:ext>
                  </a:extLst>
                </a:gridCol>
                <a:gridCol w="822960">
                  <a:extLst>
                    <a:ext uri="{9D8B030D-6E8A-4147-A177-3AD203B41FA5}">
                      <a16:colId xmlns:a16="http://schemas.microsoft.com/office/drawing/2014/main" val="2776726138"/>
                    </a:ext>
                  </a:extLst>
                </a:gridCol>
                <a:gridCol w="822960">
                  <a:extLst>
                    <a:ext uri="{9D8B030D-6E8A-4147-A177-3AD203B41FA5}">
                      <a16:colId xmlns:a16="http://schemas.microsoft.com/office/drawing/2014/main" val="3233342219"/>
                    </a:ext>
                  </a:extLst>
                </a:gridCol>
                <a:gridCol w="822960">
                  <a:extLst>
                    <a:ext uri="{9D8B030D-6E8A-4147-A177-3AD203B41FA5}">
                      <a16:colId xmlns:a16="http://schemas.microsoft.com/office/drawing/2014/main" val="4179007877"/>
                    </a:ext>
                  </a:extLst>
                </a:gridCol>
                <a:gridCol w="822960">
                  <a:extLst>
                    <a:ext uri="{9D8B030D-6E8A-4147-A177-3AD203B41FA5}">
                      <a16:colId xmlns:a16="http://schemas.microsoft.com/office/drawing/2014/main" val="2151482218"/>
                    </a:ext>
                  </a:extLst>
                </a:gridCol>
                <a:gridCol w="822960">
                  <a:extLst>
                    <a:ext uri="{9D8B030D-6E8A-4147-A177-3AD203B41FA5}">
                      <a16:colId xmlns:a16="http://schemas.microsoft.com/office/drawing/2014/main" val="21296855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258890632"/>
                  </a:ext>
                </a:extLst>
              </a:tr>
              <a:tr h="370840">
                <a:tc>
                  <a:txBody>
                    <a:bodyPr/>
                    <a:lstStyle/>
                    <a:p>
                      <a:r>
                        <a:rPr lang="en-US" sz="1000"/>
                        <a:t>TrendSet</a:t>
                      </a:r>
                    </a:p>
                  </a:txBody>
                  <a:tcPr/>
                </a:tc>
                <a:tc>
                  <a:txBody>
                    <a:bodyPr/>
                    <a:lstStyle/>
                    <a:p>
                      <a:r>
                        <a:rPr lang="en-US" sz="1000"/>
                        <a:t>2806</a:t>
                      </a:r>
                    </a:p>
                  </a:txBody>
                  <a:tcPr/>
                </a:tc>
                <a:tc>
                  <a:txBody>
                    <a:bodyPr/>
                    <a:lstStyle/>
                    <a:p>
                      <a:r>
                        <a:rPr lang="en-US" sz="1000"/>
                        <a:t>2</a:t>
                      </a:r>
                    </a:p>
                  </a:txBody>
                  <a:tcPr/>
                </a:tc>
                <a:tc>
                  <a:txBody>
                    <a:bodyPr/>
                    <a:lstStyle/>
                    <a:p>
                      <a:r>
                        <a:rPr lang="en-US" sz="1000"/>
                        <a:t>0.1 %</a:t>
                      </a:r>
                    </a:p>
                  </a:txBody>
                  <a:tcPr/>
                </a:tc>
                <a:tc>
                  <a:txBody>
                    <a:bodyPr/>
                    <a:lstStyle/>
                    <a:p>
                      <a:r>
                        <a:rPr lang="en-US" sz="1000"/>
                        <a:t>4</a:t>
                      </a:r>
                    </a:p>
                  </a:txBody>
                  <a:tcPr/>
                </a:tc>
                <a:tc>
                  <a:txBody>
                    <a:bodyPr/>
                    <a:lstStyle/>
                    <a:p>
                      <a:r>
                        <a:rPr lang="en-US" sz="1000"/>
                        <a:t>0.1 %</a:t>
                      </a:r>
                    </a:p>
                  </a:txBody>
                  <a:tcPr/>
                </a:tc>
                <a:tc>
                  <a:txBody>
                    <a:bodyPr/>
                    <a:lstStyle/>
                    <a:p>
                      <a:r>
                        <a:rPr lang="en-US" sz="1000"/>
                        <a:t>12</a:t>
                      </a:r>
                    </a:p>
                  </a:txBody>
                  <a:tcPr/>
                </a:tc>
                <a:tc>
                  <a:txBody>
                    <a:bodyPr/>
                    <a:lstStyle/>
                    <a:p>
                      <a:r>
                        <a:rPr lang="en-US" sz="1000"/>
                        <a:t>0.4 %</a:t>
                      </a:r>
                    </a:p>
                  </a:txBody>
                  <a:tcPr/>
                </a:tc>
                <a:extLst>
                  <a:ext uri="{0D108BD9-81ED-4DB2-BD59-A6C34878D82A}">
                    <a16:rowId xmlns:a16="http://schemas.microsoft.com/office/drawing/2014/main" val="4162922347"/>
                  </a:ext>
                </a:extLst>
              </a:tr>
            </a:tbl>
          </a:graphicData>
        </a:graphic>
      </p:graphicFrame>
      <p:sp>
        <p:nvSpPr>
          <p:cNvPr id="4" name="Text Placeholder 3">
            <a:extLst>
              <a:ext uri="{FF2B5EF4-FFF2-40B4-BE49-F238E27FC236}">
                <a16:creationId xmlns:a16="http://schemas.microsoft.com/office/drawing/2014/main" id="{99AC2642-E7CA-4DC0-84A2-88186681C4BC}"/>
              </a:ext>
            </a:extLst>
          </p:cNvPr>
          <p:cNvSpPr>
            <a:spLocks noGrp="1"/>
          </p:cNvSpPr>
          <p:nvPr>
            <p:ph type="body" sz="quarter" idx="14"/>
          </p:nvPr>
        </p:nvSpPr>
        <p:spPr/>
        <p:txBody>
          <a:bodyPr/>
          <a:lstStyle/>
          <a:p>
            <a:r>
              <a:rPr lang="en-US"/>
              <a:t>08/31/2018 - 09/30/2018</a:t>
            </a:r>
          </a:p>
        </p:txBody>
      </p:sp>
    </p:spTree>
    <p:extLst>
      <p:ext uri="{BB962C8B-B14F-4D97-AF65-F5344CB8AC3E}">
        <p14:creationId xmlns:p14="http://schemas.microsoft.com/office/powerpoint/2010/main" val="197777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87615-D355-475F-B415-2C585282BE04}"/>
              </a:ext>
            </a:extLst>
          </p:cNvPr>
          <p:cNvSpPr>
            <a:spLocks noGrp="1"/>
          </p:cNvSpPr>
          <p:nvPr>
            <p:ph type="title"/>
          </p:nvPr>
        </p:nvSpPr>
        <p:spPr/>
        <p:txBody>
          <a:bodyPr/>
          <a:lstStyle/>
          <a:p>
            <a:r>
              <a:rPr lang="en-US"/>
              <a:t>Facebook Own Posts Table  | TrendSet - 1 of 19</a:t>
            </a:r>
          </a:p>
        </p:txBody>
      </p:sp>
      <p:graphicFrame>
        <p:nvGraphicFramePr>
          <p:cNvPr id="5" name="Table Placeholder 4">
            <a:extLst>
              <a:ext uri="{FF2B5EF4-FFF2-40B4-BE49-F238E27FC236}">
                <a16:creationId xmlns:a16="http://schemas.microsoft.com/office/drawing/2014/main" id="{43C09E20-BD47-4DA2-B9E2-89DE8E6FD9D3}"/>
              </a:ext>
            </a:extLst>
          </p:cNvPr>
          <p:cNvGraphicFramePr>
            <a:graphicFrameLocks noGrp="1"/>
          </p:cNvGraphicFramePr>
          <p:nvPr>
            <p:ph type="tbl" sz="quarter" idx="13"/>
            <p:extLst>
              <p:ext uri="{D42A27DB-BD31-4B8C-83A1-F6EECF244321}">
                <p14:modId xmlns:p14="http://schemas.microsoft.com/office/powerpoint/2010/main" val="68642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475833921"/>
                    </a:ext>
                  </a:extLst>
                </a:gridCol>
                <a:gridCol w="370332">
                  <a:extLst>
                    <a:ext uri="{9D8B030D-6E8A-4147-A177-3AD203B41FA5}">
                      <a16:colId xmlns:a16="http://schemas.microsoft.com/office/drawing/2014/main" val="2968507320"/>
                    </a:ext>
                  </a:extLst>
                </a:gridCol>
                <a:gridCol w="370332">
                  <a:extLst>
                    <a:ext uri="{9D8B030D-6E8A-4147-A177-3AD203B41FA5}">
                      <a16:colId xmlns:a16="http://schemas.microsoft.com/office/drawing/2014/main" val="589204751"/>
                    </a:ext>
                  </a:extLst>
                </a:gridCol>
                <a:gridCol w="370332">
                  <a:extLst>
                    <a:ext uri="{9D8B030D-6E8A-4147-A177-3AD203B41FA5}">
                      <a16:colId xmlns:a16="http://schemas.microsoft.com/office/drawing/2014/main" val="2218487391"/>
                    </a:ext>
                  </a:extLst>
                </a:gridCol>
                <a:gridCol w="329184">
                  <a:extLst>
                    <a:ext uri="{9D8B030D-6E8A-4147-A177-3AD203B41FA5}">
                      <a16:colId xmlns:a16="http://schemas.microsoft.com/office/drawing/2014/main" val="3337472694"/>
                    </a:ext>
                  </a:extLst>
                </a:gridCol>
                <a:gridCol w="329184">
                  <a:extLst>
                    <a:ext uri="{9D8B030D-6E8A-4147-A177-3AD203B41FA5}">
                      <a16:colId xmlns:a16="http://schemas.microsoft.com/office/drawing/2014/main" val="2197776057"/>
                    </a:ext>
                  </a:extLst>
                </a:gridCol>
                <a:gridCol w="329184">
                  <a:extLst>
                    <a:ext uri="{9D8B030D-6E8A-4147-A177-3AD203B41FA5}">
                      <a16:colId xmlns:a16="http://schemas.microsoft.com/office/drawing/2014/main" val="3765390416"/>
                    </a:ext>
                  </a:extLst>
                </a:gridCol>
                <a:gridCol w="329184">
                  <a:extLst>
                    <a:ext uri="{9D8B030D-6E8A-4147-A177-3AD203B41FA5}">
                      <a16:colId xmlns:a16="http://schemas.microsoft.com/office/drawing/2014/main" val="93742245"/>
                    </a:ext>
                  </a:extLst>
                </a:gridCol>
                <a:gridCol w="329184">
                  <a:extLst>
                    <a:ext uri="{9D8B030D-6E8A-4147-A177-3AD203B41FA5}">
                      <a16:colId xmlns:a16="http://schemas.microsoft.com/office/drawing/2014/main" val="3247728041"/>
                    </a:ext>
                  </a:extLst>
                </a:gridCol>
                <a:gridCol w="329184">
                  <a:extLst>
                    <a:ext uri="{9D8B030D-6E8A-4147-A177-3AD203B41FA5}">
                      <a16:colId xmlns:a16="http://schemas.microsoft.com/office/drawing/2014/main" val="1292150507"/>
                    </a:ext>
                  </a:extLst>
                </a:gridCol>
                <a:gridCol w="329184">
                  <a:extLst>
                    <a:ext uri="{9D8B030D-6E8A-4147-A177-3AD203B41FA5}">
                      <a16:colId xmlns:a16="http://schemas.microsoft.com/office/drawing/2014/main" val="2236010992"/>
                    </a:ext>
                  </a:extLst>
                </a:gridCol>
                <a:gridCol w="329184">
                  <a:extLst>
                    <a:ext uri="{9D8B030D-6E8A-4147-A177-3AD203B41FA5}">
                      <a16:colId xmlns:a16="http://schemas.microsoft.com/office/drawing/2014/main" val="2754721072"/>
                    </a:ext>
                  </a:extLst>
                </a:gridCol>
                <a:gridCol w="370332">
                  <a:extLst>
                    <a:ext uri="{9D8B030D-6E8A-4147-A177-3AD203B41FA5}">
                      <a16:colId xmlns:a16="http://schemas.microsoft.com/office/drawing/2014/main" val="2605889342"/>
                    </a:ext>
                  </a:extLst>
                </a:gridCol>
                <a:gridCol w="370332">
                  <a:extLst>
                    <a:ext uri="{9D8B030D-6E8A-4147-A177-3AD203B41FA5}">
                      <a16:colId xmlns:a16="http://schemas.microsoft.com/office/drawing/2014/main" val="187107933"/>
                    </a:ext>
                  </a:extLst>
                </a:gridCol>
                <a:gridCol w="329184">
                  <a:extLst>
                    <a:ext uri="{9D8B030D-6E8A-4147-A177-3AD203B41FA5}">
                      <a16:colId xmlns:a16="http://schemas.microsoft.com/office/drawing/2014/main" val="1549019472"/>
                    </a:ext>
                  </a:extLst>
                </a:gridCol>
                <a:gridCol w="329184">
                  <a:extLst>
                    <a:ext uri="{9D8B030D-6E8A-4147-A177-3AD203B41FA5}">
                      <a16:colId xmlns:a16="http://schemas.microsoft.com/office/drawing/2014/main" val="4249295489"/>
                    </a:ext>
                  </a:extLst>
                </a:gridCol>
                <a:gridCol w="370332">
                  <a:extLst>
                    <a:ext uri="{9D8B030D-6E8A-4147-A177-3AD203B41FA5}">
                      <a16:colId xmlns:a16="http://schemas.microsoft.com/office/drawing/2014/main" val="4184137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153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- 2018-09-25 09:00:01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https://bit.ly/2QTECfx
Die Schönheit des Augenblicks – das TrendSet Leitmotiv vereint in sich die neuen Farben und Strömungen des Frühjahrs/Sommers 2019. Was es sonst noch aussagt und worauf wir uns in S/S 2019 freuen können, findet ihr jetzt im TrendSet Blog. Lest mal rein!
#trendsetmuenchen #trendset #trendsetwinter2019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05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- 2018-08-10 09:55:14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1782873"/>
                  </a:ext>
                </a:extLst>
              </a:tr>
            </a:tbl>
          </a:graphicData>
        </a:graphic>
      </p:graphicFrame>
      <p:sp>
        <p:nvSpPr>
          <p:cNvPr id="4" name="Text Placeholder 3">
            <a:extLst>
              <a:ext uri="{FF2B5EF4-FFF2-40B4-BE49-F238E27FC236}">
                <a16:creationId xmlns:a16="http://schemas.microsoft.com/office/drawing/2014/main" id="{8F480FDC-8EDC-4693-A5E1-52B8FFF2E125}"/>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21199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17E14-68D8-4348-9B4B-91EFFDEBBEE7}"/>
              </a:ext>
            </a:extLst>
          </p:cNvPr>
          <p:cNvSpPr>
            <a:spLocks noGrp="1"/>
          </p:cNvSpPr>
          <p:nvPr>
            <p:ph type="title"/>
          </p:nvPr>
        </p:nvSpPr>
        <p:spPr/>
        <p:txBody>
          <a:bodyPr/>
          <a:lstStyle/>
          <a:p>
            <a:r>
              <a:rPr lang="en-US"/>
              <a:t>Facebook Own Posts Table  | TrendSet - 2 of 19</a:t>
            </a:r>
          </a:p>
        </p:txBody>
      </p:sp>
      <p:graphicFrame>
        <p:nvGraphicFramePr>
          <p:cNvPr id="5" name="Table Placeholder 4">
            <a:extLst>
              <a:ext uri="{FF2B5EF4-FFF2-40B4-BE49-F238E27FC236}">
                <a16:creationId xmlns:a16="http://schemas.microsoft.com/office/drawing/2014/main" id="{9588A798-7118-46F8-92A8-3A27C7E7BF34}"/>
              </a:ext>
            </a:extLst>
          </p:cNvPr>
          <p:cNvGraphicFramePr>
            <a:graphicFrameLocks noGrp="1"/>
          </p:cNvGraphicFramePr>
          <p:nvPr>
            <p:ph type="tbl" sz="quarter" idx="13"/>
            <p:extLst>
              <p:ext uri="{D42A27DB-BD31-4B8C-83A1-F6EECF244321}">
                <p14:modId xmlns:p14="http://schemas.microsoft.com/office/powerpoint/2010/main" val="2021502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380441884"/>
                    </a:ext>
                  </a:extLst>
                </a:gridCol>
                <a:gridCol w="370332">
                  <a:extLst>
                    <a:ext uri="{9D8B030D-6E8A-4147-A177-3AD203B41FA5}">
                      <a16:colId xmlns:a16="http://schemas.microsoft.com/office/drawing/2014/main" val="1288726087"/>
                    </a:ext>
                  </a:extLst>
                </a:gridCol>
                <a:gridCol w="370332">
                  <a:extLst>
                    <a:ext uri="{9D8B030D-6E8A-4147-A177-3AD203B41FA5}">
                      <a16:colId xmlns:a16="http://schemas.microsoft.com/office/drawing/2014/main" val="1035632591"/>
                    </a:ext>
                  </a:extLst>
                </a:gridCol>
                <a:gridCol w="370332">
                  <a:extLst>
                    <a:ext uri="{9D8B030D-6E8A-4147-A177-3AD203B41FA5}">
                      <a16:colId xmlns:a16="http://schemas.microsoft.com/office/drawing/2014/main" val="4270488148"/>
                    </a:ext>
                  </a:extLst>
                </a:gridCol>
                <a:gridCol w="329184">
                  <a:extLst>
                    <a:ext uri="{9D8B030D-6E8A-4147-A177-3AD203B41FA5}">
                      <a16:colId xmlns:a16="http://schemas.microsoft.com/office/drawing/2014/main" val="2808514657"/>
                    </a:ext>
                  </a:extLst>
                </a:gridCol>
                <a:gridCol w="329184">
                  <a:extLst>
                    <a:ext uri="{9D8B030D-6E8A-4147-A177-3AD203B41FA5}">
                      <a16:colId xmlns:a16="http://schemas.microsoft.com/office/drawing/2014/main" val="1020063851"/>
                    </a:ext>
                  </a:extLst>
                </a:gridCol>
                <a:gridCol w="329184">
                  <a:extLst>
                    <a:ext uri="{9D8B030D-6E8A-4147-A177-3AD203B41FA5}">
                      <a16:colId xmlns:a16="http://schemas.microsoft.com/office/drawing/2014/main" val="2683466142"/>
                    </a:ext>
                  </a:extLst>
                </a:gridCol>
                <a:gridCol w="329184">
                  <a:extLst>
                    <a:ext uri="{9D8B030D-6E8A-4147-A177-3AD203B41FA5}">
                      <a16:colId xmlns:a16="http://schemas.microsoft.com/office/drawing/2014/main" val="50863308"/>
                    </a:ext>
                  </a:extLst>
                </a:gridCol>
                <a:gridCol w="329184">
                  <a:extLst>
                    <a:ext uri="{9D8B030D-6E8A-4147-A177-3AD203B41FA5}">
                      <a16:colId xmlns:a16="http://schemas.microsoft.com/office/drawing/2014/main" val="2172908231"/>
                    </a:ext>
                  </a:extLst>
                </a:gridCol>
                <a:gridCol w="329184">
                  <a:extLst>
                    <a:ext uri="{9D8B030D-6E8A-4147-A177-3AD203B41FA5}">
                      <a16:colId xmlns:a16="http://schemas.microsoft.com/office/drawing/2014/main" val="2245424193"/>
                    </a:ext>
                  </a:extLst>
                </a:gridCol>
                <a:gridCol w="329184">
                  <a:extLst>
                    <a:ext uri="{9D8B030D-6E8A-4147-A177-3AD203B41FA5}">
                      <a16:colId xmlns:a16="http://schemas.microsoft.com/office/drawing/2014/main" val="3787684108"/>
                    </a:ext>
                  </a:extLst>
                </a:gridCol>
                <a:gridCol w="329184">
                  <a:extLst>
                    <a:ext uri="{9D8B030D-6E8A-4147-A177-3AD203B41FA5}">
                      <a16:colId xmlns:a16="http://schemas.microsoft.com/office/drawing/2014/main" val="1035635513"/>
                    </a:ext>
                  </a:extLst>
                </a:gridCol>
                <a:gridCol w="370332">
                  <a:extLst>
                    <a:ext uri="{9D8B030D-6E8A-4147-A177-3AD203B41FA5}">
                      <a16:colId xmlns:a16="http://schemas.microsoft.com/office/drawing/2014/main" val="4032642176"/>
                    </a:ext>
                  </a:extLst>
                </a:gridCol>
                <a:gridCol w="370332">
                  <a:extLst>
                    <a:ext uri="{9D8B030D-6E8A-4147-A177-3AD203B41FA5}">
                      <a16:colId xmlns:a16="http://schemas.microsoft.com/office/drawing/2014/main" val="2251484300"/>
                    </a:ext>
                  </a:extLst>
                </a:gridCol>
                <a:gridCol w="329184">
                  <a:extLst>
                    <a:ext uri="{9D8B030D-6E8A-4147-A177-3AD203B41FA5}">
                      <a16:colId xmlns:a16="http://schemas.microsoft.com/office/drawing/2014/main" val="3376819992"/>
                    </a:ext>
                  </a:extLst>
                </a:gridCol>
                <a:gridCol w="329184">
                  <a:extLst>
                    <a:ext uri="{9D8B030D-6E8A-4147-A177-3AD203B41FA5}">
                      <a16:colId xmlns:a16="http://schemas.microsoft.com/office/drawing/2014/main" val="1177695252"/>
                    </a:ext>
                  </a:extLst>
                </a:gridCol>
                <a:gridCol w="370332">
                  <a:extLst>
                    <a:ext uri="{9D8B030D-6E8A-4147-A177-3AD203B41FA5}">
                      <a16:colId xmlns:a16="http://schemas.microsoft.com/office/drawing/2014/main" val="825027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9306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- 2018-08-07 14:12:09 </a:t>
                      </a:r>
                      <a:r>
                        <a:rPr kumimoji="0" lang="en-US" sz="1000" b="0" i="0" u="none" strike="noStrike" kern="1200" cap="none" spc="0" normalizeH="0" baseline="0" noProof="0">
                          <a:ln>
                            <a:noFill/>
                          </a:ln>
                          <a:solidFill>
                            <a:prstClr val="black"/>
                          </a:solidFill>
                          <a:effectLst/>
                          <a:uLnTx/>
                          <a:uFillTx/>
                          <a:latin typeface="+mn-lt"/>
                          <a:ea typeface="+mn-ea"/>
                          <a:cs typeface="+mn-cs"/>
                        </a:rPr>
                        <a:t> 
 Film ab für die TrendSet Sommer 2018: 
https://www.youtube.com/user/TrendSetTV
Hier findet ihr die aktuellen Messevideos zu den Neuheiten, Produkten und Trends aus den 14 Interiors &amp; Lifestyle Fair Areas und den 4 Topic Areas der TrendSet sowie zu Preview-Produkten und den kommenden Weihnachtstrends. Viel Spaß beim Anschauen!
#trendsetmuenchen #trendset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951412"/>
                  </a:ext>
                </a:extLst>
              </a:tr>
            </a:tbl>
          </a:graphicData>
        </a:graphic>
      </p:graphicFrame>
      <p:sp>
        <p:nvSpPr>
          <p:cNvPr id="4" name="Text Placeholder 3">
            <a:extLst>
              <a:ext uri="{FF2B5EF4-FFF2-40B4-BE49-F238E27FC236}">
                <a16:creationId xmlns:a16="http://schemas.microsoft.com/office/drawing/2014/main" id="{9CCE4DF7-EA1E-4DB6-8D84-2A5D988DF1AE}"/>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2726124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63679-F070-4216-A8AC-456C06B734BF}"/>
              </a:ext>
            </a:extLst>
          </p:cNvPr>
          <p:cNvSpPr>
            <a:spLocks noGrp="1"/>
          </p:cNvSpPr>
          <p:nvPr>
            <p:ph type="title"/>
          </p:nvPr>
        </p:nvSpPr>
        <p:spPr/>
        <p:txBody>
          <a:bodyPr/>
          <a:lstStyle/>
          <a:p>
            <a:r>
              <a:rPr lang="en-US"/>
              <a:t>Facebook Own Posts Table  | TrendSet - 3 of 19</a:t>
            </a:r>
          </a:p>
        </p:txBody>
      </p:sp>
      <p:graphicFrame>
        <p:nvGraphicFramePr>
          <p:cNvPr id="5" name="Table Placeholder 4">
            <a:extLst>
              <a:ext uri="{FF2B5EF4-FFF2-40B4-BE49-F238E27FC236}">
                <a16:creationId xmlns:a16="http://schemas.microsoft.com/office/drawing/2014/main" id="{8A937049-911B-482D-B8D0-81DD885A106A}"/>
              </a:ext>
            </a:extLst>
          </p:cNvPr>
          <p:cNvGraphicFramePr>
            <a:graphicFrameLocks noGrp="1"/>
          </p:cNvGraphicFramePr>
          <p:nvPr>
            <p:ph type="tbl" sz="quarter" idx="13"/>
            <p:extLst>
              <p:ext uri="{D42A27DB-BD31-4B8C-83A1-F6EECF244321}">
                <p14:modId xmlns:p14="http://schemas.microsoft.com/office/powerpoint/2010/main" val="3979507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699946453"/>
                    </a:ext>
                  </a:extLst>
                </a:gridCol>
                <a:gridCol w="370332">
                  <a:extLst>
                    <a:ext uri="{9D8B030D-6E8A-4147-A177-3AD203B41FA5}">
                      <a16:colId xmlns:a16="http://schemas.microsoft.com/office/drawing/2014/main" val="2479686939"/>
                    </a:ext>
                  </a:extLst>
                </a:gridCol>
                <a:gridCol w="370332">
                  <a:extLst>
                    <a:ext uri="{9D8B030D-6E8A-4147-A177-3AD203B41FA5}">
                      <a16:colId xmlns:a16="http://schemas.microsoft.com/office/drawing/2014/main" val="1205379127"/>
                    </a:ext>
                  </a:extLst>
                </a:gridCol>
                <a:gridCol w="370332">
                  <a:extLst>
                    <a:ext uri="{9D8B030D-6E8A-4147-A177-3AD203B41FA5}">
                      <a16:colId xmlns:a16="http://schemas.microsoft.com/office/drawing/2014/main" val="2770104916"/>
                    </a:ext>
                  </a:extLst>
                </a:gridCol>
                <a:gridCol w="329184">
                  <a:extLst>
                    <a:ext uri="{9D8B030D-6E8A-4147-A177-3AD203B41FA5}">
                      <a16:colId xmlns:a16="http://schemas.microsoft.com/office/drawing/2014/main" val="4128953159"/>
                    </a:ext>
                  </a:extLst>
                </a:gridCol>
                <a:gridCol w="329184">
                  <a:extLst>
                    <a:ext uri="{9D8B030D-6E8A-4147-A177-3AD203B41FA5}">
                      <a16:colId xmlns:a16="http://schemas.microsoft.com/office/drawing/2014/main" val="3931544340"/>
                    </a:ext>
                  </a:extLst>
                </a:gridCol>
                <a:gridCol w="329184">
                  <a:extLst>
                    <a:ext uri="{9D8B030D-6E8A-4147-A177-3AD203B41FA5}">
                      <a16:colId xmlns:a16="http://schemas.microsoft.com/office/drawing/2014/main" val="3042735268"/>
                    </a:ext>
                  </a:extLst>
                </a:gridCol>
                <a:gridCol w="329184">
                  <a:extLst>
                    <a:ext uri="{9D8B030D-6E8A-4147-A177-3AD203B41FA5}">
                      <a16:colId xmlns:a16="http://schemas.microsoft.com/office/drawing/2014/main" val="1288523211"/>
                    </a:ext>
                  </a:extLst>
                </a:gridCol>
                <a:gridCol w="329184">
                  <a:extLst>
                    <a:ext uri="{9D8B030D-6E8A-4147-A177-3AD203B41FA5}">
                      <a16:colId xmlns:a16="http://schemas.microsoft.com/office/drawing/2014/main" val="23915464"/>
                    </a:ext>
                  </a:extLst>
                </a:gridCol>
                <a:gridCol w="329184">
                  <a:extLst>
                    <a:ext uri="{9D8B030D-6E8A-4147-A177-3AD203B41FA5}">
                      <a16:colId xmlns:a16="http://schemas.microsoft.com/office/drawing/2014/main" val="1155525625"/>
                    </a:ext>
                  </a:extLst>
                </a:gridCol>
                <a:gridCol w="329184">
                  <a:extLst>
                    <a:ext uri="{9D8B030D-6E8A-4147-A177-3AD203B41FA5}">
                      <a16:colId xmlns:a16="http://schemas.microsoft.com/office/drawing/2014/main" val="3222859614"/>
                    </a:ext>
                  </a:extLst>
                </a:gridCol>
                <a:gridCol w="329184">
                  <a:extLst>
                    <a:ext uri="{9D8B030D-6E8A-4147-A177-3AD203B41FA5}">
                      <a16:colId xmlns:a16="http://schemas.microsoft.com/office/drawing/2014/main" val="2736659384"/>
                    </a:ext>
                  </a:extLst>
                </a:gridCol>
                <a:gridCol w="370332">
                  <a:extLst>
                    <a:ext uri="{9D8B030D-6E8A-4147-A177-3AD203B41FA5}">
                      <a16:colId xmlns:a16="http://schemas.microsoft.com/office/drawing/2014/main" val="3753239570"/>
                    </a:ext>
                  </a:extLst>
                </a:gridCol>
                <a:gridCol w="370332">
                  <a:extLst>
                    <a:ext uri="{9D8B030D-6E8A-4147-A177-3AD203B41FA5}">
                      <a16:colId xmlns:a16="http://schemas.microsoft.com/office/drawing/2014/main" val="1314483816"/>
                    </a:ext>
                  </a:extLst>
                </a:gridCol>
                <a:gridCol w="329184">
                  <a:extLst>
                    <a:ext uri="{9D8B030D-6E8A-4147-A177-3AD203B41FA5}">
                      <a16:colId xmlns:a16="http://schemas.microsoft.com/office/drawing/2014/main" val="1343677674"/>
                    </a:ext>
                  </a:extLst>
                </a:gridCol>
                <a:gridCol w="329184">
                  <a:extLst>
                    <a:ext uri="{9D8B030D-6E8A-4147-A177-3AD203B41FA5}">
                      <a16:colId xmlns:a16="http://schemas.microsoft.com/office/drawing/2014/main" val="3469756889"/>
                    </a:ext>
                  </a:extLst>
                </a:gridCol>
                <a:gridCol w="370332">
                  <a:extLst>
                    <a:ext uri="{9D8B030D-6E8A-4147-A177-3AD203B41FA5}">
                      <a16:colId xmlns:a16="http://schemas.microsoft.com/office/drawing/2014/main" val="2592944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6272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- 2018-07-31 08:50:44 </a:t>
                      </a:r>
                      <a:r>
                        <a:rPr kumimoji="0" lang="de-DE" sz="1000" b="0" i="0" u="none" strike="noStrike" kern="1200" cap="none" spc="0" normalizeH="0" baseline="0" noProof="0">
                          <a:ln>
                            <a:noFill/>
                          </a:ln>
                          <a:solidFill>
                            <a:prstClr val="black"/>
                          </a:solidFill>
                          <a:effectLst/>
                          <a:uLnTx/>
                          <a:uFillTx/>
                          <a:latin typeface="+mn-lt"/>
                          <a:ea typeface="+mn-ea"/>
                          <a:cs typeface="+mn-cs"/>
                        </a:rPr>
                        <a:t> 
 An alle Aussteller: Jetzt Messestand anmelden unter https://trendset.de/de/aussteller/anmeldung/ Wer bei der TrendSet Winter 2019 vom 3.–5. Januar 2019 in München dabei sein will, kann sich ganz einfach über unsere Homepage anmelden. Anmeldung downloaden, ausfüllen und an die TrendSet faxen oder mailen. Offizieller Anmeldeschluss ist der 01.08.2018. Los geht’s, wir freuen uns auf euch! 
#trendsetmuenchen #trendset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9706817"/>
                  </a:ext>
                </a:extLst>
              </a:tr>
            </a:tbl>
          </a:graphicData>
        </a:graphic>
      </p:graphicFrame>
      <p:sp>
        <p:nvSpPr>
          <p:cNvPr id="4" name="Text Placeholder 3">
            <a:extLst>
              <a:ext uri="{FF2B5EF4-FFF2-40B4-BE49-F238E27FC236}">
                <a16:creationId xmlns:a16="http://schemas.microsoft.com/office/drawing/2014/main" id="{BCBC333B-4046-4956-AF10-E759F82F8FA4}"/>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3398059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9F363-888B-486A-A760-7366A5D9CEA9}"/>
              </a:ext>
            </a:extLst>
          </p:cNvPr>
          <p:cNvSpPr>
            <a:spLocks noGrp="1"/>
          </p:cNvSpPr>
          <p:nvPr>
            <p:ph type="title"/>
          </p:nvPr>
        </p:nvSpPr>
        <p:spPr/>
        <p:txBody>
          <a:bodyPr/>
          <a:lstStyle/>
          <a:p>
            <a:r>
              <a:rPr lang="en-US"/>
              <a:t>Facebook Own Posts Table  | TrendSet - 4 of 19</a:t>
            </a:r>
          </a:p>
        </p:txBody>
      </p:sp>
      <p:graphicFrame>
        <p:nvGraphicFramePr>
          <p:cNvPr id="5" name="Table Placeholder 4">
            <a:extLst>
              <a:ext uri="{FF2B5EF4-FFF2-40B4-BE49-F238E27FC236}">
                <a16:creationId xmlns:a16="http://schemas.microsoft.com/office/drawing/2014/main" id="{4BB46E98-DB5A-4262-A391-2F28F56145EB}"/>
              </a:ext>
            </a:extLst>
          </p:cNvPr>
          <p:cNvGraphicFramePr>
            <a:graphicFrameLocks noGrp="1"/>
          </p:cNvGraphicFramePr>
          <p:nvPr>
            <p:ph type="tbl" sz="quarter" idx="13"/>
            <p:extLst>
              <p:ext uri="{D42A27DB-BD31-4B8C-83A1-F6EECF244321}">
                <p14:modId xmlns:p14="http://schemas.microsoft.com/office/powerpoint/2010/main" val="1905174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512466066"/>
                    </a:ext>
                  </a:extLst>
                </a:gridCol>
                <a:gridCol w="370332">
                  <a:extLst>
                    <a:ext uri="{9D8B030D-6E8A-4147-A177-3AD203B41FA5}">
                      <a16:colId xmlns:a16="http://schemas.microsoft.com/office/drawing/2014/main" val="3288059317"/>
                    </a:ext>
                  </a:extLst>
                </a:gridCol>
                <a:gridCol w="370332">
                  <a:extLst>
                    <a:ext uri="{9D8B030D-6E8A-4147-A177-3AD203B41FA5}">
                      <a16:colId xmlns:a16="http://schemas.microsoft.com/office/drawing/2014/main" val="1773253880"/>
                    </a:ext>
                  </a:extLst>
                </a:gridCol>
                <a:gridCol w="370332">
                  <a:extLst>
                    <a:ext uri="{9D8B030D-6E8A-4147-A177-3AD203B41FA5}">
                      <a16:colId xmlns:a16="http://schemas.microsoft.com/office/drawing/2014/main" val="1342960548"/>
                    </a:ext>
                  </a:extLst>
                </a:gridCol>
                <a:gridCol w="329184">
                  <a:extLst>
                    <a:ext uri="{9D8B030D-6E8A-4147-A177-3AD203B41FA5}">
                      <a16:colId xmlns:a16="http://schemas.microsoft.com/office/drawing/2014/main" val="2094377197"/>
                    </a:ext>
                  </a:extLst>
                </a:gridCol>
                <a:gridCol w="329184">
                  <a:extLst>
                    <a:ext uri="{9D8B030D-6E8A-4147-A177-3AD203B41FA5}">
                      <a16:colId xmlns:a16="http://schemas.microsoft.com/office/drawing/2014/main" val="1529651959"/>
                    </a:ext>
                  </a:extLst>
                </a:gridCol>
                <a:gridCol w="329184">
                  <a:extLst>
                    <a:ext uri="{9D8B030D-6E8A-4147-A177-3AD203B41FA5}">
                      <a16:colId xmlns:a16="http://schemas.microsoft.com/office/drawing/2014/main" val="3432916097"/>
                    </a:ext>
                  </a:extLst>
                </a:gridCol>
                <a:gridCol w="329184">
                  <a:extLst>
                    <a:ext uri="{9D8B030D-6E8A-4147-A177-3AD203B41FA5}">
                      <a16:colId xmlns:a16="http://schemas.microsoft.com/office/drawing/2014/main" val="503255606"/>
                    </a:ext>
                  </a:extLst>
                </a:gridCol>
                <a:gridCol w="329184">
                  <a:extLst>
                    <a:ext uri="{9D8B030D-6E8A-4147-A177-3AD203B41FA5}">
                      <a16:colId xmlns:a16="http://schemas.microsoft.com/office/drawing/2014/main" val="4056287103"/>
                    </a:ext>
                  </a:extLst>
                </a:gridCol>
                <a:gridCol w="329184">
                  <a:extLst>
                    <a:ext uri="{9D8B030D-6E8A-4147-A177-3AD203B41FA5}">
                      <a16:colId xmlns:a16="http://schemas.microsoft.com/office/drawing/2014/main" val="866502328"/>
                    </a:ext>
                  </a:extLst>
                </a:gridCol>
                <a:gridCol w="329184">
                  <a:extLst>
                    <a:ext uri="{9D8B030D-6E8A-4147-A177-3AD203B41FA5}">
                      <a16:colId xmlns:a16="http://schemas.microsoft.com/office/drawing/2014/main" val="1605790739"/>
                    </a:ext>
                  </a:extLst>
                </a:gridCol>
                <a:gridCol w="329184">
                  <a:extLst>
                    <a:ext uri="{9D8B030D-6E8A-4147-A177-3AD203B41FA5}">
                      <a16:colId xmlns:a16="http://schemas.microsoft.com/office/drawing/2014/main" val="1834683974"/>
                    </a:ext>
                  </a:extLst>
                </a:gridCol>
                <a:gridCol w="370332">
                  <a:extLst>
                    <a:ext uri="{9D8B030D-6E8A-4147-A177-3AD203B41FA5}">
                      <a16:colId xmlns:a16="http://schemas.microsoft.com/office/drawing/2014/main" val="993729699"/>
                    </a:ext>
                  </a:extLst>
                </a:gridCol>
                <a:gridCol w="370332">
                  <a:extLst>
                    <a:ext uri="{9D8B030D-6E8A-4147-A177-3AD203B41FA5}">
                      <a16:colId xmlns:a16="http://schemas.microsoft.com/office/drawing/2014/main" val="154847272"/>
                    </a:ext>
                  </a:extLst>
                </a:gridCol>
                <a:gridCol w="329184">
                  <a:extLst>
                    <a:ext uri="{9D8B030D-6E8A-4147-A177-3AD203B41FA5}">
                      <a16:colId xmlns:a16="http://schemas.microsoft.com/office/drawing/2014/main" val="1985396122"/>
                    </a:ext>
                  </a:extLst>
                </a:gridCol>
                <a:gridCol w="329184">
                  <a:extLst>
                    <a:ext uri="{9D8B030D-6E8A-4147-A177-3AD203B41FA5}">
                      <a16:colId xmlns:a16="http://schemas.microsoft.com/office/drawing/2014/main" val="251851752"/>
                    </a:ext>
                  </a:extLst>
                </a:gridCol>
                <a:gridCol w="370332">
                  <a:extLst>
                    <a:ext uri="{9D8B030D-6E8A-4147-A177-3AD203B41FA5}">
                      <a16:colId xmlns:a16="http://schemas.microsoft.com/office/drawing/2014/main" val="309751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3586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- 2018-07-17 12:02:39 </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https://bit.ly/2KZG9RO
Hier kommen die neuesten Trends für den Winter 2018.19 in Sachen Wohnen, Essen, Freizeit und Schenken frisch von der TrendSet Sommer 2018. Lest mal rein! 
(Geschirr gesehen bei Cosy &amp; Trendy/Billiet-Vanlaere)
#trendsetmuenchen #trendset #trendsetsommer2018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4404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- 2018-07-10 10:33:13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761998"/>
                  </a:ext>
                </a:extLst>
              </a:tr>
            </a:tbl>
          </a:graphicData>
        </a:graphic>
      </p:graphicFrame>
      <p:sp>
        <p:nvSpPr>
          <p:cNvPr id="4" name="Text Placeholder 3">
            <a:extLst>
              <a:ext uri="{FF2B5EF4-FFF2-40B4-BE49-F238E27FC236}">
                <a16:creationId xmlns:a16="http://schemas.microsoft.com/office/drawing/2014/main" id="{D8D1FD77-777E-4518-B712-47423756E49F}"/>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1291877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FF96C-32A2-49DF-A503-C7FAD24C9F84}"/>
              </a:ext>
            </a:extLst>
          </p:cNvPr>
          <p:cNvSpPr>
            <a:spLocks noGrp="1"/>
          </p:cNvSpPr>
          <p:nvPr>
            <p:ph type="title"/>
          </p:nvPr>
        </p:nvSpPr>
        <p:spPr/>
        <p:txBody>
          <a:bodyPr/>
          <a:lstStyle/>
          <a:p>
            <a:r>
              <a:rPr lang="en-US"/>
              <a:t>Facebook Own Posts Table  | TrendSet - 5 of 19</a:t>
            </a:r>
          </a:p>
        </p:txBody>
      </p:sp>
      <p:graphicFrame>
        <p:nvGraphicFramePr>
          <p:cNvPr id="5" name="Table Placeholder 4">
            <a:extLst>
              <a:ext uri="{FF2B5EF4-FFF2-40B4-BE49-F238E27FC236}">
                <a16:creationId xmlns:a16="http://schemas.microsoft.com/office/drawing/2014/main" id="{B0EBB0CB-DA98-4918-A698-5D3CB2380944}"/>
              </a:ext>
            </a:extLst>
          </p:cNvPr>
          <p:cNvGraphicFramePr>
            <a:graphicFrameLocks noGrp="1"/>
          </p:cNvGraphicFramePr>
          <p:nvPr>
            <p:ph type="tbl" sz="quarter" idx="13"/>
            <p:extLst>
              <p:ext uri="{D42A27DB-BD31-4B8C-83A1-F6EECF244321}">
                <p14:modId xmlns:p14="http://schemas.microsoft.com/office/powerpoint/2010/main" val="115847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35959969"/>
                    </a:ext>
                  </a:extLst>
                </a:gridCol>
                <a:gridCol w="370332">
                  <a:extLst>
                    <a:ext uri="{9D8B030D-6E8A-4147-A177-3AD203B41FA5}">
                      <a16:colId xmlns:a16="http://schemas.microsoft.com/office/drawing/2014/main" val="2255505163"/>
                    </a:ext>
                  </a:extLst>
                </a:gridCol>
                <a:gridCol w="370332">
                  <a:extLst>
                    <a:ext uri="{9D8B030D-6E8A-4147-A177-3AD203B41FA5}">
                      <a16:colId xmlns:a16="http://schemas.microsoft.com/office/drawing/2014/main" val="961812426"/>
                    </a:ext>
                  </a:extLst>
                </a:gridCol>
                <a:gridCol w="370332">
                  <a:extLst>
                    <a:ext uri="{9D8B030D-6E8A-4147-A177-3AD203B41FA5}">
                      <a16:colId xmlns:a16="http://schemas.microsoft.com/office/drawing/2014/main" val="2104255607"/>
                    </a:ext>
                  </a:extLst>
                </a:gridCol>
                <a:gridCol w="329184">
                  <a:extLst>
                    <a:ext uri="{9D8B030D-6E8A-4147-A177-3AD203B41FA5}">
                      <a16:colId xmlns:a16="http://schemas.microsoft.com/office/drawing/2014/main" val="3603788502"/>
                    </a:ext>
                  </a:extLst>
                </a:gridCol>
                <a:gridCol w="329184">
                  <a:extLst>
                    <a:ext uri="{9D8B030D-6E8A-4147-A177-3AD203B41FA5}">
                      <a16:colId xmlns:a16="http://schemas.microsoft.com/office/drawing/2014/main" val="948155004"/>
                    </a:ext>
                  </a:extLst>
                </a:gridCol>
                <a:gridCol w="329184">
                  <a:extLst>
                    <a:ext uri="{9D8B030D-6E8A-4147-A177-3AD203B41FA5}">
                      <a16:colId xmlns:a16="http://schemas.microsoft.com/office/drawing/2014/main" val="481479374"/>
                    </a:ext>
                  </a:extLst>
                </a:gridCol>
                <a:gridCol w="329184">
                  <a:extLst>
                    <a:ext uri="{9D8B030D-6E8A-4147-A177-3AD203B41FA5}">
                      <a16:colId xmlns:a16="http://schemas.microsoft.com/office/drawing/2014/main" val="706604944"/>
                    </a:ext>
                  </a:extLst>
                </a:gridCol>
                <a:gridCol w="329184">
                  <a:extLst>
                    <a:ext uri="{9D8B030D-6E8A-4147-A177-3AD203B41FA5}">
                      <a16:colId xmlns:a16="http://schemas.microsoft.com/office/drawing/2014/main" val="1864694545"/>
                    </a:ext>
                  </a:extLst>
                </a:gridCol>
                <a:gridCol w="329184">
                  <a:extLst>
                    <a:ext uri="{9D8B030D-6E8A-4147-A177-3AD203B41FA5}">
                      <a16:colId xmlns:a16="http://schemas.microsoft.com/office/drawing/2014/main" val="2382610957"/>
                    </a:ext>
                  </a:extLst>
                </a:gridCol>
                <a:gridCol w="329184">
                  <a:extLst>
                    <a:ext uri="{9D8B030D-6E8A-4147-A177-3AD203B41FA5}">
                      <a16:colId xmlns:a16="http://schemas.microsoft.com/office/drawing/2014/main" val="3903090531"/>
                    </a:ext>
                  </a:extLst>
                </a:gridCol>
                <a:gridCol w="329184">
                  <a:extLst>
                    <a:ext uri="{9D8B030D-6E8A-4147-A177-3AD203B41FA5}">
                      <a16:colId xmlns:a16="http://schemas.microsoft.com/office/drawing/2014/main" val="2087716087"/>
                    </a:ext>
                  </a:extLst>
                </a:gridCol>
                <a:gridCol w="370332">
                  <a:extLst>
                    <a:ext uri="{9D8B030D-6E8A-4147-A177-3AD203B41FA5}">
                      <a16:colId xmlns:a16="http://schemas.microsoft.com/office/drawing/2014/main" val="1576963678"/>
                    </a:ext>
                  </a:extLst>
                </a:gridCol>
                <a:gridCol w="370332">
                  <a:extLst>
                    <a:ext uri="{9D8B030D-6E8A-4147-A177-3AD203B41FA5}">
                      <a16:colId xmlns:a16="http://schemas.microsoft.com/office/drawing/2014/main" val="2226773359"/>
                    </a:ext>
                  </a:extLst>
                </a:gridCol>
                <a:gridCol w="329184">
                  <a:extLst>
                    <a:ext uri="{9D8B030D-6E8A-4147-A177-3AD203B41FA5}">
                      <a16:colId xmlns:a16="http://schemas.microsoft.com/office/drawing/2014/main" val="3311208801"/>
                    </a:ext>
                  </a:extLst>
                </a:gridCol>
                <a:gridCol w="329184">
                  <a:extLst>
                    <a:ext uri="{9D8B030D-6E8A-4147-A177-3AD203B41FA5}">
                      <a16:colId xmlns:a16="http://schemas.microsoft.com/office/drawing/2014/main" val="530158283"/>
                    </a:ext>
                  </a:extLst>
                </a:gridCol>
                <a:gridCol w="370332">
                  <a:extLst>
                    <a:ext uri="{9D8B030D-6E8A-4147-A177-3AD203B41FA5}">
                      <a16:colId xmlns:a16="http://schemas.microsoft.com/office/drawing/2014/main" val="3401001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9050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- 2018-07-09 17:05:00 </a:t>
                      </a:r>
                      <a:r>
                        <a:rPr kumimoji="0" lang="da-DK" sz="1000" b="0" i="0" u="none" strike="noStrike" kern="1200" cap="none" spc="0" normalizeH="0" baseline="0" noProof="0">
                          <a:ln>
                            <a:noFill/>
                          </a:ln>
                          <a:solidFill>
                            <a:prstClr val="black"/>
                          </a:solidFill>
                          <a:effectLst/>
                          <a:uLnTx/>
                          <a:uFillTx/>
                          <a:latin typeface="+mn-lt"/>
                          <a:ea typeface="+mn-ea"/>
                          <a:cs typeface="+mn-cs"/>
                        </a:rPr>
                        <a:t> 
 https://trendset.de/de/messe/termine/
#trendsetmuenchen #trendset #trendsetsommer2018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8452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- 2018-07-08 14:13:24 </a:t>
                      </a:r>
                      <a:r>
                        <a:rPr kumimoji="0" lang="en-US" sz="1000" b="0" i="0" u="none" strike="noStrike" kern="1200" cap="none" spc="0" normalizeH="0" baseline="0" noProof="0">
                          <a:ln>
                            <a:noFill/>
                          </a:ln>
                          <a:solidFill>
                            <a:prstClr val="black"/>
                          </a:solidFill>
                          <a:effectLst/>
                          <a:uLnTx/>
                          <a:uFillTx/>
                          <a:latin typeface="+mn-lt"/>
                          <a:ea typeface="+mn-ea"/>
                          <a:cs typeface="+mn-cs"/>
                        </a:rPr>
                        <a:t> 
 Neuheiten, Innovationen und jede Menge coole Produkte findet ihr in unserer Topic Area TrendSet Newcomer. Kommt doch einfach vorbei und entdeckt neue Trends! 
#trendsetmuenchen #trendset #trendsetnewcomer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6827112"/>
                  </a:ext>
                </a:extLst>
              </a:tr>
            </a:tbl>
          </a:graphicData>
        </a:graphic>
      </p:graphicFrame>
      <p:sp>
        <p:nvSpPr>
          <p:cNvPr id="4" name="Text Placeholder 3">
            <a:extLst>
              <a:ext uri="{FF2B5EF4-FFF2-40B4-BE49-F238E27FC236}">
                <a16:creationId xmlns:a16="http://schemas.microsoft.com/office/drawing/2014/main" id="{0BAC81C0-52B4-4347-9CA5-804BDE1CC7F9}"/>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390013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C65D2-260E-4742-9E54-52E077A0209F}"/>
              </a:ext>
            </a:extLst>
          </p:cNvPr>
          <p:cNvSpPr>
            <a:spLocks noGrp="1"/>
          </p:cNvSpPr>
          <p:nvPr>
            <p:ph type="title"/>
          </p:nvPr>
        </p:nvSpPr>
        <p:spPr/>
        <p:txBody>
          <a:bodyPr/>
          <a:lstStyle/>
          <a:p>
            <a:r>
              <a:rPr lang="en-US"/>
              <a:t>Facebook Own Posts Table  | TrendSet - 6 of 19</a:t>
            </a:r>
          </a:p>
        </p:txBody>
      </p:sp>
      <p:graphicFrame>
        <p:nvGraphicFramePr>
          <p:cNvPr id="5" name="Table Placeholder 4">
            <a:extLst>
              <a:ext uri="{FF2B5EF4-FFF2-40B4-BE49-F238E27FC236}">
                <a16:creationId xmlns:a16="http://schemas.microsoft.com/office/drawing/2014/main" id="{FD9A3B37-6BB5-492A-9B80-D77A9B327F1F}"/>
              </a:ext>
            </a:extLst>
          </p:cNvPr>
          <p:cNvGraphicFramePr>
            <a:graphicFrameLocks noGrp="1"/>
          </p:cNvGraphicFramePr>
          <p:nvPr>
            <p:ph type="tbl" sz="quarter" idx="13"/>
            <p:extLst>
              <p:ext uri="{D42A27DB-BD31-4B8C-83A1-F6EECF244321}">
                <p14:modId xmlns:p14="http://schemas.microsoft.com/office/powerpoint/2010/main" val="1342891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980422742"/>
                    </a:ext>
                  </a:extLst>
                </a:gridCol>
                <a:gridCol w="370332">
                  <a:extLst>
                    <a:ext uri="{9D8B030D-6E8A-4147-A177-3AD203B41FA5}">
                      <a16:colId xmlns:a16="http://schemas.microsoft.com/office/drawing/2014/main" val="2444682719"/>
                    </a:ext>
                  </a:extLst>
                </a:gridCol>
                <a:gridCol w="370332">
                  <a:extLst>
                    <a:ext uri="{9D8B030D-6E8A-4147-A177-3AD203B41FA5}">
                      <a16:colId xmlns:a16="http://schemas.microsoft.com/office/drawing/2014/main" val="3573558578"/>
                    </a:ext>
                  </a:extLst>
                </a:gridCol>
                <a:gridCol w="370332">
                  <a:extLst>
                    <a:ext uri="{9D8B030D-6E8A-4147-A177-3AD203B41FA5}">
                      <a16:colId xmlns:a16="http://schemas.microsoft.com/office/drawing/2014/main" val="3388358961"/>
                    </a:ext>
                  </a:extLst>
                </a:gridCol>
                <a:gridCol w="329184">
                  <a:extLst>
                    <a:ext uri="{9D8B030D-6E8A-4147-A177-3AD203B41FA5}">
                      <a16:colId xmlns:a16="http://schemas.microsoft.com/office/drawing/2014/main" val="1177947664"/>
                    </a:ext>
                  </a:extLst>
                </a:gridCol>
                <a:gridCol w="329184">
                  <a:extLst>
                    <a:ext uri="{9D8B030D-6E8A-4147-A177-3AD203B41FA5}">
                      <a16:colId xmlns:a16="http://schemas.microsoft.com/office/drawing/2014/main" val="647118296"/>
                    </a:ext>
                  </a:extLst>
                </a:gridCol>
                <a:gridCol w="329184">
                  <a:extLst>
                    <a:ext uri="{9D8B030D-6E8A-4147-A177-3AD203B41FA5}">
                      <a16:colId xmlns:a16="http://schemas.microsoft.com/office/drawing/2014/main" val="3651775714"/>
                    </a:ext>
                  </a:extLst>
                </a:gridCol>
                <a:gridCol w="329184">
                  <a:extLst>
                    <a:ext uri="{9D8B030D-6E8A-4147-A177-3AD203B41FA5}">
                      <a16:colId xmlns:a16="http://schemas.microsoft.com/office/drawing/2014/main" val="719243875"/>
                    </a:ext>
                  </a:extLst>
                </a:gridCol>
                <a:gridCol w="329184">
                  <a:extLst>
                    <a:ext uri="{9D8B030D-6E8A-4147-A177-3AD203B41FA5}">
                      <a16:colId xmlns:a16="http://schemas.microsoft.com/office/drawing/2014/main" val="3402812297"/>
                    </a:ext>
                  </a:extLst>
                </a:gridCol>
                <a:gridCol w="329184">
                  <a:extLst>
                    <a:ext uri="{9D8B030D-6E8A-4147-A177-3AD203B41FA5}">
                      <a16:colId xmlns:a16="http://schemas.microsoft.com/office/drawing/2014/main" val="3461846202"/>
                    </a:ext>
                  </a:extLst>
                </a:gridCol>
                <a:gridCol w="329184">
                  <a:extLst>
                    <a:ext uri="{9D8B030D-6E8A-4147-A177-3AD203B41FA5}">
                      <a16:colId xmlns:a16="http://schemas.microsoft.com/office/drawing/2014/main" val="4247791605"/>
                    </a:ext>
                  </a:extLst>
                </a:gridCol>
                <a:gridCol w="329184">
                  <a:extLst>
                    <a:ext uri="{9D8B030D-6E8A-4147-A177-3AD203B41FA5}">
                      <a16:colId xmlns:a16="http://schemas.microsoft.com/office/drawing/2014/main" val="2429161448"/>
                    </a:ext>
                  </a:extLst>
                </a:gridCol>
                <a:gridCol w="370332">
                  <a:extLst>
                    <a:ext uri="{9D8B030D-6E8A-4147-A177-3AD203B41FA5}">
                      <a16:colId xmlns:a16="http://schemas.microsoft.com/office/drawing/2014/main" val="1080525888"/>
                    </a:ext>
                  </a:extLst>
                </a:gridCol>
                <a:gridCol w="370332">
                  <a:extLst>
                    <a:ext uri="{9D8B030D-6E8A-4147-A177-3AD203B41FA5}">
                      <a16:colId xmlns:a16="http://schemas.microsoft.com/office/drawing/2014/main" val="2051057961"/>
                    </a:ext>
                  </a:extLst>
                </a:gridCol>
                <a:gridCol w="329184">
                  <a:extLst>
                    <a:ext uri="{9D8B030D-6E8A-4147-A177-3AD203B41FA5}">
                      <a16:colId xmlns:a16="http://schemas.microsoft.com/office/drawing/2014/main" val="660826923"/>
                    </a:ext>
                  </a:extLst>
                </a:gridCol>
                <a:gridCol w="329184">
                  <a:extLst>
                    <a:ext uri="{9D8B030D-6E8A-4147-A177-3AD203B41FA5}">
                      <a16:colId xmlns:a16="http://schemas.microsoft.com/office/drawing/2014/main" val="3528725522"/>
                    </a:ext>
                  </a:extLst>
                </a:gridCol>
                <a:gridCol w="370332">
                  <a:extLst>
                    <a:ext uri="{9D8B030D-6E8A-4147-A177-3AD203B41FA5}">
                      <a16:colId xmlns:a16="http://schemas.microsoft.com/office/drawing/2014/main" val="2694303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356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- 2018-07-08 13:23:51 </a:t>
                      </a:r>
                      <a:r>
                        <a:rPr kumimoji="0" lang="en-US" sz="1000" b="0" i="0" u="none" strike="noStrike" kern="1200" cap="none" spc="0" normalizeH="0" baseline="0" noProof="0">
                          <a:ln>
                            <a:noFill/>
                          </a:ln>
                          <a:solidFill>
                            <a:prstClr val="black"/>
                          </a:solidFill>
                          <a:effectLst/>
                          <a:uLnTx/>
                          <a:uFillTx/>
                          <a:latin typeface="+mn-lt"/>
                          <a:ea typeface="+mn-ea"/>
                          <a:cs typeface="+mn-cs"/>
                        </a:rPr>
                        <a:t> 
 All about Tracht &amp; Heimat findet ihr in Halle A4 auf unserer Topic Area TrendSet Country &amp; Style. Auf geht’s zu den trendigen Neuheiten - schaut doch mal vorbei!
#trensetmuenchen #trendset #trendsetcountryandstyle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775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- 2018-07-08 13:14:51 </a:t>
                      </a:r>
                      <a:r>
                        <a:rPr kumimoji="0" lang="en-US" sz="1000" b="0" i="0" u="none" strike="noStrike" kern="1200" cap="none" spc="0" normalizeH="0" baseline="0" noProof="0">
                          <a:ln>
                            <a:noFill/>
                          </a:ln>
                          <a:solidFill>
                            <a:prstClr val="black"/>
                          </a:solidFill>
                          <a:effectLst/>
                          <a:uLnTx/>
                          <a:uFillTx/>
                          <a:latin typeface="+mn-lt"/>
                          <a:ea typeface="+mn-ea"/>
                          <a:cs typeface="+mn-cs"/>
                        </a:rPr>
                        <a:t> 
 In unserer neuen Topic Area TrendSet Fine Arts in Halle A5 könnt ihr vielversprechende Künstler und ihre tollen Werke kennenlernen. Lasst euch inspirieren! Schaut mal vorbei! 
#trendsetmuenchen #trendset #trendsetfinearts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2979942"/>
                  </a:ext>
                </a:extLst>
              </a:tr>
            </a:tbl>
          </a:graphicData>
        </a:graphic>
      </p:graphicFrame>
      <p:sp>
        <p:nvSpPr>
          <p:cNvPr id="4" name="Text Placeholder 3">
            <a:extLst>
              <a:ext uri="{FF2B5EF4-FFF2-40B4-BE49-F238E27FC236}">
                <a16:creationId xmlns:a16="http://schemas.microsoft.com/office/drawing/2014/main" id="{BABBE081-9985-4CAE-969A-5B6C78096CB5}"/>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3573476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6DF88-9F54-412C-B5C1-E8A069945F99}"/>
              </a:ext>
            </a:extLst>
          </p:cNvPr>
          <p:cNvSpPr>
            <a:spLocks noGrp="1"/>
          </p:cNvSpPr>
          <p:nvPr>
            <p:ph type="title"/>
          </p:nvPr>
        </p:nvSpPr>
        <p:spPr/>
        <p:txBody>
          <a:bodyPr/>
          <a:lstStyle/>
          <a:p>
            <a:r>
              <a:rPr lang="en-US"/>
              <a:t>Facebook Own Posts Table  | TrendSet - 7 of 19</a:t>
            </a:r>
          </a:p>
        </p:txBody>
      </p:sp>
      <p:graphicFrame>
        <p:nvGraphicFramePr>
          <p:cNvPr id="5" name="Table Placeholder 4">
            <a:extLst>
              <a:ext uri="{FF2B5EF4-FFF2-40B4-BE49-F238E27FC236}">
                <a16:creationId xmlns:a16="http://schemas.microsoft.com/office/drawing/2014/main" id="{CA3B5156-6C98-453C-A273-795DE39A247D}"/>
              </a:ext>
            </a:extLst>
          </p:cNvPr>
          <p:cNvGraphicFramePr>
            <a:graphicFrameLocks noGrp="1"/>
          </p:cNvGraphicFramePr>
          <p:nvPr>
            <p:ph type="tbl" sz="quarter" idx="13"/>
            <p:extLst>
              <p:ext uri="{D42A27DB-BD31-4B8C-83A1-F6EECF244321}">
                <p14:modId xmlns:p14="http://schemas.microsoft.com/office/powerpoint/2010/main" val="2322735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582591627"/>
                    </a:ext>
                  </a:extLst>
                </a:gridCol>
                <a:gridCol w="370332">
                  <a:extLst>
                    <a:ext uri="{9D8B030D-6E8A-4147-A177-3AD203B41FA5}">
                      <a16:colId xmlns:a16="http://schemas.microsoft.com/office/drawing/2014/main" val="2071874401"/>
                    </a:ext>
                  </a:extLst>
                </a:gridCol>
                <a:gridCol w="370332">
                  <a:extLst>
                    <a:ext uri="{9D8B030D-6E8A-4147-A177-3AD203B41FA5}">
                      <a16:colId xmlns:a16="http://schemas.microsoft.com/office/drawing/2014/main" val="2002616496"/>
                    </a:ext>
                  </a:extLst>
                </a:gridCol>
                <a:gridCol w="370332">
                  <a:extLst>
                    <a:ext uri="{9D8B030D-6E8A-4147-A177-3AD203B41FA5}">
                      <a16:colId xmlns:a16="http://schemas.microsoft.com/office/drawing/2014/main" val="3994415508"/>
                    </a:ext>
                  </a:extLst>
                </a:gridCol>
                <a:gridCol w="329184">
                  <a:extLst>
                    <a:ext uri="{9D8B030D-6E8A-4147-A177-3AD203B41FA5}">
                      <a16:colId xmlns:a16="http://schemas.microsoft.com/office/drawing/2014/main" val="1390716876"/>
                    </a:ext>
                  </a:extLst>
                </a:gridCol>
                <a:gridCol w="329184">
                  <a:extLst>
                    <a:ext uri="{9D8B030D-6E8A-4147-A177-3AD203B41FA5}">
                      <a16:colId xmlns:a16="http://schemas.microsoft.com/office/drawing/2014/main" val="1739945748"/>
                    </a:ext>
                  </a:extLst>
                </a:gridCol>
                <a:gridCol w="329184">
                  <a:extLst>
                    <a:ext uri="{9D8B030D-6E8A-4147-A177-3AD203B41FA5}">
                      <a16:colId xmlns:a16="http://schemas.microsoft.com/office/drawing/2014/main" val="4237513033"/>
                    </a:ext>
                  </a:extLst>
                </a:gridCol>
                <a:gridCol w="329184">
                  <a:extLst>
                    <a:ext uri="{9D8B030D-6E8A-4147-A177-3AD203B41FA5}">
                      <a16:colId xmlns:a16="http://schemas.microsoft.com/office/drawing/2014/main" val="3090158742"/>
                    </a:ext>
                  </a:extLst>
                </a:gridCol>
                <a:gridCol w="329184">
                  <a:extLst>
                    <a:ext uri="{9D8B030D-6E8A-4147-A177-3AD203B41FA5}">
                      <a16:colId xmlns:a16="http://schemas.microsoft.com/office/drawing/2014/main" val="3784929211"/>
                    </a:ext>
                  </a:extLst>
                </a:gridCol>
                <a:gridCol w="329184">
                  <a:extLst>
                    <a:ext uri="{9D8B030D-6E8A-4147-A177-3AD203B41FA5}">
                      <a16:colId xmlns:a16="http://schemas.microsoft.com/office/drawing/2014/main" val="3088570874"/>
                    </a:ext>
                  </a:extLst>
                </a:gridCol>
                <a:gridCol w="329184">
                  <a:extLst>
                    <a:ext uri="{9D8B030D-6E8A-4147-A177-3AD203B41FA5}">
                      <a16:colId xmlns:a16="http://schemas.microsoft.com/office/drawing/2014/main" val="1384488501"/>
                    </a:ext>
                  </a:extLst>
                </a:gridCol>
                <a:gridCol w="329184">
                  <a:extLst>
                    <a:ext uri="{9D8B030D-6E8A-4147-A177-3AD203B41FA5}">
                      <a16:colId xmlns:a16="http://schemas.microsoft.com/office/drawing/2014/main" val="3733919633"/>
                    </a:ext>
                  </a:extLst>
                </a:gridCol>
                <a:gridCol w="370332">
                  <a:extLst>
                    <a:ext uri="{9D8B030D-6E8A-4147-A177-3AD203B41FA5}">
                      <a16:colId xmlns:a16="http://schemas.microsoft.com/office/drawing/2014/main" val="3196815652"/>
                    </a:ext>
                  </a:extLst>
                </a:gridCol>
                <a:gridCol w="370332">
                  <a:extLst>
                    <a:ext uri="{9D8B030D-6E8A-4147-A177-3AD203B41FA5}">
                      <a16:colId xmlns:a16="http://schemas.microsoft.com/office/drawing/2014/main" val="1954008842"/>
                    </a:ext>
                  </a:extLst>
                </a:gridCol>
                <a:gridCol w="329184">
                  <a:extLst>
                    <a:ext uri="{9D8B030D-6E8A-4147-A177-3AD203B41FA5}">
                      <a16:colId xmlns:a16="http://schemas.microsoft.com/office/drawing/2014/main" val="2127928014"/>
                    </a:ext>
                  </a:extLst>
                </a:gridCol>
                <a:gridCol w="329184">
                  <a:extLst>
                    <a:ext uri="{9D8B030D-6E8A-4147-A177-3AD203B41FA5}">
                      <a16:colId xmlns:a16="http://schemas.microsoft.com/office/drawing/2014/main" val="275183979"/>
                    </a:ext>
                  </a:extLst>
                </a:gridCol>
                <a:gridCol w="370332">
                  <a:extLst>
                    <a:ext uri="{9D8B030D-6E8A-4147-A177-3AD203B41FA5}">
                      <a16:colId xmlns:a16="http://schemas.microsoft.com/office/drawing/2014/main" val="814126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28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- 2018-07-07 09:16:24 </a:t>
                      </a:r>
                      <a:r>
                        <a:rPr kumimoji="0" lang="de-DE" sz="1000" b="0" i="0" u="none" strike="noStrike" kern="1200" cap="none" spc="0" normalizeH="0" baseline="0" noProof="0">
                          <a:ln>
                            <a:noFill/>
                          </a:ln>
                          <a:solidFill>
                            <a:prstClr val="black"/>
                          </a:solidFill>
                          <a:effectLst/>
                          <a:uLnTx/>
                          <a:uFillTx/>
                          <a:latin typeface="+mn-lt"/>
                          <a:ea typeface="+mn-ea"/>
                          <a:cs typeface="+mn-cs"/>
                        </a:rPr>
                        <a:t> 
 Die 112. TrendSet ist eröffnet! 😊 Wir wünschen euch gute Tage und eine erfolgreiche TrendSet Sommer 2018! 💙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262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- 2018-07-06 10:00:00 </a:t>
                      </a:r>
                      <a:r>
                        <a:rPr kumimoji="0" lang="de-DE" sz="1000" b="0" i="0" u="none" strike="noStrike" kern="1200" cap="none" spc="0" normalizeH="0" baseline="0" noProof="0">
                          <a:ln>
                            <a:noFill/>
                          </a:ln>
                          <a:solidFill>
                            <a:prstClr val="black"/>
                          </a:solidFill>
                          <a:effectLst/>
                          <a:uLnTx/>
                          <a:uFillTx/>
                          <a:latin typeface="+mn-lt"/>
                          <a:ea typeface="+mn-ea"/>
                          <a:cs typeface="+mn-cs"/>
                        </a:rPr>
                        <a:t> 
 Morgen beginnt die TrendSet Sommer 2018 :-) Eintrittskarten für Einzelhandel, Handel und alle Fachbesucher gibt es hier: https://shop.trendset.de/ Wir freuen uns auf euch!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8901257"/>
                  </a:ext>
                </a:extLst>
              </a:tr>
            </a:tbl>
          </a:graphicData>
        </a:graphic>
      </p:graphicFrame>
      <p:sp>
        <p:nvSpPr>
          <p:cNvPr id="4" name="Text Placeholder 3">
            <a:extLst>
              <a:ext uri="{FF2B5EF4-FFF2-40B4-BE49-F238E27FC236}">
                <a16:creationId xmlns:a16="http://schemas.microsoft.com/office/drawing/2014/main" id="{46CF8238-D6CA-4223-8E64-F21C90856F5F}"/>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2937599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CC9B6-4432-4F3B-A4A0-2206498BD940}"/>
              </a:ext>
            </a:extLst>
          </p:cNvPr>
          <p:cNvSpPr>
            <a:spLocks noGrp="1"/>
          </p:cNvSpPr>
          <p:nvPr>
            <p:ph type="title"/>
          </p:nvPr>
        </p:nvSpPr>
        <p:spPr/>
        <p:txBody>
          <a:bodyPr/>
          <a:lstStyle/>
          <a:p>
            <a:r>
              <a:rPr lang="en-US"/>
              <a:t>Facebook Own Posts Table  | TrendSet - 8 of 19</a:t>
            </a:r>
          </a:p>
        </p:txBody>
      </p:sp>
      <p:graphicFrame>
        <p:nvGraphicFramePr>
          <p:cNvPr id="5" name="Table Placeholder 4">
            <a:extLst>
              <a:ext uri="{FF2B5EF4-FFF2-40B4-BE49-F238E27FC236}">
                <a16:creationId xmlns:a16="http://schemas.microsoft.com/office/drawing/2014/main" id="{FABCCB8F-7B7F-46FC-B1AE-E0A56DC4925C}"/>
              </a:ext>
            </a:extLst>
          </p:cNvPr>
          <p:cNvGraphicFramePr>
            <a:graphicFrameLocks noGrp="1"/>
          </p:cNvGraphicFramePr>
          <p:nvPr>
            <p:ph type="tbl" sz="quarter" idx="13"/>
            <p:extLst>
              <p:ext uri="{D42A27DB-BD31-4B8C-83A1-F6EECF244321}">
                <p14:modId xmlns:p14="http://schemas.microsoft.com/office/powerpoint/2010/main" val="1114952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406072922"/>
                    </a:ext>
                  </a:extLst>
                </a:gridCol>
                <a:gridCol w="370332">
                  <a:extLst>
                    <a:ext uri="{9D8B030D-6E8A-4147-A177-3AD203B41FA5}">
                      <a16:colId xmlns:a16="http://schemas.microsoft.com/office/drawing/2014/main" val="159004984"/>
                    </a:ext>
                  </a:extLst>
                </a:gridCol>
                <a:gridCol w="370332">
                  <a:extLst>
                    <a:ext uri="{9D8B030D-6E8A-4147-A177-3AD203B41FA5}">
                      <a16:colId xmlns:a16="http://schemas.microsoft.com/office/drawing/2014/main" val="2141986494"/>
                    </a:ext>
                  </a:extLst>
                </a:gridCol>
                <a:gridCol w="370332">
                  <a:extLst>
                    <a:ext uri="{9D8B030D-6E8A-4147-A177-3AD203B41FA5}">
                      <a16:colId xmlns:a16="http://schemas.microsoft.com/office/drawing/2014/main" val="1751880416"/>
                    </a:ext>
                  </a:extLst>
                </a:gridCol>
                <a:gridCol w="329184">
                  <a:extLst>
                    <a:ext uri="{9D8B030D-6E8A-4147-A177-3AD203B41FA5}">
                      <a16:colId xmlns:a16="http://schemas.microsoft.com/office/drawing/2014/main" val="1865172129"/>
                    </a:ext>
                  </a:extLst>
                </a:gridCol>
                <a:gridCol w="329184">
                  <a:extLst>
                    <a:ext uri="{9D8B030D-6E8A-4147-A177-3AD203B41FA5}">
                      <a16:colId xmlns:a16="http://schemas.microsoft.com/office/drawing/2014/main" val="3971146772"/>
                    </a:ext>
                  </a:extLst>
                </a:gridCol>
                <a:gridCol w="329184">
                  <a:extLst>
                    <a:ext uri="{9D8B030D-6E8A-4147-A177-3AD203B41FA5}">
                      <a16:colId xmlns:a16="http://schemas.microsoft.com/office/drawing/2014/main" val="3656663205"/>
                    </a:ext>
                  </a:extLst>
                </a:gridCol>
                <a:gridCol w="329184">
                  <a:extLst>
                    <a:ext uri="{9D8B030D-6E8A-4147-A177-3AD203B41FA5}">
                      <a16:colId xmlns:a16="http://schemas.microsoft.com/office/drawing/2014/main" val="713100284"/>
                    </a:ext>
                  </a:extLst>
                </a:gridCol>
                <a:gridCol w="329184">
                  <a:extLst>
                    <a:ext uri="{9D8B030D-6E8A-4147-A177-3AD203B41FA5}">
                      <a16:colId xmlns:a16="http://schemas.microsoft.com/office/drawing/2014/main" val="2829387070"/>
                    </a:ext>
                  </a:extLst>
                </a:gridCol>
                <a:gridCol w="329184">
                  <a:extLst>
                    <a:ext uri="{9D8B030D-6E8A-4147-A177-3AD203B41FA5}">
                      <a16:colId xmlns:a16="http://schemas.microsoft.com/office/drawing/2014/main" val="1695723993"/>
                    </a:ext>
                  </a:extLst>
                </a:gridCol>
                <a:gridCol w="329184">
                  <a:extLst>
                    <a:ext uri="{9D8B030D-6E8A-4147-A177-3AD203B41FA5}">
                      <a16:colId xmlns:a16="http://schemas.microsoft.com/office/drawing/2014/main" val="3009103793"/>
                    </a:ext>
                  </a:extLst>
                </a:gridCol>
                <a:gridCol w="329184">
                  <a:extLst>
                    <a:ext uri="{9D8B030D-6E8A-4147-A177-3AD203B41FA5}">
                      <a16:colId xmlns:a16="http://schemas.microsoft.com/office/drawing/2014/main" val="2477987410"/>
                    </a:ext>
                  </a:extLst>
                </a:gridCol>
                <a:gridCol w="370332">
                  <a:extLst>
                    <a:ext uri="{9D8B030D-6E8A-4147-A177-3AD203B41FA5}">
                      <a16:colId xmlns:a16="http://schemas.microsoft.com/office/drawing/2014/main" val="2483232098"/>
                    </a:ext>
                  </a:extLst>
                </a:gridCol>
                <a:gridCol w="370332">
                  <a:extLst>
                    <a:ext uri="{9D8B030D-6E8A-4147-A177-3AD203B41FA5}">
                      <a16:colId xmlns:a16="http://schemas.microsoft.com/office/drawing/2014/main" val="1444658937"/>
                    </a:ext>
                  </a:extLst>
                </a:gridCol>
                <a:gridCol w="329184">
                  <a:extLst>
                    <a:ext uri="{9D8B030D-6E8A-4147-A177-3AD203B41FA5}">
                      <a16:colId xmlns:a16="http://schemas.microsoft.com/office/drawing/2014/main" val="3366786627"/>
                    </a:ext>
                  </a:extLst>
                </a:gridCol>
                <a:gridCol w="329184">
                  <a:extLst>
                    <a:ext uri="{9D8B030D-6E8A-4147-A177-3AD203B41FA5}">
                      <a16:colId xmlns:a16="http://schemas.microsoft.com/office/drawing/2014/main" val="2239744577"/>
                    </a:ext>
                  </a:extLst>
                </a:gridCol>
                <a:gridCol w="370332">
                  <a:extLst>
                    <a:ext uri="{9D8B030D-6E8A-4147-A177-3AD203B41FA5}">
                      <a16:colId xmlns:a16="http://schemas.microsoft.com/office/drawing/2014/main" val="755843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8287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- 2018-07-05 10:00:00 </a:t>
                      </a:r>
                      <a:r>
                        <a:rPr kumimoji="0" lang="de-DE" sz="1000" b="0" i="0" u="none" strike="noStrike" kern="1200" cap="none" spc="0" normalizeH="0" baseline="0" noProof="0">
                          <a:ln>
                            <a:noFill/>
                          </a:ln>
                          <a:solidFill>
                            <a:prstClr val="black"/>
                          </a:solidFill>
                          <a:effectLst/>
                          <a:uLnTx/>
                          <a:uFillTx/>
                          <a:latin typeface="+mn-lt"/>
                          <a:ea typeface="+mn-ea"/>
                          <a:cs typeface="+mn-cs"/>
                        </a:rPr>
                        <a:t> 
 Bald ist es soweit :-) Eintrittskarten für Einzelhandel, Handel und alle Fachbesucher zur TrendSet Sommer 2018 gibt es hier: https://shop.trendset.de/ Wir freuen uns auf euch!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829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- 2018-07-04 11:09:25 </a:t>
                      </a:r>
                      <a:r>
                        <a:rPr kumimoji="0" lang="de-DE" sz="1000" b="0" i="0" u="none" strike="noStrike" kern="1200" cap="none" spc="0" normalizeH="0" baseline="0" noProof="0">
                          <a:ln>
                            <a:noFill/>
                          </a:ln>
                          <a:solidFill>
                            <a:prstClr val="black"/>
                          </a:solidFill>
                          <a:effectLst/>
                          <a:uLnTx/>
                          <a:uFillTx/>
                          <a:latin typeface="+mn-lt"/>
                          <a:ea typeface="+mn-ea"/>
                          <a:cs typeface="+mn-cs"/>
                        </a:rPr>
                        <a:t> 
 Bald geht’s los 😊 Eintrittskarten für Einzelhandel, Handel und alle Fachbesucher zur TrendSet Sommer 2018 gibt es hier: https://shop.trendset.de/ Wir freuen uns auf euch!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6664744"/>
                  </a:ext>
                </a:extLst>
              </a:tr>
            </a:tbl>
          </a:graphicData>
        </a:graphic>
      </p:graphicFrame>
      <p:sp>
        <p:nvSpPr>
          <p:cNvPr id="4" name="Text Placeholder 3">
            <a:extLst>
              <a:ext uri="{FF2B5EF4-FFF2-40B4-BE49-F238E27FC236}">
                <a16:creationId xmlns:a16="http://schemas.microsoft.com/office/drawing/2014/main" id="{B57F8D3E-2D16-4653-BFDE-F84BDC1D0D7B}"/>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2677268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15A39-32FF-4A15-837E-E1A5CE529FB1}"/>
              </a:ext>
            </a:extLst>
          </p:cNvPr>
          <p:cNvSpPr>
            <a:spLocks noGrp="1"/>
          </p:cNvSpPr>
          <p:nvPr>
            <p:ph type="title"/>
          </p:nvPr>
        </p:nvSpPr>
        <p:spPr/>
        <p:txBody>
          <a:bodyPr/>
          <a:lstStyle/>
          <a:p>
            <a:r>
              <a:rPr lang="en-US"/>
              <a:t>Facebook Own Posts Table  | TrendSet - 9 of 19</a:t>
            </a:r>
          </a:p>
        </p:txBody>
      </p:sp>
      <p:graphicFrame>
        <p:nvGraphicFramePr>
          <p:cNvPr id="5" name="Table Placeholder 4">
            <a:extLst>
              <a:ext uri="{FF2B5EF4-FFF2-40B4-BE49-F238E27FC236}">
                <a16:creationId xmlns:a16="http://schemas.microsoft.com/office/drawing/2014/main" id="{85685AC1-5F16-48C9-94B8-8F4A3CAD1854}"/>
              </a:ext>
            </a:extLst>
          </p:cNvPr>
          <p:cNvGraphicFramePr>
            <a:graphicFrameLocks noGrp="1"/>
          </p:cNvGraphicFramePr>
          <p:nvPr>
            <p:ph type="tbl" sz="quarter" idx="13"/>
            <p:extLst>
              <p:ext uri="{D42A27DB-BD31-4B8C-83A1-F6EECF244321}">
                <p14:modId xmlns:p14="http://schemas.microsoft.com/office/powerpoint/2010/main" val="136020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146748286"/>
                    </a:ext>
                  </a:extLst>
                </a:gridCol>
                <a:gridCol w="370332">
                  <a:extLst>
                    <a:ext uri="{9D8B030D-6E8A-4147-A177-3AD203B41FA5}">
                      <a16:colId xmlns:a16="http://schemas.microsoft.com/office/drawing/2014/main" val="1316056857"/>
                    </a:ext>
                  </a:extLst>
                </a:gridCol>
                <a:gridCol w="370332">
                  <a:extLst>
                    <a:ext uri="{9D8B030D-6E8A-4147-A177-3AD203B41FA5}">
                      <a16:colId xmlns:a16="http://schemas.microsoft.com/office/drawing/2014/main" val="3584433078"/>
                    </a:ext>
                  </a:extLst>
                </a:gridCol>
                <a:gridCol w="370332">
                  <a:extLst>
                    <a:ext uri="{9D8B030D-6E8A-4147-A177-3AD203B41FA5}">
                      <a16:colId xmlns:a16="http://schemas.microsoft.com/office/drawing/2014/main" val="3642698567"/>
                    </a:ext>
                  </a:extLst>
                </a:gridCol>
                <a:gridCol w="329184">
                  <a:extLst>
                    <a:ext uri="{9D8B030D-6E8A-4147-A177-3AD203B41FA5}">
                      <a16:colId xmlns:a16="http://schemas.microsoft.com/office/drawing/2014/main" val="3670986981"/>
                    </a:ext>
                  </a:extLst>
                </a:gridCol>
                <a:gridCol w="329184">
                  <a:extLst>
                    <a:ext uri="{9D8B030D-6E8A-4147-A177-3AD203B41FA5}">
                      <a16:colId xmlns:a16="http://schemas.microsoft.com/office/drawing/2014/main" val="473576688"/>
                    </a:ext>
                  </a:extLst>
                </a:gridCol>
                <a:gridCol w="329184">
                  <a:extLst>
                    <a:ext uri="{9D8B030D-6E8A-4147-A177-3AD203B41FA5}">
                      <a16:colId xmlns:a16="http://schemas.microsoft.com/office/drawing/2014/main" val="301091055"/>
                    </a:ext>
                  </a:extLst>
                </a:gridCol>
                <a:gridCol w="329184">
                  <a:extLst>
                    <a:ext uri="{9D8B030D-6E8A-4147-A177-3AD203B41FA5}">
                      <a16:colId xmlns:a16="http://schemas.microsoft.com/office/drawing/2014/main" val="350947054"/>
                    </a:ext>
                  </a:extLst>
                </a:gridCol>
                <a:gridCol w="329184">
                  <a:extLst>
                    <a:ext uri="{9D8B030D-6E8A-4147-A177-3AD203B41FA5}">
                      <a16:colId xmlns:a16="http://schemas.microsoft.com/office/drawing/2014/main" val="431421366"/>
                    </a:ext>
                  </a:extLst>
                </a:gridCol>
                <a:gridCol w="329184">
                  <a:extLst>
                    <a:ext uri="{9D8B030D-6E8A-4147-A177-3AD203B41FA5}">
                      <a16:colId xmlns:a16="http://schemas.microsoft.com/office/drawing/2014/main" val="3353445877"/>
                    </a:ext>
                  </a:extLst>
                </a:gridCol>
                <a:gridCol w="329184">
                  <a:extLst>
                    <a:ext uri="{9D8B030D-6E8A-4147-A177-3AD203B41FA5}">
                      <a16:colId xmlns:a16="http://schemas.microsoft.com/office/drawing/2014/main" val="2859847900"/>
                    </a:ext>
                  </a:extLst>
                </a:gridCol>
                <a:gridCol w="329184">
                  <a:extLst>
                    <a:ext uri="{9D8B030D-6E8A-4147-A177-3AD203B41FA5}">
                      <a16:colId xmlns:a16="http://schemas.microsoft.com/office/drawing/2014/main" val="34710400"/>
                    </a:ext>
                  </a:extLst>
                </a:gridCol>
                <a:gridCol w="370332">
                  <a:extLst>
                    <a:ext uri="{9D8B030D-6E8A-4147-A177-3AD203B41FA5}">
                      <a16:colId xmlns:a16="http://schemas.microsoft.com/office/drawing/2014/main" val="2117319759"/>
                    </a:ext>
                  </a:extLst>
                </a:gridCol>
                <a:gridCol w="370332">
                  <a:extLst>
                    <a:ext uri="{9D8B030D-6E8A-4147-A177-3AD203B41FA5}">
                      <a16:colId xmlns:a16="http://schemas.microsoft.com/office/drawing/2014/main" val="419640667"/>
                    </a:ext>
                  </a:extLst>
                </a:gridCol>
                <a:gridCol w="329184">
                  <a:extLst>
                    <a:ext uri="{9D8B030D-6E8A-4147-A177-3AD203B41FA5}">
                      <a16:colId xmlns:a16="http://schemas.microsoft.com/office/drawing/2014/main" val="3423790279"/>
                    </a:ext>
                  </a:extLst>
                </a:gridCol>
                <a:gridCol w="329184">
                  <a:extLst>
                    <a:ext uri="{9D8B030D-6E8A-4147-A177-3AD203B41FA5}">
                      <a16:colId xmlns:a16="http://schemas.microsoft.com/office/drawing/2014/main" val="225769780"/>
                    </a:ext>
                  </a:extLst>
                </a:gridCol>
                <a:gridCol w="370332">
                  <a:extLst>
                    <a:ext uri="{9D8B030D-6E8A-4147-A177-3AD203B41FA5}">
                      <a16:colId xmlns:a16="http://schemas.microsoft.com/office/drawing/2014/main" val="4112914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028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- 2018-06-29 10:00:00 </a:t>
                      </a:r>
                      <a:r>
                        <a:rPr kumimoji="0" lang="de-DE" sz="1000" b="0" i="0" u="none" strike="noStrike" kern="1200" cap="none" spc="0" normalizeH="0" baseline="0" noProof="0">
                          <a:ln>
                            <a:noFill/>
                          </a:ln>
                          <a:solidFill>
                            <a:prstClr val="black"/>
                          </a:solidFill>
                          <a:effectLst/>
                          <a:uLnTx/>
                          <a:uFillTx/>
                          <a:latin typeface="+mn-lt"/>
                          <a:ea typeface="+mn-ea"/>
                          <a:cs typeface="+mn-cs"/>
                        </a:rPr>
                        <a:t> 
 NEU: Zum ersten Mal präsentiert die TrendSet als internationale Fachmesse für Interiors, Inspiration und Lifestyle vom 7. bis 9. Juli 2018 in München ihre neue Topic Area TrendSet Fine Arts! Vielversprechende Künstler zeigen hier ihre Werke aus den Bereichen Malerei, Fotografie, Bildhauerei, Zeichnung und Grafik. Galeristen, Auktionshäuser, Kunsthändler, Architekten, Interior Designer und Fachbesucher aus der Interior- und Lifestyle-Branche finden auf der TrendSet Fine Arts aufstrebende Künstler, kreativen Austausch und neue Möglichkeiten, Kunst für ihr Geschäft oder ihre Sammlung zu nutzen. Es lohnt sich also auf jeden Fall auf der TrendSet Fine Arts in Halle 5 vorbeizuschauen! Hier geht es zum Künstlerverzeichnis der TrendSet Fine Arts: https://bit.ly/2sYssYr
TrendSet Sommer 2018 – Trends, Neuheiten und Inspirationen rund um Wohnen, Essen, Freizeit und Schenken.
Nur für Fachbesucher!
#trendsetmuenchen #trendset #trendsetfinearts #finearts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6391717"/>
                  </a:ext>
                </a:extLst>
              </a:tr>
            </a:tbl>
          </a:graphicData>
        </a:graphic>
      </p:graphicFrame>
      <p:sp>
        <p:nvSpPr>
          <p:cNvPr id="4" name="Text Placeholder 3">
            <a:extLst>
              <a:ext uri="{FF2B5EF4-FFF2-40B4-BE49-F238E27FC236}">
                <a16:creationId xmlns:a16="http://schemas.microsoft.com/office/drawing/2014/main" id="{B17EFCD4-38BA-4976-A2FF-05F264B7D170}"/>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3253464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54CC4-C06A-48D7-B307-560428031908}"/>
              </a:ext>
            </a:extLst>
          </p:cNvPr>
          <p:cNvSpPr>
            <a:spLocks noGrp="1"/>
          </p:cNvSpPr>
          <p:nvPr>
            <p:ph type="title"/>
          </p:nvPr>
        </p:nvSpPr>
        <p:spPr/>
        <p:txBody>
          <a:bodyPr/>
          <a:lstStyle/>
          <a:p>
            <a:r>
              <a:rPr lang="en-US"/>
              <a:t>Facebook Own Posts Table  | TrendSet - 10 of 19</a:t>
            </a:r>
          </a:p>
        </p:txBody>
      </p:sp>
      <p:graphicFrame>
        <p:nvGraphicFramePr>
          <p:cNvPr id="5" name="Table Placeholder 4">
            <a:extLst>
              <a:ext uri="{FF2B5EF4-FFF2-40B4-BE49-F238E27FC236}">
                <a16:creationId xmlns:a16="http://schemas.microsoft.com/office/drawing/2014/main" id="{9BA17057-8799-413C-B7B9-0A3F3D1DCE04}"/>
              </a:ext>
            </a:extLst>
          </p:cNvPr>
          <p:cNvGraphicFramePr>
            <a:graphicFrameLocks noGrp="1"/>
          </p:cNvGraphicFramePr>
          <p:nvPr>
            <p:ph type="tbl" sz="quarter" idx="13"/>
            <p:extLst>
              <p:ext uri="{D42A27DB-BD31-4B8C-83A1-F6EECF244321}">
                <p14:modId xmlns:p14="http://schemas.microsoft.com/office/powerpoint/2010/main" val="4109269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425949663"/>
                    </a:ext>
                  </a:extLst>
                </a:gridCol>
                <a:gridCol w="370332">
                  <a:extLst>
                    <a:ext uri="{9D8B030D-6E8A-4147-A177-3AD203B41FA5}">
                      <a16:colId xmlns:a16="http://schemas.microsoft.com/office/drawing/2014/main" val="2882570969"/>
                    </a:ext>
                  </a:extLst>
                </a:gridCol>
                <a:gridCol w="370332">
                  <a:extLst>
                    <a:ext uri="{9D8B030D-6E8A-4147-A177-3AD203B41FA5}">
                      <a16:colId xmlns:a16="http://schemas.microsoft.com/office/drawing/2014/main" val="1662657798"/>
                    </a:ext>
                  </a:extLst>
                </a:gridCol>
                <a:gridCol w="370332">
                  <a:extLst>
                    <a:ext uri="{9D8B030D-6E8A-4147-A177-3AD203B41FA5}">
                      <a16:colId xmlns:a16="http://schemas.microsoft.com/office/drawing/2014/main" val="2263220323"/>
                    </a:ext>
                  </a:extLst>
                </a:gridCol>
                <a:gridCol w="329184">
                  <a:extLst>
                    <a:ext uri="{9D8B030D-6E8A-4147-A177-3AD203B41FA5}">
                      <a16:colId xmlns:a16="http://schemas.microsoft.com/office/drawing/2014/main" val="710244653"/>
                    </a:ext>
                  </a:extLst>
                </a:gridCol>
                <a:gridCol w="329184">
                  <a:extLst>
                    <a:ext uri="{9D8B030D-6E8A-4147-A177-3AD203B41FA5}">
                      <a16:colId xmlns:a16="http://schemas.microsoft.com/office/drawing/2014/main" val="1715814977"/>
                    </a:ext>
                  </a:extLst>
                </a:gridCol>
                <a:gridCol w="329184">
                  <a:extLst>
                    <a:ext uri="{9D8B030D-6E8A-4147-A177-3AD203B41FA5}">
                      <a16:colId xmlns:a16="http://schemas.microsoft.com/office/drawing/2014/main" val="2578478372"/>
                    </a:ext>
                  </a:extLst>
                </a:gridCol>
                <a:gridCol w="329184">
                  <a:extLst>
                    <a:ext uri="{9D8B030D-6E8A-4147-A177-3AD203B41FA5}">
                      <a16:colId xmlns:a16="http://schemas.microsoft.com/office/drawing/2014/main" val="1475855455"/>
                    </a:ext>
                  </a:extLst>
                </a:gridCol>
                <a:gridCol w="329184">
                  <a:extLst>
                    <a:ext uri="{9D8B030D-6E8A-4147-A177-3AD203B41FA5}">
                      <a16:colId xmlns:a16="http://schemas.microsoft.com/office/drawing/2014/main" val="903654186"/>
                    </a:ext>
                  </a:extLst>
                </a:gridCol>
                <a:gridCol w="329184">
                  <a:extLst>
                    <a:ext uri="{9D8B030D-6E8A-4147-A177-3AD203B41FA5}">
                      <a16:colId xmlns:a16="http://schemas.microsoft.com/office/drawing/2014/main" val="2352969959"/>
                    </a:ext>
                  </a:extLst>
                </a:gridCol>
                <a:gridCol w="329184">
                  <a:extLst>
                    <a:ext uri="{9D8B030D-6E8A-4147-A177-3AD203B41FA5}">
                      <a16:colId xmlns:a16="http://schemas.microsoft.com/office/drawing/2014/main" val="1605004162"/>
                    </a:ext>
                  </a:extLst>
                </a:gridCol>
                <a:gridCol w="329184">
                  <a:extLst>
                    <a:ext uri="{9D8B030D-6E8A-4147-A177-3AD203B41FA5}">
                      <a16:colId xmlns:a16="http://schemas.microsoft.com/office/drawing/2014/main" val="2116766403"/>
                    </a:ext>
                  </a:extLst>
                </a:gridCol>
                <a:gridCol w="370332">
                  <a:extLst>
                    <a:ext uri="{9D8B030D-6E8A-4147-A177-3AD203B41FA5}">
                      <a16:colId xmlns:a16="http://schemas.microsoft.com/office/drawing/2014/main" val="1569337511"/>
                    </a:ext>
                  </a:extLst>
                </a:gridCol>
                <a:gridCol w="370332">
                  <a:extLst>
                    <a:ext uri="{9D8B030D-6E8A-4147-A177-3AD203B41FA5}">
                      <a16:colId xmlns:a16="http://schemas.microsoft.com/office/drawing/2014/main" val="568535705"/>
                    </a:ext>
                  </a:extLst>
                </a:gridCol>
                <a:gridCol w="329184">
                  <a:extLst>
                    <a:ext uri="{9D8B030D-6E8A-4147-A177-3AD203B41FA5}">
                      <a16:colId xmlns:a16="http://schemas.microsoft.com/office/drawing/2014/main" val="4027568941"/>
                    </a:ext>
                  </a:extLst>
                </a:gridCol>
                <a:gridCol w="329184">
                  <a:extLst>
                    <a:ext uri="{9D8B030D-6E8A-4147-A177-3AD203B41FA5}">
                      <a16:colId xmlns:a16="http://schemas.microsoft.com/office/drawing/2014/main" val="714193874"/>
                    </a:ext>
                  </a:extLst>
                </a:gridCol>
                <a:gridCol w="370332">
                  <a:extLst>
                    <a:ext uri="{9D8B030D-6E8A-4147-A177-3AD203B41FA5}">
                      <a16:colId xmlns:a16="http://schemas.microsoft.com/office/drawing/2014/main" val="1899421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119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- 2018-06-28 10:00:00 </a:t>
                      </a:r>
                      <a:r>
                        <a:rPr kumimoji="0" lang="en-US" sz="1000" b="0" i="0" u="none" strike="noStrike" kern="1200" cap="none" spc="0" normalizeH="0" baseline="0" noProof="0">
                          <a:ln>
                            <a:noFill/>
                          </a:ln>
                          <a:solidFill>
                            <a:prstClr val="black"/>
                          </a:solidFill>
                          <a:effectLst/>
                          <a:uLnTx/>
                          <a:uFillTx/>
                          <a:latin typeface="+mn-lt"/>
                          <a:ea typeface="+mn-ea"/>
                          <a:cs typeface="+mn-cs"/>
                        </a:rPr>
                        <a:t> 
 Die neuesten Trends in Sachen Modeschmuck, Beauty und Fashion findet ihr vom 7. bis 9. Juli 2018 auf der internationalen Fachmesse für Interiors, Inspiration und Lifestyle TrendSet Sommer 2018 in der Topic Area TrendSet Bijoutex. Fashion-Pieces, Taschen, Accessoires und jede Menge Modeschmuck warten auf euch in Halle A6. Schaut mal vorbei! Hier geht es zum Ausstellerverzeichnis der TrendSet Bijoutex: https://bit.ly/2y8rYnq
TrendSet Sommer 2018 – Trends, Neuheiten und Inspirationen rund um Wohnen, Essen, Freizeit und Schenken.
Nur für Fachbesucher!
#trendsetmuenchen #trendset #trendsetbijoutex #bijoutex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8974297"/>
                  </a:ext>
                </a:extLst>
              </a:tr>
            </a:tbl>
          </a:graphicData>
        </a:graphic>
      </p:graphicFrame>
      <p:sp>
        <p:nvSpPr>
          <p:cNvPr id="4" name="Text Placeholder 3">
            <a:extLst>
              <a:ext uri="{FF2B5EF4-FFF2-40B4-BE49-F238E27FC236}">
                <a16:creationId xmlns:a16="http://schemas.microsoft.com/office/drawing/2014/main" id="{FBA53CF6-6C80-4148-A5C7-291B276157CE}"/>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3850233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F3C36-0B63-4E1A-94B8-E0BAC83D73B3}"/>
              </a:ext>
            </a:extLst>
          </p:cNvPr>
          <p:cNvSpPr>
            <a:spLocks noGrp="1"/>
          </p:cNvSpPr>
          <p:nvPr>
            <p:ph type="title"/>
          </p:nvPr>
        </p:nvSpPr>
        <p:spPr/>
        <p:txBody>
          <a:bodyPr/>
          <a:lstStyle/>
          <a:p>
            <a:r>
              <a:rPr lang="en-US"/>
              <a:t>Facebook Own Posts Table  | TrendSet - 11 of 19</a:t>
            </a:r>
          </a:p>
        </p:txBody>
      </p:sp>
      <p:graphicFrame>
        <p:nvGraphicFramePr>
          <p:cNvPr id="5" name="Table Placeholder 4">
            <a:extLst>
              <a:ext uri="{FF2B5EF4-FFF2-40B4-BE49-F238E27FC236}">
                <a16:creationId xmlns:a16="http://schemas.microsoft.com/office/drawing/2014/main" id="{0312147E-11E0-4BEF-8D57-6E8192725D40}"/>
              </a:ext>
            </a:extLst>
          </p:cNvPr>
          <p:cNvGraphicFramePr>
            <a:graphicFrameLocks noGrp="1"/>
          </p:cNvGraphicFramePr>
          <p:nvPr>
            <p:ph type="tbl" sz="quarter" idx="13"/>
            <p:extLst>
              <p:ext uri="{D42A27DB-BD31-4B8C-83A1-F6EECF244321}">
                <p14:modId xmlns:p14="http://schemas.microsoft.com/office/powerpoint/2010/main" val="2189740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063699361"/>
                    </a:ext>
                  </a:extLst>
                </a:gridCol>
                <a:gridCol w="370332">
                  <a:extLst>
                    <a:ext uri="{9D8B030D-6E8A-4147-A177-3AD203B41FA5}">
                      <a16:colId xmlns:a16="http://schemas.microsoft.com/office/drawing/2014/main" val="2580063344"/>
                    </a:ext>
                  </a:extLst>
                </a:gridCol>
                <a:gridCol w="370332">
                  <a:extLst>
                    <a:ext uri="{9D8B030D-6E8A-4147-A177-3AD203B41FA5}">
                      <a16:colId xmlns:a16="http://schemas.microsoft.com/office/drawing/2014/main" val="1713309984"/>
                    </a:ext>
                  </a:extLst>
                </a:gridCol>
                <a:gridCol w="370332">
                  <a:extLst>
                    <a:ext uri="{9D8B030D-6E8A-4147-A177-3AD203B41FA5}">
                      <a16:colId xmlns:a16="http://schemas.microsoft.com/office/drawing/2014/main" val="726284471"/>
                    </a:ext>
                  </a:extLst>
                </a:gridCol>
                <a:gridCol w="329184">
                  <a:extLst>
                    <a:ext uri="{9D8B030D-6E8A-4147-A177-3AD203B41FA5}">
                      <a16:colId xmlns:a16="http://schemas.microsoft.com/office/drawing/2014/main" val="701378533"/>
                    </a:ext>
                  </a:extLst>
                </a:gridCol>
                <a:gridCol w="329184">
                  <a:extLst>
                    <a:ext uri="{9D8B030D-6E8A-4147-A177-3AD203B41FA5}">
                      <a16:colId xmlns:a16="http://schemas.microsoft.com/office/drawing/2014/main" val="3165122019"/>
                    </a:ext>
                  </a:extLst>
                </a:gridCol>
                <a:gridCol w="329184">
                  <a:extLst>
                    <a:ext uri="{9D8B030D-6E8A-4147-A177-3AD203B41FA5}">
                      <a16:colId xmlns:a16="http://schemas.microsoft.com/office/drawing/2014/main" val="1968075036"/>
                    </a:ext>
                  </a:extLst>
                </a:gridCol>
                <a:gridCol w="329184">
                  <a:extLst>
                    <a:ext uri="{9D8B030D-6E8A-4147-A177-3AD203B41FA5}">
                      <a16:colId xmlns:a16="http://schemas.microsoft.com/office/drawing/2014/main" val="2825305116"/>
                    </a:ext>
                  </a:extLst>
                </a:gridCol>
                <a:gridCol w="329184">
                  <a:extLst>
                    <a:ext uri="{9D8B030D-6E8A-4147-A177-3AD203B41FA5}">
                      <a16:colId xmlns:a16="http://schemas.microsoft.com/office/drawing/2014/main" val="1556708047"/>
                    </a:ext>
                  </a:extLst>
                </a:gridCol>
                <a:gridCol w="329184">
                  <a:extLst>
                    <a:ext uri="{9D8B030D-6E8A-4147-A177-3AD203B41FA5}">
                      <a16:colId xmlns:a16="http://schemas.microsoft.com/office/drawing/2014/main" val="445067817"/>
                    </a:ext>
                  </a:extLst>
                </a:gridCol>
                <a:gridCol w="329184">
                  <a:extLst>
                    <a:ext uri="{9D8B030D-6E8A-4147-A177-3AD203B41FA5}">
                      <a16:colId xmlns:a16="http://schemas.microsoft.com/office/drawing/2014/main" val="23249969"/>
                    </a:ext>
                  </a:extLst>
                </a:gridCol>
                <a:gridCol w="329184">
                  <a:extLst>
                    <a:ext uri="{9D8B030D-6E8A-4147-A177-3AD203B41FA5}">
                      <a16:colId xmlns:a16="http://schemas.microsoft.com/office/drawing/2014/main" val="3248938581"/>
                    </a:ext>
                  </a:extLst>
                </a:gridCol>
                <a:gridCol w="370332">
                  <a:extLst>
                    <a:ext uri="{9D8B030D-6E8A-4147-A177-3AD203B41FA5}">
                      <a16:colId xmlns:a16="http://schemas.microsoft.com/office/drawing/2014/main" val="1160011318"/>
                    </a:ext>
                  </a:extLst>
                </a:gridCol>
                <a:gridCol w="370332">
                  <a:extLst>
                    <a:ext uri="{9D8B030D-6E8A-4147-A177-3AD203B41FA5}">
                      <a16:colId xmlns:a16="http://schemas.microsoft.com/office/drawing/2014/main" val="4207055568"/>
                    </a:ext>
                  </a:extLst>
                </a:gridCol>
                <a:gridCol w="329184">
                  <a:extLst>
                    <a:ext uri="{9D8B030D-6E8A-4147-A177-3AD203B41FA5}">
                      <a16:colId xmlns:a16="http://schemas.microsoft.com/office/drawing/2014/main" val="2155669394"/>
                    </a:ext>
                  </a:extLst>
                </a:gridCol>
                <a:gridCol w="329184">
                  <a:extLst>
                    <a:ext uri="{9D8B030D-6E8A-4147-A177-3AD203B41FA5}">
                      <a16:colId xmlns:a16="http://schemas.microsoft.com/office/drawing/2014/main" val="602465010"/>
                    </a:ext>
                  </a:extLst>
                </a:gridCol>
                <a:gridCol w="370332">
                  <a:extLst>
                    <a:ext uri="{9D8B030D-6E8A-4147-A177-3AD203B41FA5}">
                      <a16:colId xmlns:a16="http://schemas.microsoft.com/office/drawing/2014/main" val="1914756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990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- 2018-06-27 10:00:00 </a:t>
                      </a:r>
                      <a:r>
                        <a:rPr kumimoji="0" lang="de-DE" sz="1000" b="0" i="0" u="none" strike="noStrike" kern="1200" cap="none" spc="0" normalizeH="0" baseline="0" noProof="0">
                          <a:ln>
                            <a:noFill/>
                          </a:ln>
                          <a:solidFill>
                            <a:prstClr val="black"/>
                          </a:solidFill>
                          <a:effectLst/>
                          <a:uLnTx/>
                          <a:uFillTx/>
                          <a:latin typeface="+mn-lt"/>
                          <a:ea typeface="+mn-ea"/>
                          <a:cs typeface="+mn-cs"/>
                        </a:rPr>
                        <a:t> 
 Auf unserer Topic Area TrendSet Newcomer in Halle A4 findet ihr auf der internationalen Fachmesse für Interiors, Inspiration und Lifestyle TrendSet Sommer 2018 vom 7. bis 9. Juli 2018 kleine, innovative und junge Unternehmen, die ihre vielversprechenden Produkte vorstellen. Schaut mal vorbei! Vielleicht findet ihr hier frische Topseller für die neue Saison. Hier geht es zum Ausstellerverzeichnis der TrendSet Newcomer: https://bit.ly/2sXtKmp
TrendSet Sommer 2018 – Trends, Neuheiten und Inspirationen rund um Wohnen, Essen, Freizeit und Schenken.
Nur für Fachbesucher!
#trendsetmuenchen #trendset #trendsetnewcomer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0715265"/>
                  </a:ext>
                </a:extLst>
              </a:tr>
            </a:tbl>
          </a:graphicData>
        </a:graphic>
      </p:graphicFrame>
      <p:sp>
        <p:nvSpPr>
          <p:cNvPr id="4" name="Text Placeholder 3">
            <a:extLst>
              <a:ext uri="{FF2B5EF4-FFF2-40B4-BE49-F238E27FC236}">
                <a16:creationId xmlns:a16="http://schemas.microsoft.com/office/drawing/2014/main" id="{67166691-2870-4CEB-8699-6F07539F4DC8}"/>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2648638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6CC52-42D1-4FC0-9E69-4D0F869F0106}"/>
              </a:ext>
            </a:extLst>
          </p:cNvPr>
          <p:cNvSpPr>
            <a:spLocks noGrp="1"/>
          </p:cNvSpPr>
          <p:nvPr>
            <p:ph type="title"/>
          </p:nvPr>
        </p:nvSpPr>
        <p:spPr/>
        <p:txBody>
          <a:bodyPr/>
          <a:lstStyle/>
          <a:p>
            <a:r>
              <a:rPr lang="en-US"/>
              <a:t>Facebook Own Posts Table  | TrendSet - 12 of 19</a:t>
            </a:r>
          </a:p>
        </p:txBody>
      </p:sp>
      <p:graphicFrame>
        <p:nvGraphicFramePr>
          <p:cNvPr id="5" name="Table Placeholder 4">
            <a:extLst>
              <a:ext uri="{FF2B5EF4-FFF2-40B4-BE49-F238E27FC236}">
                <a16:creationId xmlns:a16="http://schemas.microsoft.com/office/drawing/2014/main" id="{BC4C8D15-7AE6-445B-A240-12B402473F63}"/>
              </a:ext>
            </a:extLst>
          </p:cNvPr>
          <p:cNvGraphicFramePr>
            <a:graphicFrameLocks noGrp="1"/>
          </p:cNvGraphicFramePr>
          <p:nvPr>
            <p:ph type="tbl" sz="quarter" idx="13"/>
            <p:extLst>
              <p:ext uri="{D42A27DB-BD31-4B8C-83A1-F6EECF244321}">
                <p14:modId xmlns:p14="http://schemas.microsoft.com/office/powerpoint/2010/main" val="2178766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784409775"/>
                    </a:ext>
                  </a:extLst>
                </a:gridCol>
                <a:gridCol w="370332">
                  <a:extLst>
                    <a:ext uri="{9D8B030D-6E8A-4147-A177-3AD203B41FA5}">
                      <a16:colId xmlns:a16="http://schemas.microsoft.com/office/drawing/2014/main" val="1713578011"/>
                    </a:ext>
                  </a:extLst>
                </a:gridCol>
                <a:gridCol w="370332">
                  <a:extLst>
                    <a:ext uri="{9D8B030D-6E8A-4147-A177-3AD203B41FA5}">
                      <a16:colId xmlns:a16="http://schemas.microsoft.com/office/drawing/2014/main" val="41661127"/>
                    </a:ext>
                  </a:extLst>
                </a:gridCol>
                <a:gridCol w="370332">
                  <a:extLst>
                    <a:ext uri="{9D8B030D-6E8A-4147-A177-3AD203B41FA5}">
                      <a16:colId xmlns:a16="http://schemas.microsoft.com/office/drawing/2014/main" val="3904751110"/>
                    </a:ext>
                  </a:extLst>
                </a:gridCol>
                <a:gridCol w="329184">
                  <a:extLst>
                    <a:ext uri="{9D8B030D-6E8A-4147-A177-3AD203B41FA5}">
                      <a16:colId xmlns:a16="http://schemas.microsoft.com/office/drawing/2014/main" val="1180925959"/>
                    </a:ext>
                  </a:extLst>
                </a:gridCol>
                <a:gridCol w="329184">
                  <a:extLst>
                    <a:ext uri="{9D8B030D-6E8A-4147-A177-3AD203B41FA5}">
                      <a16:colId xmlns:a16="http://schemas.microsoft.com/office/drawing/2014/main" val="2075139846"/>
                    </a:ext>
                  </a:extLst>
                </a:gridCol>
                <a:gridCol w="329184">
                  <a:extLst>
                    <a:ext uri="{9D8B030D-6E8A-4147-A177-3AD203B41FA5}">
                      <a16:colId xmlns:a16="http://schemas.microsoft.com/office/drawing/2014/main" val="80573289"/>
                    </a:ext>
                  </a:extLst>
                </a:gridCol>
                <a:gridCol w="329184">
                  <a:extLst>
                    <a:ext uri="{9D8B030D-6E8A-4147-A177-3AD203B41FA5}">
                      <a16:colId xmlns:a16="http://schemas.microsoft.com/office/drawing/2014/main" val="950688353"/>
                    </a:ext>
                  </a:extLst>
                </a:gridCol>
                <a:gridCol w="329184">
                  <a:extLst>
                    <a:ext uri="{9D8B030D-6E8A-4147-A177-3AD203B41FA5}">
                      <a16:colId xmlns:a16="http://schemas.microsoft.com/office/drawing/2014/main" val="3362616575"/>
                    </a:ext>
                  </a:extLst>
                </a:gridCol>
                <a:gridCol w="329184">
                  <a:extLst>
                    <a:ext uri="{9D8B030D-6E8A-4147-A177-3AD203B41FA5}">
                      <a16:colId xmlns:a16="http://schemas.microsoft.com/office/drawing/2014/main" val="2318029740"/>
                    </a:ext>
                  </a:extLst>
                </a:gridCol>
                <a:gridCol w="329184">
                  <a:extLst>
                    <a:ext uri="{9D8B030D-6E8A-4147-A177-3AD203B41FA5}">
                      <a16:colId xmlns:a16="http://schemas.microsoft.com/office/drawing/2014/main" val="88844240"/>
                    </a:ext>
                  </a:extLst>
                </a:gridCol>
                <a:gridCol w="329184">
                  <a:extLst>
                    <a:ext uri="{9D8B030D-6E8A-4147-A177-3AD203B41FA5}">
                      <a16:colId xmlns:a16="http://schemas.microsoft.com/office/drawing/2014/main" val="1597941189"/>
                    </a:ext>
                  </a:extLst>
                </a:gridCol>
                <a:gridCol w="370332">
                  <a:extLst>
                    <a:ext uri="{9D8B030D-6E8A-4147-A177-3AD203B41FA5}">
                      <a16:colId xmlns:a16="http://schemas.microsoft.com/office/drawing/2014/main" val="616877909"/>
                    </a:ext>
                  </a:extLst>
                </a:gridCol>
                <a:gridCol w="370332">
                  <a:extLst>
                    <a:ext uri="{9D8B030D-6E8A-4147-A177-3AD203B41FA5}">
                      <a16:colId xmlns:a16="http://schemas.microsoft.com/office/drawing/2014/main" val="1906437088"/>
                    </a:ext>
                  </a:extLst>
                </a:gridCol>
                <a:gridCol w="329184">
                  <a:extLst>
                    <a:ext uri="{9D8B030D-6E8A-4147-A177-3AD203B41FA5}">
                      <a16:colId xmlns:a16="http://schemas.microsoft.com/office/drawing/2014/main" val="1466871988"/>
                    </a:ext>
                  </a:extLst>
                </a:gridCol>
                <a:gridCol w="329184">
                  <a:extLst>
                    <a:ext uri="{9D8B030D-6E8A-4147-A177-3AD203B41FA5}">
                      <a16:colId xmlns:a16="http://schemas.microsoft.com/office/drawing/2014/main" val="3954803431"/>
                    </a:ext>
                  </a:extLst>
                </a:gridCol>
                <a:gridCol w="370332">
                  <a:extLst>
                    <a:ext uri="{9D8B030D-6E8A-4147-A177-3AD203B41FA5}">
                      <a16:colId xmlns:a16="http://schemas.microsoft.com/office/drawing/2014/main" val="3339827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5859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- 2018-06-25 10:00:00 </a:t>
                      </a:r>
                      <a:r>
                        <a:rPr kumimoji="0" lang="en-US" sz="1000" b="0" i="0" u="none" strike="noStrike" kern="1200" cap="none" spc="0" normalizeH="0" baseline="0" noProof="0">
                          <a:ln>
                            <a:noFill/>
                          </a:ln>
                          <a:solidFill>
                            <a:prstClr val="black"/>
                          </a:solidFill>
                          <a:effectLst/>
                          <a:uLnTx/>
                          <a:uFillTx/>
                          <a:latin typeface="+mn-lt"/>
                          <a:ea typeface="+mn-ea"/>
                          <a:cs typeface="+mn-cs"/>
                        </a:rPr>
                        <a:t> 
 Kennt ihr schon die neuesten Trends aus den Bereichen Tracht, Landhaus und Country? Auf der TrendSet Country &amp; Style, der Topic Area für Heimat-Kollektionen findet ihr alle Neuheiten in Sachen Heimat-Produkte, Trachten, Accessoires und Deko-Artikel. Wo? Auf der internationalen Fachmesse für Interiors, Inspiration und Lifestyle TrendSet Sommer 2018 vom 7. bis 9. Juli in München auf der Topic Area TrendSet Country &amp; Style in Halle A4. Schaut mal vorbei! Hier geht es zum Ausstellerverzeichnis der TrendSet Country &amp;Style: https://bit.ly/2t7hlvr
TrendSet Sommer 2018 – Trends, Neuheiten und Inspirationen rund um Wohnen, Essen, Freizeit und Schenken.
Nur für Fachbesucher!
#trendsetmuenchen #trendset #trendsetcountrystyle #countrystyle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9603627"/>
                  </a:ext>
                </a:extLst>
              </a:tr>
            </a:tbl>
          </a:graphicData>
        </a:graphic>
      </p:graphicFrame>
      <p:sp>
        <p:nvSpPr>
          <p:cNvPr id="4" name="Text Placeholder 3">
            <a:extLst>
              <a:ext uri="{FF2B5EF4-FFF2-40B4-BE49-F238E27FC236}">
                <a16:creationId xmlns:a16="http://schemas.microsoft.com/office/drawing/2014/main" id="{043D7751-F79D-4DAC-B584-98A9DE9948C6}"/>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2037238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F9868-FE59-4F15-AD55-C5AB19752D34}"/>
              </a:ext>
            </a:extLst>
          </p:cNvPr>
          <p:cNvSpPr>
            <a:spLocks noGrp="1"/>
          </p:cNvSpPr>
          <p:nvPr>
            <p:ph type="title"/>
          </p:nvPr>
        </p:nvSpPr>
        <p:spPr/>
        <p:txBody>
          <a:bodyPr/>
          <a:lstStyle/>
          <a:p>
            <a:r>
              <a:rPr lang="en-US"/>
              <a:t>Facebook Own Posts Table  | TrendSet - 13 of 19</a:t>
            </a:r>
          </a:p>
        </p:txBody>
      </p:sp>
      <p:graphicFrame>
        <p:nvGraphicFramePr>
          <p:cNvPr id="5" name="Table Placeholder 4">
            <a:extLst>
              <a:ext uri="{FF2B5EF4-FFF2-40B4-BE49-F238E27FC236}">
                <a16:creationId xmlns:a16="http://schemas.microsoft.com/office/drawing/2014/main" id="{9EDDD1F0-3D00-484D-B1D7-5391819273AD}"/>
              </a:ext>
            </a:extLst>
          </p:cNvPr>
          <p:cNvGraphicFramePr>
            <a:graphicFrameLocks noGrp="1"/>
          </p:cNvGraphicFramePr>
          <p:nvPr>
            <p:ph type="tbl" sz="quarter" idx="13"/>
            <p:extLst>
              <p:ext uri="{D42A27DB-BD31-4B8C-83A1-F6EECF244321}">
                <p14:modId xmlns:p14="http://schemas.microsoft.com/office/powerpoint/2010/main" val="1527127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778557893"/>
                    </a:ext>
                  </a:extLst>
                </a:gridCol>
                <a:gridCol w="370332">
                  <a:extLst>
                    <a:ext uri="{9D8B030D-6E8A-4147-A177-3AD203B41FA5}">
                      <a16:colId xmlns:a16="http://schemas.microsoft.com/office/drawing/2014/main" val="300130676"/>
                    </a:ext>
                  </a:extLst>
                </a:gridCol>
                <a:gridCol w="370332">
                  <a:extLst>
                    <a:ext uri="{9D8B030D-6E8A-4147-A177-3AD203B41FA5}">
                      <a16:colId xmlns:a16="http://schemas.microsoft.com/office/drawing/2014/main" val="455728902"/>
                    </a:ext>
                  </a:extLst>
                </a:gridCol>
                <a:gridCol w="370332">
                  <a:extLst>
                    <a:ext uri="{9D8B030D-6E8A-4147-A177-3AD203B41FA5}">
                      <a16:colId xmlns:a16="http://schemas.microsoft.com/office/drawing/2014/main" val="267201312"/>
                    </a:ext>
                  </a:extLst>
                </a:gridCol>
                <a:gridCol w="329184">
                  <a:extLst>
                    <a:ext uri="{9D8B030D-6E8A-4147-A177-3AD203B41FA5}">
                      <a16:colId xmlns:a16="http://schemas.microsoft.com/office/drawing/2014/main" val="4109851305"/>
                    </a:ext>
                  </a:extLst>
                </a:gridCol>
                <a:gridCol w="329184">
                  <a:extLst>
                    <a:ext uri="{9D8B030D-6E8A-4147-A177-3AD203B41FA5}">
                      <a16:colId xmlns:a16="http://schemas.microsoft.com/office/drawing/2014/main" val="2362791262"/>
                    </a:ext>
                  </a:extLst>
                </a:gridCol>
                <a:gridCol w="329184">
                  <a:extLst>
                    <a:ext uri="{9D8B030D-6E8A-4147-A177-3AD203B41FA5}">
                      <a16:colId xmlns:a16="http://schemas.microsoft.com/office/drawing/2014/main" val="27338346"/>
                    </a:ext>
                  </a:extLst>
                </a:gridCol>
                <a:gridCol w="329184">
                  <a:extLst>
                    <a:ext uri="{9D8B030D-6E8A-4147-A177-3AD203B41FA5}">
                      <a16:colId xmlns:a16="http://schemas.microsoft.com/office/drawing/2014/main" val="677862909"/>
                    </a:ext>
                  </a:extLst>
                </a:gridCol>
                <a:gridCol w="329184">
                  <a:extLst>
                    <a:ext uri="{9D8B030D-6E8A-4147-A177-3AD203B41FA5}">
                      <a16:colId xmlns:a16="http://schemas.microsoft.com/office/drawing/2014/main" val="3092392264"/>
                    </a:ext>
                  </a:extLst>
                </a:gridCol>
                <a:gridCol w="329184">
                  <a:extLst>
                    <a:ext uri="{9D8B030D-6E8A-4147-A177-3AD203B41FA5}">
                      <a16:colId xmlns:a16="http://schemas.microsoft.com/office/drawing/2014/main" val="275624808"/>
                    </a:ext>
                  </a:extLst>
                </a:gridCol>
                <a:gridCol w="329184">
                  <a:extLst>
                    <a:ext uri="{9D8B030D-6E8A-4147-A177-3AD203B41FA5}">
                      <a16:colId xmlns:a16="http://schemas.microsoft.com/office/drawing/2014/main" val="655947138"/>
                    </a:ext>
                  </a:extLst>
                </a:gridCol>
                <a:gridCol w="329184">
                  <a:extLst>
                    <a:ext uri="{9D8B030D-6E8A-4147-A177-3AD203B41FA5}">
                      <a16:colId xmlns:a16="http://schemas.microsoft.com/office/drawing/2014/main" val="571632342"/>
                    </a:ext>
                  </a:extLst>
                </a:gridCol>
                <a:gridCol w="370332">
                  <a:extLst>
                    <a:ext uri="{9D8B030D-6E8A-4147-A177-3AD203B41FA5}">
                      <a16:colId xmlns:a16="http://schemas.microsoft.com/office/drawing/2014/main" val="3642405283"/>
                    </a:ext>
                  </a:extLst>
                </a:gridCol>
                <a:gridCol w="370332">
                  <a:extLst>
                    <a:ext uri="{9D8B030D-6E8A-4147-A177-3AD203B41FA5}">
                      <a16:colId xmlns:a16="http://schemas.microsoft.com/office/drawing/2014/main" val="234489067"/>
                    </a:ext>
                  </a:extLst>
                </a:gridCol>
                <a:gridCol w="329184">
                  <a:extLst>
                    <a:ext uri="{9D8B030D-6E8A-4147-A177-3AD203B41FA5}">
                      <a16:colId xmlns:a16="http://schemas.microsoft.com/office/drawing/2014/main" val="2527586502"/>
                    </a:ext>
                  </a:extLst>
                </a:gridCol>
                <a:gridCol w="329184">
                  <a:extLst>
                    <a:ext uri="{9D8B030D-6E8A-4147-A177-3AD203B41FA5}">
                      <a16:colId xmlns:a16="http://schemas.microsoft.com/office/drawing/2014/main" val="34413320"/>
                    </a:ext>
                  </a:extLst>
                </a:gridCol>
                <a:gridCol w="370332">
                  <a:extLst>
                    <a:ext uri="{9D8B030D-6E8A-4147-A177-3AD203B41FA5}">
                      <a16:colId xmlns:a16="http://schemas.microsoft.com/office/drawing/2014/main" val="3480285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9610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- 2018-06-21 11:20:10 </a:t>
                      </a:r>
                      <a:r>
                        <a:rPr kumimoji="0" lang="de-DE" sz="1000" b="0" i="0" u="none" strike="noStrike" kern="1200" cap="none" spc="0" normalizeH="0" baseline="0" noProof="0">
                          <a:ln>
                            <a:noFill/>
                          </a:ln>
                          <a:solidFill>
                            <a:prstClr val="black"/>
                          </a:solidFill>
                          <a:effectLst/>
                          <a:uLnTx/>
                          <a:uFillTx/>
                          <a:latin typeface="+mn-lt"/>
                          <a:ea typeface="+mn-ea"/>
                          <a:cs typeface="+mn-cs"/>
                        </a:rPr>
                        <a:t> 
 Bald ist es soweit: In 16 Tagen, am 7. Juli 2018, öffnet die TrendSet Sommer 2018 für alle Fachbesucher aus der Interior &amp; Lifestyle-Branche ihre Messetore. Damit ihr gut in München ankommt, haben wir euch auf https://trendset.de/de/ im Bereich „Messe“ hilfreiche Informationen und Tipps zu Anreise und Übernachtung zusammengestellt. Es gibt auch wieder das vergünstigte Deutsche Bahn/TrendSet Special-Ticket! Wer noch Eintrittkarten braucht, kann sie auf unserer Website im Bereich „Besucher“ online oder direkt an der Kasse auf der TrendSet Sommer 2018 kaufen. Bis bald in München! Wir freuen uns auf euch!
TrendSet Sommer 2018 – Trends, Neuheiten und Inspirationen rund um Wohnen, Essen, Freizeit und Schenken. 
Nur für Fachbesucher!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6661022"/>
                  </a:ext>
                </a:extLst>
              </a:tr>
            </a:tbl>
          </a:graphicData>
        </a:graphic>
      </p:graphicFrame>
      <p:sp>
        <p:nvSpPr>
          <p:cNvPr id="4" name="Text Placeholder 3">
            <a:extLst>
              <a:ext uri="{FF2B5EF4-FFF2-40B4-BE49-F238E27FC236}">
                <a16:creationId xmlns:a16="http://schemas.microsoft.com/office/drawing/2014/main" id="{1AEF94EB-B2A7-47B8-912C-F1C3F594BF1C}"/>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3797445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6B0D4-CF0F-4D26-80E8-6668BD4CBD43}"/>
              </a:ext>
            </a:extLst>
          </p:cNvPr>
          <p:cNvSpPr>
            <a:spLocks noGrp="1"/>
          </p:cNvSpPr>
          <p:nvPr>
            <p:ph type="title"/>
          </p:nvPr>
        </p:nvSpPr>
        <p:spPr/>
        <p:txBody>
          <a:bodyPr/>
          <a:lstStyle/>
          <a:p>
            <a:r>
              <a:rPr lang="en-US"/>
              <a:t>Facebook Own Posts Table  | TrendSet - 14 of 19</a:t>
            </a:r>
          </a:p>
        </p:txBody>
      </p:sp>
      <p:graphicFrame>
        <p:nvGraphicFramePr>
          <p:cNvPr id="5" name="Table Placeholder 4">
            <a:extLst>
              <a:ext uri="{FF2B5EF4-FFF2-40B4-BE49-F238E27FC236}">
                <a16:creationId xmlns:a16="http://schemas.microsoft.com/office/drawing/2014/main" id="{F0113191-C277-4E28-868A-DC7FD767FB32}"/>
              </a:ext>
            </a:extLst>
          </p:cNvPr>
          <p:cNvGraphicFramePr>
            <a:graphicFrameLocks noGrp="1"/>
          </p:cNvGraphicFramePr>
          <p:nvPr>
            <p:ph type="tbl" sz="quarter" idx="13"/>
            <p:extLst>
              <p:ext uri="{D42A27DB-BD31-4B8C-83A1-F6EECF244321}">
                <p14:modId xmlns:p14="http://schemas.microsoft.com/office/powerpoint/2010/main" val="3379729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23286182"/>
                    </a:ext>
                  </a:extLst>
                </a:gridCol>
                <a:gridCol w="370332">
                  <a:extLst>
                    <a:ext uri="{9D8B030D-6E8A-4147-A177-3AD203B41FA5}">
                      <a16:colId xmlns:a16="http://schemas.microsoft.com/office/drawing/2014/main" val="4084821206"/>
                    </a:ext>
                  </a:extLst>
                </a:gridCol>
                <a:gridCol w="370332">
                  <a:extLst>
                    <a:ext uri="{9D8B030D-6E8A-4147-A177-3AD203B41FA5}">
                      <a16:colId xmlns:a16="http://schemas.microsoft.com/office/drawing/2014/main" val="1194470113"/>
                    </a:ext>
                  </a:extLst>
                </a:gridCol>
                <a:gridCol w="370332">
                  <a:extLst>
                    <a:ext uri="{9D8B030D-6E8A-4147-A177-3AD203B41FA5}">
                      <a16:colId xmlns:a16="http://schemas.microsoft.com/office/drawing/2014/main" val="330521460"/>
                    </a:ext>
                  </a:extLst>
                </a:gridCol>
                <a:gridCol w="329184">
                  <a:extLst>
                    <a:ext uri="{9D8B030D-6E8A-4147-A177-3AD203B41FA5}">
                      <a16:colId xmlns:a16="http://schemas.microsoft.com/office/drawing/2014/main" val="5213619"/>
                    </a:ext>
                  </a:extLst>
                </a:gridCol>
                <a:gridCol w="329184">
                  <a:extLst>
                    <a:ext uri="{9D8B030D-6E8A-4147-A177-3AD203B41FA5}">
                      <a16:colId xmlns:a16="http://schemas.microsoft.com/office/drawing/2014/main" val="148596439"/>
                    </a:ext>
                  </a:extLst>
                </a:gridCol>
                <a:gridCol w="329184">
                  <a:extLst>
                    <a:ext uri="{9D8B030D-6E8A-4147-A177-3AD203B41FA5}">
                      <a16:colId xmlns:a16="http://schemas.microsoft.com/office/drawing/2014/main" val="4017784835"/>
                    </a:ext>
                  </a:extLst>
                </a:gridCol>
                <a:gridCol w="329184">
                  <a:extLst>
                    <a:ext uri="{9D8B030D-6E8A-4147-A177-3AD203B41FA5}">
                      <a16:colId xmlns:a16="http://schemas.microsoft.com/office/drawing/2014/main" val="582067924"/>
                    </a:ext>
                  </a:extLst>
                </a:gridCol>
                <a:gridCol w="329184">
                  <a:extLst>
                    <a:ext uri="{9D8B030D-6E8A-4147-A177-3AD203B41FA5}">
                      <a16:colId xmlns:a16="http://schemas.microsoft.com/office/drawing/2014/main" val="3453475790"/>
                    </a:ext>
                  </a:extLst>
                </a:gridCol>
                <a:gridCol w="329184">
                  <a:extLst>
                    <a:ext uri="{9D8B030D-6E8A-4147-A177-3AD203B41FA5}">
                      <a16:colId xmlns:a16="http://schemas.microsoft.com/office/drawing/2014/main" val="3925770421"/>
                    </a:ext>
                  </a:extLst>
                </a:gridCol>
                <a:gridCol w="329184">
                  <a:extLst>
                    <a:ext uri="{9D8B030D-6E8A-4147-A177-3AD203B41FA5}">
                      <a16:colId xmlns:a16="http://schemas.microsoft.com/office/drawing/2014/main" val="2164857258"/>
                    </a:ext>
                  </a:extLst>
                </a:gridCol>
                <a:gridCol w="329184">
                  <a:extLst>
                    <a:ext uri="{9D8B030D-6E8A-4147-A177-3AD203B41FA5}">
                      <a16:colId xmlns:a16="http://schemas.microsoft.com/office/drawing/2014/main" val="752955309"/>
                    </a:ext>
                  </a:extLst>
                </a:gridCol>
                <a:gridCol w="370332">
                  <a:extLst>
                    <a:ext uri="{9D8B030D-6E8A-4147-A177-3AD203B41FA5}">
                      <a16:colId xmlns:a16="http://schemas.microsoft.com/office/drawing/2014/main" val="1283601516"/>
                    </a:ext>
                  </a:extLst>
                </a:gridCol>
                <a:gridCol w="370332">
                  <a:extLst>
                    <a:ext uri="{9D8B030D-6E8A-4147-A177-3AD203B41FA5}">
                      <a16:colId xmlns:a16="http://schemas.microsoft.com/office/drawing/2014/main" val="2973220608"/>
                    </a:ext>
                  </a:extLst>
                </a:gridCol>
                <a:gridCol w="329184">
                  <a:extLst>
                    <a:ext uri="{9D8B030D-6E8A-4147-A177-3AD203B41FA5}">
                      <a16:colId xmlns:a16="http://schemas.microsoft.com/office/drawing/2014/main" val="1690625938"/>
                    </a:ext>
                  </a:extLst>
                </a:gridCol>
                <a:gridCol w="329184">
                  <a:extLst>
                    <a:ext uri="{9D8B030D-6E8A-4147-A177-3AD203B41FA5}">
                      <a16:colId xmlns:a16="http://schemas.microsoft.com/office/drawing/2014/main" val="1857955219"/>
                    </a:ext>
                  </a:extLst>
                </a:gridCol>
                <a:gridCol w="370332">
                  <a:extLst>
                    <a:ext uri="{9D8B030D-6E8A-4147-A177-3AD203B41FA5}">
                      <a16:colId xmlns:a16="http://schemas.microsoft.com/office/drawing/2014/main" val="400212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350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- 2018-06-11 09:57:26 </a:t>
                      </a:r>
                      <a:r>
                        <a:rPr kumimoji="0" lang="en-US" sz="1000" b="0" i="0" u="none" strike="noStrike" kern="1200" cap="none" spc="0" normalizeH="0" baseline="0" noProof="0">
                          <a:ln>
                            <a:noFill/>
                          </a:ln>
                          <a:solidFill>
                            <a:prstClr val="black"/>
                          </a:solidFill>
                          <a:effectLst/>
                          <a:uLnTx/>
                          <a:uFillTx/>
                          <a:latin typeface="+mn-lt"/>
                          <a:ea typeface="+mn-ea"/>
                          <a:cs typeface="+mn-cs"/>
                        </a:rPr>
                        <a:t> 
 Die Weihnachtsdekoration 2018 ist geprägt von viel Fantasie, Kreativität, Witz, Glamour und Eleganz. Mal cool, mal klassisch, mal modern aber immer originell, werden Fabelwesen, Tiere und Alltagsobjekte zu glitzernden Weihnachtsaccessoires. Erfahrt alles über die Weihnachtstrends 2018 in unserem neuen Blog-Beitrag. Lest mal rein: https://bit.ly/2y11t3h
 (Deko gesehen bei Lang Kunstgewerbe)
#trendsetmuenchen #trendset #trendsetsommer2018 #christmas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5037692"/>
                  </a:ext>
                </a:extLst>
              </a:tr>
            </a:tbl>
          </a:graphicData>
        </a:graphic>
      </p:graphicFrame>
      <p:sp>
        <p:nvSpPr>
          <p:cNvPr id="4" name="Text Placeholder 3">
            <a:extLst>
              <a:ext uri="{FF2B5EF4-FFF2-40B4-BE49-F238E27FC236}">
                <a16:creationId xmlns:a16="http://schemas.microsoft.com/office/drawing/2014/main" id="{C2268439-418C-4F8D-880A-D3812288E8D5}"/>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67455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91C99-85B1-4EDD-AC21-023C82B563A1}"/>
              </a:ext>
            </a:extLst>
          </p:cNvPr>
          <p:cNvSpPr>
            <a:spLocks noGrp="1"/>
          </p:cNvSpPr>
          <p:nvPr>
            <p:ph type="title"/>
          </p:nvPr>
        </p:nvSpPr>
        <p:spPr/>
        <p:txBody>
          <a:bodyPr/>
          <a:lstStyle/>
          <a:p>
            <a:r>
              <a:rPr lang="en-US"/>
              <a:t>Facebook Own Posts Table  | TrendSet - 15 of 19</a:t>
            </a:r>
          </a:p>
        </p:txBody>
      </p:sp>
      <p:graphicFrame>
        <p:nvGraphicFramePr>
          <p:cNvPr id="5" name="Table Placeholder 4">
            <a:extLst>
              <a:ext uri="{FF2B5EF4-FFF2-40B4-BE49-F238E27FC236}">
                <a16:creationId xmlns:a16="http://schemas.microsoft.com/office/drawing/2014/main" id="{B4691148-2E69-4727-9BCC-AD5CF00EF94E}"/>
              </a:ext>
            </a:extLst>
          </p:cNvPr>
          <p:cNvGraphicFramePr>
            <a:graphicFrameLocks noGrp="1"/>
          </p:cNvGraphicFramePr>
          <p:nvPr>
            <p:ph type="tbl" sz="quarter" idx="13"/>
            <p:extLst>
              <p:ext uri="{D42A27DB-BD31-4B8C-83A1-F6EECF244321}">
                <p14:modId xmlns:p14="http://schemas.microsoft.com/office/powerpoint/2010/main" val="692553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527013268"/>
                    </a:ext>
                  </a:extLst>
                </a:gridCol>
                <a:gridCol w="370332">
                  <a:extLst>
                    <a:ext uri="{9D8B030D-6E8A-4147-A177-3AD203B41FA5}">
                      <a16:colId xmlns:a16="http://schemas.microsoft.com/office/drawing/2014/main" val="2874958982"/>
                    </a:ext>
                  </a:extLst>
                </a:gridCol>
                <a:gridCol w="370332">
                  <a:extLst>
                    <a:ext uri="{9D8B030D-6E8A-4147-A177-3AD203B41FA5}">
                      <a16:colId xmlns:a16="http://schemas.microsoft.com/office/drawing/2014/main" val="867321785"/>
                    </a:ext>
                  </a:extLst>
                </a:gridCol>
                <a:gridCol w="370332">
                  <a:extLst>
                    <a:ext uri="{9D8B030D-6E8A-4147-A177-3AD203B41FA5}">
                      <a16:colId xmlns:a16="http://schemas.microsoft.com/office/drawing/2014/main" val="2938832899"/>
                    </a:ext>
                  </a:extLst>
                </a:gridCol>
                <a:gridCol w="329184">
                  <a:extLst>
                    <a:ext uri="{9D8B030D-6E8A-4147-A177-3AD203B41FA5}">
                      <a16:colId xmlns:a16="http://schemas.microsoft.com/office/drawing/2014/main" val="1631999"/>
                    </a:ext>
                  </a:extLst>
                </a:gridCol>
                <a:gridCol w="329184">
                  <a:extLst>
                    <a:ext uri="{9D8B030D-6E8A-4147-A177-3AD203B41FA5}">
                      <a16:colId xmlns:a16="http://schemas.microsoft.com/office/drawing/2014/main" val="2203234452"/>
                    </a:ext>
                  </a:extLst>
                </a:gridCol>
                <a:gridCol w="329184">
                  <a:extLst>
                    <a:ext uri="{9D8B030D-6E8A-4147-A177-3AD203B41FA5}">
                      <a16:colId xmlns:a16="http://schemas.microsoft.com/office/drawing/2014/main" val="2313482784"/>
                    </a:ext>
                  </a:extLst>
                </a:gridCol>
                <a:gridCol w="329184">
                  <a:extLst>
                    <a:ext uri="{9D8B030D-6E8A-4147-A177-3AD203B41FA5}">
                      <a16:colId xmlns:a16="http://schemas.microsoft.com/office/drawing/2014/main" val="142445181"/>
                    </a:ext>
                  </a:extLst>
                </a:gridCol>
                <a:gridCol w="329184">
                  <a:extLst>
                    <a:ext uri="{9D8B030D-6E8A-4147-A177-3AD203B41FA5}">
                      <a16:colId xmlns:a16="http://schemas.microsoft.com/office/drawing/2014/main" val="1485726805"/>
                    </a:ext>
                  </a:extLst>
                </a:gridCol>
                <a:gridCol w="329184">
                  <a:extLst>
                    <a:ext uri="{9D8B030D-6E8A-4147-A177-3AD203B41FA5}">
                      <a16:colId xmlns:a16="http://schemas.microsoft.com/office/drawing/2014/main" val="3444265868"/>
                    </a:ext>
                  </a:extLst>
                </a:gridCol>
                <a:gridCol w="329184">
                  <a:extLst>
                    <a:ext uri="{9D8B030D-6E8A-4147-A177-3AD203B41FA5}">
                      <a16:colId xmlns:a16="http://schemas.microsoft.com/office/drawing/2014/main" val="2033691434"/>
                    </a:ext>
                  </a:extLst>
                </a:gridCol>
                <a:gridCol w="329184">
                  <a:extLst>
                    <a:ext uri="{9D8B030D-6E8A-4147-A177-3AD203B41FA5}">
                      <a16:colId xmlns:a16="http://schemas.microsoft.com/office/drawing/2014/main" val="1027746197"/>
                    </a:ext>
                  </a:extLst>
                </a:gridCol>
                <a:gridCol w="370332">
                  <a:extLst>
                    <a:ext uri="{9D8B030D-6E8A-4147-A177-3AD203B41FA5}">
                      <a16:colId xmlns:a16="http://schemas.microsoft.com/office/drawing/2014/main" val="645052407"/>
                    </a:ext>
                  </a:extLst>
                </a:gridCol>
                <a:gridCol w="370332">
                  <a:extLst>
                    <a:ext uri="{9D8B030D-6E8A-4147-A177-3AD203B41FA5}">
                      <a16:colId xmlns:a16="http://schemas.microsoft.com/office/drawing/2014/main" val="508811870"/>
                    </a:ext>
                  </a:extLst>
                </a:gridCol>
                <a:gridCol w="329184">
                  <a:extLst>
                    <a:ext uri="{9D8B030D-6E8A-4147-A177-3AD203B41FA5}">
                      <a16:colId xmlns:a16="http://schemas.microsoft.com/office/drawing/2014/main" val="948618309"/>
                    </a:ext>
                  </a:extLst>
                </a:gridCol>
                <a:gridCol w="329184">
                  <a:extLst>
                    <a:ext uri="{9D8B030D-6E8A-4147-A177-3AD203B41FA5}">
                      <a16:colId xmlns:a16="http://schemas.microsoft.com/office/drawing/2014/main" val="1329222787"/>
                    </a:ext>
                  </a:extLst>
                </a:gridCol>
                <a:gridCol w="370332">
                  <a:extLst>
                    <a:ext uri="{9D8B030D-6E8A-4147-A177-3AD203B41FA5}">
                      <a16:colId xmlns:a16="http://schemas.microsoft.com/office/drawing/2014/main" val="3049021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16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- 2018-06-08 10:00:00 </a:t>
                      </a:r>
                      <a:r>
                        <a:rPr kumimoji="0" lang="en-US" sz="1000" b="0" i="0" u="none" strike="noStrike" kern="1200" cap="none" spc="0" normalizeH="0" baseline="0" noProof="0">
                          <a:ln>
                            <a:noFill/>
                          </a:ln>
                          <a:solidFill>
                            <a:prstClr val="black"/>
                          </a:solidFill>
                          <a:effectLst/>
                          <a:uLnTx/>
                          <a:uFillTx/>
                          <a:latin typeface="+mn-lt"/>
                          <a:ea typeface="+mn-ea"/>
                          <a:cs typeface="+mn-cs"/>
                        </a:rPr>
                        <a:t> 
 Natur pur: Ob nostalgisch oder modern, minimalistisch oder üppig – die Basis aller botanischen Richtungen bildet im Herbst/Winter 2018.19 ein wohltuend natürlicher Look. Florale Optiken, gewollt imperfekte Oberflächen oder Indoor Gardening sind nur einige Stichpunkte für die Floristry-Trends im Winter 2018.19. Mehr erfahrt ihr im TrendSet Blog. Lest mal rein: https://bit.ly/2sOJ5ES
 (Vasen gesehen bei Jodeco Glass)
#trendsetmuenchen #trendset #trendsetsommer2018 #floristry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9956620"/>
                  </a:ext>
                </a:extLst>
              </a:tr>
            </a:tbl>
          </a:graphicData>
        </a:graphic>
      </p:graphicFrame>
      <p:sp>
        <p:nvSpPr>
          <p:cNvPr id="4" name="Text Placeholder 3">
            <a:extLst>
              <a:ext uri="{FF2B5EF4-FFF2-40B4-BE49-F238E27FC236}">
                <a16:creationId xmlns:a16="http://schemas.microsoft.com/office/drawing/2014/main" id="{1EC7AE67-9C7A-43F0-83AC-19DB6479DD79}"/>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4220225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C6995-BB3F-4190-B75F-DA818669CE5B}"/>
              </a:ext>
            </a:extLst>
          </p:cNvPr>
          <p:cNvSpPr>
            <a:spLocks noGrp="1"/>
          </p:cNvSpPr>
          <p:nvPr>
            <p:ph type="title"/>
          </p:nvPr>
        </p:nvSpPr>
        <p:spPr/>
        <p:txBody>
          <a:bodyPr/>
          <a:lstStyle/>
          <a:p>
            <a:r>
              <a:rPr lang="en-US"/>
              <a:t>Facebook Own Posts Table  | TrendSet - 16 of 19</a:t>
            </a:r>
          </a:p>
        </p:txBody>
      </p:sp>
      <p:graphicFrame>
        <p:nvGraphicFramePr>
          <p:cNvPr id="5" name="Table Placeholder 4">
            <a:extLst>
              <a:ext uri="{FF2B5EF4-FFF2-40B4-BE49-F238E27FC236}">
                <a16:creationId xmlns:a16="http://schemas.microsoft.com/office/drawing/2014/main" id="{278C8C02-6EB0-47D9-9946-5A5BDC5E89A0}"/>
              </a:ext>
            </a:extLst>
          </p:cNvPr>
          <p:cNvGraphicFramePr>
            <a:graphicFrameLocks noGrp="1"/>
          </p:cNvGraphicFramePr>
          <p:nvPr>
            <p:ph type="tbl" sz="quarter" idx="13"/>
            <p:extLst>
              <p:ext uri="{D42A27DB-BD31-4B8C-83A1-F6EECF244321}">
                <p14:modId xmlns:p14="http://schemas.microsoft.com/office/powerpoint/2010/main" val="3848581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269145222"/>
                    </a:ext>
                  </a:extLst>
                </a:gridCol>
                <a:gridCol w="370332">
                  <a:extLst>
                    <a:ext uri="{9D8B030D-6E8A-4147-A177-3AD203B41FA5}">
                      <a16:colId xmlns:a16="http://schemas.microsoft.com/office/drawing/2014/main" val="1820477859"/>
                    </a:ext>
                  </a:extLst>
                </a:gridCol>
                <a:gridCol w="370332">
                  <a:extLst>
                    <a:ext uri="{9D8B030D-6E8A-4147-A177-3AD203B41FA5}">
                      <a16:colId xmlns:a16="http://schemas.microsoft.com/office/drawing/2014/main" val="1012993290"/>
                    </a:ext>
                  </a:extLst>
                </a:gridCol>
                <a:gridCol w="370332">
                  <a:extLst>
                    <a:ext uri="{9D8B030D-6E8A-4147-A177-3AD203B41FA5}">
                      <a16:colId xmlns:a16="http://schemas.microsoft.com/office/drawing/2014/main" val="912886727"/>
                    </a:ext>
                  </a:extLst>
                </a:gridCol>
                <a:gridCol w="329184">
                  <a:extLst>
                    <a:ext uri="{9D8B030D-6E8A-4147-A177-3AD203B41FA5}">
                      <a16:colId xmlns:a16="http://schemas.microsoft.com/office/drawing/2014/main" val="769801255"/>
                    </a:ext>
                  </a:extLst>
                </a:gridCol>
                <a:gridCol w="329184">
                  <a:extLst>
                    <a:ext uri="{9D8B030D-6E8A-4147-A177-3AD203B41FA5}">
                      <a16:colId xmlns:a16="http://schemas.microsoft.com/office/drawing/2014/main" val="2917445966"/>
                    </a:ext>
                  </a:extLst>
                </a:gridCol>
                <a:gridCol w="329184">
                  <a:extLst>
                    <a:ext uri="{9D8B030D-6E8A-4147-A177-3AD203B41FA5}">
                      <a16:colId xmlns:a16="http://schemas.microsoft.com/office/drawing/2014/main" val="2799896222"/>
                    </a:ext>
                  </a:extLst>
                </a:gridCol>
                <a:gridCol w="329184">
                  <a:extLst>
                    <a:ext uri="{9D8B030D-6E8A-4147-A177-3AD203B41FA5}">
                      <a16:colId xmlns:a16="http://schemas.microsoft.com/office/drawing/2014/main" val="94113935"/>
                    </a:ext>
                  </a:extLst>
                </a:gridCol>
                <a:gridCol w="329184">
                  <a:extLst>
                    <a:ext uri="{9D8B030D-6E8A-4147-A177-3AD203B41FA5}">
                      <a16:colId xmlns:a16="http://schemas.microsoft.com/office/drawing/2014/main" val="637334124"/>
                    </a:ext>
                  </a:extLst>
                </a:gridCol>
                <a:gridCol w="329184">
                  <a:extLst>
                    <a:ext uri="{9D8B030D-6E8A-4147-A177-3AD203B41FA5}">
                      <a16:colId xmlns:a16="http://schemas.microsoft.com/office/drawing/2014/main" val="3202472971"/>
                    </a:ext>
                  </a:extLst>
                </a:gridCol>
                <a:gridCol w="329184">
                  <a:extLst>
                    <a:ext uri="{9D8B030D-6E8A-4147-A177-3AD203B41FA5}">
                      <a16:colId xmlns:a16="http://schemas.microsoft.com/office/drawing/2014/main" val="1934815670"/>
                    </a:ext>
                  </a:extLst>
                </a:gridCol>
                <a:gridCol w="329184">
                  <a:extLst>
                    <a:ext uri="{9D8B030D-6E8A-4147-A177-3AD203B41FA5}">
                      <a16:colId xmlns:a16="http://schemas.microsoft.com/office/drawing/2014/main" val="2149733123"/>
                    </a:ext>
                  </a:extLst>
                </a:gridCol>
                <a:gridCol w="370332">
                  <a:extLst>
                    <a:ext uri="{9D8B030D-6E8A-4147-A177-3AD203B41FA5}">
                      <a16:colId xmlns:a16="http://schemas.microsoft.com/office/drawing/2014/main" val="3821752197"/>
                    </a:ext>
                  </a:extLst>
                </a:gridCol>
                <a:gridCol w="370332">
                  <a:extLst>
                    <a:ext uri="{9D8B030D-6E8A-4147-A177-3AD203B41FA5}">
                      <a16:colId xmlns:a16="http://schemas.microsoft.com/office/drawing/2014/main" val="1585183674"/>
                    </a:ext>
                  </a:extLst>
                </a:gridCol>
                <a:gridCol w="329184">
                  <a:extLst>
                    <a:ext uri="{9D8B030D-6E8A-4147-A177-3AD203B41FA5}">
                      <a16:colId xmlns:a16="http://schemas.microsoft.com/office/drawing/2014/main" val="2456971021"/>
                    </a:ext>
                  </a:extLst>
                </a:gridCol>
                <a:gridCol w="329184">
                  <a:extLst>
                    <a:ext uri="{9D8B030D-6E8A-4147-A177-3AD203B41FA5}">
                      <a16:colId xmlns:a16="http://schemas.microsoft.com/office/drawing/2014/main" val="2375764050"/>
                    </a:ext>
                  </a:extLst>
                </a:gridCol>
                <a:gridCol w="370332">
                  <a:extLst>
                    <a:ext uri="{9D8B030D-6E8A-4147-A177-3AD203B41FA5}">
                      <a16:colId xmlns:a16="http://schemas.microsoft.com/office/drawing/2014/main" val="719270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2393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- 2018-06-06 09:17:15 </a:t>
                      </a:r>
                      <a:r>
                        <a:rPr kumimoji="0" lang="de-DE" sz="1000" b="0" i="0" u="none" strike="noStrike" kern="1200" cap="none" spc="0" normalizeH="0" baseline="0" noProof="0">
                          <a:ln>
                            <a:noFill/>
                          </a:ln>
                          <a:solidFill>
                            <a:prstClr val="black"/>
                          </a:solidFill>
                          <a:effectLst/>
                          <a:uLnTx/>
                          <a:uFillTx/>
                          <a:latin typeface="+mn-lt"/>
                          <a:ea typeface="+mn-ea"/>
                          <a:cs typeface="+mn-cs"/>
                        </a:rPr>
                        <a:t> 
 Ab sofort hat der Eintrittskarten-Shop der TrendSet rund um die Uhr geöffnet! Die Eintrittskarten für die TrendSet Sommer 2018 gibt es für alle Fachbesucher online unter https://shop.trendset.de/. Einfach mit Benutzername sowie Passwort einloggen und Tageskarte oder Dauerkarte (für alle drei Messetage) kaufen. Wer zum ersten Mal Tickets für die TrendSet kauft, muss sich vorher noch registrieren. Auf geht’s zur nächsten TrendSet!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0749142"/>
                  </a:ext>
                </a:extLst>
              </a:tr>
            </a:tbl>
          </a:graphicData>
        </a:graphic>
      </p:graphicFrame>
      <p:sp>
        <p:nvSpPr>
          <p:cNvPr id="4" name="Text Placeholder 3">
            <a:extLst>
              <a:ext uri="{FF2B5EF4-FFF2-40B4-BE49-F238E27FC236}">
                <a16:creationId xmlns:a16="http://schemas.microsoft.com/office/drawing/2014/main" id="{2350E589-893D-45BD-BF99-C39BE344586B}"/>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135113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66AC2-87FF-4CF4-922A-64315B922D49}"/>
              </a:ext>
            </a:extLst>
          </p:cNvPr>
          <p:cNvSpPr>
            <a:spLocks noGrp="1"/>
          </p:cNvSpPr>
          <p:nvPr>
            <p:ph type="title"/>
          </p:nvPr>
        </p:nvSpPr>
        <p:spPr/>
        <p:txBody>
          <a:bodyPr/>
          <a:lstStyle/>
          <a:p>
            <a:r>
              <a:rPr lang="en-US"/>
              <a:t>Facebook Own Posts Table  | TrendSet - 17 of 19</a:t>
            </a:r>
          </a:p>
        </p:txBody>
      </p:sp>
      <p:graphicFrame>
        <p:nvGraphicFramePr>
          <p:cNvPr id="5" name="Table Placeholder 4">
            <a:extLst>
              <a:ext uri="{FF2B5EF4-FFF2-40B4-BE49-F238E27FC236}">
                <a16:creationId xmlns:a16="http://schemas.microsoft.com/office/drawing/2014/main" id="{5E76C706-CDEA-4E80-9B90-61C28F788739}"/>
              </a:ext>
            </a:extLst>
          </p:cNvPr>
          <p:cNvGraphicFramePr>
            <a:graphicFrameLocks noGrp="1"/>
          </p:cNvGraphicFramePr>
          <p:nvPr>
            <p:ph type="tbl" sz="quarter" idx="13"/>
            <p:extLst>
              <p:ext uri="{D42A27DB-BD31-4B8C-83A1-F6EECF244321}">
                <p14:modId xmlns:p14="http://schemas.microsoft.com/office/powerpoint/2010/main" val="1781158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134709817"/>
                    </a:ext>
                  </a:extLst>
                </a:gridCol>
                <a:gridCol w="370332">
                  <a:extLst>
                    <a:ext uri="{9D8B030D-6E8A-4147-A177-3AD203B41FA5}">
                      <a16:colId xmlns:a16="http://schemas.microsoft.com/office/drawing/2014/main" val="2420226175"/>
                    </a:ext>
                  </a:extLst>
                </a:gridCol>
                <a:gridCol w="370332">
                  <a:extLst>
                    <a:ext uri="{9D8B030D-6E8A-4147-A177-3AD203B41FA5}">
                      <a16:colId xmlns:a16="http://schemas.microsoft.com/office/drawing/2014/main" val="2535316567"/>
                    </a:ext>
                  </a:extLst>
                </a:gridCol>
                <a:gridCol w="370332">
                  <a:extLst>
                    <a:ext uri="{9D8B030D-6E8A-4147-A177-3AD203B41FA5}">
                      <a16:colId xmlns:a16="http://schemas.microsoft.com/office/drawing/2014/main" val="2886740205"/>
                    </a:ext>
                  </a:extLst>
                </a:gridCol>
                <a:gridCol w="329184">
                  <a:extLst>
                    <a:ext uri="{9D8B030D-6E8A-4147-A177-3AD203B41FA5}">
                      <a16:colId xmlns:a16="http://schemas.microsoft.com/office/drawing/2014/main" val="2522025737"/>
                    </a:ext>
                  </a:extLst>
                </a:gridCol>
                <a:gridCol w="329184">
                  <a:extLst>
                    <a:ext uri="{9D8B030D-6E8A-4147-A177-3AD203B41FA5}">
                      <a16:colId xmlns:a16="http://schemas.microsoft.com/office/drawing/2014/main" val="238943462"/>
                    </a:ext>
                  </a:extLst>
                </a:gridCol>
                <a:gridCol w="329184">
                  <a:extLst>
                    <a:ext uri="{9D8B030D-6E8A-4147-A177-3AD203B41FA5}">
                      <a16:colId xmlns:a16="http://schemas.microsoft.com/office/drawing/2014/main" val="1042152272"/>
                    </a:ext>
                  </a:extLst>
                </a:gridCol>
                <a:gridCol w="329184">
                  <a:extLst>
                    <a:ext uri="{9D8B030D-6E8A-4147-A177-3AD203B41FA5}">
                      <a16:colId xmlns:a16="http://schemas.microsoft.com/office/drawing/2014/main" val="1983985113"/>
                    </a:ext>
                  </a:extLst>
                </a:gridCol>
                <a:gridCol w="329184">
                  <a:extLst>
                    <a:ext uri="{9D8B030D-6E8A-4147-A177-3AD203B41FA5}">
                      <a16:colId xmlns:a16="http://schemas.microsoft.com/office/drawing/2014/main" val="4147955938"/>
                    </a:ext>
                  </a:extLst>
                </a:gridCol>
                <a:gridCol w="329184">
                  <a:extLst>
                    <a:ext uri="{9D8B030D-6E8A-4147-A177-3AD203B41FA5}">
                      <a16:colId xmlns:a16="http://schemas.microsoft.com/office/drawing/2014/main" val="3781055898"/>
                    </a:ext>
                  </a:extLst>
                </a:gridCol>
                <a:gridCol w="329184">
                  <a:extLst>
                    <a:ext uri="{9D8B030D-6E8A-4147-A177-3AD203B41FA5}">
                      <a16:colId xmlns:a16="http://schemas.microsoft.com/office/drawing/2014/main" val="815115813"/>
                    </a:ext>
                  </a:extLst>
                </a:gridCol>
                <a:gridCol w="329184">
                  <a:extLst>
                    <a:ext uri="{9D8B030D-6E8A-4147-A177-3AD203B41FA5}">
                      <a16:colId xmlns:a16="http://schemas.microsoft.com/office/drawing/2014/main" val="1872742737"/>
                    </a:ext>
                  </a:extLst>
                </a:gridCol>
                <a:gridCol w="370332">
                  <a:extLst>
                    <a:ext uri="{9D8B030D-6E8A-4147-A177-3AD203B41FA5}">
                      <a16:colId xmlns:a16="http://schemas.microsoft.com/office/drawing/2014/main" val="154134670"/>
                    </a:ext>
                  </a:extLst>
                </a:gridCol>
                <a:gridCol w="370332">
                  <a:extLst>
                    <a:ext uri="{9D8B030D-6E8A-4147-A177-3AD203B41FA5}">
                      <a16:colId xmlns:a16="http://schemas.microsoft.com/office/drawing/2014/main" val="145709308"/>
                    </a:ext>
                  </a:extLst>
                </a:gridCol>
                <a:gridCol w="329184">
                  <a:extLst>
                    <a:ext uri="{9D8B030D-6E8A-4147-A177-3AD203B41FA5}">
                      <a16:colId xmlns:a16="http://schemas.microsoft.com/office/drawing/2014/main" val="4168597545"/>
                    </a:ext>
                  </a:extLst>
                </a:gridCol>
                <a:gridCol w="329184">
                  <a:extLst>
                    <a:ext uri="{9D8B030D-6E8A-4147-A177-3AD203B41FA5}">
                      <a16:colId xmlns:a16="http://schemas.microsoft.com/office/drawing/2014/main" val="1439931864"/>
                    </a:ext>
                  </a:extLst>
                </a:gridCol>
                <a:gridCol w="370332">
                  <a:extLst>
                    <a:ext uri="{9D8B030D-6E8A-4147-A177-3AD203B41FA5}">
                      <a16:colId xmlns:a16="http://schemas.microsoft.com/office/drawing/2014/main" val="999666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6354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- 2018-06-05 10:00:01 </a:t>
                      </a:r>
                      <a:r>
                        <a:rPr kumimoji="0" lang="en-US" sz="1000" b="0" i="0" u="none" strike="noStrike" kern="1200" cap="none" spc="0" normalizeH="0" baseline="0" noProof="0">
                          <a:ln>
                            <a:noFill/>
                          </a:ln>
                          <a:solidFill>
                            <a:prstClr val="black"/>
                          </a:solidFill>
                          <a:effectLst/>
                          <a:uLnTx/>
                          <a:uFillTx/>
                          <a:latin typeface="+mn-lt"/>
                          <a:ea typeface="+mn-ea"/>
                          <a:cs typeface="+mn-cs"/>
                        </a:rPr>
                        <a:t> 
 Was ist neu im Interior-Bereich? Welche Deko, Stoffe und Designs schmücken im Winter 2018.19 den Raum? Es wird auf jeden Fall kuschelig mit natur-inspirierten Styles und zauberhafter Deko. Unser neuer Blog-Beitrag verrät euch mehr! Die Interior-Trends für A/W 2018.19 findet ihr jetzt im TrendSet Blog. Lest mal rein:
 (Plaid gesehen bei Eagle Products)
#trendsetmuenchen #trendset #trendsetsommer2018 #interiors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8338958"/>
                  </a:ext>
                </a:extLst>
              </a:tr>
            </a:tbl>
          </a:graphicData>
        </a:graphic>
      </p:graphicFrame>
      <p:sp>
        <p:nvSpPr>
          <p:cNvPr id="4" name="Text Placeholder 3">
            <a:extLst>
              <a:ext uri="{FF2B5EF4-FFF2-40B4-BE49-F238E27FC236}">
                <a16:creationId xmlns:a16="http://schemas.microsoft.com/office/drawing/2014/main" id="{55528B76-9978-4CF4-97BB-9D1504AF2D8B}"/>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24938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92EB-7C54-4D2A-86B3-CACC35B95262}"/>
              </a:ext>
            </a:extLst>
          </p:cNvPr>
          <p:cNvSpPr>
            <a:spLocks noGrp="1"/>
          </p:cNvSpPr>
          <p:nvPr>
            <p:ph type="title"/>
          </p:nvPr>
        </p:nvSpPr>
        <p:spPr/>
        <p:txBody>
          <a:bodyPr/>
          <a:lstStyle/>
          <a:p>
            <a:r>
              <a:rPr lang="en-US"/>
              <a:t>Facebook Own Posts Table  | TrendSet - 18 of 19</a:t>
            </a:r>
          </a:p>
        </p:txBody>
      </p:sp>
      <p:graphicFrame>
        <p:nvGraphicFramePr>
          <p:cNvPr id="5" name="Table Placeholder 4">
            <a:extLst>
              <a:ext uri="{FF2B5EF4-FFF2-40B4-BE49-F238E27FC236}">
                <a16:creationId xmlns:a16="http://schemas.microsoft.com/office/drawing/2014/main" id="{AF0ADD12-2AAA-409F-B9FC-9BC46B2938C9}"/>
              </a:ext>
            </a:extLst>
          </p:cNvPr>
          <p:cNvGraphicFramePr>
            <a:graphicFrameLocks noGrp="1"/>
          </p:cNvGraphicFramePr>
          <p:nvPr>
            <p:ph type="tbl" sz="quarter" idx="13"/>
            <p:extLst>
              <p:ext uri="{D42A27DB-BD31-4B8C-83A1-F6EECF244321}">
                <p14:modId xmlns:p14="http://schemas.microsoft.com/office/powerpoint/2010/main" val="4085100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558233912"/>
                    </a:ext>
                  </a:extLst>
                </a:gridCol>
                <a:gridCol w="370332">
                  <a:extLst>
                    <a:ext uri="{9D8B030D-6E8A-4147-A177-3AD203B41FA5}">
                      <a16:colId xmlns:a16="http://schemas.microsoft.com/office/drawing/2014/main" val="311044726"/>
                    </a:ext>
                  </a:extLst>
                </a:gridCol>
                <a:gridCol w="370332">
                  <a:extLst>
                    <a:ext uri="{9D8B030D-6E8A-4147-A177-3AD203B41FA5}">
                      <a16:colId xmlns:a16="http://schemas.microsoft.com/office/drawing/2014/main" val="2658816987"/>
                    </a:ext>
                  </a:extLst>
                </a:gridCol>
                <a:gridCol w="370332">
                  <a:extLst>
                    <a:ext uri="{9D8B030D-6E8A-4147-A177-3AD203B41FA5}">
                      <a16:colId xmlns:a16="http://schemas.microsoft.com/office/drawing/2014/main" val="565616139"/>
                    </a:ext>
                  </a:extLst>
                </a:gridCol>
                <a:gridCol w="329184">
                  <a:extLst>
                    <a:ext uri="{9D8B030D-6E8A-4147-A177-3AD203B41FA5}">
                      <a16:colId xmlns:a16="http://schemas.microsoft.com/office/drawing/2014/main" val="3753360756"/>
                    </a:ext>
                  </a:extLst>
                </a:gridCol>
                <a:gridCol w="329184">
                  <a:extLst>
                    <a:ext uri="{9D8B030D-6E8A-4147-A177-3AD203B41FA5}">
                      <a16:colId xmlns:a16="http://schemas.microsoft.com/office/drawing/2014/main" val="2883409989"/>
                    </a:ext>
                  </a:extLst>
                </a:gridCol>
                <a:gridCol w="329184">
                  <a:extLst>
                    <a:ext uri="{9D8B030D-6E8A-4147-A177-3AD203B41FA5}">
                      <a16:colId xmlns:a16="http://schemas.microsoft.com/office/drawing/2014/main" val="622777568"/>
                    </a:ext>
                  </a:extLst>
                </a:gridCol>
                <a:gridCol w="329184">
                  <a:extLst>
                    <a:ext uri="{9D8B030D-6E8A-4147-A177-3AD203B41FA5}">
                      <a16:colId xmlns:a16="http://schemas.microsoft.com/office/drawing/2014/main" val="652821102"/>
                    </a:ext>
                  </a:extLst>
                </a:gridCol>
                <a:gridCol w="329184">
                  <a:extLst>
                    <a:ext uri="{9D8B030D-6E8A-4147-A177-3AD203B41FA5}">
                      <a16:colId xmlns:a16="http://schemas.microsoft.com/office/drawing/2014/main" val="112854968"/>
                    </a:ext>
                  </a:extLst>
                </a:gridCol>
                <a:gridCol w="329184">
                  <a:extLst>
                    <a:ext uri="{9D8B030D-6E8A-4147-A177-3AD203B41FA5}">
                      <a16:colId xmlns:a16="http://schemas.microsoft.com/office/drawing/2014/main" val="2965385569"/>
                    </a:ext>
                  </a:extLst>
                </a:gridCol>
                <a:gridCol w="329184">
                  <a:extLst>
                    <a:ext uri="{9D8B030D-6E8A-4147-A177-3AD203B41FA5}">
                      <a16:colId xmlns:a16="http://schemas.microsoft.com/office/drawing/2014/main" val="523621000"/>
                    </a:ext>
                  </a:extLst>
                </a:gridCol>
                <a:gridCol w="329184">
                  <a:extLst>
                    <a:ext uri="{9D8B030D-6E8A-4147-A177-3AD203B41FA5}">
                      <a16:colId xmlns:a16="http://schemas.microsoft.com/office/drawing/2014/main" val="926003781"/>
                    </a:ext>
                  </a:extLst>
                </a:gridCol>
                <a:gridCol w="370332">
                  <a:extLst>
                    <a:ext uri="{9D8B030D-6E8A-4147-A177-3AD203B41FA5}">
                      <a16:colId xmlns:a16="http://schemas.microsoft.com/office/drawing/2014/main" val="597557012"/>
                    </a:ext>
                  </a:extLst>
                </a:gridCol>
                <a:gridCol w="370332">
                  <a:extLst>
                    <a:ext uri="{9D8B030D-6E8A-4147-A177-3AD203B41FA5}">
                      <a16:colId xmlns:a16="http://schemas.microsoft.com/office/drawing/2014/main" val="3702905086"/>
                    </a:ext>
                  </a:extLst>
                </a:gridCol>
                <a:gridCol w="329184">
                  <a:extLst>
                    <a:ext uri="{9D8B030D-6E8A-4147-A177-3AD203B41FA5}">
                      <a16:colId xmlns:a16="http://schemas.microsoft.com/office/drawing/2014/main" val="975272341"/>
                    </a:ext>
                  </a:extLst>
                </a:gridCol>
                <a:gridCol w="329184">
                  <a:extLst>
                    <a:ext uri="{9D8B030D-6E8A-4147-A177-3AD203B41FA5}">
                      <a16:colId xmlns:a16="http://schemas.microsoft.com/office/drawing/2014/main" val="3789395922"/>
                    </a:ext>
                  </a:extLst>
                </a:gridCol>
                <a:gridCol w="370332">
                  <a:extLst>
                    <a:ext uri="{9D8B030D-6E8A-4147-A177-3AD203B41FA5}">
                      <a16:colId xmlns:a16="http://schemas.microsoft.com/office/drawing/2014/main" val="4191723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945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- 2018-06-04 08:43:12 </a:t>
                      </a:r>
                      <a:r>
                        <a:rPr kumimoji="0" lang="en-US" sz="1000" b="0" i="0" u="none" strike="noStrike" kern="1200" cap="none" spc="0" normalizeH="0" baseline="0" noProof="0">
                          <a:ln>
                            <a:noFill/>
                          </a:ln>
                          <a:solidFill>
                            <a:prstClr val="black"/>
                          </a:solidFill>
                          <a:effectLst/>
                          <a:uLnTx/>
                          <a:uFillTx/>
                          <a:latin typeface="+mn-lt"/>
                          <a:ea typeface="+mn-ea"/>
                          <a:cs typeface="+mn-cs"/>
                        </a:rPr>
                        <a:t> 
 Was ist neu im Interior-Bereich? Welche Deko, Stoffe und Designs schmücken im Winter 2018.19 den Raum? Es wird auf jeden Fall kuschelig mit natur-inspirierten Styles und zauberhafter Deko.💙 Unser neuer Blog-Beitrag verrät euch mehr! Die Interior-Trends für A/W 2018.19 findet ihr jetzt im TrendSet Blog. Lest mal rein: https://bit.ly/2JtyauP
 (Plaid gesehen bei Eagle Products)
#trendsetmuenchen #trendset #trendsetsommer2018 #interiors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2133874"/>
                  </a:ext>
                </a:extLst>
              </a:tr>
            </a:tbl>
          </a:graphicData>
        </a:graphic>
      </p:graphicFrame>
      <p:sp>
        <p:nvSpPr>
          <p:cNvPr id="4" name="Text Placeholder 3">
            <a:extLst>
              <a:ext uri="{FF2B5EF4-FFF2-40B4-BE49-F238E27FC236}">
                <a16:creationId xmlns:a16="http://schemas.microsoft.com/office/drawing/2014/main" id="{1AB13695-12A8-47B0-B1C1-BA3442C52516}"/>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3050813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6BF42-68E5-4EA7-BCDD-2E9C323B7710}"/>
              </a:ext>
            </a:extLst>
          </p:cNvPr>
          <p:cNvSpPr>
            <a:spLocks noGrp="1"/>
          </p:cNvSpPr>
          <p:nvPr>
            <p:ph type="title"/>
          </p:nvPr>
        </p:nvSpPr>
        <p:spPr/>
        <p:txBody>
          <a:bodyPr/>
          <a:lstStyle/>
          <a:p>
            <a:r>
              <a:rPr lang="en-US"/>
              <a:t>Facebook Own Posts Table  | TrendSet - 19 of 19</a:t>
            </a:r>
          </a:p>
        </p:txBody>
      </p:sp>
      <p:graphicFrame>
        <p:nvGraphicFramePr>
          <p:cNvPr id="5" name="Table Placeholder 4">
            <a:extLst>
              <a:ext uri="{FF2B5EF4-FFF2-40B4-BE49-F238E27FC236}">
                <a16:creationId xmlns:a16="http://schemas.microsoft.com/office/drawing/2014/main" id="{9C1D549D-6B77-4006-AE43-D6BF0CCBB8A4}"/>
              </a:ext>
            </a:extLst>
          </p:cNvPr>
          <p:cNvGraphicFramePr>
            <a:graphicFrameLocks noGrp="1"/>
          </p:cNvGraphicFramePr>
          <p:nvPr>
            <p:ph type="tbl" sz="quarter" idx="13"/>
            <p:extLst>
              <p:ext uri="{D42A27DB-BD31-4B8C-83A1-F6EECF244321}">
                <p14:modId xmlns:p14="http://schemas.microsoft.com/office/powerpoint/2010/main" val="2546240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802125172"/>
                    </a:ext>
                  </a:extLst>
                </a:gridCol>
                <a:gridCol w="370332">
                  <a:extLst>
                    <a:ext uri="{9D8B030D-6E8A-4147-A177-3AD203B41FA5}">
                      <a16:colId xmlns:a16="http://schemas.microsoft.com/office/drawing/2014/main" val="3537787665"/>
                    </a:ext>
                  </a:extLst>
                </a:gridCol>
                <a:gridCol w="370332">
                  <a:extLst>
                    <a:ext uri="{9D8B030D-6E8A-4147-A177-3AD203B41FA5}">
                      <a16:colId xmlns:a16="http://schemas.microsoft.com/office/drawing/2014/main" val="2908285075"/>
                    </a:ext>
                  </a:extLst>
                </a:gridCol>
                <a:gridCol w="370332">
                  <a:extLst>
                    <a:ext uri="{9D8B030D-6E8A-4147-A177-3AD203B41FA5}">
                      <a16:colId xmlns:a16="http://schemas.microsoft.com/office/drawing/2014/main" val="89438340"/>
                    </a:ext>
                  </a:extLst>
                </a:gridCol>
                <a:gridCol w="329184">
                  <a:extLst>
                    <a:ext uri="{9D8B030D-6E8A-4147-A177-3AD203B41FA5}">
                      <a16:colId xmlns:a16="http://schemas.microsoft.com/office/drawing/2014/main" val="3255496514"/>
                    </a:ext>
                  </a:extLst>
                </a:gridCol>
                <a:gridCol w="329184">
                  <a:extLst>
                    <a:ext uri="{9D8B030D-6E8A-4147-A177-3AD203B41FA5}">
                      <a16:colId xmlns:a16="http://schemas.microsoft.com/office/drawing/2014/main" val="3547805944"/>
                    </a:ext>
                  </a:extLst>
                </a:gridCol>
                <a:gridCol w="329184">
                  <a:extLst>
                    <a:ext uri="{9D8B030D-6E8A-4147-A177-3AD203B41FA5}">
                      <a16:colId xmlns:a16="http://schemas.microsoft.com/office/drawing/2014/main" val="3156584915"/>
                    </a:ext>
                  </a:extLst>
                </a:gridCol>
                <a:gridCol w="329184">
                  <a:extLst>
                    <a:ext uri="{9D8B030D-6E8A-4147-A177-3AD203B41FA5}">
                      <a16:colId xmlns:a16="http://schemas.microsoft.com/office/drawing/2014/main" val="2760674773"/>
                    </a:ext>
                  </a:extLst>
                </a:gridCol>
                <a:gridCol w="329184">
                  <a:extLst>
                    <a:ext uri="{9D8B030D-6E8A-4147-A177-3AD203B41FA5}">
                      <a16:colId xmlns:a16="http://schemas.microsoft.com/office/drawing/2014/main" val="3127169018"/>
                    </a:ext>
                  </a:extLst>
                </a:gridCol>
                <a:gridCol w="329184">
                  <a:extLst>
                    <a:ext uri="{9D8B030D-6E8A-4147-A177-3AD203B41FA5}">
                      <a16:colId xmlns:a16="http://schemas.microsoft.com/office/drawing/2014/main" val="2949154857"/>
                    </a:ext>
                  </a:extLst>
                </a:gridCol>
                <a:gridCol w="329184">
                  <a:extLst>
                    <a:ext uri="{9D8B030D-6E8A-4147-A177-3AD203B41FA5}">
                      <a16:colId xmlns:a16="http://schemas.microsoft.com/office/drawing/2014/main" val="240005194"/>
                    </a:ext>
                  </a:extLst>
                </a:gridCol>
                <a:gridCol w="329184">
                  <a:extLst>
                    <a:ext uri="{9D8B030D-6E8A-4147-A177-3AD203B41FA5}">
                      <a16:colId xmlns:a16="http://schemas.microsoft.com/office/drawing/2014/main" val="2201551562"/>
                    </a:ext>
                  </a:extLst>
                </a:gridCol>
                <a:gridCol w="370332">
                  <a:extLst>
                    <a:ext uri="{9D8B030D-6E8A-4147-A177-3AD203B41FA5}">
                      <a16:colId xmlns:a16="http://schemas.microsoft.com/office/drawing/2014/main" val="67907362"/>
                    </a:ext>
                  </a:extLst>
                </a:gridCol>
                <a:gridCol w="370332">
                  <a:extLst>
                    <a:ext uri="{9D8B030D-6E8A-4147-A177-3AD203B41FA5}">
                      <a16:colId xmlns:a16="http://schemas.microsoft.com/office/drawing/2014/main" val="2835640973"/>
                    </a:ext>
                  </a:extLst>
                </a:gridCol>
                <a:gridCol w="329184">
                  <a:extLst>
                    <a:ext uri="{9D8B030D-6E8A-4147-A177-3AD203B41FA5}">
                      <a16:colId xmlns:a16="http://schemas.microsoft.com/office/drawing/2014/main" val="955924745"/>
                    </a:ext>
                  </a:extLst>
                </a:gridCol>
                <a:gridCol w="329184">
                  <a:extLst>
                    <a:ext uri="{9D8B030D-6E8A-4147-A177-3AD203B41FA5}">
                      <a16:colId xmlns:a16="http://schemas.microsoft.com/office/drawing/2014/main" val="1605942184"/>
                    </a:ext>
                  </a:extLst>
                </a:gridCol>
                <a:gridCol w="370332">
                  <a:extLst>
                    <a:ext uri="{9D8B030D-6E8A-4147-A177-3AD203B41FA5}">
                      <a16:colId xmlns:a16="http://schemas.microsoft.com/office/drawing/2014/main" val="3475068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128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- 2018-06-01 10:02:17 </a:t>
                      </a:r>
                      <a:r>
                        <a:rPr kumimoji="0" lang="de-DE" sz="1000" b="0" i="0" u="none" strike="noStrike" kern="1200" cap="none" spc="0" normalizeH="0" baseline="0" noProof="0">
                          <a:ln>
                            <a:noFill/>
                          </a:ln>
                          <a:solidFill>
                            <a:prstClr val="black"/>
                          </a:solidFill>
                          <a:effectLst/>
                          <a:uLnTx/>
                          <a:uFillTx/>
                          <a:latin typeface="+mn-lt"/>
                          <a:ea typeface="+mn-ea"/>
                          <a:cs typeface="+mn-cs"/>
                        </a:rPr>
                        <a:t> 
 Save the Date für die Trends im Winter 2018.19! Vom 7. bis 9. Juli 2018 könnt ihr wieder viel Neues auf der TrendSet Sommer 2018 entdecken. Seid dabei! Wir freuen uns auf euch. Mehr Infos zu Messe, Termin, Besuchsvorbereitung, Anreise und Tickets findet ihr hier: https://trendset.de/de/besucher/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9346248"/>
                  </a:ext>
                </a:extLst>
              </a:tr>
            </a:tbl>
          </a:graphicData>
        </a:graphic>
      </p:graphicFrame>
      <p:sp>
        <p:nvSpPr>
          <p:cNvPr id="4" name="Text Placeholder 3">
            <a:extLst>
              <a:ext uri="{FF2B5EF4-FFF2-40B4-BE49-F238E27FC236}">
                <a16:creationId xmlns:a16="http://schemas.microsoft.com/office/drawing/2014/main" id="{3F533A4D-BF18-446E-89EA-829A24A9BFC5}"/>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2678227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F524F-6ACC-423A-B7F9-79BCA2B04CEA}"/>
              </a:ext>
            </a:extLst>
          </p:cNvPr>
          <p:cNvSpPr>
            <a:spLocks noGrp="1"/>
          </p:cNvSpPr>
          <p:nvPr>
            <p:ph type="title"/>
          </p:nvPr>
        </p:nvSpPr>
        <p:spPr/>
        <p:txBody>
          <a:bodyPr/>
          <a:lstStyle/>
          <a:p>
            <a:r>
              <a:rPr lang="en-US"/>
              <a:t>Facebook Own Posts | TrendSet</a:t>
            </a:r>
          </a:p>
        </p:txBody>
      </p:sp>
      <p:graphicFrame>
        <p:nvGraphicFramePr>
          <p:cNvPr id="6" name="Chart Placeholder 5">
            <a:extLst>
              <a:ext uri="{FF2B5EF4-FFF2-40B4-BE49-F238E27FC236}">
                <a16:creationId xmlns:a16="http://schemas.microsoft.com/office/drawing/2014/main" id="{4D3F5918-FE50-4D58-A580-6778D18E7412}"/>
              </a:ext>
            </a:extLst>
          </p:cNvPr>
          <p:cNvGraphicFramePr>
            <a:graphicFrameLocks noGrp="1"/>
          </p:cNvGraphicFramePr>
          <p:nvPr>
            <p:ph type="chart" sz="quarter" idx="13"/>
            <p:extLst>
              <p:ext uri="{D42A27DB-BD31-4B8C-83A1-F6EECF244321}">
                <p14:modId xmlns:p14="http://schemas.microsoft.com/office/powerpoint/2010/main" val="2148310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A6CA56-BE8E-4F29-AC83-3C119F4C680A}"/>
              </a:ext>
            </a:extLst>
          </p:cNvPr>
          <p:cNvSpPr>
            <a:spLocks noGrp="1"/>
          </p:cNvSpPr>
          <p:nvPr>
            <p:ph type="body" sz="quarter" idx="14"/>
          </p:nvPr>
        </p:nvSpPr>
        <p:spPr/>
        <p:txBody>
          <a:bodyPr/>
          <a:lstStyle/>
          <a:p>
            <a:r>
              <a:rPr lang="en-US"/>
              <a:t>06/01/2018 - 09/30/2018</a:t>
            </a:r>
          </a:p>
        </p:txBody>
      </p:sp>
      <p:sp>
        <p:nvSpPr>
          <p:cNvPr id="5" name="Footer Placeholder 4">
            <a:extLst>
              <a:ext uri="{FF2B5EF4-FFF2-40B4-BE49-F238E27FC236}">
                <a16:creationId xmlns:a16="http://schemas.microsoft.com/office/drawing/2014/main" id="{6A50C54E-3666-4E6B-88B4-F3D27F0B8B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0993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2FBA4-479D-48CD-B1B0-43A4D35DE529}"/>
              </a:ext>
            </a:extLst>
          </p:cNvPr>
          <p:cNvSpPr>
            <a:spLocks noGrp="1"/>
          </p:cNvSpPr>
          <p:nvPr>
            <p:ph type="title"/>
          </p:nvPr>
        </p:nvSpPr>
        <p:spPr/>
        <p:txBody>
          <a:bodyPr/>
          <a:lstStyle/>
          <a:p>
            <a:r>
              <a:rPr lang="en-US"/>
              <a:t>Facebook Page Post Reach Table | TrendSet</a:t>
            </a:r>
          </a:p>
        </p:txBody>
      </p:sp>
      <p:graphicFrame>
        <p:nvGraphicFramePr>
          <p:cNvPr id="5" name="Table Placeholder 4">
            <a:extLst>
              <a:ext uri="{FF2B5EF4-FFF2-40B4-BE49-F238E27FC236}">
                <a16:creationId xmlns:a16="http://schemas.microsoft.com/office/drawing/2014/main" id="{E01F9254-4F4E-4890-B8AE-FC3B61C7DF2D}"/>
              </a:ext>
            </a:extLst>
          </p:cNvPr>
          <p:cNvGraphicFramePr>
            <a:graphicFrameLocks noGrp="1"/>
          </p:cNvGraphicFramePr>
          <p:nvPr>
            <p:ph type="tbl" sz="quarter" idx="13"/>
            <p:extLst>
              <p:ext uri="{D42A27DB-BD31-4B8C-83A1-F6EECF244321}">
                <p14:modId xmlns:p14="http://schemas.microsoft.com/office/powerpoint/2010/main" val="2094387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34602625"/>
                    </a:ext>
                  </a:extLst>
                </a:gridCol>
                <a:gridCol w="1645920">
                  <a:extLst>
                    <a:ext uri="{9D8B030D-6E8A-4147-A177-3AD203B41FA5}">
                      <a16:colId xmlns:a16="http://schemas.microsoft.com/office/drawing/2014/main" val="86245732"/>
                    </a:ext>
                  </a:extLst>
                </a:gridCol>
                <a:gridCol w="1645920">
                  <a:extLst>
                    <a:ext uri="{9D8B030D-6E8A-4147-A177-3AD203B41FA5}">
                      <a16:colId xmlns:a16="http://schemas.microsoft.com/office/drawing/2014/main" val="1086935407"/>
                    </a:ext>
                  </a:extLst>
                </a:gridCol>
                <a:gridCol w="1645920">
                  <a:extLst>
                    <a:ext uri="{9D8B030D-6E8A-4147-A177-3AD203B41FA5}">
                      <a16:colId xmlns:a16="http://schemas.microsoft.com/office/drawing/2014/main" val="1351592563"/>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4059610543"/>
                  </a:ext>
                </a:extLst>
              </a:tr>
              <a:tr h="370840">
                <a:tc>
                  <a:txBody>
                    <a:bodyPr/>
                    <a:lstStyle/>
                    <a:p>
                      <a:r>
                        <a:rPr lang="en-US" sz="1000"/>
                        <a:t>TrendSet</a:t>
                      </a:r>
                    </a:p>
                  </a:txBody>
                  <a:tcPr/>
                </a:tc>
                <a:tc>
                  <a:txBody>
                    <a:bodyPr/>
                    <a:lstStyle/>
                    <a:p>
                      <a:r>
                        <a:rPr lang="en-US" sz="1000"/>
                        <a:t>10</a:t>
                      </a:r>
                    </a:p>
                  </a:txBody>
                  <a:tcPr/>
                </a:tc>
                <a:tc>
                  <a:txBody>
                    <a:bodyPr/>
                    <a:lstStyle/>
                    <a:p>
                      <a:r>
                        <a:rPr lang="en-US" sz="1000"/>
                        <a:t>863</a:t>
                      </a:r>
                    </a:p>
                  </a:txBody>
                  <a:tcPr/>
                </a:tc>
                <a:tc>
                  <a:txBody>
                    <a:bodyPr/>
                    <a:lstStyle/>
                    <a:p>
                      <a:r>
                        <a:rPr lang="en-US" sz="1000"/>
                        <a:t>977</a:t>
                      </a:r>
                    </a:p>
                  </a:txBody>
                  <a:tcPr/>
                </a:tc>
                <a:extLst>
                  <a:ext uri="{0D108BD9-81ED-4DB2-BD59-A6C34878D82A}">
                    <a16:rowId xmlns:a16="http://schemas.microsoft.com/office/drawing/2014/main" val="2357301259"/>
                  </a:ext>
                </a:extLst>
              </a:tr>
            </a:tbl>
          </a:graphicData>
        </a:graphic>
      </p:graphicFrame>
      <p:sp>
        <p:nvSpPr>
          <p:cNvPr id="4" name="Text Placeholder 3">
            <a:extLst>
              <a:ext uri="{FF2B5EF4-FFF2-40B4-BE49-F238E27FC236}">
                <a16:creationId xmlns:a16="http://schemas.microsoft.com/office/drawing/2014/main" id="{2AF4D5E5-B3E5-44AB-AD6B-106DE1CD6661}"/>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1366338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7777E-4A3F-44D4-AC8D-2455024A902C}"/>
              </a:ext>
            </a:extLst>
          </p:cNvPr>
          <p:cNvSpPr>
            <a:spLocks noGrp="1"/>
          </p:cNvSpPr>
          <p:nvPr>
            <p:ph type="title"/>
          </p:nvPr>
        </p:nvSpPr>
        <p:spPr/>
        <p:txBody>
          <a:bodyPr/>
          <a:lstStyle/>
          <a:p>
            <a:r>
              <a:rPr lang="en-US"/>
              <a:t>Facebook Impressions | TrendSet</a:t>
            </a:r>
          </a:p>
        </p:txBody>
      </p:sp>
      <p:graphicFrame>
        <p:nvGraphicFramePr>
          <p:cNvPr id="6" name="Chart Placeholder 5">
            <a:extLst>
              <a:ext uri="{FF2B5EF4-FFF2-40B4-BE49-F238E27FC236}">
                <a16:creationId xmlns:a16="http://schemas.microsoft.com/office/drawing/2014/main" id="{BE82449A-134F-464C-B0F5-57706F48E753}"/>
              </a:ext>
            </a:extLst>
          </p:cNvPr>
          <p:cNvGraphicFramePr>
            <a:graphicFrameLocks noGrp="1"/>
          </p:cNvGraphicFramePr>
          <p:nvPr>
            <p:ph type="chart" sz="quarter" idx="13"/>
            <p:extLst>
              <p:ext uri="{D42A27DB-BD31-4B8C-83A1-F6EECF244321}">
                <p14:modId xmlns:p14="http://schemas.microsoft.com/office/powerpoint/2010/main" val="794399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07E50-B7D6-4B9D-A789-F9D4BE085F5B}"/>
              </a:ext>
            </a:extLst>
          </p:cNvPr>
          <p:cNvSpPr>
            <a:spLocks noGrp="1"/>
          </p:cNvSpPr>
          <p:nvPr>
            <p:ph type="body" sz="quarter" idx="14"/>
          </p:nvPr>
        </p:nvSpPr>
        <p:spPr/>
        <p:txBody>
          <a:bodyPr/>
          <a:lstStyle/>
          <a:p>
            <a:r>
              <a:rPr lang="en-US"/>
              <a:t>06/01/2018 - 09/30/2018</a:t>
            </a:r>
          </a:p>
        </p:txBody>
      </p:sp>
      <p:sp>
        <p:nvSpPr>
          <p:cNvPr id="5" name="Footer Placeholder 4">
            <a:extLst>
              <a:ext uri="{FF2B5EF4-FFF2-40B4-BE49-F238E27FC236}">
                <a16:creationId xmlns:a16="http://schemas.microsoft.com/office/drawing/2014/main" id="{2D51C6B4-4383-4996-9C84-E169DD9FA5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6379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0F85F-C6DF-495C-B0C9-F1243B3FB3DB}"/>
              </a:ext>
            </a:extLst>
          </p:cNvPr>
          <p:cNvSpPr>
            <a:spLocks noGrp="1"/>
          </p:cNvSpPr>
          <p:nvPr>
            <p:ph type="title"/>
          </p:nvPr>
        </p:nvSpPr>
        <p:spPr/>
        <p:txBody>
          <a:bodyPr/>
          <a:lstStyle/>
          <a:p>
            <a:r>
              <a:rPr lang="en-US"/>
              <a:t>Facebook Engagement Rate | TrendSet</a:t>
            </a:r>
          </a:p>
        </p:txBody>
      </p:sp>
      <p:graphicFrame>
        <p:nvGraphicFramePr>
          <p:cNvPr id="6" name="Chart Placeholder 5">
            <a:extLst>
              <a:ext uri="{FF2B5EF4-FFF2-40B4-BE49-F238E27FC236}">
                <a16:creationId xmlns:a16="http://schemas.microsoft.com/office/drawing/2014/main" id="{E5D71BD4-7110-400A-BEF4-AF0903D63FCC}"/>
              </a:ext>
            </a:extLst>
          </p:cNvPr>
          <p:cNvGraphicFramePr>
            <a:graphicFrameLocks noGrp="1"/>
          </p:cNvGraphicFramePr>
          <p:nvPr>
            <p:ph type="chart" sz="quarter" idx="13"/>
            <p:extLst>
              <p:ext uri="{D42A27DB-BD31-4B8C-83A1-F6EECF244321}">
                <p14:modId xmlns:p14="http://schemas.microsoft.com/office/powerpoint/2010/main" val="2939970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6A6274-5EB8-4D05-B779-100215B0A4E1}"/>
              </a:ext>
            </a:extLst>
          </p:cNvPr>
          <p:cNvSpPr>
            <a:spLocks noGrp="1"/>
          </p:cNvSpPr>
          <p:nvPr>
            <p:ph type="body" sz="quarter" idx="14"/>
          </p:nvPr>
        </p:nvSpPr>
        <p:spPr/>
        <p:txBody>
          <a:bodyPr/>
          <a:lstStyle/>
          <a:p>
            <a:r>
              <a:rPr lang="en-US"/>
              <a:t>06/01/2018 - 09/30/2018</a:t>
            </a:r>
          </a:p>
        </p:txBody>
      </p:sp>
      <p:sp>
        <p:nvSpPr>
          <p:cNvPr id="5" name="Footer Placeholder 4">
            <a:extLst>
              <a:ext uri="{FF2B5EF4-FFF2-40B4-BE49-F238E27FC236}">
                <a16:creationId xmlns:a16="http://schemas.microsoft.com/office/drawing/2014/main" id="{50398C18-6037-4F0D-8AF6-D2B9AF8564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8461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67EDF-669D-4470-A078-DE96AA40D474}"/>
              </a:ext>
            </a:extLst>
          </p:cNvPr>
          <p:cNvSpPr>
            <a:spLocks noGrp="1"/>
          </p:cNvSpPr>
          <p:nvPr>
            <p:ph type="title"/>
          </p:nvPr>
        </p:nvSpPr>
        <p:spPr/>
        <p:txBody>
          <a:bodyPr/>
          <a:lstStyle/>
          <a:p>
            <a:r>
              <a:rPr lang="en-US"/>
              <a:t>Facebook Hashtag Detection | TrendSet - 1 of 2</a:t>
            </a:r>
          </a:p>
        </p:txBody>
      </p:sp>
      <p:graphicFrame>
        <p:nvGraphicFramePr>
          <p:cNvPr id="5" name="Table Placeholder 4">
            <a:extLst>
              <a:ext uri="{FF2B5EF4-FFF2-40B4-BE49-F238E27FC236}">
                <a16:creationId xmlns:a16="http://schemas.microsoft.com/office/drawing/2014/main" id="{1F1D2615-15A5-4246-996A-51B31C857F74}"/>
              </a:ext>
            </a:extLst>
          </p:cNvPr>
          <p:cNvGraphicFramePr>
            <a:graphicFrameLocks noGrp="1"/>
          </p:cNvGraphicFramePr>
          <p:nvPr>
            <p:ph type="tbl" sz="quarter" idx="13"/>
            <p:extLst>
              <p:ext uri="{D42A27DB-BD31-4B8C-83A1-F6EECF244321}">
                <p14:modId xmlns:p14="http://schemas.microsoft.com/office/powerpoint/2010/main" val="75371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6886168"/>
                    </a:ext>
                  </a:extLst>
                </a:gridCol>
                <a:gridCol w="1234440">
                  <a:extLst>
                    <a:ext uri="{9D8B030D-6E8A-4147-A177-3AD203B41FA5}">
                      <a16:colId xmlns:a16="http://schemas.microsoft.com/office/drawing/2014/main" val="3777301683"/>
                    </a:ext>
                  </a:extLst>
                </a:gridCol>
                <a:gridCol w="1234440">
                  <a:extLst>
                    <a:ext uri="{9D8B030D-6E8A-4147-A177-3AD203B41FA5}">
                      <a16:colId xmlns:a16="http://schemas.microsoft.com/office/drawing/2014/main" val="2525044338"/>
                    </a:ext>
                  </a:extLst>
                </a:gridCol>
                <a:gridCol w="1234440">
                  <a:extLst>
                    <a:ext uri="{9D8B030D-6E8A-4147-A177-3AD203B41FA5}">
                      <a16:colId xmlns:a16="http://schemas.microsoft.com/office/drawing/2014/main" val="3686475538"/>
                    </a:ext>
                  </a:extLst>
                </a:gridCol>
                <a:gridCol w="1234440">
                  <a:extLst>
                    <a:ext uri="{9D8B030D-6E8A-4147-A177-3AD203B41FA5}">
                      <a16:colId xmlns:a16="http://schemas.microsoft.com/office/drawing/2014/main" val="262659655"/>
                    </a:ext>
                  </a:extLst>
                </a:gridCol>
                <a:gridCol w="1234440">
                  <a:extLst>
                    <a:ext uri="{9D8B030D-6E8A-4147-A177-3AD203B41FA5}">
                      <a16:colId xmlns:a16="http://schemas.microsoft.com/office/drawing/2014/main" val="644259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98306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22.818181818182</a:t>
                      </a:r>
                    </a:p>
                  </a:txBody>
                  <a:tcPr/>
                </a:tc>
                <a:extLst>
                  <a:ext uri="{0D108BD9-81ED-4DB2-BD59-A6C34878D82A}">
                    <a16:rowId xmlns:a16="http://schemas.microsoft.com/office/drawing/2014/main" val="813512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19.260869565217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1.5652173913043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1.5652173913043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22.391304347826</a:t>
                      </a:r>
                    </a:p>
                  </a:txBody>
                  <a:tcPr/>
                </a:tc>
                <a:extLst>
                  <a:ext uri="{0D108BD9-81ED-4DB2-BD59-A6C34878D82A}">
                    <a16:rowId xmlns:a16="http://schemas.microsoft.com/office/drawing/2014/main" val="401737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22.333333333333</a:t>
                      </a:r>
                    </a:p>
                  </a:txBody>
                  <a:tcPr/>
                </a:tc>
                <a:extLst>
                  <a:ext uri="{0D108BD9-81ED-4DB2-BD59-A6C34878D82A}">
                    <a16:rowId xmlns:a16="http://schemas.microsoft.com/office/drawing/2014/main" val="1135789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9.1666666666667</a:t>
                      </a:r>
                    </a:p>
                  </a:txBody>
                  <a:tcPr/>
                </a:tc>
                <a:extLst>
                  <a:ext uri="{0D108BD9-81ED-4DB2-BD59-A6C34878D82A}">
                    <a16:rowId xmlns:a16="http://schemas.microsoft.com/office/drawing/2014/main" val="819880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9.1666666666667</a:t>
                      </a:r>
                    </a:p>
                  </a:txBody>
                  <a:tcPr/>
                </a:tc>
                <a:extLst>
                  <a:ext uri="{0D108BD9-81ED-4DB2-BD59-A6C34878D82A}">
                    <a16:rowId xmlns:a16="http://schemas.microsoft.com/office/drawing/2014/main" val="4245910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1.6190476190476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23.095238095238</a:t>
                      </a:r>
                    </a:p>
                  </a:txBody>
                  <a:tcPr/>
                </a:tc>
                <a:extLst>
                  <a:ext uri="{0D108BD9-81ED-4DB2-BD59-A6C34878D82A}">
                    <a16:rowId xmlns:a16="http://schemas.microsoft.com/office/drawing/2014/main" val="3511061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487868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#floristry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669700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617878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#trendsetcountrystyle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843536892"/>
                  </a:ext>
                </a:extLst>
              </a:tr>
            </a:tbl>
          </a:graphicData>
        </a:graphic>
      </p:graphicFrame>
      <p:sp>
        <p:nvSpPr>
          <p:cNvPr id="4" name="Text Placeholder 3">
            <a:extLst>
              <a:ext uri="{FF2B5EF4-FFF2-40B4-BE49-F238E27FC236}">
                <a16:creationId xmlns:a16="http://schemas.microsoft.com/office/drawing/2014/main" id="{BEE0FE82-1B3F-48E9-A7B8-60B5C602A69D}"/>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9987159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5D37D-3770-41E2-8E29-1391A71CE048}"/>
              </a:ext>
            </a:extLst>
          </p:cNvPr>
          <p:cNvSpPr>
            <a:spLocks noGrp="1"/>
          </p:cNvSpPr>
          <p:nvPr>
            <p:ph type="title"/>
          </p:nvPr>
        </p:nvSpPr>
        <p:spPr/>
        <p:txBody>
          <a:bodyPr/>
          <a:lstStyle/>
          <a:p>
            <a:r>
              <a:rPr lang="en-US"/>
              <a:t>Facebook Hashtag Detection | TrendSet - 2 of 2</a:t>
            </a:r>
          </a:p>
        </p:txBody>
      </p:sp>
      <p:graphicFrame>
        <p:nvGraphicFramePr>
          <p:cNvPr id="5" name="Table Placeholder 4">
            <a:extLst>
              <a:ext uri="{FF2B5EF4-FFF2-40B4-BE49-F238E27FC236}">
                <a16:creationId xmlns:a16="http://schemas.microsoft.com/office/drawing/2014/main" id="{E574FBBF-9885-4043-8D83-0CE3BE90E7FC}"/>
              </a:ext>
            </a:extLst>
          </p:cNvPr>
          <p:cNvGraphicFramePr>
            <a:graphicFrameLocks noGrp="1"/>
          </p:cNvGraphicFramePr>
          <p:nvPr>
            <p:ph type="tbl" sz="quarter" idx="13"/>
            <p:extLst>
              <p:ext uri="{D42A27DB-BD31-4B8C-83A1-F6EECF244321}">
                <p14:modId xmlns:p14="http://schemas.microsoft.com/office/powerpoint/2010/main" val="421772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9699558"/>
                    </a:ext>
                  </a:extLst>
                </a:gridCol>
                <a:gridCol w="1234440">
                  <a:extLst>
                    <a:ext uri="{9D8B030D-6E8A-4147-A177-3AD203B41FA5}">
                      <a16:colId xmlns:a16="http://schemas.microsoft.com/office/drawing/2014/main" val="2441048660"/>
                    </a:ext>
                  </a:extLst>
                </a:gridCol>
                <a:gridCol w="1234440">
                  <a:extLst>
                    <a:ext uri="{9D8B030D-6E8A-4147-A177-3AD203B41FA5}">
                      <a16:colId xmlns:a16="http://schemas.microsoft.com/office/drawing/2014/main" val="2371675857"/>
                    </a:ext>
                  </a:extLst>
                </a:gridCol>
                <a:gridCol w="1234440">
                  <a:extLst>
                    <a:ext uri="{9D8B030D-6E8A-4147-A177-3AD203B41FA5}">
                      <a16:colId xmlns:a16="http://schemas.microsoft.com/office/drawing/2014/main" val="3754985741"/>
                    </a:ext>
                  </a:extLst>
                </a:gridCol>
                <a:gridCol w="1234440">
                  <a:extLst>
                    <a:ext uri="{9D8B030D-6E8A-4147-A177-3AD203B41FA5}">
                      <a16:colId xmlns:a16="http://schemas.microsoft.com/office/drawing/2014/main" val="1226280526"/>
                    </a:ext>
                  </a:extLst>
                </a:gridCol>
                <a:gridCol w="1234440">
                  <a:extLst>
                    <a:ext uri="{9D8B030D-6E8A-4147-A177-3AD203B41FA5}">
                      <a16:colId xmlns:a16="http://schemas.microsoft.com/office/drawing/2014/main" val="1078470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488275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#countrystyle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241642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#trendsetnewcomer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572463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682394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771022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#trendsetfinearts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1354576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#finearts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927933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#trensetmuenchen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942663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#trendsetcountryandstyle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080955224"/>
                  </a:ext>
                </a:extLst>
              </a:tr>
            </a:tbl>
          </a:graphicData>
        </a:graphic>
      </p:graphicFrame>
      <p:sp>
        <p:nvSpPr>
          <p:cNvPr id="4" name="Text Placeholder 3">
            <a:extLst>
              <a:ext uri="{FF2B5EF4-FFF2-40B4-BE49-F238E27FC236}">
                <a16:creationId xmlns:a16="http://schemas.microsoft.com/office/drawing/2014/main" id="{13BE191A-3D87-4154-ACC2-DFD8C5B1CCAF}"/>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24842211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1651</Words>
  <Application>Microsoft Office PowerPoint</Application>
  <PresentationFormat>On-screen Show (4:3)</PresentationFormat>
  <Paragraphs>1000</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TrendSet Facebook</vt:lpstr>
      <vt:lpstr>Facebook Key Metrics Table | TrendSet</vt:lpstr>
      <vt:lpstr>Facebook Fans Total | TrendSet</vt:lpstr>
      <vt:lpstr>Facebook Fans Table | TrendSet</vt:lpstr>
      <vt:lpstr>Facebook Own Posts Table  | TrendSet - 1 of 19</vt:lpstr>
      <vt:lpstr>Facebook Own Posts Table  | TrendSet - 2 of 19</vt:lpstr>
      <vt:lpstr>Facebook Own Posts Table  | TrendSet - 3 of 19</vt:lpstr>
      <vt:lpstr>Facebook Own Posts Table  | TrendSet - 4 of 19</vt:lpstr>
      <vt:lpstr>Facebook Own Posts Table  | TrendSet - 5 of 19</vt:lpstr>
      <vt:lpstr>Facebook Own Posts Table  | TrendSet - 6 of 19</vt:lpstr>
      <vt:lpstr>Facebook Own Posts Table  | TrendSet - 7 of 19</vt:lpstr>
      <vt:lpstr>Facebook Own Posts Table  | TrendSet - 8 of 19</vt:lpstr>
      <vt:lpstr>Facebook Own Posts Table  | TrendSet - 9 of 19</vt:lpstr>
      <vt:lpstr>Facebook Own Posts Table  | TrendSet - 10 of 19</vt:lpstr>
      <vt:lpstr>Facebook Own Posts Table  | TrendSet - 11 of 19</vt:lpstr>
      <vt:lpstr>Facebook Own Posts Table  | TrendSet - 12 of 19</vt:lpstr>
      <vt:lpstr>Facebook Own Posts Table  | TrendSet - 13 of 19</vt:lpstr>
      <vt:lpstr>Facebook Own Posts Table  | TrendSet - 14 of 19</vt:lpstr>
      <vt:lpstr>Facebook Own Posts Table  | TrendSet - 15 of 19</vt:lpstr>
      <vt:lpstr>Facebook Own Posts Table  | TrendSet - 16 of 19</vt:lpstr>
      <vt:lpstr>Facebook Own Posts Table  | TrendSet - 17 of 19</vt:lpstr>
      <vt:lpstr>Facebook Own Posts Table  | TrendSet - 18 of 19</vt:lpstr>
      <vt:lpstr>Facebook Own Posts Table  | TrendSet - 19 of 19</vt:lpstr>
      <vt:lpstr>Facebook Own Posts | TrendSet</vt:lpstr>
      <vt:lpstr>Facebook Page Post Reach Table | TrendSet</vt:lpstr>
      <vt:lpstr>Facebook Impressions | TrendSet</vt:lpstr>
      <vt:lpstr>Facebook Engagement Rate | TrendSet</vt:lpstr>
      <vt:lpstr>Facebook Hashtag Detection | TrendSet - 1 of 2</vt:lpstr>
      <vt:lpstr>Facebook Hashtag Detection | TrendSet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TrendSet Facebook</dc:title>
  <dc:creator>Administrator</dc:creator>
  <cp:lastModifiedBy>Administrator</cp:lastModifiedBy>
  <cp:revision>1</cp:revision>
  <dcterms:created xsi:type="dcterms:W3CDTF">2018-10-29T11:10:00Z</dcterms:created>
  <dcterms:modified xsi:type="dcterms:W3CDTF">2018-10-29T11:11:15Z</dcterms:modified>
</cp:coreProperties>
</file>