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8" r:id="rId12"/>
    <p:sldId id="269" r:id="rId13"/>
    <p:sldId id="271" r:id="rId14"/>
    <p:sldId id="272" r:id="rId15"/>
    <p:sldId id="273" r:id="rId16"/>
    <p:sldId id="274" r:id="rId17"/>
    <p:sldId id="275" r:id="rId18"/>
    <p:sldId id="276"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1">
                  <c:v>2186</c:v>
                </c:pt>
                <c:pt idx="2">
                  <c:v>2188</c:v>
                </c:pt>
                <c:pt idx="3">
                  <c:v>2185</c:v>
                </c:pt>
                <c:pt idx="4">
                  <c:v>2184</c:v>
                </c:pt>
                <c:pt idx="5">
                  <c:v>2184</c:v>
                </c:pt>
                <c:pt idx="6">
                  <c:v>2186</c:v>
                </c:pt>
                <c:pt idx="7">
                  <c:v>2188</c:v>
                </c:pt>
                <c:pt idx="8">
                  <c:v>2189</c:v>
                </c:pt>
                <c:pt idx="9">
                  <c:v>2189</c:v>
                </c:pt>
                <c:pt idx="10">
                  <c:v>2189</c:v>
                </c:pt>
                <c:pt idx="11">
                  <c:v>2188</c:v>
                </c:pt>
                <c:pt idx="12">
                  <c:v>2189</c:v>
                </c:pt>
                <c:pt idx="13">
                  <c:v>2195</c:v>
                </c:pt>
                <c:pt idx="14">
                  <c:v>2192</c:v>
                </c:pt>
                <c:pt idx="15">
                  <c:v>2189</c:v>
                </c:pt>
                <c:pt idx="16">
                  <c:v>2191</c:v>
                </c:pt>
                <c:pt idx="17">
                  <c:v>2191</c:v>
                </c:pt>
                <c:pt idx="18">
                  <c:v>2189</c:v>
                </c:pt>
                <c:pt idx="19">
                  <c:v>2190</c:v>
                </c:pt>
                <c:pt idx="20">
                  <c:v>2191</c:v>
                </c:pt>
                <c:pt idx="21">
                  <c:v>2191</c:v>
                </c:pt>
                <c:pt idx="22">
                  <c:v>2188</c:v>
                </c:pt>
                <c:pt idx="23">
                  <c:v>2188</c:v>
                </c:pt>
                <c:pt idx="24">
                  <c:v>2191</c:v>
                </c:pt>
                <c:pt idx="25">
                  <c:v>2192</c:v>
                </c:pt>
                <c:pt idx="26">
                  <c:v>2194</c:v>
                </c:pt>
                <c:pt idx="27">
                  <c:v>2194</c:v>
                </c:pt>
                <c:pt idx="28">
                  <c:v>2194</c:v>
                </c:pt>
                <c:pt idx="29">
                  <c:v>2192</c:v>
                </c:pt>
                <c:pt idx="30">
                  <c:v>2193</c:v>
                </c:pt>
              </c:numCache>
            </c:numRef>
          </c:val>
          <c:smooth val="0"/>
          <c:extLst>
            <c:ext xmlns:c16="http://schemas.microsoft.com/office/drawing/2014/chart" uri="{C3380CC4-5D6E-409C-BE32-E72D297353CC}">
              <c16:uniqueId val="{00000000-8396-42F0-A670-36B4FCA8C1E4}"/>
            </c:ext>
          </c:extLst>
        </c:ser>
        <c:dLbls>
          <c:showLegendKey val="0"/>
          <c:showVal val="0"/>
          <c:showCatName val="0"/>
          <c:showSerName val="0"/>
          <c:showPercent val="0"/>
          <c:showBubbleSize val="0"/>
        </c:dLbls>
        <c:smooth val="0"/>
        <c:axId val="353851200"/>
        <c:axId val="353850544"/>
      </c:lineChart>
      <c:dateAx>
        <c:axId val="353851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50544"/>
        <c:crosses val="autoZero"/>
        <c:auto val="1"/>
        <c:lblOffset val="100"/>
        <c:baseTimeUnit val="days"/>
      </c:dateAx>
      <c:valAx>
        <c:axId val="35385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5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2">
                  <c:v>2</c:v>
                </c:pt>
                <c:pt idx="3">
                  <c:v>-3</c:v>
                </c:pt>
                <c:pt idx="4">
                  <c:v>-1</c:v>
                </c:pt>
                <c:pt idx="5">
                  <c:v>0</c:v>
                </c:pt>
                <c:pt idx="6">
                  <c:v>2</c:v>
                </c:pt>
                <c:pt idx="7">
                  <c:v>2</c:v>
                </c:pt>
                <c:pt idx="8">
                  <c:v>1</c:v>
                </c:pt>
                <c:pt idx="9">
                  <c:v>0</c:v>
                </c:pt>
                <c:pt idx="10">
                  <c:v>0</c:v>
                </c:pt>
                <c:pt idx="11">
                  <c:v>-1</c:v>
                </c:pt>
                <c:pt idx="12">
                  <c:v>1</c:v>
                </c:pt>
                <c:pt idx="13">
                  <c:v>6</c:v>
                </c:pt>
                <c:pt idx="14">
                  <c:v>-3</c:v>
                </c:pt>
                <c:pt idx="15">
                  <c:v>-3</c:v>
                </c:pt>
                <c:pt idx="16">
                  <c:v>2</c:v>
                </c:pt>
                <c:pt idx="17">
                  <c:v>0</c:v>
                </c:pt>
                <c:pt idx="18">
                  <c:v>-2</c:v>
                </c:pt>
                <c:pt idx="19">
                  <c:v>1</c:v>
                </c:pt>
                <c:pt idx="20">
                  <c:v>1</c:v>
                </c:pt>
                <c:pt idx="21">
                  <c:v>0</c:v>
                </c:pt>
                <c:pt idx="22">
                  <c:v>-3</c:v>
                </c:pt>
                <c:pt idx="23">
                  <c:v>0</c:v>
                </c:pt>
                <c:pt idx="24">
                  <c:v>3</c:v>
                </c:pt>
                <c:pt idx="25">
                  <c:v>1</c:v>
                </c:pt>
                <c:pt idx="26">
                  <c:v>2</c:v>
                </c:pt>
                <c:pt idx="27">
                  <c:v>0</c:v>
                </c:pt>
                <c:pt idx="28">
                  <c:v>0</c:v>
                </c:pt>
                <c:pt idx="29">
                  <c:v>-2</c:v>
                </c:pt>
                <c:pt idx="30">
                  <c:v>1</c:v>
                </c:pt>
              </c:numCache>
            </c:numRef>
          </c:val>
          <c:smooth val="0"/>
          <c:extLst>
            <c:ext xmlns:c16="http://schemas.microsoft.com/office/drawing/2014/chart" uri="{C3380CC4-5D6E-409C-BE32-E72D297353CC}">
              <c16:uniqueId val="{00000000-C349-4626-B196-895B3186475D}"/>
            </c:ext>
          </c:extLst>
        </c:ser>
        <c:dLbls>
          <c:showLegendKey val="0"/>
          <c:showVal val="0"/>
          <c:showCatName val="0"/>
          <c:showSerName val="0"/>
          <c:showPercent val="0"/>
          <c:showBubbleSize val="0"/>
        </c:dLbls>
        <c:smooth val="0"/>
        <c:axId val="351455512"/>
        <c:axId val="351456496"/>
      </c:lineChart>
      <c:dateAx>
        <c:axId val="351455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56496"/>
        <c:crosses val="autoZero"/>
        <c:auto val="1"/>
        <c:lblOffset val="100"/>
        <c:baseTimeUnit val="days"/>
      </c:dateAx>
      <c:valAx>
        <c:axId val="35145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5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0-5519-4A2F-A263-98C1ABB46602}"/>
            </c:ext>
          </c:extLst>
        </c:ser>
        <c:dLbls>
          <c:showLegendKey val="0"/>
          <c:showVal val="0"/>
          <c:showCatName val="0"/>
          <c:showSerName val="0"/>
          <c:showPercent val="0"/>
          <c:showBubbleSize val="0"/>
        </c:dLbls>
        <c:smooth val="0"/>
        <c:axId val="362607824"/>
        <c:axId val="362608152"/>
      </c:lineChart>
      <c:dateAx>
        <c:axId val="362607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08152"/>
        <c:crosses val="autoZero"/>
        <c:auto val="1"/>
        <c:lblOffset val="100"/>
        <c:baseTimeUnit val="days"/>
      </c:dateAx>
      <c:valAx>
        <c:axId val="36260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0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2.0529000000000002</c:v>
                </c:pt>
                <c:pt idx="14">
                  <c:v>0</c:v>
                </c:pt>
                <c:pt idx="15">
                  <c:v>0</c:v>
                </c:pt>
                <c:pt idx="16">
                  <c:v>0</c:v>
                </c:pt>
                <c:pt idx="17">
                  <c:v>0</c:v>
                </c:pt>
                <c:pt idx="18">
                  <c:v>0</c:v>
                </c:pt>
                <c:pt idx="19">
                  <c:v>0</c:v>
                </c:pt>
                <c:pt idx="20">
                  <c:v>0</c:v>
                </c:pt>
                <c:pt idx="21">
                  <c:v>2.6015999999999999</c:v>
                </c:pt>
                <c:pt idx="22">
                  <c:v>0</c:v>
                </c:pt>
                <c:pt idx="23">
                  <c:v>0</c:v>
                </c:pt>
                <c:pt idx="24">
                  <c:v>0</c:v>
                </c:pt>
                <c:pt idx="25">
                  <c:v>0</c:v>
                </c:pt>
                <c:pt idx="26">
                  <c:v>0</c:v>
                </c:pt>
                <c:pt idx="27">
                  <c:v>0</c:v>
                </c:pt>
                <c:pt idx="28">
                  <c:v>3.0537999999999998</c:v>
                </c:pt>
                <c:pt idx="29">
                  <c:v>0</c:v>
                </c:pt>
                <c:pt idx="30">
                  <c:v>0</c:v>
                </c:pt>
              </c:numCache>
            </c:numRef>
          </c:val>
          <c:smooth val="0"/>
          <c:extLst>
            <c:ext xmlns:c16="http://schemas.microsoft.com/office/drawing/2014/chart" uri="{C3380CC4-5D6E-409C-BE32-E72D297353CC}">
              <c16:uniqueId val="{00000000-A6BB-4EBB-9D0F-7ADE6096DC17}"/>
            </c:ext>
          </c:extLst>
        </c:ser>
        <c:dLbls>
          <c:showLegendKey val="0"/>
          <c:showVal val="0"/>
          <c:showCatName val="0"/>
          <c:showSerName val="0"/>
          <c:showPercent val="0"/>
          <c:showBubbleSize val="0"/>
        </c:dLbls>
        <c:smooth val="0"/>
        <c:axId val="362613728"/>
        <c:axId val="362609792"/>
      </c:lineChart>
      <c:dateAx>
        <c:axId val="362613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09792"/>
        <c:crosses val="autoZero"/>
        <c:auto val="1"/>
        <c:lblOffset val="100"/>
        <c:baseTimeUnit val="days"/>
      </c:dateAx>
      <c:valAx>
        <c:axId val="36260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1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641.33333333332996</c:v>
                </c:pt>
              </c:numCache>
            </c:numRef>
          </c:val>
          <c:extLst>
            <c:ext xmlns:c16="http://schemas.microsoft.com/office/drawing/2014/chart" uri="{C3380CC4-5D6E-409C-BE32-E72D297353CC}">
              <c16:uniqueId val="{00000000-ED60-4537-ABEE-BC8CCC772A27}"/>
            </c:ext>
          </c:extLst>
        </c:ser>
        <c:dLbls>
          <c:showLegendKey val="0"/>
          <c:showVal val="0"/>
          <c:showCatName val="0"/>
          <c:showSerName val="0"/>
          <c:showPercent val="0"/>
          <c:showBubbleSize val="0"/>
        </c:dLbls>
        <c:gapWidth val="150"/>
        <c:overlap val="100"/>
        <c:axId val="362612744"/>
        <c:axId val="362613400"/>
      </c:barChart>
      <c:catAx>
        <c:axId val="362612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13400"/>
        <c:crosses val="autoZero"/>
        <c:auto val="1"/>
        <c:lblAlgn val="ctr"/>
        <c:lblOffset val="100"/>
        <c:noMultiLvlLbl val="0"/>
      </c:catAx>
      <c:valAx>
        <c:axId val="362613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1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82</c:v>
                </c:pt>
                <c:pt idx="1">
                  <c:v>15</c:v>
                </c:pt>
                <c:pt idx="2">
                  <c:v>7</c:v>
                </c:pt>
                <c:pt idx="3">
                  <c:v>6</c:v>
                </c:pt>
                <c:pt idx="4">
                  <c:v>8</c:v>
                </c:pt>
                <c:pt idx="5">
                  <c:v>8</c:v>
                </c:pt>
                <c:pt idx="6">
                  <c:v>160</c:v>
                </c:pt>
                <c:pt idx="7">
                  <c:v>33</c:v>
                </c:pt>
                <c:pt idx="8">
                  <c:v>9</c:v>
                </c:pt>
                <c:pt idx="9">
                  <c:v>4</c:v>
                </c:pt>
                <c:pt idx="10">
                  <c:v>4</c:v>
                </c:pt>
                <c:pt idx="11">
                  <c:v>10</c:v>
                </c:pt>
                <c:pt idx="12">
                  <c:v>3</c:v>
                </c:pt>
                <c:pt idx="13">
                  <c:v>480</c:v>
                </c:pt>
                <c:pt idx="14">
                  <c:v>77</c:v>
                </c:pt>
                <c:pt idx="15">
                  <c:v>16</c:v>
                </c:pt>
                <c:pt idx="16">
                  <c:v>7</c:v>
                </c:pt>
                <c:pt idx="17">
                  <c:v>4</c:v>
                </c:pt>
                <c:pt idx="18">
                  <c:v>5</c:v>
                </c:pt>
                <c:pt idx="19">
                  <c:v>6</c:v>
                </c:pt>
                <c:pt idx="20">
                  <c:v>7</c:v>
                </c:pt>
                <c:pt idx="21">
                  <c:v>636</c:v>
                </c:pt>
                <c:pt idx="22">
                  <c:v>67</c:v>
                </c:pt>
                <c:pt idx="23">
                  <c:v>16</c:v>
                </c:pt>
                <c:pt idx="24">
                  <c:v>14</c:v>
                </c:pt>
                <c:pt idx="25">
                  <c:v>7</c:v>
                </c:pt>
                <c:pt idx="26">
                  <c:v>7</c:v>
                </c:pt>
                <c:pt idx="27">
                  <c:v>8</c:v>
                </c:pt>
                <c:pt idx="28">
                  <c:v>592</c:v>
                </c:pt>
                <c:pt idx="29">
                  <c:v>134</c:v>
                </c:pt>
                <c:pt idx="30">
                  <c:v>18</c:v>
                </c:pt>
              </c:numCache>
            </c:numRef>
          </c:val>
          <c:smooth val="0"/>
          <c:extLst>
            <c:ext xmlns:c16="http://schemas.microsoft.com/office/drawing/2014/chart" uri="{C3380CC4-5D6E-409C-BE32-E72D297353CC}">
              <c16:uniqueId val="{00000000-87AD-493B-9232-148328C235A8}"/>
            </c:ext>
          </c:extLst>
        </c:ser>
        <c:dLbls>
          <c:showLegendKey val="0"/>
          <c:showVal val="0"/>
          <c:showCatName val="0"/>
          <c:showSerName val="0"/>
          <c:showPercent val="0"/>
          <c:showBubbleSize val="0"/>
        </c:dLbls>
        <c:smooth val="0"/>
        <c:axId val="227156544"/>
        <c:axId val="227146704"/>
      </c:lineChart>
      <c:dateAx>
        <c:axId val="227156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146704"/>
        <c:crosses val="autoZero"/>
        <c:auto val="1"/>
        <c:lblOffset val="100"/>
        <c:baseTimeUnit val="days"/>
      </c:dateAx>
      <c:valAx>
        <c:axId val="22714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15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129</c:v>
                </c:pt>
                <c:pt idx="1">
                  <c:v>19</c:v>
                </c:pt>
                <c:pt idx="2">
                  <c:v>13</c:v>
                </c:pt>
                <c:pt idx="3">
                  <c:v>11</c:v>
                </c:pt>
                <c:pt idx="4">
                  <c:v>34</c:v>
                </c:pt>
                <c:pt idx="5">
                  <c:v>27</c:v>
                </c:pt>
                <c:pt idx="6">
                  <c:v>238</c:v>
                </c:pt>
                <c:pt idx="7">
                  <c:v>45</c:v>
                </c:pt>
                <c:pt idx="8">
                  <c:v>13</c:v>
                </c:pt>
                <c:pt idx="9">
                  <c:v>5</c:v>
                </c:pt>
                <c:pt idx="10">
                  <c:v>9</c:v>
                </c:pt>
                <c:pt idx="11">
                  <c:v>22</c:v>
                </c:pt>
                <c:pt idx="12">
                  <c:v>8</c:v>
                </c:pt>
                <c:pt idx="13">
                  <c:v>809</c:v>
                </c:pt>
                <c:pt idx="14">
                  <c:v>107</c:v>
                </c:pt>
                <c:pt idx="15">
                  <c:v>38</c:v>
                </c:pt>
                <c:pt idx="16">
                  <c:v>16</c:v>
                </c:pt>
                <c:pt idx="17">
                  <c:v>19</c:v>
                </c:pt>
                <c:pt idx="18">
                  <c:v>10</c:v>
                </c:pt>
                <c:pt idx="19">
                  <c:v>11</c:v>
                </c:pt>
                <c:pt idx="20">
                  <c:v>30</c:v>
                </c:pt>
                <c:pt idx="21">
                  <c:v>1041</c:v>
                </c:pt>
                <c:pt idx="22">
                  <c:v>123</c:v>
                </c:pt>
                <c:pt idx="23">
                  <c:v>26</c:v>
                </c:pt>
                <c:pt idx="24">
                  <c:v>19</c:v>
                </c:pt>
                <c:pt idx="25">
                  <c:v>25</c:v>
                </c:pt>
                <c:pt idx="26">
                  <c:v>9</c:v>
                </c:pt>
                <c:pt idx="27">
                  <c:v>19</c:v>
                </c:pt>
                <c:pt idx="28">
                  <c:v>975</c:v>
                </c:pt>
                <c:pt idx="29">
                  <c:v>157</c:v>
                </c:pt>
                <c:pt idx="30">
                  <c:v>55</c:v>
                </c:pt>
              </c:numCache>
            </c:numRef>
          </c:val>
          <c:smooth val="0"/>
          <c:extLst>
            <c:ext xmlns:c16="http://schemas.microsoft.com/office/drawing/2014/chart" uri="{C3380CC4-5D6E-409C-BE32-E72D297353CC}">
              <c16:uniqueId val="{00000000-DA5C-43D6-A99F-F044B869D5B5}"/>
            </c:ext>
          </c:extLst>
        </c:ser>
        <c:dLbls>
          <c:showLegendKey val="0"/>
          <c:showVal val="0"/>
          <c:showCatName val="0"/>
          <c:showSerName val="0"/>
          <c:showPercent val="0"/>
          <c:showBubbleSize val="0"/>
        </c:dLbls>
        <c:smooth val="0"/>
        <c:axId val="227123416"/>
        <c:axId val="227115872"/>
      </c:lineChart>
      <c:dateAx>
        <c:axId val="227123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115872"/>
        <c:crosses val="autoZero"/>
        <c:auto val="1"/>
        <c:lblOffset val="100"/>
        <c:baseTimeUnit val="days"/>
      </c:dateAx>
      <c:valAx>
        <c:axId val="22711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12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169</c:v>
                </c:pt>
              </c:numCache>
            </c:numRef>
          </c:val>
          <c:extLst>
            <c:ext xmlns:c16="http://schemas.microsoft.com/office/drawing/2014/chart" uri="{C3380CC4-5D6E-409C-BE32-E72D297353CC}">
              <c16:uniqueId val="{00000000-BFF2-4BD1-B7B9-65CEF1DD450C}"/>
            </c:ext>
          </c:extLst>
        </c:ser>
        <c:dLbls>
          <c:showLegendKey val="0"/>
          <c:showVal val="0"/>
          <c:showCatName val="0"/>
          <c:showSerName val="0"/>
          <c:showPercent val="0"/>
          <c:showBubbleSize val="0"/>
        </c:dLbls>
        <c:gapWidth val="219"/>
        <c:overlap val="-27"/>
        <c:axId val="227121776"/>
        <c:axId val="227116528"/>
      </c:barChart>
      <c:catAx>
        <c:axId val="22712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116528"/>
        <c:crosses val="autoZero"/>
        <c:auto val="1"/>
        <c:lblAlgn val="ctr"/>
        <c:lblOffset val="100"/>
        <c:noMultiLvlLbl val="0"/>
      </c:catAx>
      <c:valAx>
        <c:axId val="22711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12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1F2B6-D657-4285-80DE-6AC2C1353DC5}"/>
              </a:ext>
            </a:extLst>
          </p:cNvPr>
          <p:cNvSpPr>
            <a:spLocks noGrp="1"/>
          </p:cNvSpPr>
          <p:nvPr>
            <p:ph type="ctrTitle"/>
          </p:nvPr>
        </p:nvSpPr>
        <p:spPr/>
        <p:txBody>
          <a:bodyPr/>
          <a:lstStyle/>
          <a:p>
            <a:r>
              <a:rPr lang="en-US"/>
              <a:t>TrendSet Instagram</a:t>
            </a:r>
          </a:p>
        </p:txBody>
      </p:sp>
      <p:sp>
        <p:nvSpPr>
          <p:cNvPr id="3" name="Subtitle 2">
            <a:extLst>
              <a:ext uri="{FF2B5EF4-FFF2-40B4-BE49-F238E27FC236}">
                <a16:creationId xmlns:a16="http://schemas.microsoft.com/office/drawing/2014/main" id="{C910FD1B-E8BC-4A56-BF39-A81B30FD1C8C}"/>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016198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2B72B-BDDF-4780-BC53-E7D98D01A0FF}"/>
              </a:ext>
            </a:extLst>
          </p:cNvPr>
          <p:cNvSpPr>
            <a:spLocks noGrp="1"/>
          </p:cNvSpPr>
          <p:nvPr>
            <p:ph type="title"/>
          </p:nvPr>
        </p:nvSpPr>
        <p:spPr/>
        <p:txBody>
          <a:bodyPr/>
          <a:lstStyle/>
          <a:p>
            <a:r>
              <a:rPr lang="en-US"/>
              <a:t>Instagram Key Metrics Table | trendset.muenchen</a:t>
            </a:r>
          </a:p>
        </p:txBody>
      </p:sp>
      <p:graphicFrame>
        <p:nvGraphicFramePr>
          <p:cNvPr id="5" name="Table Placeholder 4">
            <a:extLst>
              <a:ext uri="{FF2B5EF4-FFF2-40B4-BE49-F238E27FC236}">
                <a16:creationId xmlns:a16="http://schemas.microsoft.com/office/drawing/2014/main" id="{FA6A7244-D564-486D-A9EF-301C69C5006C}"/>
              </a:ext>
            </a:extLst>
          </p:cNvPr>
          <p:cNvGraphicFramePr>
            <a:graphicFrameLocks noGrp="1"/>
          </p:cNvGraphicFramePr>
          <p:nvPr>
            <p:ph type="tbl" sz="quarter" idx="13"/>
            <p:extLst>
              <p:ext uri="{D42A27DB-BD31-4B8C-83A1-F6EECF244321}">
                <p14:modId xmlns:p14="http://schemas.microsoft.com/office/powerpoint/2010/main" val="1195817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5310203"/>
                    </a:ext>
                  </a:extLst>
                </a:gridCol>
                <a:gridCol w="699516">
                  <a:extLst>
                    <a:ext uri="{9D8B030D-6E8A-4147-A177-3AD203B41FA5}">
                      <a16:colId xmlns:a16="http://schemas.microsoft.com/office/drawing/2014/main" val="2272114367"/>
                    </a:ext>
                  </a:extLst>
                </a:gridCol>
                <a:gridCol w="699516">
                  <a:extLst>
                    <a:ext uri="{9D8B030D-6E8A-4147-A177-3AD203B41FA5}">
                      <a16:colId xmlns:a16="http://schemas.microsoft.com/office/drawing/2014/main" val="1382045587"/>
                    </a:ext>
                  </a:extLst>
                </a:gridCol>
                <a:gridCol w="658368">
                  <a:extLst>
                    <a:ext uri="{9D8B030D-6E8A-4147-A177-3AD203B41FA5}">
                      <a16:colId xmlns:a16="http://schemas.microsoft.com/office/drawing/2014/main" val="9321743"/>
                    </a:ext>
                  </a:extLst>
                </a:gridCol>
                <a:gridCol w="658368">
                  <a:extLst>
                    <a:ext uri="{9D8B030D-6E8A-4147-A177-3AD203B41FA5}">
                      <a16:colId xmlns:a16="http://schemas.microsoft.com/office/drawing/2014/main" val="1791835266"/>
                    </a:ext>
                  </a:extLst>
                </a:gridCol>
                <a:gridCol w="658368">
                  <a:extLst>
                    <a:ext uri="{9D8B030D-6E8A-4147-A177-3AD203B41FA5}">
                      <a16:colId xmlns:a16="http://schemas.microsoft.com/office/drawing/2014/main" val="2325802033"/>
                    </a:ext>
                  </a:extLst>
                </a:gridCol>
                <a:gridCol w="699516">
                  <a:extLst>
                    <a:ext uri="{9D8B030D-6E8A-4147-A177-3AD203B41FA5}">
                      <a16:colId xmlns:a16="http://schemas.microsoft.com/office/drawing/2014/main" val="880260774"/>
                    </a:ext>
                  </a:extLst>
                </a:gridCol>
                <a:gridCol w="699516">
                  <a:extLst>
                    <a:ext uri="{9D8B030D-6E8A-4147-A177-3AD203B41FA5}">
                      <a16:colId xmlns:a16="http://schemas.microsoft.com/office/drawing/2014/main" val="1840547056"/>
                    </a:ext>
                  </a:extLst>
                </a:gridCol>
                <a:gridCol w="699516">
                  <a:extLst>
                    <a:ext uri="{9D8B030D-6E8A-4147-A177-3AD203B41FA5}">
                      <a16:colId xmlns:a16="http://schemas.microsoft.com/office/drawing/2014/main" val="2447099912"/>
                    </a:ext>
                  </a:extLst>
                </a:gridCol>
                <a:gridCol w="658368">
                  <a:extLst>
                    <a:ext uri="{9D8B030D-6E8A-4147-A177-3AD203B41FA5}">
                      <a16:colId xmlns:a16="http://schemas.microsoft.com/office/drawing/2014/main" val="12175236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34623479"/>
                  </a:ext>
                </a:extLst>
              </a:tr>
              <a:tr h="370840">
                <a:tc>
                  <a:txBody>
                    <a:bodyPr/>
                    <a:lstStyle/>
                    <a:p>
                      <a:r>
                        <a:rPr lang="en-US" sz="1000"/>
                        <a:t>trendset.muenchen</a:t>
                      </a:r>
                    </a:p>
                  </a:txBody>
                  <a:tcPr/>
                </a:tc>
                <a:tc>
                  <a:txBody>
                    <a:bodyPr/>
                    <a:lstStyle/>
                    <a:p>
                      <a:r>
                        <a:rPr lang="en-US" sz="1000"/>
                        <a:t>2193</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158</a:t>
                      </a:r>
                    </a:p>
                  </a:txBody>
                  <a:tcPr/>
                </a:tc>
                <a:tc>
                  <a:txBody>
                    <a:bodyPr/>
                    <a:lstStyle/>
                    <a:p>
                      <a:r>
                        <a:rPr lang="en-US" sz="1000"/>
                        <a:t>11</a:t>
                      </a:r>
                    </a:p>
                  </a:txBody>
                  <a:tcPr/>
                </a:tc>
                <a:tc>
                  <a:txBody>
                    <a:bodyPr/>
                    <a:lstStyle/>
                    <a:p>
                      <a:r>
                        <a:rPr lang="en-US" sz="1000"/>
                        <a:t>n/a</a:t>
                      </a:r>
                    </a:p>
                  </a:txBody>
                  <a:tcPr/>
                </a:tc>
                <a:extLst>
                  <a:ext uri="{0D108BD9-81ED-4DB2-BD59-A6C34878D82A}">
                    <a16:rowId xmlns:a16="http://schemas.microsoft.com/office/drawing/2014/main" val="2723760276"/>
                  </a:ext>
                </a:extLst>
              </a:tr>
            </a:tbl>
          </a:graphicData>
        </a:graphic>
      </p:graphicFrame>
      <p:sp>
        <p:nvSpPr>
          <p:cNvPr id="4" name="Text Placeholder 3">
            <a:extLst>
              <a:ext uri="{FF2B5EF4-FFF2-40B4-BE49-F238E27FC236}">
                <a16:creationId xmlns:a16="http://schemas.microsoft.com/office/drawing/2014/main" id="{44BA33EE-F353-46A9-859F-4C3E5DDEEB5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62905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96D81-BA17-4B4A-BDFB-C0FFABEE003F}"/>
              </a:ext>
            </a:extLst>
          </p:cNvPr>
          <p:cNvSpPr>
            <a:spLocks noGrp="1"/>
          </p:cNvSpPr>
          <p:nvPr>
            <p:ph type="title"/>
          </p:nvPr>
        </p:nvSpPr>
        <p:spPr/>
        <p:txBody>
          <a:bodyPr/>
          <a:lstStyle/>
          <a:p>
            <a:r>
              <a:rPr lang="en-US"/>
              <a:t>Instagram Followers Total | trendset.muenchen</a:t>
            </a:r>
          </a:p>
        </p:txBody>
      </p:sp>
      <p:graphicFrame>
        <p:nvGraphicFramePr>
          <p:cNvPr id="6" name="Chart Placeholder 5">
            <a:extLst>
              <a:ext uri="{FF2B5EF4-FFF2-40B4-BE49-F238E27FC236}">
                <a16:creationId xmlns:a16="http://schemas.microsoft.com/office/drawing/2014/main" id="{70403441-017D-4D25-BCB4-90D96667A617}"/>
              </a:ext>
            </a:extLst>
          </p:cNvPr>
          <p:cNvGraphicFramePr>
            <a:graphicFrameLocks noGrp="1"/>
          </p:cNvGraphicFramePr>
          <p:nvPr>
            <p:ph type="chart" sz="quarter" idx="13"/>
            <p:extLst>
              <p:ext uri="{D42A27DB-BD31-4B8C-83A1-F6EECF244321}">
                <p14:modId xmlns:p14="http://schemas.microsoft.com/office/powerpoint/2010/main" val="2899889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E439A4-F83D-4F83-91C3-A364A20F56C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A037BEE-473E-442C-9D4B-025B0E1C9F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4614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DF8D3-14C8-40F0-B4F1-E7F780FBEACE}"/>
              </a:ext>
            </a:extLst>
          </p:cNvPr>
          <p:cNvSpPr>
            <a:spLocks noGrp="1"/>
          </p:cNvSpPr>
          <p:nvPr>
            <p:ph type="title"/>
          </p:nvPr>
        </p:nvSpPr>
        <p:spPr/>
        <p:txBody>
          <a:bodyPr/>
          <a:lstStyle/>
          <a:p>
            <a:r>
              <a:rPr lang="en-US"/>
              <a:t>Instagram Followers Change | trendset.muenchen</a:t>
            </a:r>
          </a:p>
        </p:txBody>
      </p:sp>
      <p:graphicFrame>
        <p:nvGraphicFramePr>
          <p:cNvPr id="6" name="Chart Placeholder 5">
            <a:extLst>
              <a:ext uri="{FF2B5EF4-FFF2-40B4-BE49-F238E27FC236}">
                <a16:creationId xmlns:a16="http://schemas.microsoft.com/office/drawing/2014/main" id="{21A19A1C-0907-424E-B415-CF36C39B857B}"/>
              </a:ext>
            </a:extLst>
          </p:cNvPr>
          <p:cNvGraphicFramePr>
            <a:graphicFrameLocks noGrp="1"/>
          </p:cNvGraphicFramePr>
          <p:nvPr>
            <p:ph type="chart" sz="quarter" idx="13"/>
            <p:extLst>
              <p:ext uri="{D42A27DB-BD31-4B8C-83A1-F6EECF244321}">
                <p14:modId xmlns:p14="http://schemas.microsoft.com/office/powerpoint/2010/main" val="1924528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B3E817-B087-450C-BF95-9A7544088FE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C7FFB67-D62F-4A12-9F59-30880459A5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9135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6002C-020C-4236-A939-1AA3F66BD837}"/>
              </a:ext>
            </a:extLst>
          </p:cNvPr>
          <p:cNvSpPr>
            <a:spLocks noGrp="1"/>
          </p:cNvSpPr>
          <p:nvPr>
            <p:ph type="title"/>
          </p:nvPr>
        </p:nvSpPr>
        <p:spPr/>
        <p:txBody>
          <a:bodyPr/>
          <a:lstStyle/>
          <a:p>
            <a:r>
              <a:rPr lang="en-US"/>
              <a:t>Instagram Followers Table | trendset.muenchen</a:t>
            </a:r>
          </a:p>
        </p:txBody>
      </p:sp>
      <p:graphicFrame>
        <p:nvGraphicFramePr>
          <p:cNvPr id="5" name="Table Placeholder 4">
            <a:extLst>
              <a:ext uri="{FF2B5EF4-FFF2-40B4-BE49-F238E27FC236}">
                <a16:creationId xmlns:a16="http://schemas.microsoft.com/office/drawing/2014/main" id="{5968E793-AB7F-4F61-842B-E67DF1346048}"/>
              </a:ext>
            </a:extLst>
          </p:cNvPr>
          <p:cNvGraphicFramePr>
            <a:graphicFrameLocks noGrp="1"/>
          </p:cNvGraphicFramePr>
          <p:nvPr>
            <p:ph type="tbl" sz="quarter" idx="13"/>
            <p:extLst>
              <p:ext uri="{D42A27DB-BD31-4B8C-83A1-F6EECF244321}">
                <p14:modId xmlns:p14="http://schemas.microsoft.com/office/powerpoint/2010/main" val="2912353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1727083"/>
                    </a:ext>
                  </a:extLst>
                </a:gridCol>
                <a:gridCol w="1234440">
                  <a:extLst>
                    <a:ext uri="{9D8B030D-6E8A-4147-A177-3AD203B41FA5}">
                      <a16:colId xmlns:a16="http://schemas.microsoft.com/office/drawing/2014/main" val="2096932746"/>
                    </a:ext>
                  </a:extLst>
                </a:gridCol>
                <a:gridCol w="822960">
                  <a:extLst>
                    <a:ext uri="{9D8B030D-6E8A-4147-A177-3AD203B41FA5}">
                      <a16:colId xmlns:a16="http://schemas.microsoft.com/office/drawing/2014/main" val="3674296530"/>
                    </a:ext>
                  </a:extLst>
                </a:gridCol>
                <a:gridCol w="822960">
                  <a:extLst>
                    <a:ext uri="{9D8B030D-6E8A-4147-A177-3AD203B41FA5}">
                      <a16:colId xmlns:a16="http://schemas.microsoft.com/office/drawing/2014/main" val="2413363246"/>
                    </a:ext>
                  </a:extLst>
                </a:gridCol>
                <a:gridCol w="822960">
                  <a:extLst>
                    <a:ext uri="{9D8B030D-6E8A-4147-A177-3AD203B41FA5}">
                      <a16:colId xmlns:a16="http://schemas.microsoft.com/office/drawing/2014/main" val="3403662191"/>
                    </a:ext>
                  </a:extLst>
                </a:gridCol>
                <a:gridCol w="822960">
                  <a:extLst>
                    <a:ext uri="{9D8B030D-6E8A-4147-A177-3AD203B41FA5}">
                      <a16:colId xmlns:a16="http://schemas.microsoft.com/office/drawing/2014/main" val="2433353559"/>
                    </a:ext>
                  </a:extLst>
                </a:gridCol>
                <a:gridCol w="822960">
                  <a:extLst>
                    <a:ext uri="{9D8B030D-6E8A-4147-A177-3AD203B41FA5}">
                      <a16:colId xmlns:a16="http://schemas.microsoft.com/office/drawing/2014/main" val="4257459108"/>
                    </a:ext>
                  </a:extLst>
                </a:gridCol>
                <a:gridCol w="822960">
                  <a:extLst>
                    <a:ext uri="{9D8B030D-6E8A-4147-A177-3AD203B41FA5}">
                      <a16:colId xmlns:a16="http://schemas.microsoft.com/office/drawing/2014/main" val="11696190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162813920"/>
                  </a:ext>
                </a:extLst>
              </a:tr>
              <a:tr h="370840">
                <a:tc>
                  <a:txBody>
                    <a:bodyPr/>
                    <a:lstStyle/>
                    <a:p>
                      <a:r>
                        <a:rPr lang="en-US" sz="1000"/>
                        <a:t>trendset.muenchen</a:t>
                      </a:r>
                    </a:p>
                  </a:txBody>
                  <a:tcPr/>
                </a:tc>
                <a:tc>
                  <a:txBody>
                    <a:bodyPr/>
                    <a:lstStyle/>
                    <a:p>
                      <a:r>
                        <a:rPr lang="en-US" sz="1000"/>
                        <a:t>2193</a:t>
                      </a:r>
                    </a:p>
                  </a:txBody>
                  <a:tcPr/>
                </a:tc>
                <a:tc>
                  <a:txBody>
                    <a:bodyPr/>
                    <a:lstStyle/>
                    <a:p>
                      <a:r>
                        <a:rPr lang="en-US" sz="1000"/>
                        <a:t>-1</a:t>
                      </a:r>
                    </a:p>
                  </a:txBody>
                  <a:tcPr/>
                </a:tc>
                <a:tc>
                  <a:txBody>
                    <a:bodyPr/>
                    <a:lstStyle/>
                    <a:p>
                      <a:r>
                        <a:rPr lang="en-US" sz="1000"/>
                        <a:t>-0.0 %</a:t>
                      </a:r>
                    </a:p>
                  </a:txBody>
                  <a:tcPr/>
                </a:tc>
                <a:tc>
                  <a:txBody>
                    <a:bodyPr/>
                    <a:lstStyle/>
                    <a:p>
                      <a:r>
                        <a:rPr lang="en-US" sz="1000"/>
                        <a:t>5</a:t>
                      </a:r>
                    </a:p>
                  </a:txBody>
                  <a:tcPr/>
                </a:tc>
                <a:tc>
                  <a:txBody>
                    <a:bodyPr/>
                    <a:lstStyle/>
                    <a:p>
                      <a:r>
                        <a:rPr lang="en-US" sz="1000"/>
                        <a:t>0.2 %</a:t>
                      </a:r>
                    </a:p>
                  </a:txBody>
                  <a:tcPr/>
                </a:tc>
                <a:tc>
                  <a:txBody>
                    <a:bodyPr/>
                    <a:lstStyle/>
                    <a:p>
                      <a:r>
                        <a:rPr lang="en-US" sz="1000"/>
                        <a:t>7</a:t>
                      </a:r>
                    </a:p>
                  </a:txBody>
                  <a:tcPr/>
                </a:tc>
                <a:tc>
                  <a:txBody>
                    <a:bodyPr/>
                    <a:lstStyle/>
                    <a:p>
                      <a:r>
                        <a:rPr lang="en-US" sz="1000"/>
                        <a:t>0.3 %</a:t>
                      </a:r>
                    </a:p>
                  </a:txBody>
                  <a:tcPr/>
                </a:tc>
                <a:extLst>
                  <a:ext uri="{0D108BD9-81ED-4DB2-BD59-A6C34878D82A}">
                    <a16:rowId xmlns:a16="http://schemas.microsoft.com/office/drawing/2014/main" val="4152067783"/>
                  </a:ext>
                </a:extLst>
              </a:tr>
            </a:tbl>
          </a:graphicData>
        </a:graphic>
      </p:graphicFrame>
      <p:sp>
        <p:nvSpPr>
          <p:cNvPr id="4" name="Text Placeholder 3">
            <a:extLst>
              <a:ext uri="{FF2B5EF4-FFF2-40B4-BE49-F238E27FC236}">
                <a16:creationId xmlns:a16="http://schemas.microsoft.com/office/drawing/2014/main" id="{1B64C174-EBDB-4C16-9D8D-7130522011D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01459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02EBA-0925-49A1-8999-3E14A27C7721}"/>
              </a:ext>
            </a:extLst>
          </p:cNvPr>
          <p:cNvSpPr>
            <a:spLocks noGrp="1"/>
          </p:cNvSpPr>
          <p:nvPr>
            <p:ph type="title"/>
          </p:nvPr>
        </p:nvSpPr>
        <p:spPr/>
        <p:txBody>
          <a:bodyPr/>
          <a:lstStyle/>
          <a:p>
            <a:r>
              <a:rPr lang="en-US"/>
              <a:t>Instagram Posts Table | trendset.muenchen - 1 of 2</a:t>
            </a:r>
          </a:p>
        </p:txBody>
      </p:sp>
      <p:graphicFrame>
        <p:nvGraphicFramePr>
          <p:cNvPr id="5" name="Table Placeholder 4">
            <a:extLst>
              <a:ext uri="{FF2B5EF4-FFF2-40B4-BE49-F238E27FC236}">
                <a16:creationId xmlns:a16="http://schemas.microsoft.com/office/drawing/2014/main" id="{5B798921-243A-4FDF-9BB8-F30463A82032}"/>
              </a:ext>
            </a:extLst>
          </p:cNvPr>
          <p:cNvGraphicFramePr>
            <a:graphicFrameLocks noGrp="1"/>
          </p:cNvGraphicFramePr>
          <p:nvPr>
            <p:ph type="tbl" sz="quarter" idx="13"/>
            <p:extLst>
              <p:ext uri="{D42A27DB-BD31-4B8C-83A1-F6EECF244321}">
                <p14:modId xmlns:p14="http://schemas.microsoft.com/office/powerpoint/2010/main" val="1357068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48430090"/>
                    </a:ext>
                  </a:extLst>
                </a:gridCol>
                <a:gridCol w="987552">
                  <a:extLst>
                    <a:ext uri="{9D8B030D-6E8A-4147-A177-3AD203B41FA5}">
                      <a16:colId xmlns:a16="http://schemas.microsoft.com/office/drawing/2014/main" val="1811322223"/>
                    </a:ext>
                  </a:extLst>
                </a:gridCol>
                <a:gridCol w="987552">
                  <a:extLst>
                    <a:ext uri="{9D8B030D-6E8A-4147-A177-3AD203B41FA5}">
                      <a16:colId xmlns:a16="http://schemas.microsoft.com/office/drawing/2014/main" val="2001845809"/>
                    </a:ext>
                  </a:extLst>
                </a:gridCol>
                <a:gridCol w="987552">
                  <a:extLst>
                    <a:ext uri="{9D8B030D-6E8A-4147-A177-3AD203B41FA5}">
                      <a16:colId xmlns:a16="http://schemas.microsoft.com/office/drawing/2014/main" val="1841902231"/>
                    </a:ext>
                  </a:extLst>
                </a:gridCol>
                <a:gridCol w="987552">
                  <a:extLst>
                    <a:ext uri="{9D8B030D-6E8A-4147-A177-3AD203B41FA5}">
                      <a16:colId xmlns:a16="http://schemas.microsoft.com/office/drawing/2014/main" val="3456552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890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- 2018-08-29 13:39:13 </a:t>
                      </a:r>
                      <a:r>
                        <a:rPr kumimoji="0" lang="en-US" sz="1000" b="0" i="0" u="none" strike="noStrike" kern="1200" cap="none" spc="0" normalizeH="0" baseline="0" noProof="0">
                          <a:ln>
                            <a:noFill/>
                          </a:ln>
                          <a:solidFill>
                            <a:prstClr val="black"/>
                          </a:solidFill>
                          <a:effectLst/>
                          <a:uLnTx/>
                          <a:uFillTx/>
                          <a:latin typeface="+mn-lt"/>
                          <a:ea typeface="+mn-ea"/>
                          <a:cs typeface="+mn-cs"/>
                        </a:rPr>
                        <a:t>
 The meaning of the blue heart... Have you ever noticed that we use the Blue-Heart-Emoji very often? Surely! You probably think it's just the color - blue TrendSet logo and blue heart... Almost there! 🙈 This emoji is described by Smileybedeutung.com as a sign of "trust, loyalty and friendship". When we use the blue heart, we say THANK YOU for the trust and loyalty of our exhibitors, trade visitors and followers. 🙏🏼 And it expresses our motivation to make every TrendSet a unique and successful event. ✨ For us this is the true meaning of the blue heart! 💙
#trendsetmünchen #trendsetwinter2019 #blueheart #emoji #meaning #thankyouall #trust #loyality #friendship #interiors #inspiration #lifestyle #tradefair #messemünchen #motivation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3008506"/>
                  </a:ext>
                </a:extLst>
              </a:tr>
            </a:tbl>
          </a:graphicData>
        </a:graphic>
      </p:graphicFrame>
      <p:sp>
        <p:nvSpPr>
          <p:cNvPr id="4" name="Text Placeholder 3">
            <a:extLst>
              <a:ext uri="{FF2B5EF4-FFF2-40B4-BE49-F238E27FC236}">
                <a16:creationId xmlns:a16="http://schemas.microsoft.com/office/drawing/2014/main" id="{D8B20AEF-AFFE-41E6-8106-D2B5A2BDF48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02553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54F5C-4FD1-4232-957B-0E7227C96E76}"/>
              </a:ext>
            </a:extLst>
          </p:cNvPr>
          <p:cNvSpPr>
            <a:spLocks noGrp="1"/>
          </p:cNvSpPr>
          <p:nvPr>
            <p:ph type="title"/>
          </p:nvPr>
        </p:nvSpPr>
        <p:spPr/>
        <p:txBody>
          <a:bodyPr/>
          <a:lstStyle/>
          <a:p>
            <a:r>
              <a:rPr lang="en-US"/>
              <a:t>Instagram Posts Table | trendset.muenchen - 2 of 2</a:t>
            </a:r>
          </a:p>
        </p:txBody>
      </p:sp>
      <p:graphicFrame>
        <p:nvGraphicFramePr>
          <p:cNvPr id="5" name="Table Placeholder 4">
            <a:extLst>
              <a:ext uri="{FF2B5EF4-FFF2-40B4-BE49-F238E27FC236}">
                <a16:creationId xmlns:a16="http://schemas.microsoft.com/office/drawing/2014/main" id="{6A69EB1C-83BA-4102-BC99-1E1EC914B721}"/>
              </a:ext>
            </a:extLst>
          </p:cNvPr>
          <p:cNvGraphicFramePr>
            <a:graphicFrameLocks noGrp="1"/>
          </p:cNvGraphicFramePr>
          <p:nvPr>
            <p:ph type="tbl" sz="quarter" idx="13"/>
            <p:extLst>
              <p:ext uri="{D42A27DB-BD31-4B8C-83A1-F6EECF244321}">
                <p14:modId xmlns:p14="http://schemas.microsoft.com/office/powerpoint/2010/main" val="1867940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47339426"/>
                    </a:ext>
                  </a:extLst>
                </a:gridCol>
                <a:gridCol w="987552">
                  <a:extLst>
                    <a:ext uri="{9D8B030D-6E8A-4147-A177-3AD203B41FA5}">
                      <a16:colId xmlns:a16="http://schemas.microsoft.com/office/drawing/2014/main" val="66801710"/>
                    </a:ext>
                  </a:extLst>
                </a:gridCol>
                <a:gridCol w="987552">
                  <a:extLst>
                    <a:ext uri="{9D8B030D-6E8A-4147-A177-3AD203B41FA5}">
                      <a16:colId xmlns:a16="http://schemas.microsoft.com/office/drawing/2014/main" val="3272764385"/>
                    </a:ext>
                  </a:extLst>
                </a:gridCol>
                <a:gridCol w="987552">
                  <a:extLst>
                    <a:ext uri="{9D8B030D-6E8A-4147-A177-3AD203B41FA5}">
                      <a16:colId xmlns:a16="http://schemas.microsoft.com/office/drawing/2014/main" val="2109061967"/>
                    </a:ext>
                  </a:extLst>
                </a:gridCol>
                <a:gridCol w="987552">
                  <a:extLst>
                    <a:ext uri="{9D8B030D-6E8A-4147-A177-3AD203B41FA5}">
                      <a16:colId xmlns:a16="http://schemas.microsoft.com/office/drawing/2014/main" val="2427125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7756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- 2018-08-22 11:46:40 </a:t>
                      </a:r>
                      <a:r>
                        <a:rPr kumimoji="0" lang="en-US" sz="1000" b="0" i="0" u="none" strike="noStrike" kern="1200" cap="none" spc="0" normalizeH="0" baseline="0" noProof="0">
                          <a:ln>
                            <a:noFill/>
                          </a:ln>
                          <a:solidFill>
                            <a:prstClr val="black"/>
                          </a:solidFill>
                          <a:effectLst/>
                          <a:uLnTx/>
                          <a:uFillTx/>
                          <a:latin typeface="+mn-lt"/>
                          <a:ea typeface="+mn-ea"/>
                          <a:cs typeface="+mn-cs"/>
                        </a:rPr>
                        <a:t>
 Here we already have a trend forecast for you with an eye to the TrendSet Winter 2019. 💙 #discoverwhatscoming Enjoy reading it! 🙃
A new truthfulness is entering the styles of Spring/Summer 2019: sustainability, individuality and ethos are the new values of a development-focused being. From the mixture of own ideas with existing designs new, exciting looks are created. Interiors are inspired by the appreciation of other cultures and traditions. The designs become smarter. Digital functions serve aesthetic pleasure and at the same time meet pragmatic requirements. The joy of every moment and every single piece is the source of lasting well-being. The bright, cheerful colours of spring/summer 2019 are also aimed at this, and vivid tones such as sun yellow and plant green bring a relaxed optimism to all pieces. A slightly retrospective sky blue reminds of the beauty of past summer days. A fiery, rebellious red makes shining statements. Rich lilac, both in a feminine and masculine con...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9887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- 2018-08-14 10:55:01 </a:t>
                      </a:r>
                      <a:r>
                        <a:rPr kumimoji="0" lang="en-US" sz="1000" b="0" i="0" u="none" strike="noStrike" kern="1200" cap="none" spc="0" normalizeH="0" baseline="0" noProof="0">
                          <a:ln>
                            <a:noFill/>
                          </a:ln>
                          <a:solidFill>
                            <a:prstClr val="black"/>
                          </a:solidFill>
                          <a:effectLst/>
                          <a:uLnTx/>
                          <a:uFillTx/>
                          <a:latin typeface="+mn-lt"/>
                          <a:ea typeface="+mn-ea"/>
                          <a:cs typeface="+mn-cs"/>
                        </a:rPr>
                        <a:t>
 The YouTube videos from the last TrendSet Fair are online. We‘ve put the link into our bio. Who has seen them already? 🙈 With this we now say goodbye to the TrendSet Summer 2018 and start to think about the upcoming trade fair - the TrendSet Winter 2019! 💙 See you! 😊👋🏼 Pic: Joachim Holländer (A3, A19) #trendsetmünchen #organicrevolution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7478261"/>
                  </a:ext>
                </a:extLst>
              </a:tr>
            </a:tbl>
          </a:graphicData>
        </a:graphic>
      </p:graphicFrame>
      <p:sp>
        <p:nvSpPr>
          <p:cNvPr id="4" name="Text Placeholder 3">
            <a:extLst>
              <a:ext uri="{FF2B5EF4-FFF2-40B4-BE49-F238E27FC236}">
                <a16:creationId xmlns:a16="http://schemas.microsoft.com/office/drawing/2014/main" id="{72E030E3-2C22-4F62-A0F4-C61085EB889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95196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41F7B-12E3-45CF-84C0-4337BD19FBF8}"/>
              </a:ext>
            </a:extLst>
          </p:cNvPr>
          <p:cNvSpPr>
            <a:spLocks noGrp="1"/>
          </p:cNvSpPr>
          <p:nvPr>
            <p:ph type="title"/>
          </p:nvPr>
        </p:nvSpPr>
        <p:spPr/>
        <p:txBody>
          <a:bodyPr/>
          <a:lstStyle/>
          <a:p>
            <a:r>
              <a:rPr lang="en-US"/>
              <a:t>Instagram Posts | trendset.muenchen</a:t>
            </a:r>
          </a:p>
        </p:txBody>
      </p:sp>
      <p:graphicFrame>
        <p:nvGraphicFramePr>
          <p:cNvPr id="6" name="Chart Placeholder 5">
            <a:extLst>
              <a:ext uri="{FF2B5EF4-FFF2-40B4-BE49-F238E27FC236}">
                <a16:creationId xmlns:a16="http://schemas.microsoft.com/office/drawing/2014/main" id="{069D6343-1537-426A-B844-FB9EE23DCBCB}"/>
              </a:ext>
            </a:extLst>
          </p:cNvPr>
          <p:cNvGraphicFramePr>
            <a:graphicFrameLocks noGrp="1"/>
          </p:cNvGraphicFramePr>
          <p:nvPr>
            <p:ph type="chart" sz="quarter" idx="13"/>
            <p:extLst>
              <p:ext uri="{D42A27DB-BD31-4B8C-83A1-F6EECF244321}">
                <p14:modId xmlns:p14="http://schemas.microsoft.com/office/powerpoint/2010/main" val="2003750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3BA4D4-60F0-4005-8E65-0F58914307E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A18BE8F-6C4C-4FEA-82A2-033C648070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4345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49482-AC33-4C4D-9EB3-68AFEDDD036D}"/>
              </a:ext>
            </a:extLst>
          </p:cNvPr>
          <p:cNvSpPr>
            <a:spLocks noGrp="1"/>
          </p:cNvSpPr>
          <p:nvPr>
            <p:ph type="title"/>
          </p:nvPr>
        </p:nvSpPr>
        <p:spPr/>
        <p:txBody>
          <a:bodyPr/>
          <a:lstStyle/>
          <a:p>
            <a:r>
              <a:rPr lang="en-US"/>
              <a:t>Instagram Interaction Rate | trendset.muenchen</a:t>
            </a:r>
          </a:p>
        </p:txBody>
      </p:sp>
      <p:graphicFrame>
        <p:nvGraphicFramePr>
          <p:cNvPr id="6" name="Chart Placeholder 5">
            <a:extLst>
              <a:ext uri="{FF2B5EF4-FFF2-40B4-BE49-F238E27FC236}">
                <a16:creationId xmlns:a16="http://schemas.microsoft.com/office/drawing/2014/main" id="{239623CE-5C9A-40F3-A141-2D81A4954C13}"/>
              </a:ext>
            </a:extLst>
          </p:cNvPr>
          <p:cNvGraphicFramePr>
            <a:graphicFrameLocks noGrp="1"/>
          </p:cNvGraphicFramePr>
          <p:nvPr>
            <p:ph type="chart" sz="quarter" idx="13"/>
            <p:extLst>
              <p:ext uri="{D42A27DB-BD31-4B8C-83A1-F6EECF244321}">
                <p14:modId xmlns:p14="http://schemas.microsoft.com/office/powerpoint/2010/main" val="807092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2BF67D-F855-4756-9F99-7D7B709E418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19F8A46-126D-463A-9EB7-DD3CE9CBC2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8830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5E501-DED3-4A1A-804C-2504B7F6D459}"/>
              </a:ext>
            </a:extLst>
          </p:cNvPr>
          <p:cNvSpPr>
            <a:spLocks noGrp="1"/>
          </p:cNvSpPr>
          <p:nvPr>
            <p:ph type="title"/>
          </p:nvPr>
        </p:nvSpPr>
        <p:spPr/>
        <p:txBody>
          <a:bodyPr/>
          <a:lstStyle/>
          <a:p>
            <a:r>
              <a:rPr lang="en-US"/>
              <a:t>Instagram Organic Reach by Post Type  | trendset.muenchen</a:t>
            </a:r>
          </a:p>
        </p:txBody>
      </p:sp>
      <p:graphicFrame>
        <p:nvGraphicFramePr>
          <p:cNvPr id="6" name="Chart Placeholder 5">
            <a:extLst>
              <a:ext uri="{FF2B5EF4-FFF2-40B4-BE49-F238E27FC236}">
                <a16:creationId xmlns:a16="http://schemas.microsoft.com/office/drawing/2014/main" id="{B34C30A4-3487-4DBB-AA5C-1697ACF20CBC}"/>
              </a:ext>
            </a:extLst>
          </p:cNvPr>
          <p:cNvGraphicFramePr>
            <a:graphicFrameLocks noGrp="1"/>
          </p:cNvGraphicFramePr>
          <p:nvPr>
            <p:ph type="chart" sz="quarter" idx="13"/>
            <p:extLst>
              <p:ext uri="{D42A27DB-BD31-4B8C-83A1-F6EECF244321}">
                <p14:modId xmlns:p14="http://schemas.microsoft.com/office/powerpoint/2010/main" val="212871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AC44A0-CE8D-45B6-A474-3F1F3FE15C9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26A7389-D9AE-45C5-A2E5-CD92FD1286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2151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F9529-3194-4952-82C6-54D2BA639DBE}"/>
              </a:ext>
            </a:extLst>
          </p:cNvPr>
          <p:cNvSpPr>
            <a:spLocks noGrp="1"/>
          </p:cNvSpPr>
          <p:nvPr>
            <p:ph type="title"/>
          </p:nvPr>
        </p:nvSpPr>
        <p:spPr/>
        <p:txBody>
          <a:bodyPr/>
          <a:lstStyle/>
          <a:p>
            <a:r>
              <a:rPr lang="en-US"/>
              <a:t>Instagram Hashtag Detection | trendset.muenchen - 1 of 2</a:t>
            </a:r>
          </a:p>
        </p:txBody>
      </p:sp>
      <p:graphicFrame>
        <p:nvGraphicFramePr>
          <p:cNvPr id="5" name="Table Placeholder 4">
            <a:extLst>
              <a:ext uri="{FF2B5EF4-FFF2-40B4-BE49-F238E27FC236}">
                <a16:creationId xmlns:a16="http://schemas.microsoft.com/office/drawing/2014/main" id="{2161A7B4-517C-4334-9ED0-746F68B67DD0}"/>
              </a:ext>
            </a:extLst>
          </p:cNvPr>
          <p:cNvGraphicFramePr>
            <a:graphicFrameLocks noGrp="1"/>
          </p:cNvGraphicFramePr>
          <p:nvPr>
            <p:ph type="tbl" sz="quarter" idx="13"/>
            <p:extLst>
              <p:ext uri="{D42A27DB-BD31-4B8C-83A1-F6EECF244321}">
                <p14:modId xmlns:p14="http://schemas.microsoft.com/office/powerpoint/2010/main" val="3591014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38182928"/>
                    </a:ext>
                  </a:extLst>
                </a:gridCol>
                <a:gridCol w="1481328">
                  <a:extLst>
                    <a:ext uri="{9D8B030D-6E8A-4147-A177-3AD203B41FA5}">
                      <a16:colId xmlns:a16="http://schemas.microsoft.com/office/drawing/2014/main" val="3907461600"/>
                    </a:ext>
                  </a:extLst>
                </a:gridCol>
                <a:gridCol w="1481328">
                  <a:extLst>
                    <a:ext uri="{9D8B030D-6E8A-4147-A177-3AD203B41FA5}">
                      <a16:colId xmlns:a16="http://schemas.microsoft.com/office/drawing/2014/main" val="4283726555"/>
                    </a:ext>
                  </a:extLst>
                </a:gridCol>
                <a:gridCol w="1481328">
                  <a:extLst>
                    <a:ext uri="{9D8B030D-6E8A-4147-A177-3AD203B41FA5}">
                      <a16:colId xmlns:a16="http://schemas.microsoft.com/office/drawing/2014/main" val="2869922530"/>
                    </a:ext>
                  </a:extLst>
                </a:gridCol>
                <a:gridCol w="1481328">
                  <a:extLst>
                    <a:ext uri="{9D8B030D-6E8A-4147-A177-3AD203B41FA5}">
                      <a16:colId xmlns:a16="http://schemas.microsoft.com/office/drawing/2014/main" val="2160315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04370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3372107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#organicrevolution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2038631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#messemünchen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132746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20836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4288527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714947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1490197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1445226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613044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1344040072"/>
                  </a:ext>
                </a:extLst>
              </a:tr>
            </a:tbl>
          </a:graphicData>
        </a:graphic>
      </p:graphicFrame>
      <p:sp>
        <p:nvSpPr>
          <p:cNvPr id="4" name="Text Placeholder 3">
            <a:extLst>
              <a:ext uri="{FF2B5EF4-FFF2-40B4-BE49-F238E27FC236}">
                <a16:creationId xmlns:a16="http://schemas.microsoft.com/office/drawing/2014/main" id="{1498E746-B834-4AEB-8D37-FE0F4BC87C7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53822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2020B-AB78-4E72-855B-653E522C50B6}"/>
              </a:ext>
            </a:extLst>
          </p:cNvPr>
          <p:cNvSpPr>
            <a:spLocks noGrp="1"/>
          </p:cNvSpPr>
          <p:nvPr>
            <p:ph type="title"/>
          </p:nvPr>
        </p:nvSpPr>
        <p:spPr/>
        <p:txBody>
          <a:bodyPr/>
          <a:lstStyle/>
          <a:p>
            <a:r>
              <a:rPr lang="en-US"/>
              <a:t>Instagram Hashtag Detection | trendset.muenchen - 2 of 2</a:t>
            </a:r>
          </a:p>
        </p:txBody>
      </p:sp>
      <p:graphicFrame>
        <p:nvGraphicFramePr>
          <p:cNvPr id="5" name="Table Placeholder 4">
            <a:extLst>
              <a:ext uri="{FF2B5EF4-FFF2-40B4-BE49-F238E27FC236}">
                <a16:creationId xmlns:a16="http://schemas.microsoft.com/office/drawing/2014/main" id="{CA1DC3E8-222E-4035-9BEE-17153675B88D}"/>
              </a:ext>
            </a:extLst>
          </p:cNvPr>
          <p:cNvGraphicFramePr>
            <a:graphicFrameLocks noGrp="1"/>
          </p:cNvGraphicFramePr>
          <p:nvPr>
            <p:ph type="tbl" sz="quarter" idx="13"/>
            <p:extLst>
              <p:ext uri="{D42A27DB-BD31-4B8C-83A1-F6EECF244321}">
                <p14:modId xmlns:p14="http://schemas.microsoft.com/office/powerpoint/2010/main" val="4280570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64446153"/>
                    </a:ext>
                  </a:extLst>
                </a:gridCol>
                <a:gridCol w="1481328">
                  <a:extLst>
                    <a:ext uri="{9D8B030D-6E8A-4147-A177-3AD203B41FA5}">
                      <a16:colId xmlns:a16="http://schemas.microsoft.com/office/drawing/2014/main" val="4130461865"/>
                    </a:ext>
                  </a:extLst>
                </a:gridCol>
                <a:gridCol w="1481328">
                  <a:extLst>
                    <a:ext uri="{9D8B030D-6E8A-4147-A177-3AD203B41FA5}">
                      <a16:colId xmlns:a16="http://schemas.microsoft.com/office/drawing/2014/main" val="2004755475"/>
                    </a:ext>
                  </a:extLst>
                </a:gridCol>
                <a:gridCol w="1481328">
                  <a:extLst>
                    <a:ext uri="{9D8B030D-6E8A-4147-A177-3AD203B41FA5}">
                      <a16:colId xmlns:a16="http://schemas.microsoft.com/office/drawing/2014/main" val="3096404945"/>
                    </a:ext>
                  </a:extLst>
                </a:gridCol>
                <a:gridCol w="1481328">
                  <a:extLst>
                    <a:ext uri="{9D8B030D-6E8A-4147-A177-3AD203B41FA5}">
                      <a16:colId xmlns:a16="http://schemas.microsoft.com/office/drawing/2014/main" val="1923993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259640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#discoverwhatscoming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295238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2591543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#blueheart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1353889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#emoji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375325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#meaning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3998132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#thankyouall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2971747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#trust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1203612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#loyality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3654898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#friendship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4259246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1365129799"/>
                  </a:ext>
                </a:extLst>
              </a:tr>
            </a:tbl>
          </a:graphicData>
        </a:graphic>
      </p:graphicFrame>
      <p:sp>
        <p:nvSpPr>
          <p:cNvPr id="4" name="Text Placeholder 3">
            <a:extLst>
              <a:ext uri="{FF2B5EF4-FFF2-40B4-BE49-F238E27FC236}">
                <a16:creationId xmlns:a16="http://schemas.microsoft.com/office/drawing/2014/main" id="{1EDDDD57-F599-44E2-846D-7918CEF890B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98936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CE122-AA1F-472A-B9AB-F749537486D5}"/>
              </a:ext>
            </a:extLst>
          </p:cNvPr>
          <p:cNvSpPr>
            <a:spLocks noGrp="1"/>
          </p:cNvSpPr>
          <p:nvPr>
            <p:ph type="title"/>
          </p:nvPr>
        </p:nvSpPr>
        <p:spPr/>
        <p:txBody>
          <a:bodyPr/>
          <a:lstStyle/>
          <a:p>
            <a:r>
              <a:rPr lang="en-US"/>
              <a:t>Instagram Hashtag Detection | trendset.muenchen - 1 of 3</a:t>
            </a:r>
          </a:p>
        </p:txBody>
      </p:sp>
      <p:graphicFrame>
        <p:nvGraphicFramePr>
          <p:cNvPr id="5" name="Table Placeholder 4">
            <a:extLst>
              <a:ext uri="{FF2B5EF4-FFF2-40B4-BE49-F238E27FC236}">
                <a16:creationId xmlns:a16="http://schemas.microsoft.com/office/drawing/2014/main" id="{42739DB0-3387-4DAB-970E-5CCEE0849311}"/>
              </a:ext>
            </a:extLst>
          </p:cNvPr>
          <p:cNvGraphicFramePr>
            <a:graphicFrameLocks noGrp="1"/>
          </p:cNvGraphicFramePr>
          <p:nvPr>
            <p:ph type="tbl" sz="quarter" idx="13"/>
            <p:extLst>
              <p:ext uri="{D42A27DB-BD31-4B8C-83A1-F6EECF244321}">
                <p14:modId xmlns:p14="http://schemas.microsoft.com/office/powerpoint/2010/main" val="228928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41202928"/>
                    </a:ext>
                  </a:extLst>
                </a:gridCol>
                <a:gridCol w="822960">
                  <a:extLst>
                    <a:ext uri="{9D8B030D-6E8A-4147-A177-3AD203B41FA5}">
                      <a16:colId xmlns:a16="http://schemas.microsoft.com/office/drawing/2014/main" val="2835520911"/>
                    </a:ext>
                  </a:extLst>
                </a:gridCol>
                <a:gridCol w="822960">
                  <a:extLst>
                    <a:ext uri="{9D8B030D-6E8A-4147-A177-3AD203B41FA5}">
                      <a16:colId xmlns:a16="http://schemas.microsoft.com/office/drawing/2014/main" val="2533884191"/>
                    </a:ext>
                  </a:extLst>
                </a:gridCol>
                <a:gridCol w="822960">
                  <a:extLst>
                    <a:ext uri="{9D8B030D-6E8A-4147-A177-3AD203B41FA5}">
                      <a16:colId xmlns:a16="http://schemas.microsoft.com/office/drawing/2014/main" val="2534529428"/>
                    </a:ext>
                  </a:extLst>
                </a:gridCol>
                <a:gridCol w="822960">
                  <a:extLst>
                    <a:ext uri="{9D8B030D-6E8A-4147-A177-3AD203B41FA5}">
                      <a16:colId xmlns:a16="http://schemas.microsoft.com/office/drawing/2014/main" val="1507354203"/>
                    </a:ext>
                  </a:extLst>
                </a:gridCol>
                <a:gridCol w="822960">
                  <a:extLst>
                    <a:ext uri="{9D8B030D-6E8A-4147-A177-3AD203B41FA5}">
                      <a16:colId xmlns:a16="http://schemas.microsoft.com/office/drawing/2014/main" val="1095379720"/>
                    </a:ext>
                  </a:extLst>
                </a:gridCol>
                <a:gridCol w="822960">
                  <a:extLst>
                    <a:ext uri="{9D8B030D-6E8A-4147-A177-3AD203B41FA5}">
                      <a16:colId xmlns:a16="http://schemas.microsoft.com/office/drawing/2014/main" val="2407496119"/>
                    </a:ext>
                  </a:extLst>
                </a:gridCol>
                <a:gridCol w="822960">
                  <a:extLst>
                    <a:ext uri="{9D8B030D-6E8A-4147-A177-3AD203B41FA5}">
                      <a16:colId xmlns:a16="http://schemas.microsoft.com/office/drawing/2014/main" val="1977513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2076828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641.33333333333</a:t>
                      </a:r>
                    </a:p>
                  </a:txBody>
                  <a:tcPr/>
                </a:tc>
                <a:extLst>
                  <a:ext uri="{0D108BD9-81ED-4DB2-BD59-A6C34878D82A}">
                    <a16:rowId xmlns:a16="http://schemas.microsoft.com/office/drawing/2014/main" val="319064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#organicrevolution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extLst>
                  <a:ext uri="{0D108BD9-81ED-4DB2-BD59-A6C34878D82A}">
                    <a16:rowId xmlns:a16="http://schemas.microsoft.com/office/drawing/2014/main" val="3312820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#messemünchen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extLst>
                  <a:ext uri="{0D108BD9-81ED-4DB2-BD59-A6C34878D82A}">
                    <a16:rowId xmlns:a16="http://schemas.microsoft.com/office/drawing/2014/main" val="773038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extLst>
                  <a:ext uri="{0D108BD9-81ED-4DB2-BD59-A6C34878D82A}">
                    <a16:rowId xmlns:a16="http://schemas.microsoft.com/office/drawing/2014/main" val="2682330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641.33333333333</a:t>
                      </a:r>
                    </a:p>
                  </a:txBody>
                  <a:tcPr/>
                </a:tc>
                <a:extLst>
                  <a:ext uri="{0D108BD9-81ED-4DB2-BD59-A6C34878D82A}">
                    <a16:rowId xmlns:a16="http://schemas.microsoft.com/office/drawing/2014/main" val="1950861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641.33333333333</a:t>
                      </a:r>
                    </a:p>
                  </a:txBody>
                  <a:tcPr/>
                </a:tc>
                <a:extLst>
                  <a:ext uri="{0D108BD9-81ED-4DB2-BD59-A6C34878D82A}">
                    <a16:rowId xmlns:a16="http://schemas.microsoft.com/office/drawing/2014/main" val="145614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641.33333333333</a:t>
                      </a:r>
                    </a:p>
                  </a:txBody>
                  <a:tcPr/>
                </a:tc>
                <a:extLst>
                  <a:ext uri="{0D108BD9-81ED-4DB2-BD59-A6C34878D82A}">
                    <a16:rowId xmlns:a16="http://schemas.microsoft.com/office/drawing/2014/main" val="3152873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641.33333333333</a:t>
                      </a:r>
                    </a:p>
                  </a:txBody>
                  <a:tcPr/>
                </a:tc>
                <a:extLst>
                  <a:ext uri="{0D108BD9-81ED-4DB2-BD59-A6C34878D82A}">
                    <a16:rowId xmlns:a16="http://schemas.microsoft.com/office/drawing/2014/main" val="609691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extLst>
                  <a:ext uri="{0D108BD9-81ED-4DB2-BD59-A6C34878D82A}">
                    <a16:rowId xmlns:a16="http://schemas.microsoft.com/office/drawing/2014/main" val="1417385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extLst>
                  <a:ext uri="{0D108BD9-81ED-4DB2-BD59-A6C34878D82A}">
                    <a16:rowId xmlns:a16="http://schemas.microsoft.com/office/drawing/2014/main" val="2271888989"/>
                  </a:ext>
                </a:extLst>
              </a:tr>
            </a:tbl>
          </a:graphicData>
        </a:graphic>
      </p:graphicFrame>
      <p:sp>
        <p:nvSpPr>
          <p:cNvPr id="4" name="Text Placeholder 3">
            <a:extLst>
              <a:ext uri="{FF2B5EF4-FFF2-40B4-BE49-F238E27FC236}">
                <a16:creationId xmlns:a16="http://schemas.microsoft.com/office/drawing/2014/main" id="{387DF811-46DE-4079-992B-9B9561D8671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73653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DE4E6-526E-40C3-BEFD-A02450B032E3}"/>
              </a:ext>
            </a:extLst>
          </p:cNvPr>
          <p:cNvSpPr>
            <a:spLocks noGrp="1"/>
          </p:cNvSpPr>
          <p:nvPr>
            <p:ph type="title"/>
          </p:nvPr>
        </p:nvSpPr>
        <p:spPr/>
        <p:txBody>
          <a:bodyPr/>
          <a:lstStyle/>
          <a:p>
            <a:r>
              <a:rPr lang="en-US"/>
              <a:t>Instagram Hashtag Detection | trendset.muenchen - 2 of 3</a:t>
            </a:r>
          </a:p>
        </p:txBody>
      </p:sp>
      <p:graphicFrame>
        <p:nvGraphicFramePr>
          <p:cNvPr id="5" name="Table Placeholder 4">
            <a:extLst>
              <a:ext uri="{FF2B5EF4-FFF2-40B4-BE49-F238E27FC236}">
                <a16:creationId xmlns:a16="http://schemas.microsoft.com/office/drawing/2014/main" id="{CDDBDE76-FB7F-471C-8729-E3E0CE7C7934}"/>
              </a:ext>
            </a:extLst>
          </p:cNvPr>
          <p:cNvGraphicFramePr>
            <a:graphicFrameLocks noGrp="1"/>
          </p:cNvGraphicFramePr>
          <p:nvPr>
            <p:ph type="tbl" sz="quarter" idx="13"/>
            <p:extLst>
              <p:ext uri="{D42A27DB-BD31-4B8C-83A1-F6EECF244321}">
                <p14:modId xmlns:p14="http://schemas.microsoft.com/office/powerpoint/2010/main" val="2153104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4761173"/>
                    </a:ext>
                  </a:extLst>
                </a:gridCol>
                <a:gridCol w="822960">
                  <a:extLst>
                    <a:ext uri="{9D8B030D-6E8A-4147-A177-3AD203B41FA5}">
                      <a16:colId xmlns:a16="http://schemas.microsoft.com/office/drawing/2014/main" val="974471338"/>
                    </a:ext>
                  </a:extLst>
                </a:gridCol>
                <a:gridCol w="822960">
                  <a:extLst>
                    <a:ext uri="{9D8B030D-6E8A-4147-A177-3AD203B41FA5}">
                      <a16:colId xmlns:a16="http://schemas.microsoft.com/office/drawing/2014/main" val="536472004"/>
                    </a:ext>
                  </a:extLst>
                </a:gridCol>
                <a:gridCol w="822960">
                  <a:extLst>
                    <a:ext uri="{9D8B030D-6E8A-4147-A177-3AD203B41FA5}">
                      <a16:colId xmlns:a16="http://schemas.microsoft.com/office/drawing/2014/main" val="1487551147"/>
                    </a:ext>
                  </a:extLst>
                </a:gridCol>
                <a:gridCol w="822960">
                  <a:extLst>
                    <a:ext uri="{9D8B030D-6E8A-4147-A177-3AD203B41FA5}">
                      <a16:colId xmlns:a16="http://schemas.microsoft.com/office/drawing/2014/main" val="3474592829"/>
                    </a:ext>
                  </a:extLst>
                </a:gridCol>
                <a:gridCol w="822960">
                  <a:extLst>
                    <a:ext uri="{9D8B030D-6E8A-4147-A177-3AD203B41FA5}">
                      <a16:colId xmlns:a16="http://schemas.microsoft.com/office/drawing/2014/main" val="3334163154"/>
                    </a:ext>
                  </a:extLst>
                </a:gridCol>
                <a:gridCol w="822960">
                  <a:extLst>
                    <a:ext uri="{9D8B030D-6E8A-4147-A177-3AD203B41FA5}">
                      <a16:colId xmlns:a16="http://schemas.microsoft.com/office/drawing/2014/main" val="3667270274"/>
                    </a:ext>
                  </a:extLst>
                </a:gridCol>
                <a:gridCol w="822960">
                  <a:extLst>
                    <a:ext uri="{9D8B030D-6E8A-4147-A177-3AD203B41FA5}">
                      <a16:colId xmlns:a16="http://schemas.microsoft.com/office/drawing/2014/main" val="2338418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809022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#discoverwhatscoming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extLst>
                  <a:ext uri="{0D108BD9-81ED-4DB2-BD59-A6C34878D82A}">
                    <a16:rowId xmlns:a16="http://schemas.microsoft.com/office/drawing/2014/main" val="42241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extLst>
                  <a:ext uri="{0D108BD9-81ED-4DB2-BD59-A6C34878D82A}">
                    <a16:rowId xmlns:a16="http://schemas.microsoft.com/office/drawing/2014/main" val="2398997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#trendforecast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extLst>
                  <a:ext uri="{0D108BD9-81ED-4DB2-BD59-A6C34878D82A}">
                    <a16:rowId xmlns:a16="http://schemas.microsoft.com/office/drawing/2014/main" val="475461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extLst>
                  <a:ext uri="{0D108BD9-81ED-4DB2-BD59-A6C34878D82A}">
                    <a16:rowId xmlns:a16="http://schemas.microsoft.com/office/drawing/2014/main" val="2936242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#colorful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extLst>
                  <a:ext uri="{0D108BD9-81ED-4DB2-BD59-A6C34878D82A}">
                    <a16:rowId xmlns:a16="http://schemas.microsoft.com/office/drawing/2014/main" val="105403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#springsummer2019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extLst>
                  <a:ext uri="{0D108BD9-81ED-4DB2-BD59-A6C34878D82A}">
                    <a16:rowId xmlns:a16="http://schemas.microsoft.com/office/drawing/2014/main" val="166474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extLst>
                  <a:ext uri="{0D108BD9-81ED-4DB2-BD59-A6C34878D82A}">
                    <a16:rowId xmlns:a16="http://schemas.microsoft.com/office/drawing/2014/main" val="2852672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#individuality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extLst>
                  <a:ext uri="{0D108BD9-81ED-4DB2-BD59-A6C34878D82A}">
                    <a16:rowId xmlns:a16="http://schemas.microsoft.com/office/drawing/2014/main" val="2250471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#ethos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extLst>
                  <a:ext uri="{0D108BD9-81ED-4DB2-BD59-A6C34878D82A}">
                    <a16:rowId xmlns:a16="http://schemas.microsoft.com/office/drawing/2014/main" val="244853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extLst>
                  <a:ext uri="{0D108BD9-81ED-4DB2-BD59-A6C34878D82A}">
                    <a16:rowId xmlns:a16="http://schemas.microsoft.com/office/drawing/2014/main" val="3775837166"/>
                  </a:ext>
                </a:extLst>
              </a:tr>
            </a:tbl>
          </a:graphicData>
        </a:graphic>
      </p:graphicFrame>
      <p:sp>
        <p:nvSpPr>
          <p:cNvPr id="4" name="Text Placeholder 3">
            <a:extLst>
              <a:ext uri="{FF2B5EF4-FFF2-40B4-BE49-F238E27FC236}">
                <a16:creationId xmlns:a16="http://schemas.microsoft.com/office/drawing/2014/main" id="{93D7EA15-23E0-46F2-B948-DF702E7A46E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76950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A8EB2-AADD-4439-8E2A-A62EBB22D21C}"/>
              </a:ext>
            </a:extLst>
          </p:cNvPr>
          <p:cNvSpPr>
            <a:spLocks noGrp="1"/>
          </p:cNvSpPr>
          <p:nvPr>
            <p:ph type="title"/>
          </p:nvPr>
        </p:nvSpPr>
        <p:spPr/>
        <p:txBody>
          <a:bodyPr/>
          <a:lstStyle/>
          <a:p>
            <a:r>
              <a:rPr lang="en-US"/>
              <a:t>Instagram Hashtag Detection | trendset.muenchen - 3 of 3</a:t>
            </a:r>
          </a:p>
        </p:txBody>
      </p:sp>
      <p:graphicFrame>
        <p:nvGraphicFramePr>
          <p:cNvPr id="5" name="Table Placeholder 4">
            <a:extLst>
              <a:ext uri="{FF2B5EF4-FFF2-40B4-BE49-F238E27FC236}">
                <a16:creationId xmlns:a16="http://schemas.microsoft.com/office/drawing/2014/main" id="{220514E3-96E8-450E-89E3-DF8947AF91E5}"/>
              </a:ext>
            </a:extLst>
          </p:cNvPr>
          <p:cNvGraphicFramePr>
            <a:graphicFrameLocks noGrp="1"/>
          </p:cNvGraphicFramePr>
          <p:nvPr>
            <p:ph type="tbl" sz="quarter" idx="13"/>
            <p:extLst>
              <p:ext uri="{D42A27DB-BD31-4B8C-83A1-F6EECF244321}">
                <p14:modId xmlns:p14="http://schemas.microsoft.com/office/powerpoint/2010/main" val="1710965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19951782"/>
                    </a:ext>
                  </a:extLst>
                </a:gridCol>
                <a:gridCol w="822960">
                  <a:extLst>
                    <a:ext uri="{9D8B030D-6E8A-4147-A177-3AD203B41FA5}">
                      <a16:colId xmlns:a16="http://schemas.microsoft.com/office/drawing/2014/main" val="3345220937"/>
                    </a:ext>
                  </a:extLst>
                </a:gridCol>
                <a:gridCol w="822960">
                  <a:extLst>
                    <a:ext uri="{9D8B030D-6E8A-4147-A177-3AD203B41FA5}">
                      <a16:colId xmlns:a16="http://schemas.microsoft.com/office/drawing/2014/main" val="1704954233"/>
                    </a:ext>
                  </a:extLst>
                </a:gridCol>
                <a:gridCol w="822960">
                  <a:extLst>
                    <a:ext uri="{9D8B030D-6E8A-4147-A177-3AD203B41FA5}">
                      <a16:colId xmlns:a16="http://schemas.microsoft.com/office/drawing/2014/main" val="3068613168"/>
                    </a:ext>
                  </a:extLst>
                </a:gridCol>
                <a:gridCol w="822960">
                  <a:extLst>
                    <a:ext uri="{9D8B030D-6E8A-4147-A177-3AD203B41FA5}">
                      <a16:colId xmlns:a16="http://schemas.microsoft.com/office/drawing/2014/main" val="2272074079"/>
                    </a:ext>
                  </a:extLst>
                </a:gridCol>
                <a:gridCol w="822960">
                  <a:extLst>
                    <a:ext uri="{9D8B030D-6E8A-4147-A177-3AD203B41FA5}">
                      <a16:colId xmlns:a16="http://schemas.microsoft.com/office/drawing/2014/main" val="3951002844"/>
                    </a:ext>
                  </a:extLst>
                </a:gridCol>
                <a:gridCol w="822960">
                  <a:extLst>
                    <a:ext uri="{9D8B030D-6E8A-4147-A177-3AD203B41FA5}">
                      <a16:colId xmlns:a16="http://schemas.microsoft.com/office/drawing/2014/main" val="2231996856"/>
                    </a:ext>
                  </a:extLst>
                </a:gridCol>
                <a:gridCol w="822960">
                  <a:extLst>
                    <a:ext uri="{9D8B030D-6E8A-4147-A177-3AD203B41FA5}">
                      <a16:colId xmlns:a16="http://schemas.microsoft.com/office/drawing/2014/main" val="2775906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3596422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#blueheart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extLst>
                  <a:ext uri="{0D108BD9-81ED-4DB2-BD59-A6C34878D82A}">
                    <a16:rowId xmlns:a16="http://schemas.microsoft.com/office/drawing/2014/main" val="3851804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#emoji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extLst>
                  <a:ext uri="{0D108BD9-81ED-4DB2-BD59-A6C34878D82A}">
                    <a16:rowId xmlns:a16="http://schemas.microsoft.com/office/drawing/2014/main" val="3476626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#meaning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extLst>
                  <a:ext uri="{0D108BD9-81ED-4DB2-BD59-A6C34878D82A}">
                    <a16:rowId xmlns:a16="http://schemas.microsoft.com/office/drawing/2014/main" val="800771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#thankyouall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extLst>
                  <a:ext uri="{0D108BD9-81ED-4DB2-BD59-A6C34878D82A}">
                    <a16:rowId xmlns:a16="http://schemas.microsoft.com/office/drawing/2014/main" val="217825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#trust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extLst>
                  <a:ext uri="{0D108BD9-81ED-4DB2-BD59-A6C34878D82A}">
                    <a16:rowId xmlns:a16="http://schemas.microsoft.com/office/drawing/2014/main" val="1150957638"/>
                  </a:ext>
                </a:extLst>
              </a:tr>
            </a:tbl>
          </a:graphicData>
        </a:graphic>
      </p:graphicFrame>
      <p:sp>
        <p:nvSpPr>
          <p:cNvPr id="4" name="Text Placeholder 3">
            <a:extLst>
              <a:ext uri="{FF2B5EF4-FFF2-40B4-BE49-F238E27FC236}">
                <a16:creationId xmlns:a16="http://schemas.microsoft.com/office/drawing/2014/main" id="{2B85CAFF-2CB9-4D49-8191-3830677785E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24293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39ED8-501D-47CE-8C1E-84DC5F949357}"/>
              </a:ext>
            </a:extLst>
          </p:cNvPr>
          <p:cNvSpPr>
            <a:spLocks noGrp="1"/>
          </p:cNvSpPr>
          <p:nvPr>
            <p:ph type="title"/>
          </p:nvPr>
        </p:nvSpPr>
        <p:spPr/>
        <p:txBody>
          <a:bodyPr/>
          <a:lstStyle/>
          <a:p>
            <a:r>
              <a:rPr lang="en-US"/>
              <a:t>Reach  | trendset.muenchen</a:t>
            </a:r>
          </a:p>
        </p:txBody>
      </p:sp>
      <p:graphicFrame>
        <p:nvGraphicFramePr>
          <p:cNvPr id="6" name="Chart Placeholder 5">
            <a:extLst>
              <a:ext uri="{FF2B5EF4-FFF2-40B4-BE49-F238E27FC236}">
                <a16:creationId xmlns:a16="http://schemas.microsoft.com/office/drawing/2014/main" id="{CDA4E50D-4F8E-4E64-96E9-849B79ED5DC7}"/>
              </a:ext>
            </a:extLst>
          </p:cNvPr>
          <p:cNvGraphicFramePr>
            <a:graphicFrameLocks noGrp="1"/>
          </p:cNvGraphicFramePr>
          <p:nvPr>
            <p:ph type="chart" sz="quarter" idx="13"/>
            <p:extLst>
              <p:ext uri="{D42A27DB-BD31-4B8C-83A1-F6EECF244321}">
                <p14:modId xmlns:p14="http://schemas.microsoft.com/office/powerpoint/2010/main" val="238525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0859ED-B860-4970-BEF7-3CDC50FFE10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56635F30-8D88-4E39-93DF-0CE985FDEC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8322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8DEDB-FD95-4C7B-9F24-921979DDA953}"/>
              </a:ext>
            </a:extLst>
          </p:cNvPr>
          <p:cNvSpPr>
            <a:spLocks noGrp="1"/>
          </p:cNvSpPr>
          <p:nvPr>
            <p:ph type="title"/>
          </p:nvPr>
        </p:nvSpPr>
        <p:spPr/>
        <p:txBody>
          <a:bodyPr/>
          <a:lstStyle/>
          <a:p>
            <a:r>
              <a:rPr lang="en-US"/>
              <a:t>Impressions  | trendset.muenchen</a:t>
            </a:r>
          </a:p>
        </p:txBody>
      </p:sp>
      <p:graphicFrame>
        <p:nvGraphicFramePr>
          <p:cNvPr id="6" name="Chart Placeholder 5">
            <a:extLst>
              <a:ext uri="{FF2B5EF4-FFF2-40B4-BE49-F238E27FC236}">
                <a16:creationId xmlns:a16="http://schemas.microsoft.com/office/drawing/2014/main" id="{D5166956-5658-4976-9765-1F75D902F30A}"/>
              </a:ext>
            </a:extLst>
          </p:cNvPr>
          <p:cNvGraphicFramePr>
            <a:graphicFrameLocks noGrp="1"/>
          </p:cNvGraphicFramePr>
          <p:nvPr>
            <p:ph type="chart" sz="quarter" idx="13"/>
            <p:extLst>
              <p:ext uri="{D42A27DB-BD31-4B8C-83A1-F6EECF244321}">
                <p14:modId xmlns:p14="http://schemas.microsoft.com/office/powerpoint/2010/main" val="2093298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CFF608-AC60-4184-8EA2-36C6224F183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290CE3B0-9CED-4587-88BE-9FA51B75CC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4130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14F20-C40B-4428-8276-F42EE5082C05}"/>
              </a:ext>
            </a:extLst>
          </p:cNvPr>
          <p:cNvSpPr>
            <a:spLocks noGrp="1"/>
          </p:cNvSpPr>
          <p:nvPr>
            <p:ph type="title"/>
          </p:nvPr>
        </p:nvSpPr>
        <p:spPr/>
        <p:txBody>
          <a:bodyPr/>
          <a:lstStyle/>
          <a:p>
            <a:r>
              <a:rPr lang="en-US"/>
              <a:t>Instagram Total Interactions | trendset.muenchen</a:t>
            </a:r>
          </a:p>
        </p:txBody>
      </p:sp>
      <p:graphicFrame>
        <p:nvGraphicFramePr>
          <p:cNvPr id="6" name="Chart Placeholder 5">
            <a:extLst>
              <a:ext uri="{FF2B5EF4-FFF2-40B4-BE49-F238E27FC236}">
                <a16:creationId xmlns:a16="http://schemas.microsoft.com/office/drawing/2014/main" id="{EC9FC5A5-83EF-4548-930B-6ABF2B7CAE82}"/>
              </a:ext>
            </a:extLst>
          </p:cNvPr>
          <p:cNvGraphicFramePr>
            <a:graphicFrameLocks noGrp="1"/>
          </p:cNvGraphicFramePr>
          <p:nvPr>
            <p:ph type="chart" sz="quarter" idx="13"/>
            <p:extLst>
              <p:ext uri="{D42A27DB-BD31-4B8C-83A1-F6EECF244321}">
                <p14:modId xmlns:p14="http://schemas.microsoft.com/office/powerpoint/2010/main" val="2655302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38A67C-147F-45A4-A395-CDD93AC503C2}"/>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F5F5CF6-3289-4B68-88A3-16737ECAD0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40116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767</Words>
  <Application>Microsoft Office PowerPoint</Application>
  <PresentationFormat>On-screen Show (4:3)</PresentationFormat>
  <Paragraphs>439</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TrendSet Instagram</vt:lpstr>
      <vt:lpstr>Instagram Key Metrics Table | trendset.muenchen</vt:lpstr>
      <vt:lpstr>Instagram Followers Total | trendset.muenchen</vt:lpstr>
      <vt:lpstr>Instagram Followers Change | trendset.muenchen</vt:lpstr>
      <vt:lpstr>Instagram Followers Table | trendset.muenchen</vt:lpstr>
      <vt:lpstr>Instagram Posts Table | trendset.muenchen - 1 of 2</vt:lpstr>
      <vt:lpstr>Instagram Posts Table | trendset.muenchen - 2 of 2</vt:lpstr>
      <vt:lpstr>Instagram Posts | trendset.muenchen</vt:lpstr>
      <vt:lpstr>Instagram Interaction Rate | trendset.muenchen</vt:lpstr>
      <vt:lpstr>Instagram Organic Reach by Post Type  | trendset.muenchen</vt:lpstr>
      <vt:lpstr>Instagram Hashtag Detection | trendset.muenchen - 1 of 2</vt:lpstr>
      <vt:lpstr>Instagram Hashtag Detection | trendset.muenchen - 2 of 2</vt:lpstr>
      <vt:lpstr>Instagram Hashtag Detection | trendset.muenchen - 1 of 3</vt:lpstr>
      <vt:lpstr>Instagram Hashtag Detection | trendset.muenchen - 2 of 3</vt:lpstr>
      <vt:lpstr>Instagram Hashtag Detection | trendset.muenchen - 3 of 3</vt:lpstr>
      <vt:lpstr>Reach  | trendset.muenchen</vt:lpstr>
      <vt:lpstr>Impressions  | trendset.muenchen</vt:lpstr>
      <vt:lpstr>Instagram Total Interactions | trendset.muenchen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TrendSet Instagram</dc:title>
  <dc:creator>Administrator</dc:creator>
  <cp:lastModifiedBy>Administrator</cp:lastModifiedBy>
  <cp:revision>1</cp:revision>
  <dcterms:created xsi:type="dcterms:W3CDTF">2018-10-16T07:47:57Z</dcterms:created>
  <dcterms:modified xsi:type="dcterms:W3CDTF">2018-10-16T07:48:45Z</dcterms:modified>
</cp:coreProperties>
</file>