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numCache>
            </c:numRef>
          </c:val>
          <c:smooth val="0"/>
          <c:extLst>
            <c:ext xmlns:c16="http://schemas.microsoft.com/office/drawing/2014/chart" uri="{C3380CC4-5D6E-409C-BE32-E72D297353CC}">
              <c16:uniqueId val="{00000000-12B4-414F-8856-7B0C2B521050}"/>
            </c:ext>
          </c:extLst>
        </c:ser>
        <c:dLbls>
          <c:showLegendKey val="0"/>
          <c:showVal val="0"/>
          <c:showCatName val="0"/>
          <c:showSerName val="0"/>
          <c:showPercent val="0"/>
          <c:showBubbleSize val="0"/>
        </c:dLbls>
        <c:smooth val="0"/>
        <c:axId val="285135768"/>
        <c:axId val="285130520"/>
      </c:lineChart>
      <c:dateAx>
        <c:axId val="28513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30520"/>
        <c:crosses val="autoZero"/>
        <c:auto val="1"/>
        <c:lblOffset val="100"/>
        <c:baseTimeUnit val="days"/>
      </c:dateAx>
      <c:valAx>
        <c:axId val="28513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3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numCache>
            </c:numRef>
          </c:val>
          <c:smooth val="0"/>
          <c:extLst>
            <c:ext xmlns:c16="http://schemas.microsoft.com/office/drawing/2014/chart" uri="{C3380CC4-5D6E-409C-BE32-E72D297353CC}">
              <c16:uniqueId val="{00000000-B2E0-4D6D-A94C-30C556240AB9}"/>
            </c:ext>
          </c:extLst>
        </c:ser>
        <c:dLbls>
          <c:showLegendKey val="0"/>
          <c:showVal val="0"/>
          <c:showCatName val="0"/>
          <c:showSerName val="0"/>
          <c:showPercent val="0"/>
          <c:showBubbleSize val="0"/>
        </c:dLbls>
        <c:smooth val="0"/>
        <c:axId val="285054072"/>
        <c:axId val="281479912"/>
      </c:lineChart>
      <c:dateAx>
        <c:axId val="28505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79912"/>
        <c:crosses val="autoZero"/>
        <c:auto val="1"/>
        <c:lblOffset val="100"/>
        <c:baseTimeUnit val="days"/>
      </c:dateAx>
      <c:valAx>
        <c:axId val="28147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5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1</c:v>
                </c:pt>
                <c:pt idx="4">
                  <c:v>0</c:v>
                </c:pt>
                <c:pt idx="5">
                  <c:v>1</c:v>
                </c:pt>
                <c:pt idx="6">
                  <c:v>1</c:v>
                </c:pt>
                <c:pt idx="7">
                  <c:v>1</c:v>
                </c:pt>
                <c:pt idx="8">
                  <c:v>0</c:v>
                </c:pt>
                <c:pt idx="9">
                  <c:v>0</c:v>
                </c:pt>
                <c:pt idx="10">
                  <c:v>0</c:v>
                </c:pt>
                <c:pt idx="11">
                  <c:v>1</c:v>
                </c:pt>
                <c:pt idx="12">
                  <c:v>0</c:v>
                </c:pt>
                <c:pt idx="13">
                  <c:v>0</c:v>
                </c:pt>
                <c:pt idx="14">
                  <c:v>1</c:v>
                </c:pt>
                <c:pt idx="15">
                  <c:v>0</c:v>
                </c:pt>
                <c:pt idx="16">
                  <c:v>0</c:v>
                </c:pt>
                <c:pt idx="17">
                  <c:v>1</c:v>
                </c:pt>
                <c:pt idx="18">
                  <c:v>1</c:v>
                </c:pt>
                <c:pt idx="19">
                  <c:v>0</c:v>
                </c:pt>
                <c:pt idx="20">
                  <c:v>0</c:v>
                </c:pt>
                <c:pt idx="21">
                  <c:v>0</c:v>
                </c:pt>
                <c:pt idx="22">
                  <c:v>0</c:v>
                </c:pt>
                <c:pt idx="23">
                  <c:v>0</c:v>
                </c:pt>
                <c:pt idx="24">
                  <c:v>0</c:v>
                </c:pt>
                <c:pt idx="25">
                  <c:v>1</c:v>
                </c:pt>
                <c:pt idx="26">
                  <c:v>1</c:v>
                </c:pt>
                <c:pt idx="27">
                  <c:v>1</c:v>
                </c:pt>
                <c:pt idx="28">
                  <c:v>1</c:v>
                </c:pt>
                <c:pt idx="29">
                  <c:v>0</c:v>
                </c:pt>
              </c:numCache>
            </c:numRef>
          </c:val>
          <c:smooth val="0"/>
          <c:extLst>
            <c:ext xmlns:c16="http://schemas.microsoft.com/office/drawing/2014/chart" uri="{C3380CC4-5D6E-409C-BE32-E72D297353CC}">
              <c16:uniqueId val="{00000000-9046-4217-999E-91AFEB2DF8F2}"/>
            </c:ext>
          </c:extLst>
        </c:ser>
        <c:dLbls>
          <c:showLegendKey val="0"/>
          <c:showVal val="0"/>
          <c:showCatName val="0"/>
          <c:showSerName val="0"/>
          <c:showPercent val="0"/>
          <c:showBubbleSize val="0"/>
        </c:dLbls>
        <c:smooth val="0"/>
        <c:axId val="398849856"/>
        <c:axId val="398840016"/>
      </c:lineChart>
      <c:dateAx>
        <c:axId val="39884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40016"/>
        <c:crosses val="autoZero"/>
        <c:auto val="1"/>
        <c:lblOffset val="100"/>
        <c:baseTimeUnit val="days"/>
      </c:dateAx>
      <c:valAx>
        <c:axId val="39884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1AD-4405-B020-44B3D604FE97}"/>
            </c:ext>
          </c:extLst>
        </c:ser>
        <c:dLbls>
          <c:showLegendKey val="0"/>
          <c:showVal val="0"/>
          <c:showCatName val="0"/>
          <c:showSerName val="0"/>
          <c:showPercent val="0"/>
          <c:showBubbleSize val="0"/>
        </c:dLbls>
        <c:smooth val="0"/>
        <c:axId val="398841000"/>
        <c:axId val="398845264"/>
      </c:lineChart>
      <c:dateAx>
        <c:axId val="39884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45264"/>
        <c:crosses val="autoZero"/>
        <c:auto val="1"/>
        <c:lblOffset val="100"/>
        <c:baseTimeUnit val="days"/>
      </c:dateAx>
      <c:valAx>
        <c:axId val="39884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4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609.81818181818005</c:v>
                </c:pt>
              </c:numCache>
            </c:numRef>
          </c:val>
          <c:extLst>
            <c:ext xmlns:c16="http://schemas.microsoft.com/office/drawing/2014/chart" uri="{C3380CC4-5D6E-409C-BE32-E72D297353CC}">
              <c16:uniqueId val="{00000000-F596-4F45-B575-A97CD86D7C55}"/>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636</c:v>
                </c:pt>
              </c:numCache>
            </c:numRef>
          </c:val>
          <c:extLst>
            <c:ext xmlns:c16="http://schemas.microsoft.com/office/drawing/2014/chart" uri="{C3380CC4-5D6E-409C-BE32-E72D297353CC}">
              <c16:uniqueId val="{00000001-F596-4F45-B575-A97CD86D7C55}"/>
            </c:ext>
          </c:extLst>
        </c:ser>
        <c:dLbls>
          <c:showLegendKey val="0"/>
          <c:showVal val="0"/>
          <c:showCatName val="0"/>
          <c:showSerName val="0"/>
          <c:showPercent val="0"/>
          <c:showBubbleSize val="0"/>
        </c:dLbls>
        <c:gapWidth val="150"/>
        <c:overlap val="100"/>
        <c:axId val="398855760"/>
        <c:axId val="359173560"/>
      </c:barChart>
      <c:catAx>
        <c:axId val="39885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73560"/>
        <c:crosses val="autoZero"/>
        <c:auto val="1"/>
        <c:lblAlgn val="ctr"/>
        <c:lblOffset val="100"/>
        <c:noMultiLvlLbl val="0"/>
      </c:catAx>
      <c:valAx>
        <c:axId val="359173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5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1247</c:v>
                </c:pt>
                <c:pt idx="1">
                  <c:v>2019</c:v>
                </c:pt>
                <c:pt idx="2">
                  <c:v>1915</c:v>
                </c:pt>
                <c:pt idx="3">
                  <c:v>1941</c:v>
                </c:pt>
                <c:pt idx="4">
                  <c:v>1480</c:v>
                </c:pt>
                <c:pt idx="5">
                  <c:v>2900</c:v>
                </c:pt>
                <c:pt idx="6">
                  <c:v>5273</c:v>
                </c:pt>
                <c:pt idx="7">
                  <c:v>4299</c:v>
                </c:pt>
                <c:pt idx="8">
                  <c:v>3178</c:v>
                </c:pt>
                <c:pt idx="9">
                  <c:v>3145</c:v>
                </c:pt>
                <c:pt idx="10">
                  <c:v>2954</c:v>
                </c:pt>
                <c:pt idx="11">
                  <c:v>3684</c:v>
                </c:pt>
                <c:pt idx="12">
                  <c:v>516</c:v>
                </c:pt>
                <c:pt idx="13">
                  <c:v>35</c:v>
                </c:pt>
                <c:pt idx="14">
                  <c:v>498</c:v>
                </c:pt>
                <c:pt idx="15">
                  <c:v>140</c:v>
                </c:pt>
                <c:pt idx="16">
                  <c:v>35</c:v>
                </c:pt>
                <c:pt idx="17">
                  <c:v>503</c:v>
                </c:pt>
                <c:pt idx="18">
                  <c:v>617</c:v>
                </c:pt>
                <c:pt idx="19">
                  <c:v>117</c:v>
                </c:pt>
                <c:pt idx="20">
                  <c:v>23</c:v>
                </c:pt>
                <c:pt idx="21">
                  <c:v>149</c:v>
                </c:pt>
                <c:pt idx="22">
                  <c:v>20</c:v>
                </c:pt>
                <c:pt idx="23">
                  <c:v>9</c:v>
                </c:pt>
                <c:pt idx="24">
                  <c:v>14</c:v>
                </c:pt>
                <c:pt idx="25">
                  <c:v>415</c:v>
                </c:pt>
                <c:pt idx="26">
                  <c:v>439</c:v>
                </c:pt>
                <c:pt idx="27">
                  <c:v>403</c:v>
                </c:pt>
                <c:pt idx="28">
                  <c:v>380</c:v>
                </c:pt>
                <c:pt idx="29">
                  <c:v>183</c:v>
                </c:pt>
              </c:numCache>
            </c:numRef>
          </c:val>
          <c:smooth val="0"/>
          <c:extLst>
            <c:ext xmlns:c16="http://schemas.microsoft.com/office/drawing/2014/chart" uri="{C3380CC4-5D6E-409C-BE32-E72D297353CC}">
              <c16:uniqueId val="{00000000-43EB-4552-A3D3-2B9BE5311D72}"/>
            </c:ext>
          </c:extLst>
        </c:ser>
        <c:dLbls>
          <c:showLegendKey val="0"/>
          <c:showVal val="0"/>
          <c:showCatName val="0"/>
          <c:showSerName val="0"/>
          <c:showPercent val="0"/>
          <c:showBubbleSize val="0"/>
        </c:dLbls>
        <c:smooth val="0"/>
        <c:axId val="218762712"/>
        <c:axId val="218757136"/>
      </c:lineChart>
      <c:dateAx>
        <c:axId val="218762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57136"/>
        <c:crosses val="autoZero"/>
        <c:auto val="1"/>
        <c:lblOffset val="100"/>
        <c:baseTimeUnit val="days"/>
      </c:dateAx>
      <c:valAx>
        <c:axId val="21875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6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1732</c:v>
                </c:pt>
                <c:pt idx="1">
                  <c:v>2354</c:v>
                </c:pt>
                <c:pt idx="2">
                  <c:v>2160</c:v>
                </c:pt>
                <c:pt idx="3">
                  <c:v>2462</c:v>
                </c:pt>
                <c:pt idx="4">
                  <c:v>1658</c:v>
                </c:pt>
                <c:pt idx="5">
                  <c:v>3382</c:v>
                </c:pt>
                <c:pt idx="6">
                  <c:v>6150</c:v>
                </c:pt>
                <c:pt idx="7">
                  <c:v>5331</c:v>
                </c:pt>
                <c:pt idx="8">
                  <c:v>3759</c:v>
                </c:pt>
                <c:pt idx="9">
                  <c:v>3622</c:v>
                </c:pt>
                <c:pt idx="10">
                  <c:v>3407</c:v>
                </c:pt>
                <c:pt idx="11">
                  <c:v>4400</c:v>
                </c:pt>
                <c:pt idx="12">
                  <c:v>640</c:v>
                </c:pt>
                <c:pt idx="13">
                  <c:v>55</c:v>
                </c:pt>
                <c:pt idx="14">
                  <c:v>747</c:v>
                </c:pt>
                <c:pt idx="15">
                  <c:v>178</c:v>
                </c:pt>
                <c:pt idx="16">
                  <c:v>45</c:v>
                </c:pt>
                <c:pt idx="17">
                  <c:v>775</c:v>
                </c:pt>
                <c:pt idx="18">
                  <c:v>1129</c:v>
                </c:pt>
                <c:pt idx="19">
                  <c:v>174</c:v>
                </c:pt>
                <c:pt idx="20">
                  <c:v>64</c:v>
                </c:pt>
                <c:pt idx="21">
                  <c:v>172</c:v>
                </c:pt>
                <c:pt idx="22">
                  <c:v>21</c:v>
                </c:pt>
                <c:pt idx="23">
                  <c:v>82</c:v>
                </c:pt>
                <c:pt idx="24">
                  <c:v>61</c:v>
                </c:pt>
                <c:pt idx="25">
                  <c:v>702</c:v>
                </c:pt>
                <c:pt idx="26">
                  <c:v>790</c:v>
                </c:pt>
                <c:pt idx="27">
                  <c:v>748</c:v>
                </c:pt>
                <c:pt idx="28">
                  <c:v>665</c:v>
                </c:pt>
                <c:pt idx="29">
                  <c:v>289</c:v>
                </c:pt>
              </c:numCache>
            </c:numRef>
          </c:val>
          <c:smooth val="0"/>
          <c:extLst>
            <c:ext xmlns:c16="http://schemas.microsoft.com/office/drawing/2014/chart" uri="{C3380CC4-5D6E-409C-BE32-E72D297353CC}">
              <c16:uniqueId val="{00000000-76A3-4CFB-8149-460626D78EB4}"/>
            </c:ext>
          </c:extLst>
        </c:ser>
        <c:dLbls>
          <c:showLegendKey val="0"/>
          <c:showVal val="0"/>
          <c:showCatName val="0"/>
          <c:showSerName val="0"/>
          <c:showPercent val="0"/>
          <c:showBubbleSize val="0"/>
        </c:dLbls>
        <c:smooth val="0"/>
        <c:axId val="218766320"/>
        <c:axId val="218766648"/>
      </c:lineChart>
      <c:dateAx>
        <c:axId val="21876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66648"/>
        <c:crosses val="autoZero"/>
        <c:auto val="1"/>
        <c:lblOffset val="100"/>
        <c:baseTimeUnit val="days"/>
      </c:dateAx>
      <c:valAx>
        <c:axId val="21876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6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629</c:v>
                </c:pt>
              </c:numCache>
            </c:numRef>
          </c:val>
          <c:extLst>
            <c:ext xmlns:c16="http://schemas.microsoft.com/office/drawing/2014/chart" uri="{C3380CC4-5D6E-409C-BE32-E72D297353CC}">
              <c16:uniqueId val="{00000000-0FBB-493C-B4B7-7C767CEF517F}"/>
            </c:ext>
          </c:extLst>
        </c:ser>
        <c:dLbls>
          <c:showLegendKey val="0"/>
          <c:showVal val="0"/>
          <c:showCatName val="0"/>
          <c:showSerName val="0"/>
          <c:showPercent val="0"/>
          <c:showBubbleSize val="0"/>
        </c:dLbls>
        <c:gapWidth val="219"/>
        <c:overlap val="-27"/>
        <c:axId val="218708264"/>
        <c:axId val="218704656"/>
      </c:barChart>
      <c:catAx>
        <c:axId val="21870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04656"/>
        <c:crosses val="autoZero"/>
        <c:auto val="1"/>
        <c:lblAlgn val="ctr"/>
        <c:lblOffset val="100"/>
        <c:noMultiLvlLbl val="0"/>
      </c:catAx>
      <c:valAx>
        <c:axId val="21870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0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8C3F7-6B92-478E-9363-0AF357D45B22}"/>
              </a:ext>
            </a:extLst>
          </p:cNvPr>
          <p:cNvSpPr>
            <a:spLocks noGrp="1"/>
          </p:cNvSpPr>
          <p:nvPr>
            <p:ph type="ctrTitle"/>
          </p:nvPr>
        </p:nvSpPr>
        <p:spPr/>
        <p:txBody>
          <a:bodyPr/>
          <a:lstStyle/>
          <a:p>
            <a:r>
              <a:rPr lang="en-US"/>
              <a:t>TrendSet Instagram</a:t>
            </a:r>
          </a:p>
        </p:txBody>
      </p:sp>
      <p:sp>
        <p:nvSpPr>
          <p:cNvPr id="3" name="Subtitle 2">
            <a:extLst>
              <a:ext uri="{FF2B5EF4-FFF2-40B4-BE49-F238E27FC236}">
                <a16:creationId xmlns:a16="http://schemas.microsoft.com/office/drawing/2014/main" id="{D96CF775-A2E1-4A42-899E-5FE932968DA3}"/>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338452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CA440-6FAB-465B-A9DB-6E92977F56DD}"/>
              </a:ext>
            </a:extLst>
          </p:cNvPr>
          <p:cNvSpPr>
            <a:spLocks noGrp="1"/>
          </p:cNvSpPr>
          <p:nvPr>
            <p:ph type="title"/>
          </p:nvPr>
        </p:nvSpPr>
        <p:spPr/>
        <p:txBody>
          <a:bodyPr/>
          <a:lstStyle/>
          <a:p>
            <a:r>
              <a:rPr lang="en-US"/>
              <a:t>Instagram Key Metrics Table | trendset.muenchen</a:t>
            </a:r>
          </a:p>
        </p:txBody>
      </p:sp>
      <p:graphicFrame>
        <p:nvGraphicFramePr>
          <p:cNvPr id="5" name="Table Placeholder 4">
            <a:extLst>
              <a:ext uri="{FF2B5EF4-FFF2-40B4-BE49-F238E27FC236}">
                <a16:creationId xmlns:a16="http://schemas.microsoft.com/office/drawing/2014/main" id="{D1DA6F0D-5328-4BB7-929A-8ED4F4FA7D42}"/>
              </a:ext>
            </a:extLst>
          </p:cNvPr>
          <p:cNvGraphicFramePr>
            <a:graphicFrameLocks noGrp="1"/>
          </p:cNvGraphicFramePr>
          <p:nvPr>
            <p:ph type="tbl" sz="quarter" idx="13"/>
            <p:extLst>
              <p:ext uri="{D42A27DB-BD31-4B8C-83A1-F6EECF244321}">
                <p14:modId xmlns:p14="http://schemas.microsoft.com/office/powerpoint/2010/main" val="301686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4864734"/>
                    </a:ext>
                  </a:extLst>
                </a:gridCol>
                <a:gridCol w="699516">
                  <a:extLst>
                    <a:ext uri="{9D8B030D-6E8A-4147-A177-3AD203B41FA5}">
                      <a16:colId xmlns:a16="http://schemas.microsoft.com/office/drawing/2014/main" val="314456162"/>
                    </a:ext>
                  </a:extLst>
                </a:gridCol>
                <a:gridCol w="699516">
                  <a:extLst>
                    <a:ext uri="{9D8B030D-6E8A-4147-A177-3AD203B41FA5}">
                      <a16:colId xmlns:a16="http://schemas.microsoft.com/office/drawing/2014/main" val="1336237254"/>
                    </a:ext>
                  </a:extLst>
                </a:gridCol>
                <a:gridCol w="658368">
                  <a:extLst>
                    <a:ext uri="{9D8B030D-6E8A-4147-A177-3AD203B41FA5}">
                      <a16:colId xmlns:a16="http://schemas.microsoft.com/office/drawing/2014/main" val="3179205946"/>
                    </a:ext>
                  </a:extLst>
                </a:gridCol>
                <a:gridCol w="658368">
                  <a:extLst>
                    <a:ext uri="{9D8B030D-6E8A-4147-A177-3AD203B41FA5}">
                      <a16:colId xmlns:a16="http://schemas.microsoft.com/office/drawing/2014/main" val="1886106296"/>
                    </a:ext>
                  </a:extLst>
                </a:gridCol>
                <a:gridCol w="658368">
                  <a:extLst>
                    <a:ext uri="{9D8B030D-6E8A-4147-A177-3AD203B41FA5}">
                      <a16:colId xmlns:a16="http://schemas.microsoft.com/office/drawing/2014/main" val="2332667151"/>
                    </a:ext>
                  </a:extLst>
                </a:gridCol>
                <a:gridCol w="699516">
                  <a:extLst>
                    <a:ext uri="{9D8B030D-6E8A-4147-A177-3AD203B41FA5}">
                      <a16:colId xmlns:a16="http://schemas.microsoft.com/office/drawing/2014/main" val="3940766533"/>
                    </a:ext>
                  </a:extLst>
                </a:gridCol>
                <a:gridCol w="699516">
                  <a:extLst>
                    <a:ext uri="{9D8B030D-6E8A-4147-A177-3AD203B41FA5}">
                      <a16:colId xmlns:a16="http://schemas.microsoft.com/office/drawing/2014/main" val="560376284"/>
                    </a:ext>
                  </a:extLst>
                </a:gridCol>
                <a:gridCol w="699516">
                  <a:extLst>
                    <a:ext uri="{9D8B030D-6E8A-4147-A177-3AD203B41FA5}">
                      <a16:colId xmlns:a16="http://schemas.microsoft.com/office/drawing/2014/main" val="2103283617"/>
                    </a:ext>
                  </a:extLst>
                </a:gridCol>
                <a:gridCol w="658368">
                  <a:extLst>
                    <a:ext uri="{9D8B030D-6E8A-4147-A177-3AD203B41FA5}">
                      <a16:colId xmlns:a16="http://schemas.microsoft.com/office/drawing/2014/main" val="5766851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38629144"/>
                  </a:ext>
                </a:extLst>
              </a:tr>
              <a:tr h="370840">
                <a:tc>
                  <a:txBody>
                    <a:bodyPr/>
                    <a:lstStyle/>
                    <a:p>
                      <a:r>
                        <a:rPr lang="en-US" sz="1000"/>
                        <a:t>trendset.muenchen</a:t>
                      </a:r>
                    </a:p>
                  </a:txBody>
                  <a:tcPr/>
                </a:tc>
                <a:tc>
                  <a:txBody>
                    <a:bodyPr/>
                    <a:lstStyle/>
                    <a:p>
                      <a:r>
                        <a:rPr lang="en-US" sz="1000"/>
                        <a:t>n/a</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13</a:t>
                      </a:r>
                    </a:p>
                  </a:txBody>
                  <a:tcPr/>
                </a:tc>
                <a:tc>
                  <a:txBody>
                    <a:bodyPr/>
                    <a:lstStyle/>
                    <a:p>
                      <a:r>
                        <a:rPr lang="en-US" sz="1000"/>
                        <a:t>603</a:t>
                      </a:r>
                    </a:p>
                  </a:txBody>
                  <a:tcPr/>
                </a:tc>
                <a:tc>
                  <a:txBody>
                    <a:bodyPr/>
                    <a:lstStyle/>
                    <a:p>
                      <a:r>
                        <a:rPr lang="en-US" sz="1000"/>
                        <a:t>26</a:t>
                      </a:r>
                    </a:p>
                  </a:txBody>
                  <a:tcPr/>
                </a:tc>
                <a:tc>
                  <a:txBody>
                    <a:bodyPr/>
                    <a:lstStyle/>
                    <a:p>
                      <a:r>
                        <a:rPr lang="en-US" sz="1000"/>
                        <a:t>n/a</a:t>
                      </a:r>
                    </a:p>
                  </a:txBody>
                  <a:tcPr/>
                </a:tc>
                <a:extLst>
                  <a:ext uri="{0D108BD9-81ED-4DB2-BD59-A6C34878D82A}">
                    <a16:rowId xmlns:a16="http://schemas.microsoft.com/office/drawing/2014/main" val="4158344644"/>
                  </a:ext>
                </a:extLst>
              </a:tr>
            </a:tbl>
          </a:graphicData>
        </a:graphic>
      </p:graphicFrame>
      <p:sp>
        <p:nvSpPr>
          <p:cNvPr id="4" name="Text Placeholder 3">
            <a:extLst>
              <a:ext uri="{FF2B5EF4-FFF2-40B4-BE49-F238E27FC236}">
                <a16:creationId xmlns:a16="http://schemas.microsoft.com/office/drawing/2014/main" id="{18B108AA-203F-4C0A-AEFC-9C29BCBCEA1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48480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82E6-1EB1-4F9A-98C2-A4747DBFED43}"/>
              </a:ext>
            </a:extLst>
          </p:cNvPr>
          <p:cNvSpPr>
            <a:spLocks noGrp="1"/>
          </p:cNvSpPr>
          <p:nvPr>
            <p:ph type="title"/>
          </p:nvPr>
        </p:nvSpPr>
        <p:spPr/>
        <p:txBody>
          <a:bodyPr/>
          <a:lstStyle/>
          <a:p>
            <a:r>
              <a:rPr lang="en-US"/>
              <a:t>Instagram Followers Total | trendset.muenchen</a:t>
            </a:r>
          </a:p>
        </p:txBody>
      </p:sp>
      <p:graphicFrame>
        <p:nvGraphicFramePr>
          <p:cNvPr id="6" name="Chart Placeholder 5">
            <a:extLst>
              <a:ext uri="{FF2B5EF4-FFF2-40B4-BE49-F238E27FC236}">
                <a16:creationId xmlns:a16="http://schemas.microsoft.com/office/drawing/2014/main" id="{E2F87777-96D5-423A-A275-D92E7FDCCB00}"/>
              </a:ext>
            </a:extLst>
          </p:cNvPr>
          <p:cNvGraphicFramePr>
            <a:graphicFrameLocks noGrp="1"/>
          </p:cNvGraphicFramePr>
          <p:nvPr>
            <p:ph type="chart" sz="quarter" idx="13"/>
            <p:extLst>
              <p:ext uri="{D42A27DB-BD31-4B8C-83A1-F6EECF244321}">
                <p14:modId xmlns:p14="http://schemas.microsoft.com/office/powerpoint/2010/main" val="3393826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2A391-CAC5-4171-8C20-88CCA2DA2FA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FC90B5C-819B-4021-A0FF-E66179E5B8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550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A3C02-9602-4937-A5DE-BF59BA9E8191}"/>
              </a:ext>
            </a:extLst>
          </p:cNvPr>
          <p:cNvSpPr>
            <a:spLocks noGrp="1"/>
          </p:cNvSpPr>
          <p:nvPr>
            <p:ph type="title"/>
          </p:nvPr>
        </p:nvSpPr>
        <p:spPr/>
        <p:txBody>
          <a:bodyPr/>
          <a:lstStyle/>
          <a:p>
            <a:r>
              <a:rPr lang="en-US"/>
              <a:t>Instagram Followers Change | trendset.muenchen</a:t>
            </a:r>
          </a:p>
        </p:txBody>
      </p:sp>
      <p:graphicFrame>
        <p:nvGraphicFramePr>
          <p:cNvPr id="6" name="Chart Placeholder 5">
            <a:extLst>
              <a:ext uri="{FF2B5EF4-FFF2-40B4-BE49-F238E27FC236}">
                <a16:creationId xmlns:a16="http://schemas.microsoft.com/office/drawing/2014/main" id="{FBE21E5B-13E4-4FF8-A70B-3BF9E5E65041}"/>
              </a:ext>
            </a:extLst>
          </p:cNvPr>
          <p:cNvGraphicFramePr>
            <a:graphicFrameLocks noGrp="1"/>
          </p:cNvGraphicFramePr>
          <p:nvPr>
            <p:ph type="chart" sz="quarter" idx="13"/>
            <p:extLst>
              <p:ext uri="{D42A27DB-BD31-4B8C-83A1-F6EECF244321}">
                <p14:modId xmlns:p14="http://schemas.microsoft.com/office/powerpoint/2010/main" val="4057234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5ADCB-ECD8-4C67-AA42-0CE3BDF1651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171B306-44D1-46E1-A98B-508DD58902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6237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DBADF-6F8B-4B96-9076-FE2268E526E1}"/>
              </a:ext>
            </a:extLst>
          </p:cNvPr>
          <p:cNvSpPr>
            <a:spLocks noGrp="1"/>
          </p:cNvSpPr>
          <p:nvPr>
            <p:ph type="title"/>
          </p:nvPr>
        </p:nvSpPr>
        <p:spPr/>
        <p:txBody>
          <a:bodyPr/>
          <a:lstStyle/>
          <a:p>
            <a:r>
              <a:rPr lang="en-US"/>
              <a:t>Instagram Followers Table | trendset.muenchen</a:t>
            </a:r>
          </a:p>
        </p:txBody>
      </p:sp>
      <p:graphicFrame>
        <p:nvGraphicFramePr>
          <p:cNvPr id="5" name="Table Placeholder 4">
            <a:extLst>
              <a:ext uri="{FF2B5EF4-FFF2-40B4-BE49-F238E27FC236}">
                <a16:creationId xmlns:a16="http://schemas.microsoft.com/office/drawing/2014/main" id="{CB24CBFD-6556-4D0D-B727-29BE79083331}"/>
              </a:ext>
            </a:extLst>
          </p:cNvPr>
          <p:cNvGraphicFramePr>
            <a:graphicFrameLocks noGrp="1"/>
          </p:cNvGraphicFramePr>
          <p:nvPr>
            <p:ph type="tbl" sz="quarter" idx="13"/>
            <p:extLst>
              <p:ext uri="{D42A27DB-BD31-4B8C-83A1-F6EECF244321}">
                <p14:modId xmlns:p14="http://schemas.microsoft.com/office/powerpoint/2010/main" val="2429897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9841582"/>
                    </a:ext>
                  </a:extLst>
                </a:gridCol>
                <a:gridCol w="1234440">
                  <a:extLst>
                    <a:ext uri="{9D8B030D-6E8A-4147-A177-3AD203B41FA5}">
                      <a16:colId xmlns:a16="http://schemas.microsoft.com/office/drawing/2014/main" val="827976258"/>
                    </a:ext>
                  </a:extLst>
                </a:gridCol>
                <a:gridCol w="822960">
                  <a:extLst>
                    <a:ext uri="{9D8B030D-6E8A-4147-A177-3AD203B41FA5}">
                      <a16:colId xmlns:a16="http://schemas.microsoft.com/office/drawing/2014/main" val="3318546181"/>
                    </a:ext>
                  </a:extLst>
                </a:gridCol>
                <a:gridCol w="822960">
                  <a:extLst>
                    <a:ext uri="{9D8B030D-6E8A-4147-A177-3AD203B41FA5}">
                      <a16:colId xmlns:a16="http://schemas.microsoft.com/office/drawing/2014/main" val="3396062872"/>
                    </a:ext>
                  </a:extLst>
                </a:gridCol>
                <a:gridCol w="822960">
                  <a:extLst>
                    <a:ext uri="{9D8B030D-6E8A-4147-A177-3AD203B41FA5}">
                      <a16:colId xmlns:a16="http://schemas.microsoft.com/office/drawing/2014/main" val="653286153"/>
                    </a:ext>
                  </a:extLst>
                </a:gridCol>
                <a:gridCol w="822960">
                  <a:extLst>
                    <a:ext uri="{9D8B030D-6E8A-4147-A177-3AD203B41FA5}">
                      <a16:colId xmlns:a16="http://schemas.microsoft.com/office/drawing/2014/main" val="2424265991"/>
                    </a:ext>
                  </a:extLst>
                </a:gridCol>
                <a:gridCol w="822960">
                  <a:extLst>
                    <a:ext uri="{9D8B030D-6E8A-4147-A177-3AD203B41FA5}">
                      <a16:colId xmlns:a16="http://schemas.microsoft.com/office/drawing/2014/main" val="3164866229"/>
                    </a:ext>
                  </a:extLst>
                </a:gridCol>
                <a:gridCol w="822960">
                  <a:extLst>
                    <a:ext uri="{9D8B030D-6E8A-4147-A177-3AD203B41FA5}">
                      <a16:colId xmlns:a16="http://schemas.microsoft.com/office/drawing/2014/main" val="1179100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15544785"/>
                  </a:ext>
                </a:extLst>
              </a:tr>
              <a:tr h="370840">
                <a:tc>
                  <a:txBody>
                    <a:bodyPr/>
                    <a:lstStyle/>
                    <a:p>
                      <a:r>
                        <a:rPr lang="en-US" sz="1000"/>
                        <a:t>trendset.muenchen</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77188285"/>
                  </a:ext>
                </a:extLst>
              </a:tr>
            </a:tbl>
          </a:graphicData>
        </a:graphic>
      </p:graphicFrame>
      <p:sp>
        <p:nvSpPr>
          <p:cNvPr id="4" name="Text Placeholder 3">
            <a:extLst>
              <a:ext uri="{FF2B5EF4-FFF2-40B4-BE49-F238E27FC236}">
                <a16:creationId xmlns:a16="http://schemas.microsoft.com/office/drawing/2014/main" id="{C25BF7B7-CC75-4233-B964-75245C079D72}"/>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3927349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BE345-56BA-4AA4-9BB1-614CBA7529DE}"/>
              </a:ext>
            </a:extLst>
          </p:cNvPr>
          <p:cNvSpPr>
            <a:spLocks noGrp="1"/>
          </p:cNvSpPr>
          <p:nvPr>
            <p:ph type="title"/>
          </p:nvPr>
        </p:nvSpPr>
        <p:spPr/>
        <p:txBody>
          <a:bodyPr/>
          <a:lstStyle/>
          <a:p>
            <a:r>
              <a:rPr lang="en-US"/>
              <a:t>Instagram Posts Table | trendset.muenchen - 1 of 7</a:t>
            </a:r>
          </a:p>
        </p:txBody>
      </p:sp>
      <p:graphicFrame>
        <p:nvGraphicFramePr>
          <p:cNvPr id="5" name="Table Placeholder 4">
            <a:extLst>
              <a:ext uri="{FF2B5EF4-FFF2-40B4-BE49-F238E27FC236}">
                <a16:creationId xmlns:a16="http://schemas.microsoft.com/office/drawing/2014/main" id="{7106816F-5692-4022-9455-36BBC22C8F59}"/>
              </a:ext>
            </a:extLst>
          </p:cNvPr>
          <p:cNvGraphicFramePr>
            <a:graphicFrameLocks noGrp="1"/>
          </p:cNvGraphicFramePr>
          <p:nvPr>
            <p:ph type="tbl" sz="quarter" idx="13"/>
            <p:extLst>
              <p:ext uri="{D42A27DB-BD31-4B8C-83A1-F6EECF244321}">
                <p14:modId xmlns:p14="http://schemas.microsoft.com/office/powerpoint/2010/main" val="1423012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7309762"/>
                    </a:ext>
                  </a:extLst>
                </a:gridCol>
                <a:gridCol w="987552">
                  <a:extLst>
                    <a:ext uri="{9D8B030D-6E8A-4147-A177-3AD203B41FA5}">
                      <a16:colId xmlns:a16="http://schemas.microsoft.com/office/drawing/2014/main" val="298674559"/>
                    </a:ext>
                  </a:extLst>
                </a:gridCol>
                <a:gridCol w="987552">
                  <a:extLst>
                    <a:ext uri="{9D8B030D-6E8A-4147-A177-3AD203B41FA5}">
                      <a16:colId xmlns:a16="http://schemas.microsoft.com/office/drawing/2014/main" val="3486810316"/>
                    </a:ext>
                  </a:extLst>
                </a:gridCol>
                <a:gridCol w="987552">
                  <a:extLst>
                    <a:ext uri="{9D8B030D-6E8A-4147-A177-3AD203B41FA5}">
                      <a16:colId xmlns:a16="http://schemas.microsoft.com/office/drawing/2014/main" val="2194988471"/>
                    </a:ext>
                  </a:extLst>
                </a:gridCol>
                <a:gridCol w="987552">
                  <a:extLst>
                    <a:ext uri="{9D8B030D-6E8A-4147-A177-3AD203B41FA5}">
                      <a16:colId xmlns:a16="http://schemas.microsoft.com/office/drawing/2014/main" val="859074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761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- 2018-06-29 17:03:53 </a:t>
                      </a:r>
                      <a:r>
                        <a:rPr kumimoji="0" lang="en-US" sz="1000" b="0" i="0" u="none" strike="noStrike" kern="1200" cap="none" spc="0" normalizeH="0" baseline="0" noProof="0">
                          <a:ln>
                            <a:noFill/>
                          </a:ln>
                          <a:solidFill>
                            <a:prstClr val="black"/>
                          </a:solidFill>
                          <a:effectLst/>
                          <a:uLnTx/>
                          <a:uFillTx/>
                          <a:latin typeface="+mn-lt"/>
                          <a:ea typeface="+mn-ea"/>
                          <a:cs typeface="+mn-cs"/>
                        </a:rPr>
                        <a:t>
 NEW: At the TrendSet Summer 2018 we can proudly introduce our new Topic Area. It’s called TRENDSET FINE ARTS!🎉 TrendSet Fine Arts offers space for more inspiration, more encounters and more attention through and for art. This is where promising artists show their work from the fields of painting, photography, sculpture, drawing and graphics. At TrendSet Fine Arts, gallery owners, auction houses, art dealers, architects, interior designers and trade visitors from the interior and lifestyle sector find aspiring artists, a creative exchange and new possibilities of using art for their businesses and their collections. Make sure, you have a look at this brand new Topic Area in hall 5 when you are at the TrendSet Sommer 2018, the international trade fair for interiors, inspriation and lifestyle. ☺️ #trendsetmünchen #topicarea #finearts #new #release #art #artists #painting #photography #sculpture #drawing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389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- 2018-06-28 15:01:18 </a:t>
                      </a:r>
                      <a:r>
                        <a:rPr kumimoji="0" lang="en-US" sz="1000" b="0" i="0" u="none" strike="noStrike" kern="1200" cap="none" spc="0" normalizeH="0" baseline="0" noProof="0">
                          <a:ln>
                            <a:noFill/>
                          </a:ln>
                          <a:solidFill>
                            <a:prstClr val="black"/>
                          </a:solidFill>
                          <a:effectLst/>
                          <a:uLnTx/>
                          <a:uFillTx/>
                          <a:latin typeface="+mn-lt"/>
                          <a:ea typeface="+mn-ea"/>
                          <a:cs typeface="+mn-cs"/>
                        </a:rPr>
                        <a:t>
 👒📿💍👛🧣These are all things you can see at the TrendSet Bijoutex, the Topic Area for accessories. It offers many new products revolving around fashion jewellery, beauty, and fashion. Have a look at TrendSet Bijoutex at the TrendSet Summer 2018 in hall A6 from 7–9 July! 👣 
#trendsetmünchen #topicarea #bijoutex #hat #chain #ring #clutch #bag #scarf #fashion #fashionjewellery #jewellery #accessories #beauty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2199189"/>
                  </a:ext>
                </a:extLst>
              </a:tr>
            </a:tbl>
          </a:graphicData>
        </a:graphic>
      </p:graphicFrame>
      <p:sp>
        <p:nvSpPr>
          <p:cNvPr id="4" name="Text Placeholder 3">
            <a:extLst>
              <a:ext uri="{FF2B5EF4-FFF2-40B4-BE49-F238E27FC236}">
                <a16:creationId xmlns:a16="http://schemas.microsoft.com/office/drawing/2014/main" id="{1B65B285-68B5-43A4-B31D-55357B0A97A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00684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F4AEC-3786-411B-81DB-4966AE238D1C}"/>
              </a:ext>
            </a:extLst>
          </p:cNvPr>
          <p:cNvSpPr>
            <a:spLocks noGrp="1"/>
          </p:cNvSpPr>
          <p:nvPr>
            <p:ph type="title"/>
          </p:nvPr>
        </p:nvSpPr>
        <p:spPr/>
        <p:txBody>
          <a:bodyPr/>
          <a:lstStyle/>
          <a:p>
            <a:r>
              <a:rPr lang="en-US"/>
              <a:t>Instagram Posts Table | trendset.muenchen - 2 of 7</a:t>
            </a:r>
          </a:p>
        </p:txBody>
      </p:sp>
      <p:graphicFrame>
        <p:nvGraphicFramePr>
          <p:cNvPr id="5" name="Table Placeholder 4">
            <a:extLst>
              <a:ext uri="{FF2B5EF4-FFF2-40B4-BE49-F238E27FC236}">
                <a16:creationId xmlns:a16="http://schemas.microsoft.com/office/drawing/2014/main" id="{2B988753-4EFF-4929-9B62-9056B84390E9}"/>
              </a:ext>
            </a:extLst>
          </p:cNvPr>
          <p:cNvGraphicFramePr>
            <a:graphicFrameLocks noGrp="1"/>
          </p:cNvGraphicFramePr>
          <p:nvPr>
            <p:ph type="tbl" sz="quarter" idx="13"/>
            <p:extLst>
              <p:ext uri="{D42A27DB-BD31-4B8C-83A1-F6EECF244321}">
                <p14:modId xmlns:p14="http://schemas.microsoft.com/office/powerpoint/2010/main" val="327502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4362013"/>
                    </a:ext>
                  </a:extLst>
                </a:gridCol>
                <a:gridCol w="987552">
                  <a:extLst>
                    <a:ext uri="{9D8B030D-6E8A-4147-A177-3AD203B41FA5}">
                      <a16:colId xmlns:a16="http://schemas.microsoft.com/office/drawing/2014/main" val="3891512759"/>
                    </a:ext>
                  </a:extLst>
                </a:gridCol>
                <a:gridCol w="987552">
                  <a:extLst>
                    <a:ext uri="{9D8B030D-6E8A-4147-A177-3AD203B41FA5}">
                      <a16:colId xmlns:a16="http://schemas.microsoft.com/office/drawing/2014/main" val="3003492732"/>
                    </a:ext>
                  </a:extLst>
                </a:gridCol>
                <a:gridCol w="987552">
                  <a:extLst>
                    <a:ext uri="{9D8B030D-6E8A-4147-A177-3AD203B41FA5}">
                      <a16:colId xmlns:a16="http://schemas.microsoft.com/office/drawing/2014/main" val="1682572141"/>
                    </a:ext>
                  </a:extLst>
                </a:gridCol>
                <a:gridCol w="987552">
                  <a:extLst>
                    <a:ext uri="{9D8B030D-6E8A-4147-A177-3AD203B41FA5}">
                      <a16:colId xmlns:a16="http://schemas.microsoft.com/office/drawing/2014/main" val="1250170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726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- 2018-06-27 15:38:54 </a:t>
                      </a:r>
                      <a:r>
                        <a:rPr kumimoji="0" lang="en-US" sz="1000" b="0" i="0" u="none" strike="noStrike" kern="1200" cap="none" spc="0" normalizeH="0" baseline="0" noProof="0">
                          <a:ln>
                            <a:noFill/>
                          </a:ln>
                          <a:solidFill>
                            <a:prstClr val="black"/>
                          </a:solidFill>
                          <a:effectLst/>
                          <a:uLnTx/>
                          <a:uFillTx/>
                          <a:latin typeface="+mn-lt"/>
                          <a:ea typeface="+mn-ea"/>
                          <a:cs typeface="+mn-cs"/>
                        </a:rPr>
                        <a:t>
 Discover small, innovative companies at TrendSet Newcomer, the Topic Area for young collections! At TrendSet Newcomer, first-time exhibitors and new companies present their promising products. And maybe you can find the next yet unknown top-seller right here.💙 Go and have a look at TrendSet Newcomer at the TrendSet Summer 2018 in hall A4 from 7–9 July! 👣
#trendsetmünchen #topicarea #newcomer #tradefair #interiors #inspiration #lifestyle #innovation #newcompanies #young #collections #topseller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185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- 2018-06-26 14:51:14 </a:t>
                      </a:r>
                      <a:r>
                        <a:rPr kumimoji="0" lang="en-US" sz="1000" b="0" i="0" u="none" strike="noStrike" kern="1200" cap="none" spc="0" normalizeH="0" baseline="0" noProof="0">
                          <a:ln>
                            <a:noFill/>
                          </a:ln>
                          <a:solidFill>
                            <a:prstClr val="black"/>
                          </a:solidFill>
                          <a:effectLst/>
                          <a:uLnTx/>
                          <a:uFillTx/>
                          <a:latin typeface="+mn-lt"/>
                          <a:ea typeface="+mn-ea"/>
                          <a:cs typeface="+mn-cs"/>
                        </a:rPr>
                        <a:t>
 Do you like traditional costumes (Tracht)? 💃 Tell us in the comments! 💙
At the TrendSet Country &amp; Style, the Topic Area for Heimat Collections, you’ll find all sorts of traditional and trendy products such as traditionally-styled attire, country-inspired articles and Alpine heritage gifts. You can find the Topic Area at the TrendSet Summer 2018 in hall A4 from 7–9 July.
#trendsetmünchen #tracht #opinionsareasked #topicarea #countrystyle #heimat #collections #traditional #trendy #heritage #country #alpine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3579705"/>
                  </a:ext>
                </a:extLst>
              </a:tr>
            </a:tbl>
          </a:graphicData>
        </a:graphic>
      </p:graphicFrame>
      <p:sp>
        <p:nvSpPr>
          <p:cNvPr id="4" name="Text Placeholder 3">
            <a:extLst>
              <a:ext uri="{FF2B5EF4-FFF2-40B4-BE49-F238E27FC236}">
                <a16:creationId xmlns:a16="http://schemas.microsoft.com/office/drawing/2014/main" id="{79A87700-D5B7-4B7D-90D7-800E7E12B32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97545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868E8-3C0B-46D5-BE89-5877087E91BC}"/>
              </a:ext>
            </a:extLst>
          </p:cNvPr>
          <p:cNvSpPr>
            <a:spLocks noGrp="1"/>
          </p:cNvSpPr>
          <p:nvPr>
            <p:ph type="title"/>
          </p:nvPr>
        </p:nvSpPr>
        <p:spPr/>
        <p:txBody>
          <a:bodyPr/>
          <a:lstStyle/>
          <a:p>
            <a:r>
              <a:rPr lang="en-US"/>
              <a:t>Instagram Posts Table | trendset.muenchen - 3 of 7</a:t>
            </a:r>
          </a:p>
        </p:txBody>
      </p:sp>
      <p:graphicFrame>
        <p:nvGraphicFramePr>
          <p:cNvPr id="5" name="Table Placeholder 4">
            <a:extLst>
              <a:ext uri="{FF2B5EF4-FFF2-40B4-BE49-F238E27FC236}">
                <a16:creationId xmlns:a16="http://schemas.microsoft.com/office/drawing/2014/main" id="{E7BE7FD7-509A-4FB7-8B14-200CC0058983}"/>
              </a:ext>
            </a:extLst>
          </p:cNvPr>
          <p:cNvGraphicFramePr>
            <a:graphicFrameLocks noGrp="1"/>
          </p:cNvGraphicFramePr>
          <p:nvPr>
            <p:ph type="tbl" sz="quarter" idx="13"/>
            <p:extLst>
              <p:ext uri="{D42A27DB-BD31-4B8C-83A1-F6EECF244321}">
                <p14:modId xmlns:p14="http://schemas.microsoft.com/office/powerpoint/2010/main" val="2639908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05403311"/>
                    </a:ext>
                  </a:extLst>
                </a:gridCol>
                <a:gridCol w="987552">
                  <a:extLst>
                    <a:ext uri="{9D8B030D-6E8A-4147-A177-3AD203B41FA5}">
                      <a16:colId xmlns:a16="http://schemas.microsoft.com/office/drawing/2014/main" val="1639828151"/>
                    </a:ext>
                  </a:extLst>
                </a:gridCol>
                <a:gridCol w="987552">
                  <a:extLst>
                    <a:ext uri="{9D8B030D-6E8A-4147-A177-3AD203B41FA5}">
                      <a16:colId xmlns:a16="http://schemas.microsoft.com/office/drawing/2014/main" val="2221300839"/>
                    </a:ext>
                  </a:extLst>
                </a:gridCol>
                <a:gridCol w="987552">
                  <a:extLst>
                    <a:ext uri="{9D8B030D-6E8A-4147-A177-3AD203B41FA5}">
                      <a16:colId xmlns:a16="http://schemas.microsoft.com/office/drawing/2014/main" val="49854201"/>
                    </a:ext>
                  </a:extLst>
                </a:gridCol>
                <a:gridCol w="987552">
                  <a:extLst>
                    <a:ext uri="{9D8B030D-6E8A-4147-A177-3AD203B41FA5}">
                      <a16:colId xmlns:a16="http://schemas.microsoft.com/office/drawing/2014/main" val="366533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651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- 2018-06-19 13:45:54 </a:t>
                      </a:r>
                      <a:r>
                        <a:rPr kumimoji="0" lang="en-US" sz="1000" b="0" i="0" u="none" strike="noStrike" kern="1200" cap="none" spc="0" normalizeH="0" baseline="0" noProof="0">
                          <a:ln>
                            <a:noFill/>
                          </a:ln>
                          <a:solidFill>
                            <a:prstClr val="black"/>
                          </a:solidFill>
                          <a:effectLst/>
                          <a:uLnTx/>
                          <a:uFillTx/>
                          <a:latin typeface="+mn-lt"/>
                          <a:ea typeface="+mn-ea"/>
                          <a:cs typeface="+mn-cs"/>
                        </a:rPr>
                        <a:t>
 Fantasy, creativity, esprit, glamour and elegance… These five words describe the Christmas trends of A/W 2018.19. And they are the characteristics with which mystery creatures, animals and everyday objects become Christmas decoration. 🎄 More Christmas trends on the TrendBlog (link in bio). 💙 Photo by Lang Kunstgewerbe
#trendsetmuenchen #christmas #xmas #deoration #silver #decoration #birds #pig #candles #shining #christmastrend #fantasy #creativity #glamour #trendsetsummer2018 #trendblog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258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- 2018-06-18 15:40:26 </a:t>
                      </a:r>
                      <a:r>
                        <a:rPr kumimoji="0" lang="en-US" sz="1000" b="0" i="0" u="none" strike="noStrike" kern="1200" cap="none" spc="0" normalizeH="0" baseline="0" noProof="0">
                          <a:ln>
                            <a:noFill/>
                          </a:ln>
                          <a:solidFill>
                            <a:prstClr val="black"/>
                          </a:solidFill>
                          <a:effectLst/>
                          <a:uLnTx/>
                          <a:uFillTx/>
                          <a:latin typeface="+mn-lt"/>
                          <a:ea typeface="+mn-ea"/>
                          <a:cs typeface="+mn-cs"/>
                        </a:rPr>
                        <a:t>
 This year Christmas will be a modern Christmas tale. At least that's what the Trend Theme “Fabulous Christmas” tells us. Iridescent, fairytale-like creatures will decorate the Christmas tree, among other things. 🎄Photo by Inge's Christmas Decor
#trendsetmünchen #christmas #seasonals #trendtheme #fabulous #modern #trend #christmasdecor #xmas #decoration #xmas2018 #fairytalelike #dwarves #fairies #unicorn #toadstools #iridiscent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1224957"/>
                  </a:ext>
                </a:extLst>
              </a:tr>
            </a:tbl>
          </a:graphicData>
        </a:graphic>
      </p:graphicFrame>
      <p:sp>
        <p:nvSpPr>
          <p:cNvPr id="4" name="Text Placeholder 3">
            <a:extLst>
              <a:ext uri="{FF2B5EF4-FFF2-40B4-BE49-F238E27FC236}">
                <a16:creationId xmlns:a16="http://schemas.microsoft.com/office/drawing/2014/main" id="{E9ECF8FB-51A1-4870-9BA2-EBFF737F9D4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46828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DEE56-D0D4-42F7-BCAC-869E3D82D292}"/>
              </a:ext>
            </a:extLst>
          </p:cNvPr>
          <p:cNvSpPr>
            <a:spLocks noGrp="1"/>
          </p:cNvSpPr>
          <p:nvPr>
            <p:ph type="title"/>
          </p:nvPr>
        </p:nvSpPr>
        <p:spPr/>
        <p:txBody>
          <a:bodyPr/>
          <a:lstStyle/>
          <a:p>
            <a:r>
              <a:rPr lang="en-US"/>
              <a:t>Instagram Posts Table | trendset.muenchen - 4 of 7</a:t>
            </a:r>
          </a:p>
        </p:txBody>
      </p:sp>
      <p:graphicFrame>
        <p:nvGraphicFramePr>
          <p:cNvPr id="5" name="Table Placeholder 4">
            <a:extLst>
              <a:ext uri="{FF2B5EF4-FFF2-40B4-BE49-F238E27FC236}">
                <a16:creationId xmlns:a16="http://schemas.microsoft.com/office/drawing/2014/main" id="{130A050B-73C4-49B0-9A29-0723E44DAA15}"/>
              </a:ext>
            </a:extLst>
          </p:cNvPr>
          <p:cNvGraphicFramePr>
            <a:graphicFrameLocks noGrp="1"/>
          </p:cNvGraphicFramePr>
          <p:nvPr>
            <p:ph type="tbl" sz="quarter" idx="13"/>
            <p:extLst>
              <p:ext uri="{D42A27DB-BD31-4B8C-83A1-F6EECF244321}">
                <p14:modId xmlns:p14="http://schemas.microsoft.com/office/powerpoint/2010/main" val="115177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07784851"/>
                    </a:ext>
                  </a:extLst>
                </a:gridCol>
                <a:gridCol w="987552">
                  <a:extLst>
                    <a:ext uri="{9D8B030D-6E8A-4147-A177-3AD203B41FA5}">
                      <a16:colId xmlns:a16="http://schemas.microsoft.com/office/drawing/2014/main" val="3297778467"/>
                    </a:ext>
                  </a:extLst>
                </a:gridCol>
                <a:gridCol w="987552">
                  <a:extLst>
                    <a:ext uri="{9D8B030D-6E8A-4147-A177-3AD203B41FA5}">
                      <a16:colId xmlns:a16="http://schemas.microsoft.com/office/drawing/2014/main" val="2290761010"/>
                    </a:ext>
                  </a:extLst>
                </a:gridCol>
                <a:gridCol w="987552">
                  <a:extLst>
                    <a:ext uri="{9D8B030D-6E8A-4147-A177-3AD203B41FA5}">
                      <a16:colId xmlns:a16="http://schemas.microsoft.com/office/drawing/2014/main" val="949301058"/>
                    </a:ext>
                  </a:extLst>
                </a:gridCol>
                <a:gridCol w="987552">
                  <a:extLst>
                    <a:ext uri="{9D8B030D-6E8A-4147-A177-3AD203B41FA5}">
                      <a16:colId xmlns:a16="http://schemas.microsoft.com/office/drawing/2014/main" val="394074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278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- 2018-06-15 14:01:48 </a:t>
                      </a:r>
                      <a:r>
                        <a:rPr kumimoji="0" lang="en-US" sz="1000" b="0" i="0" u="none" strike="noStrike" kern="1200" cap="none" spc="0" normalizeH="0" baseline="0" noProof="0">
                          <a:ln>
                            <a:noFill/>
                          </a:ln>
                          <a:solidFill>
                            <a:prstClr val="black"/>
                          </a:solidFill>
                          <a:effectLst/>
                          <a:uLnTx/>
                          <a:uFillTx/>
                          <a:latin typeface="+mn-lt"/>
                          <a:ea typeface="+mn-ea"/>
                          <a:cs typeface="+mn-cs"/>
                        </a:rPr>
                        <a:t>
 #minimalism Rough materials like stone on the dining table? “Yes!”, says the Trend Theme ROUGH AESTHETICS. With stone optics it brings a natural coolness to the dining table, which is preferably underlined with matt surfaces. The result is a combination of roughness, natural aesthetics and luxury. 💫 Photo by erikavaitkute.de 
#trendsetmünchen #kitchen #tabletop #trendtheme #rough #aesthetics #trend #diningroom #stone #natural #cups #coolness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839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- 2018-06-12 14:36:31 </a:t>
                      </a:r>
                      <a:r>
                        <a:rPr kumimoji="0" lang="en-US" sz="1000" b="0" i="0" u="none" strike="noStrike" kern="1200" cap="none" spc="0" normalizeH="0" baseline="0" noProof="0">
                          <a:ln>
                            <a:noFill/>
                          </a:ln>
                          <a:solidFill>
                            <a:prstClr val="black"/>
                          </a:solidFill>
                          <a:effectLst/>
                          <a:uLnTx/>
                          <a:uFillTx/>
                          <a:latin typeface="+mn-lt"/>
                          <a:ea typeface="+mn-ea"/>
                          <a:cs typeface="+mn-cs"/>
                        </a:rPr>
                        <a:t>
 #myhomeismycastle 🏰 At interiors we expect a Trend Theme which we called “Soft &amp; Easy” at the TrendSet Summer 2018. The rougher everyday life becomes the more we wish our home to be an inviting, safe and meditative retreat. Soft forms and materials and subtle colours turn home into a cozy place. 😊 Photo by Rosendahl Design 
#trendsetmünchen #interiors #trendtheme #soft #easy #trend #home #retreat #safe #softmaterials #cozy #rosendahldesign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4709131"/>
                  </a:ext>
                </a:extLst>
              </a:tr>
            </a:tbl>
          </a:graphicData>
        </a:graphic>
      </p:graphicFrame>
      <p:sp>
        <p:nvSpPr>
          <p:cNvPr id="4" name="Text Placeholder 3">
            <a:extLst>
              <a:ext uri="{FF2B5EF4-FFF2-40B4-BE49-F238E27FC236}">
                <a16:creationId xmlns:a16="http://schemas.microsoft.com/office/drawing/2014/main" id="{A3E3FFAA-D0F6-4838-B0EF-6CE9D887B68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15878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A27E1-FE79-44B2-AAE4-8F85078A4C8C}"/>
              </a:ext>
            </a:extLst>
          </p:cNvPr>
          <p:cNvSpPr>
            <a:spLocks noGrp="1"/>
          </p:cNvSpPr>
          <p:nvPr>
            <p:ph type="title"/>
          </p:nvPr>
        </p:nvSpPr>
        <p:spPr/>
        <p:txBody>
          <a:bodyPr/>
          <a:lstStyle/>
          <a:p>
            <a:r>
              <a:rPr lang="en-US"/>
              <a:t>Instagram Posts Table | trendset.muenchen - 5 of 7</a:t>
            </a:r>
          </a:p>
        </p:txBody>
      </p:sp>
      <p:graphicFrame>
        <p:nvGraphicFramePr>
          <p:cNvPr id="5" name="Table Placeholder 4">
            <a:extLst>
              <a:ext uri="{FF2B5EF4-FFF2-40B4-BE49-F238E27FC236}">
                <a16:creationId xmlns:a16="http://schemas.microsoft.com/office/drawing/2014/main" id="{E9BAF42C-CF3E-4A64-92FE-DE92D41DDBB7}"/>
              </a:ext>
            </a:extLst>
          </p:cNvPr>
          <p:cNvGraphicFramePr>
            <a:graphicFrameLocks noGrp="1"/>
          </p:cNvGraphicFramePr>
          <p:nvPr>
            <p:ph type="tbl" sz="quarter" idx="13"/>
            <p:extLst>
              <p:ext uri="{D42A27DB-BD31-4B8C-83A1-F6EECF244321}">
                <p14:modId xmlns:p14="http://schemas.microsoft.com/office/powerpoint/2010/main" val="224128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06039994"/>
                    </a:ext>
                  </a:extLst>
                </a:gridCol>
                <a:gridCol w="987552">
                  <a:extLst>
                    <a:ext uri="{9D8B030D-6E8A-4147-A177-3AD203B41FA5}">
                      <a16:colId xmlns:a16="http://schemas.microsoft.com/office/drawing/2014/main" val="2182727957"/>
                    </a:ext>
                  </a:extLst>
                </a:gridCol>
                <a:gridCol w="987552">
                  <a:extLst>
                    <a:ext uri="{9D8B030D-6E8A-4147-A177-3AD203B41FA5}">
                      <a16:colId xmlns:a16="http://schemas.microsoft.com/office/drawing/2014/main" val="283767306"/>
                    </a:ext>
                  </a:extLst>
                </a:gridCol>
                <a:gridCol w="987552">
                  <a:extLst>
                    <a:ext uri="{9D8B030D-6E8A-4147-A177-3AD203B41FA5}">
                      <a16:colId xmlns:a16="http://schemas.microsoft.com/office/drawing/2014/main" val="1421555359"/>
                    </a:ext>
                  </a:extLst>
                </a:gridCol>
                <a:gridCol w="987552">
                  <a:extLst>
                    <a:ext uri="{9D8B030D-6E8A-4147-A177-3AD203B41FA5}">
                      <a16:colId xmlns:a16="http://schemas.microsoft.com/office/drawing/2014/main" val="1033930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80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- 2018-06-08 15:54:16 </a:t>
                      </a:r>
                      <a:r>
                        <a:rPr kumimoji="0" lang="en-US" sz="1000" b="0" i="0" u="none" strike="noStrike" kern="1200" cap="none" spc="0" normalizeH="0" baseline="0" noProof="0">
                          <a:ln>
                            <a:noFill/>
                          </a:ln>
                          <a:solidFill>
                            <a:prstClr val="black"/>
                          </a:solidFill>
                          <a:effectLst/>
                          <a:uLnTx/>
                          <a:uFillTx/>
                          <a:latin typeface="+mn-lt"/>
                          <a:ea typeface="+mn-ea"/>
                          <a:cs typeface="+mn-cs"/>
                        </a:rPr>
                        <a:t>
 In winter garden lovers keep their plants indoors to save them from cold temperatures. In Autumn/Winter 2018 this abounds as a trend. It’s called Indoor-Gardening. Also, putting plants, decoration accessories or small figures into glass vases or similar hollow-ware is super trendy. 😊 For more inspiration of floral trends just have a look at the TrendSet Blog (link in bio). 💙 Photo by jodeco.glass #trendsetmuenchen #floristry #indoorgardening #vases #glass #pumpkins #trendy #decoration #accessoires #figures #floraltrend #trendsetsummer2018 #trendblog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456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- 2018-06-07 16:55:04 </a:t>
                      </a:r>
                      <a:r>
                        <a:rPr kumimoji="0" lang="en-US" sz="1000" b="0" i="0" u="none" strike="noStrike" kern="1200" cap="none" spc="0" normalizeH="0" baseline="0" noProof="0">
                          <a:ln>
                            <a:noFill/>
                          </a:ln>
                          <a:solidFill>
                            <a:prstClr val="black"/>
                          </a:solidFill>
                          <a:effectLst/>
                          <a:uLnTx/>
                          <a:uFillTx/>
                          <a:latin typeface="+mn-lt"/>
                          <a:ea typeface="+mn-ea"/>
                          <a:cs typeface="+mn-cs"/>
                        </a:rPr>
                        <a:t>
 In this room our Trend Motif UNLIMITED ACCESS would feel comfortable for sure! 🙈 Photo by Casa Interior AS
#trendsetmuenchen #unlimitedaccess #saloon #interior #interiordesign #modern #white #decoration #interiors #lightnings #blackandwhite #contrasts #trend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2096636"/>
                  </a:ext>
                </a:extLst>
              </a:tr>
            </a:tbl>
          </a:graphicData>
        </a:graphic>
      </p:graphicFrame>
      <p:sp>
        <p:nvSpPr>
          <p:cNvPr id="4" name="Text Placeholder 3">
            <a:extLst>
              <a:ext uri="{FF2B5EF4-FFF2-40B4-BE49-F238E27FC236}">
                <a16:creationId xmlns:a16="http://schemas.microsoft.com/office/drawing/2014/main" id="{6EC79D59-1BB8-40B0-B98D-494B7B43DD5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57592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92240-2580-48D1-B16A-2CA9D78A2939}"/>
              </a:ext>
            </a:extLst>
          </p:cNvPr>
          <p:cNvSpPr>
            <a:spLocks noGrp="1"/>
          </p:cNvSpPr>
          <p:nvPr>
            <p:ph type="title"/>
          </p:nvPr>
        </p:nvSpPr>
        <p:spPr/>
        <p:txBody>
          <a:bodyPr/>
          <a:lstStyle/>
          <a:p>
            <a:r>
              <a:rPr lang="en-US"/>
              <a:t>Instagram Posts Table | trendset.muenchen - 6 of 7</a:t>
            </a:r>
          </a:p>
        </p:txBody>
      </p:sp>
      <p:graphicFrame>
        <p:nvGraphicFramePr>
          <p:cNvPr id="5" name="Table Placeholder 4">
            <a:extLst>
              <a:ext uri="{FF2B5EF4-FFF2-40B4-BE49-F238E27FC236}">
                <a16:creationId xmlns:a16="http://schemas.microsoft.com/office/drawing/2014/main" id="{F52E3DDF-AA2F-401D-91DC-0D0A96085EB4}"/>
              </a:ext>
            </a:extLst>
          </p:cNvPr>
          <p:cNvGraphicFramePr>
            <a:graphicFrameLocks noGrp="1"/>
          </p:cNvGraphicFramePr>
          <p:nvPr>
            <p:ph type="tbl" sz="quarter" idx="13"/>
            <p:extLst>
              <p:ext uri="{D42A27DB-BD31-4B8C-83A1-F6EECF244321}">
                <p14:modId xmlns:p14="http://schemas.microsoft.com/office/powerpoint/2010/main" val="58253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30968513"/>
                    </a:ext>
                  </a:extLst>
                </a:gridCol>
                <a:gridCol w="987552">
                  <a:extLst>
                    <a:ext uri="{9D8B030D-6E8A-4147-A177-3AD203B41FA5}">
                      <a16:colId xmlns:a16="http://schemas.microsoft.com/office/drawing/2014/main" val="1442112546"/>
                    </a:ext>
                  </a:extLst>
                </a:gridCol>
                <a:gridCol w="987552">
                  <a:extLst>
                    <a:ext uri="{9D8B030D-6E8A-4147-A177-3AD203B41FA5}">
                      <a16:colId xmlns:a16="http://schemas.microsoft.com/office/drawing/2014/main" val="306946572"/>
                    </a:ext>
                  </a:extLst>
                </a:gridCol>
                <a:gridCol w="987552">
                  <a:extLst>
                    <a:ext uri="{9D8B030D-6E8A-4147-A177-3AD203B41FA5}">
                      <a16:colId xmlns:a16="http://schemas.microsoft.com/office/drawing/2014/main" val="4223857735"/>
                    </a:ext>
                  </a:extLst>
                </a:gridCol>
                <a:gridCol w="987552">
                  <a:extLst>
                    <a:ext uri="{9D8B030D-6E8A-4147-A177-3AD203B41FA5}">
                      <a16:colId xmlns:a16="http://schemas.microsoft.com/office/drawing/2014/main" val="128911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0100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- 2018-06-06 16:08:11 </a:t>
                      </a:r>
                      <a:r>
                        <a:rPr kumimoji="0" lang="en-US" sz="1000" b="0" i="0" u="none" strike="noStrike" kern="1200" cap="none" spc="0" normalizeH="0" baseline="0" noProof="0">
                          <a:ln>
                            <a:noFill/>
                          </a:ln>
                          <a:solidFill>
                            <a:prstClr val="black"/>
                          </a:solidFill>
                          <a:effectLst/>
                          <a:uLnTx/>
                          <a:uFillTx/>
                          <a:latin typeface="+mn-lt"/>
                          <a:ea typeface="+mn-ea"/>
                          <a:cs typeface="+mn-cs"/>
                        </a:rPr>
                        <a:t>
 The ticket shop is open! 💙 You can get your ticket for TrendSet Summer 2018 from 7 – 9 July 2018 NOW! It is the direct way to the trade fair and lots of new trends for living, dining, leisure and giving. Just tap on the border underneath the video and you will be forwarded to the TrendSet ticket shop. ⬆️ There you can get a 1-day-ticket or a ticket for all 3 days. We’re looking forward to seeing you in Munich in one month! 🤗#trendsetmuenchen #tickets #shop #ticketshop #open #video #clip #flying #interiors #inspiration #lifestyle #trend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3494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- 2018-06-04 15:42:12 </a:t>
                      </a:r>
                      <a:r>
                        <a:rPr kumimoji="0" lang="en-US" sz="1000" b="0" i="0" u="none" strike="noStrike" kern="1200" cap="none" spc="0" normalizeH="0" baseline="0" noProof="0">
                          <a:ln>
                            <a:noFill/>
                          </a:ln>
                          <a:solidFill>
                            <a:prstClr val="black"/>
                          </a:solidFill>
                          <a:effectLst/>
                          <a:uLnTx/>
                          <a:uFillTx/>
                          <a:latin typeface="+mn-lt"/>
                          <a:ea typeface="+mn-ea"/>
                          <a:cs typeface="+mn-cs"/>
                        </a:rPr>
                        <a:t>
 My home is my castle… 🏰 And that’s why everyone wants it to be the most comfortable place in his/her life. In the upcoming season cuddly materials, warm colours, styles inspired by nature and enchanting decoration make your home a place of retreat. If you want to read more about the interiors’ trends, have a look at the latest blog post on the TrendBlog by TrendSet (link in bio). 💙 Photo by @eagleproducts 
#trendsetmuenchen #seat #blanket #rose #grey #wooden #lifestyle #natural #inspiration #trendset #trendsetsummer2018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621354"/>
                  </a:ext>
                </a:extLst>
              </a:tr>
            </a:tbl>
          </a:graphicData>
        </a:graphic>
      </p:graphicFrame>
      <p:sp>
        <p:nvSpPr>
          <p:cNvPr id="4" name="Text Placeholder 3">
            <a:extLst>
              <a:ext uri="{FF2B5EF4-FFF2-40B4-BE49-F238E27FC236}">
                <a16:creationId xmlns:a16="http://schemas.microsoft.com/office/drawing/2014/main" id="{3631F229-380F-452B-BD3E-BCF6769268C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74321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C3D9C-1414-484D-BA1C-E8A7FE3C1AB3}"/>
              </a:ext>
            </a:extLst>
          </p:cNvPr>
          <p:cNvSpPr>
            <a:spLocks noGrp="1"/>
          </p:cNvSpPr>
          <p:nvPr>
            <p:ph type="title"/>
          </p:nvPr>
        </p:nvSpPr>
        <p:spPr/>
        <p:txBody>
          <a:bodyPr/>
          <a:lstStyle/>
          <a:p>
            <a:r>
              <a:rPr lang="en-US"/>
              <a:t>Instagram Posts Table | trendset.muenchen - 7 of 7</a:t>
            </a:r>
          </a:p>
        </p:txBody>
      </p:sp>
      <p:graphicFrame>
        <p:nvGraphicFramePr>
          <p:cNvPr id="5" name="Table Placeholder 4">
            <a:extLst>
              <a:ext uri="{FF2B5EF4-FFF2-40B4-BE49-F238E27FC236}">
                <a16:creationId xmlns:a16="http://schemas.microsoft.com/office/drawing/2014/main" id="{EFE832FA-8624-48C6-84C3-B9DDB19C00F6}"/>
              </a:ext>
            </a:extLst>
          </p:cNvPr>
          <p:cNvGraphicFramePr>
            <a:graphicFrameLocks noGrp="1"/>
          </p:cNvGraphicFramePr>
          <p:nvPr>
            <p:ph type="tbl" sz="quarter" idx="13"/>
            <p:extLst>
              <p:ext uri="{D42A27DB-BD31-4B8C-83A1-F6EECF244321}">
                <p14:modId xmlns:p14="http://schemas.microsoft.com/office/powerpoint/2010/main" val="427590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20049054"/>
                    </a:ext>
                  </a:extLst>
                </a:gridCol>
                <a:gridCol w="987552">
                  <a:extLst>
                    <a:ext uri="{9D8B030D-6E8A-4147-A177-3AD203B41FA5}">
                      <a16:colId xmlns:a16="http://schemas.microsoft.com/office/drawing/2014/main" val="2823643988"/>
                    </a:ext>
                  </a:extLst>
                </a:gridCol>
                <a:gridCol w="987552">
                  <a:extLst>
                    <a:ext uri="{9D8B030D-6E8A-4147-A177-3AD203B41FA5}">
                      <a16:colId xmlns:a16="http://schemas.microsoft.com/office/drawing/2014/main" val="2241450546"/>
                    </a:ext>
                  </a:extLst>
                </a:gridCol>
                <a:gridCol w="987552">
                  <a:extLst>
                    <a:ext uri="{9D8B030D-6E8A-4147-A177-3AD203B41FA5}">
                      <a16:colId xmlns:a16="http://schemas.microsoft.com/office/drawing/2014/main" val="4077340422"/>
                    </a:ext>
                  </a:extLst>
                </a:gridCol>
                <a:gridCol w="987552">
                  <a:extLst>
                    <a:ext uri="{9D8B030D-6E8A-4147-A177-3AD203B41FA5}">
                      <a16:colId xmlns:a16="http://schemas.microsoft.com/office/drawing/2014/main" val="1534531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262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- 2018-06-01 15:50:01 </a:t>
                      </a:r>
                      <a:r>
                        <a:rPr kumimoji="0" lang="en-US" sz="1000" b="0" i="0" u="none" strike="noStrike" kern="1200" cap="none" spc="0" normalizeH="0" baseline="0" noProof="0">
                          <a:ln>
                            <a:noFill/>
                          </a:ln>
                          <a:solidFill>
                            <a:prstClr val="black"/>
                          </a:solidFill>
                          <a:effectLst/>
                          <a:uLnTx/>
                          <a:uFillTx/>
                          <a:latin typeface="+mn-lt"/>
                          <a:ea typeface="+mn-ea"/>
                          <a:cs typeface="+mn-cs"/>
                        </a:rPr>
                        <a:t>
 1 month and 1 week… And then TrendSet Summer 2018 opens the gates for you! Already curious for lots of inspiration and the new trends for living, dining, leisure and giving? Then stay tuned! In a few days the shop is going to open and you can get your ticket for the next TrendSet fair. Save the date: 7 – 9 July 2018! 💙 For more information go to our website! #trendsetmuenchen #soon #trendsetsummer2018 #savethedate #trends #inspiration #living #interiors #lifestyle #giving #leisure #dining #shop #fair #lookingforward #curious #video #clip #art #hypersense #trendblog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4134433"/>
                  </a:ext>
                </a:extLst>
              </a:tr>
            </a:tbl>
          </a:graphicData>
        </a:graphic>
      </p:graphicFrame>
      <p:sp>
        <p:nvSpPr>
          <p:cNvPr id="4" name="Text Placeholder 3">
            <a:extLst>
              <a:ext uri="{FF2B5EF4-FFF2-40B4-BE49-F238E27FC236}">
                <a16:creationId xmlns:a16="http://schemas.microsoft.com/office/drawing/2014/main" id="{9D5F5766-9FD0-454E-926B-E1C4454AFF1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35884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A1A8D-FA79-4690-8646-E842B5341B3C}"/>
              </a:ext>
            </a:extLst>
          </p:cNvPr>
          <p:cNvSpPr>
            <a:spLocks noGrp="1"/>
          </p:cNvSpPr>
          <p:nvPr>
            <p:ph type="title"/>
          </p:nvPr>
        </p:nvSpPr>
        <p:spPr/>
        <p:txBody>
          <a:bodyPr/>
          <a:lstStyle/>
          <a:p>
            <a:r>
              <a:rPr lang="en-US"/>
              <a:t>Instagram Posts | trendset.muenchen</a:t>
            </a:r>
          </a:p>
        </p:txBody>
      </p:sp>
      <p:graphicFrame>
        <p:nvGraphicFramePr>
          <p:cNvPr id="6" name="Chart Placeholder 5">
            <a:extLst>
              <a:ext uri="{FF2B5EF4-FFF2-40B4-BE49-F238E27FC236}">
                <a16:creationId xmlns:a16="http://schemas.microsoft.com/office/drawing/2014/main" id="{0EAF3B0C-3C6C-4DC2-AE2F-E3D2A184EF6B}"/>
              </a:ext>
            </a:extLst>
          </p:cNvPr>
          <p:cNvGraphicFramePr>
            <a:graphicFrameLocks noGrp="1"/>
          </p:cNvGraphicFramePr>
          <p:nvPr>
            <p:ph type="chart" sz="quarter" idx="13"/>
            <p:extLst>
              <p:ext uri="{D42A27DB-BD31-4B8C-83A1-F6EECF244321}">
                <p14:modId xmlns:p14="http://schemas.microsoft.com/office/powerpoint/2010/main" val="303489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8020FD-0EFE-4EC3-BE81-76C5157DCC1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B3E61F2-F154-4132-8FA5-0FA9FBC42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391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9C6B-CE8B-48E4-8596-DBF99559621C}"/>
              </a:ext>
            </a:extLst>
          </p:cNvPr>
          <p:cNvSpPr>
            <a:spLocks noGrp="1"/>
          </p:cNvSpPr>
          <p:nvPr>
            <p:ph type="title"/>
          </p:nvPr>
        </p:nvSpPr>
        <p:spPr/>
        <p:txBody>
          <a:bodyPr/>
          <a:lstStyle/>
          <a:p>
            <a:r>
              <a:rPr lang="en-US"/>
              <a:t>Instagram Interaction Rate | trendset.muenchen</a:t>
            </a:r>
          </a:p>
        </p:txBody>
      </p:sp>
      <p:graphicFrame>
        <p:nvGraphicFramePr>
          <p:cNvPr id="6" name="Chart Placeholder 5">
            <a:extLst>
              <a:ext uri="{FF2B5EF4-FFF2-40B4-BE49-F238E27FC236}">
                <a16:creationId xmlns:a16="http://schemas.microsoft.com/office/drawing/2014/main" id="{3806764B-7DA6-4AAE-83EA-4C765BD22768}"/>
              </a:ext>
            </a:extLst>
          </p:cNvPr>
          <p:cNvGraphicFramePr>
            <a:graphicFrameLocks noGrp="1"/>
          </p:cNvGraphicFramePr>
          <p:nvPr>
            <p:ph type="chart" sz="quarter" idx="13"/>
            <p:extLst>
              <p:ext uri="{D42A27DB-BD31-4B8C-83A1-F6EECF244321}">
                <p14:modId xmlns:p14="http://schemas.microsoft.com/office/powerpoint/2010/main" val="2514315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698322-E8AE-4367-AFE4-1FFA2AFB79D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FB9BC72-8C34-441C-9DF0-52157953B8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04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119A0-77CB-479D-ADCE-B7F922108D71}"/>
              </a:ext>
            </a:extLst>
          </p:cNvPr>
          <p:cNvSpPr>
            <a:spLocks noGrp="1"/>
          </p:cNvSpPr>
          <p:nvPr>
            <p:ph type="title"/>
          </p:nvPr>
        </p:nvSpPr>
        <p:spPr/>
        <p:txBody>
          <a:bodyPr/>
          <a:lstStyle/>
          <a:p>
            <a:r>
              <a:rPr lang="en-US"/>
              <a:t>Instagram Organic Reach by Post Type  | trendset.muenchen</a:t>
            </a:r>
          </a:p>
        </p:txBody>
      </p:sp>
      <p:graphicFrame>
        <p:nvGraphicFramePr>
          <p:cNvPr id="6" name="Chart Placeholder 5">
            <a:extLst>
              <a:ext uri="{FF2B5EF4-FFF2-40B4-BE49-F238E27FC236}">
                <a16:creationId xmlns:a16="http://schemas.microsoft.com/office/drawing/2014/main" id="{FCFDF639-403B-4309-914F-A113A44088E6}"/>
              </a:ext>
            </a:extLst>
          </p:cNvPr>
          <p:cNvGraphicFramePr>
            <a:graphicFrameLocks noGrp="1"/>
          </p:cNvGraphicFramePr>
          <p:nvPr>
            <p:ph type="chart" sz="quarter" idx="13"/>
            <p:extLst>
              <p:ext uri="{D42A27DB-BD31-4B8C-83A1-F6EECF244321}">
                <p14:modId xmlns:p14="http://schemas.microsoft.com/office/powerpoint/2010/main" val="2289049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62FE83-DF09-4688-8C51-8D477420822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812F836-68F6-49EF-8A9B-A1EB50168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3124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9B2C-9946-4132-A9FD-D2FE470AF2EB}"/>
              </a:ext>
            </a:extLst>
          </p:cNvPr>
          <p:cNvSpPr>
            <a:spLocks noGrp="1"/>
          </p:cNvSpPr>
          <p:nvPr>
            <p:ph type="title"/>
          </p:nvPr>
        </p:nvSpPr>
        <p:spPr/>
        <p:txBody>
          <a:bodyPr/>
          <a:lstStyle/>
          <a:p>
            <a:r>
              <a:rPr lang="en-US"/>
              <a:t>Instagram Hashtag Detection | trendset.muenchen - 1 of 3</a:t>
            </a:r>
          </a:p>
        </p:txBody>
      </p:sp>
      <p:graphicFrame>
        <p:nvGraphicFramePr>
          <p:cNvPr id="5" name="Table Placeholder 4">
            <a:extLst>
              <a:ext uri="{FF2B5EF4-FFF2-40B4-BE49-F238E27FC236}">
                <a16:creationId xmlns:a16="http://schemas.microsoft.com/office/drawing/2014/main" id="{5225DECA-621B-4AE2-80AA-32C16D5821BB}"/>
              </a:ext>
            </a:extLst>
          </p:cNvPr>
          <p:cNvGraphicFramePr>
            <a:graphicFrameLocks noGrp="1"/>
          </p:cNvGraphicFramePr>
          <p:nvPr>
            <p:ph type="tbl" sz="quarter" idx="13"/>
            <p:extLst>
              <p:ext uri="{D42A27DB-BD31-4B8C-83A1-F6EECF244321}">
                <p14:modId xmlns:p14="http://schemas.microsoft.com/office/powerpoint/2010/main" val="287380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4974308"/>
                    </a:ext>
                  </a:extLst>
                </a:gridCol>
                <a:gridCol w="1481328">
                  <a:extLst>
                    <a:ext uri="{9D8B030D-6E8A-4147-A177-3AD203B41FA5}">
                      <a16:colId xmlns:a16="http://schemas.microsoft.com/office/drawing/2014/main" val="1382462648"/>
                    </a:ext>
                  </a:extLst>
                </a:gridCol>
                <a:gridCol w="1481328">
                  <a:extLst>
                    <a:ext uri="{9D8B030D-6E8A-4147-A177-3AD203B41FA5}">
                      <a16:colId xmlns:a16="http://schemas.microsoft.com/office/drawing/2014/main" val="1841495236"/>
                    </a:ext>
                  </a:extLst>
                </a:gridCol>
                <a:gridCol w="1481328">
                  <a:extLst>
                    <a:ext uri="{9D8B030D-6E8A-4147-A177-3AD203B41FA5}">
                      <a16:colId xmlns:a16="http://schemas.microsoft.com/office/drawing/2014/main" val="348290886"/>
                    </a:ext>
                  </a:extLst>
                </a:gridCol>
                <a:gridCol w="1481328">
                  <a:extLst>
                    <a:ext uri="{9D8B030D-6E8A-4147-A177-3AD203B41FA5}">
                      <a16:colId xmlns:a16="http://schemas.microsoft.com/office/drawing/2014/main" val="1742370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39411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extLst>
                  <a:ext uri="{0D108BD9-81ED-4DB2-BD59-A6C34878D82A}">
                    <a16:rowId xmlns:a16="http://schemas.microsoft.com/office/drawing/2014/main" val="17657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99108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49.166666666667</a:t>
                      </a:r>
                    </a:p>
                  </a:txBody>
                  <a:tcPr/>
                </a:tc>
                <a:extLst>
                  <a:ext uri="{0D108BD9-81ED-4DB2-BD59-A6C34878D82A}">
                    <a16:rowId xmlns:a16="http://schemas.microsoft.com/office/drawing/2014/main" val="54877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27450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93241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784694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60093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extLst>
                  <a:ext uri="{0D108BD9-81ED-4DB2-BD59-A6C34878D82A}">
                    <a16:rowId xmlns:a16="http://schemas.microsoft.com/office/drawing/2014/main" val="25953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322994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676129061"/>
                  </a:ext>
                </a:extLst>
              </a:tr>
            </a:tbl>
          </a:graphicData>
        </a:graphic>
      </p:graphicFrame>
      <p:sp>
        <p:nvSpPr>
          <p:cNvPr id="4" name="Text Placeholder 3">
            <a:extLst>
              <a:ext uri="{FF2B5EF4-FFF2-40B4-BE49-F238E27FC236}">
                <a16:creationId xmlns:a16="http://schemas.microsoft.com/office/drawing/2014/main" id="{C137ED00-49B2-440C-A2B7-3EF03C937D2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52343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8502-4CB2-4724-9212-F127304040E5}"/>
              </a:ext>
            </a:extLst>
          </p:cNvPr>
          <p:cNvSpPr>
            <a:spLocks noGrp="1"/>
          </p:cNvSpPr>
          <p:nvPr>
            <p:ph type="title"/>
          </p:nvPr>
        </p:nvSpPr>
        <p:spPr/>
        <p:txBody>
          <a:bodyPr/>
          <a:lstStyle/>
          <a:p>
            <a:r>
              <a:rPr lang="en-US"/>
              <a:t>Instagram Hashtag Detection | trendset.muenchen - 2 of 3</a:t>
            </a:r>
          </a:p>
        </p:txBody>
      </p:sp>
      <p:graphicFrame>
        <p:nvGraphicFramePr>
          <p:cNvPr id="5" name="Table Placeholder 4">
            <a:extLst>
              <a:ext uri="{FF2B5EF4-FFF2-40B4-BE49-F238E27FC236}">
                <a16:creationId xmlns:a16="http://schemas.microsoft.com/office/drawing/2014/main" id="{C778BECA-21C8-4785-A16E-A3EED7A5609C}"/>
              </a:ext>
            </a:extLst>
          </p:cNvPr>
          <p:cNvGraphicFramePr>
            <a:graphicFrameLocks noGrp="1"/>
          </p:cNvGraphicFramePr>
          <p:nvPr>
            <p:ph type="tbl" sz="quarter" idx="13"/>
            <p:extLst>
              <p:ext uri="{D42A27DB-BD31-4B8C-83A1-F6EECF244321}">
                <p14:modId xmlns:p14="http://schemas.microsoft.com/office/powerpoint/2010/main" val="323268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5107927"/>
                    </a:ext>
                  </a:extLst>
                </a:gridCol>
                <a:gridCol w="1481328">
                  <a:extLst>
                    <a:ext uri="{9D8B030D-6E8A-4147-A177-3AD203B41FA5}">
                      <a16:colId xmlns:a16="http://schemas.microsoft.com/office/drawing/2014/main" val="3203336809"/>
                    </a:ext>
                  </a:extLst>
                </a:gridCol>
                <a:gridCol w="1481328">
                  <a:extLst>
                    <a:ext uri="{9D8B030D-6E8A-4147-A177-3AD203B41FA5}">
                      <a16:colId xmlns:a16="http://schemas.microsoft.com/office/drawing/2014/main" val="1813667645"/>
                    </a:ext>
                  </a:extLst>
                </a:gridCol>
                <a:gridCol w="1481328">
                  <a:extLst>
                    <a:ext uri="{9D8B030D-6E8A-4147-A177-3AD203B41FA5}">
                      <a16:colId xmlns:a16="http://schemas.microsoft.com/office/drawing/2014/main" val="1862552074"/>
                    </a:ext>
                  </a:extLst>
                </a:gridCol>
                <a:gridCol w="1481328">
                  <a:extLst>
                    <a:ext uri="{9D8B030D-6E8A-4147-A177-3AD203B41FA5}">
                      <a16:colId xmlns:a16="http://schemas.microsoft.com/office/drawing/2014/main" val="318155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89910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77034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69431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29633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99911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#lookingforward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1242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22282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03023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06749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extLst>
                  <a:ext uri="{0D108BD9-81ED-4DB2-BD59-A6C34878D82A}">
                    <a16:rowId xmlns:a16="http://schemas.microsoft.com/office/drawing/2014/main" val="95269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#hypersense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875055881"/>
                  </a:ext>
                </a:extLst>
              </a:tr>
            </a:tbl>
          </a:graphicData>
        </a:graphic>
      </p:graphicFrame>
      <p:sp>
        <p:nvSpPr>
          <p:cNvPr id="4" name="Text Placeholder 3">
            <a:extLst>
              <a:ext uri="{FF2B5EF4-FFF2-40B4-BE49-F238E27FC236}">
                <a16:creationId xmlns:a16="http://schemas.microsoft.com/office/drawing/2014/main" id="{7470165B-3462-4E5D-BC1A-023BB2E8C79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65899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B79A1-489F-477A-B58B-145605FBB3EF}"/>
              </a:ext>
            </a:extLst>
          </p:cNvPr>
          <p:cNvSpPr>
            <a:spLocks noGrp="1"/>
          </p:cNvSpPr>
          <p:nvPr>
            <p:ph type="title"/>
          </p:nvPr>
        </p:nvSpPr>
        <p:spPr/>
        <p:txBody>
          <a:bodyPr/>
          <a:lstStyle/>
          <a:p>
            <a:r>
              <a:rPr lang="en-US"/>
              <a:t>Instagram Hashtag Detection | trendset.muenchen - 3 of 3</a:t>
            </a:r>
          </a:p>
        </p:txBody>
      </p:sp>
      <p:graphicFrame>
        <p:nvGraphicFramePr>
          <p:cNvPr id="5" name="Table Placeholder 4">
            <a:extLst>
              <a:ext uri="{FF2B5EF4-FFF2-40B4-BE49-F238E27FC236}">
                <a16:creationId xmlns:a16="http://schemas.microsoft.com/office/drawing/2014/main" id="{160C5319-C30D-4D9E-8817-E89524561BA3}"/>
              </a:ext>
            </a:extLst>
          </p:cNvPr>
          <p:cNvGraphicFramePr>
            <a:graphicFrameLocks noGrp="1"/>
          </p:cNvGraphicFramePr>
          <p:nvPr>
            <p:ph type="tbl" sz="quarter" idx="13"/>
            <p:extLst>
              <p:ext uri="{D42A27DB-BD31-4B8C-83A1-F6EECF244321}">
                <p14:modId xmlns:p14="http://schemas.microsoft.com/office/powerpoint/2010/main" val="939448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6093129"/>
                    </a:ext>
                  </a:extLst>
                </a:gridCol>
                <a:gridCol w="1481328">
                  <a:extLst>
                    <a:ext uri="{9D8B030D-6E8A-4147-A177-3AD203B41FA5}">
                      <a16:colId xmlns:a16="http://schemas.microsoft.com/office/drawing/2014/main" val="1023648010"/>
                    </a:ext>
                  </a:extLst>
                </a:gridCol>
                <a:gridCol w="1481328">
                  <a:extLst>
                    <a:ext uri="{9D8B030D-6E8A-4147-A177-3AD203B41FA5}">
                      <a16:colId xmlns:a16="http://schemas.microsoft.com/office/drawing/2014/main" val="1597436167"/>
                    </a:ext>
                  </a:extLst>
                </a:gridCol>
                <a:gridCol w="1481328">
                  <a:extLst>
                    <a:ext uri="{9D8B030D-6E8A-4147-A177-3AD203B41FA5}">
                      <a16:colId xmlns:a16="http://schemas.microsoft.com/office/drawing/2014/main" val="4225524457"/>
                    </a:ext>
                  </a:extLst>
                </a:gridCol>
                <a:gridCol w="1481328">
                  <a:extLst>
                    <a:ext uri="{9D8B030D-6E8A-4147-A177-3AD203B41FA5}">
                      <a16:colId xmlns:a16="http://schemas.microsoft.com/office/drawing/2014/main" val="1471319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6509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extLst>
                  <a:ext uri="{0D108BD9-81ED-4DB2-BD59-A6C34878D82A}">
                    <a16:rowId xmlns:a16="http://schemas.microsoft.com/office/drawing/2014/main" val="383754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73217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23477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#blanket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4643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558889716"/>
                  </a:ext>
                </a:extLst>
              </a:tr>
            </a:tbl>
          </a:graphicData>
        </a:graphic>
      </p:graphicFrame>
      <p:sp>
        <p:nvSpPr>
          <p:cNvPr id="4" name="Text Placeholder 3">
            <a:extLst>
              <a:ext uri="{FF2B5EF4-FFF2-40B4-BE49-F238E27FC236}">
                <a16:creationId xmlns:a16="http://schemas.microsoft.com/office/drawing/2014/main" id="{F3B1A852-2629-4B60-BEEA-5E56B24D4E3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54160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7887-D5F6-4F8A-A98A-CBEC0B84C85C}"/>
              </a:ext>
            </a:extLst>
          </p:cNvPr>
          <p:cNvSpPr>
            <a:spLocks noGrp="1"/>
          </p:cNvSpPr>
          <p:nvPr>
            <p:ph type="title"/>
          </p:nvPr>
        </p:nvSpPr>
        <p:spPr/>
        <p:txBody>
          <a:bodyPr/>
          <a:lstStyle/>
          <a:p>
            <a:r>
              <a:rPr lang="en-US"/>
              <a:t>Instagram Hashtag Detection | trendset.muenchen - 1 of 3</a:t>
            </a:r>
          </a:p>
        </p:txBody>
      </p:sp>
      <p:graphicFrame>
        <p:nvGraphicFramePr>
          <p:cNvPr id="5" name="Table Placeholder 4">
            <a:extLst>
              <a:ext uri="{FF2B5EF4-FFF2-40B4-BE49-F238E27FC236}">
                <a16:creationId xmlns:a16="http://schemas.microsoft.com/office/drawing/2014/main" id="{929C197E-6A78-42E9-8698-41B271E9D5DE}"/>
              </a:ext>
            </a:extLst>
          </p:cNvPr>
          <p:cNvGraphicFramePr>
            <a:graphicFrameLocks noGrp="1"/>
          </p:cNvGraphicFramePr>
          <p:nvPr>
            <p:ph type="tbl" sz="quarter" idx="13"/>
            <p:extLst>
              <p:ext uri="{D42A27DB-BD31-4B8C-83A1-F6EECF244321}">
                <p14:modId xmlns:p14="http://schemas.microsoft.com/office/powerpoint/2010/main" val="3330342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46427624"/>
                    </a:ext>
                  </a:extLst>
                </a:gridCol>
                <a:gridCol w="822960">
                  <a:extLst>
                    <a:ext uri="{9D8B030D-6E8A-4147-A177-3AD203B41FA5}">
                      <a16:colId xmlns:a16="http://schemas.microsoft.com/office/drawing/2014/main" val="781228482"/>
                    </a:ext>
                  </a:extLst>
                </a:gridCol>
                <a:gridCol w="822960">
                  <a:extLst>
                    <a:ext uri="{9D8B030D-6E8A-4147-A177-3AD203B41FA5}">
                      <a16:colId xmlns:a16="http://schemas.microsoft.com/office/drawing/2014/main" val="2629645531"/>
                    </a:ext>
                  </a:extLst>
                </a:gridCol>
                <a:gridCol w="822960">
                  <a:extLst>
                    <a:ext uri="{9D8B030D-6E8A-4147-A177-3AD203B41FA5}">
                      <a16:colId xmlns:a16="http://schemas.microsoft.com/office/drawing/2014/main" val="2322945375"/>
                    </a:ext>
                  </a:extLst>
                </a:gridCol>
                <a:gridCol w="822960">
                  <a:extLst>
                    <a:ext uri="{9D8B030D-6E8A-4147-A177-3AD203B41FA5}">
                      <a16:colId xmlns:a16="http://schemas.microsoft.com/office/drawing/2014/main" val="2469318315"/>
                    </a:ext>
                  </a:extLst>
                </a:gridCol>
                <a:gridCol w="822960">
                  <a:extLst>
                    <a:ext uri="{9D8B030D-6E8A-4147-A177-3AD203B41FA5}">
                      <a16:colId xmlns:a16="http://schemas.microsoft.com/office/drawing/2014/main" val="1629192407"/>
                    </a:ext>
                  </a:extLst>
                </a:gridCol>
                <a:gridCol w="822960">
                  <a:extLst>
                    <a:ext uri="{9D8B030D-6E8A-4147-A177-3AD203B41FA5}">
                      <a16:colId xmlns:a16="http://schemas.microsoft.com/office/drawing/2014/main" val="3912098757"/>
                    </a:ext>
                  </a:extLst>
                </a:gridCol>
                <a:gridCol w="822960">
                  <a:extLst>
                    <a:ext uri="{9D8B030D-6E8A-4147-A177-3AD203B41FA5}">
                      <a16:colId xmlns:a16="http://schemas.microsoft.com/office/drawing/2014/main" val="1192703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168668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extLst>
                  <a:ext uri="{0D108BD9-81ED-4DB2-BD59-A6C34878D82A}">
                    <a16:rowId xmlns:a16="http://schemas.microsoft.com/office/drawing/2014/main" val="141390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268588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108721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263306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13004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621.75</a:t>
                      </a:r>
                    </a:p>
                  </a:txBody>
                  <a:tcPr/>
                </a:tc>
                <a:extLst>
                  <a:ext uri="{0D108BD9-81ED-4DB2-BD59-A6C34878D82A}">
                    <a16:rowId xmlns:a16="http://schemas.microsoft.com/office/drawing/2014/main" val="43184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281725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639.5</a:t>
                      </a:r>
                    </a:p>
                  </a:txBody>
                  <a:tcPr/>
                </a:tc>
                <a:extLst>
                  <a:ext uri="{0D108BD9-81ED-4DB2-BD59-A6C34878D82A}">
                    <a16:rowId xmlns:a16="http://schemas.microsoft.com/office/drawing/2014/main" val="352173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621.75</a:t>
                      </a:r>
                    </a:p>
                  </a:txBody>
                  <a:tcPr/>
                </a:tc>
                <a:extLst>
                  <a:ext uri="{0D108BD9-81ED-4DB2-BD59-A6C34878D82A}">
                    <a16:rowId xmlns:a16="http://schemas.microsoft.com/office/drawing/2014/main" val="130190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1443022225"/>
                  </a:ext>
                </a:extLst>
              </a:tr>
            </a:tbl>
          </a:graphicData>
        </a:graphic>
      </p:graphicFrame>
      <p:sp>
        <p:nvSpPr>
          <p:cNvPr id="4" name="Text Placeholder 3">
            <a:extLst>
              <a:ext uri="{FF2B5EF4-FFF2-40B4-BE49-F238E27FC236}">
                <a16:creationId xmlns:a16="http://schemas.microsoft.com/office/drawing/2014/main" id="{CD5FE538-A8D0-432F-8F02-64865CC9714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71663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DE41-985E-48BC-83C6-2A6E4E61A84D}"/>
              </a:ext>
            </a:extLst>
          </p:cNvPr>
          <p:cNvSpPr>
            <a:spLocks noGrp="1"/>
          </p:cNvSpPr>
          <p:nvPr>
            <p:ph type="title"/>
          </p:nvPr>
        </p:nvSpPr>
        <p:spPr/>
        <p:txBody>
          <a:bodyPr/>
          <a:lstStyle/>
          <a:p>
            <a:r>
              <a:rPr lang="en-US"/>
              <a:t>Instagram Hashtag Detection | trendset.muenchen - 2 of 3</a:t>
            </a:r>
          </a:p>
        </p:txBody>
      </p:sp>
      <p:graphicFrame>
        <p:nvGraphicFramePr>
          <p:cNvPr id="5" name="Table Placeholder 4">
            <a:extLst>
              <a:ext uri="{FF2B5EF4-FFF2-40B4-BE49-F238E27FC236}">
                <a16:creationId xmlns:a16="http://schemas.microsoft.com/office/drawing/2014/main" id="{C5AB56A0-0195-4DC1-920E-8D499FA94B29}"/>
              </a:ext>
            </a:extLst>
          </p:cNvPr>
          <p:cNvGraphicFramePr>
            <a:graphicFrameLocks noGrp="1"/>
          </p:cNvGraphicFramePr>
          <p:nvPr>
            <p:ph type="tbl" sz="quarter" idx="13"/>
            <p:extLst>
              <p:ext uri="{D42A27DB-BD31-4B8C-83A1-F6EECF244321}">
                <p14:modId xmlns:p14="http://schemas.microsoft.com/office/powerpoint/2010/main" val="270752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79090415"/>
                    </a:ext>
                  </a:extLst>
                </a:gridCol>
                <a:gridCol w="822960">
                  <a:extLst>
                    <a:ext uri="{9D8B030D-6E8A-4147-A177-3AD203B41FA5}">
                      <a16:colId xmlns:a16="http://schemas.microsoft.com/office/drawing/2014/main" val="3190546675"/>
                    </a:ext>
                  </a:extLst>
                </a:gridCol>
                <a:gridCol w="822960">
                  <a:extLst>
                    <a:ext uri="{9D8B030D-6E8A-4147-A177-3AD203B41FA5}">
                      <a16:colId xmlns:a16="http://schemas.microsoft.com/office/drawing/2014/main" val="2452807781"/>
                    </a:ext>
                  </a:extLst>
                </a:gridCol>
                <a:gridCol w="822960">
                  <a:extLst>
                    <a:ext uri="{9D8B030D-6E8A-4147-A177-3AD203B41FA5}">
                      <a16:colId xmlns:a16="http://schemas.microsoft.com/office/drawing/2014/main" val="331464888"/>
                    </a:ext>
                  </a:extLst>
                </a:gridCol>
                <a:gridCol w="822960">
                  <a:extLst>
                    <a:ext uri="{9D8B030D-6E8A-4147-A177-3AD203B41FA5}">
                      <a16:colId xmlns:a16="http://schemas.microsoft.com/office/drawing/2014/main" val="617667868"/>
                    </a:ext>
                  </a:extLst>
                </a:gridCol>
                <a:gridCol w="822960">
                  <a:extLst>
                    <a:ext uri="{9D8B030D-6E8A-4147-A177-3AD203B41FA5}">
                      <a16:colId xmlns:a16="http://schemas.microsoft.com/office/drawing/2014/main" val="791357480"/>
                    </a:ext>
                  </a:extLst>
                </a:gridCol>
                <a:gridCol w="822960">
                  <a:extLst>
                    <a:ext uri="{9D8B030D-6E8A-4147-A177-3AD203B41FA5}">
                      <a16:colId xmlns:a16="http://schemas.microsoft.com/office/drawing/2014/main" val="3668209047"/>
                    </a:ext>
                  </a:extLst>
                </a:gridCol>
                <a:gridCol w="822960">
                  <a:extLst>
                    <a:ext uri="{9D8B030D-6E8A-4147-A177-3AD203B41FA5}">
                      <a16:colId xmlns:a16="http://schemas.microsoft.com/office/drawing/2014/main" val="4207106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241273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122368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73513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extLst>
                  <a:ext uri="{0D108BD9-81ED-4DB2-BD59-A6C34878D82A}">
                    <a16:rowId xmlns:a16="http://schemas.microsoft.com/office/drawing/2014/main" val="25998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49520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#lookingforward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391299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382169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extLst>
                  <a:ext uri="{0D108BD9-81ED-4DB2-BD59-A6C34878D82A}">
                    <a16:rowId xmlns:a16="http://schemas.microsoft.com/office/drawing/2014/main" val="124623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extLst>
                  <a:ext uri="{0D108BD9-81ED-4DB2-BD59-A6C34878D82A}">
                    <a16:rowId xmlns:a16="http://schemas.microsoft.com/office/drawing/2014/main" val="175134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600.5</a:t>
                      </a:r>
                    </a:p>
                  </a:txBody>
                  <a:tcPr/>
                </a:tc>
                <a:extLst>
                  <a:ext uri="{0D108BD9-81ED-4DB2-BD59-A6C34878D82A}">
                    <a16:rowId xmlns:a16="http://schemas.microsoft.com/office/drawing/2014/main" val="204697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#hypersense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2803689026"/>
                  </a:ext>
                </a:extLst>
              </a:tr>
            </a:tbl>
          </a:graphicData>
        </a:graphic>
      </p:graphicFrame>
      <p:sp>
        <p:nvSpPr>
          <p:cNvPr id="4" name="Text Placeholder 3">
            <a:extLst>
              <a:ext uri="{FF2B5EF4-FFF2-40B4-BE49-F238E27FC236}">
                <a16:creationId xmlns:a16="http://schemas.microsoft.com/office/drawing/2014/main" id="{81901532-0029-487C-8D1B-FA96F940C99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30338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33CD-3F31-46DC-BEB9-29775DFB53E6}"/>
              </a:ext>
            </a:extLst>
          </p:cNvPr>
          <p:cNvSpPr>
            <a:spLocks noGrp="1"/>
          </p:cNvSpPr>
          <p:nvPr>
            <p:ph type="title"/>
          </p:nvPr>
        </p:nvSpPr>
        <p:spPr/>
        <p:txBody>
          <a:bodyPr/>
          <a:lstStyle/>
          <a:p>
            <a:r>
              <a:rPr lang="en-US"/>
              <a:t>Instagram Hashtag Detection | trendset.muenchen - 3 of 3</a:t>
            </a:r>
          </a:p>
        </p:txBody>
      </p:sp>
      <p:graphicFrame>
        <p:nvGraphicFramePr>
          <p:cNvPr id="5" name="Table Placeholder 4">
            <a:extLst>
              <a:ext uri="{FF2B5EF4-FFF2-40B4-BE49-F238E27FC236}">
                <a16:creationId xmlns:a16="http://schemas.microsoft.com/office/drawing/2014/main" id="{F43666E9-0BD5-4FD4-BB79-8DC150148375}"/>
              </a:ext>
            </a:extLst>
          </p:cNvPr>
          <p:cNvGraphicFramePr>
            <a:graphicFrameLocks noGrp="1"/>
          </p:cNvGraphicFramePr>
          <p:nvPr>
            <p:ph type="tbl" sz="quarter" idx="13"/>
            <p:extLst>
              <p:ext uri="{D42A27DB-BD31-4B8C-83A1-F6EECF244321}">
                <p14:modId xmlns:p14="http://schemas.microsoft.com/office/powerpoint/2010/main" val="2423779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6028008"/>
                    </a:ext>
                  </a:extLst>
                </a:gridCol>
                <a:gridCol w="822960">
                  <a:extLst>
                    <a:ext uri="{9D8B030D-6E8A-4147-A177-3AD203B41FA5}">
                      <a16:colId xmlns:a16="http://schemas.microsoft.com/office/drawing/2014/main" val="1294563401"/>
                    </a:ext>
                  </a:extLst>
                </a:gridCol>
                <a:gridCol w="822960">
                  <a:extLst>
                    <a:ext uri="{9D8B030D-6E8A-4147-A177-3AD203B41FA5}">
                      <a16:colId xmlns:a16="http://schemas.microsoft.com/office/drawing/2014/main" val="44410253"/>
                    </a:ext>
                  </a:extLst>
                </a:gridCol>
                <a:gridCol w="822960">
                  <a:extLst>
                    <a:ext uri="{9D8B030D-6E8A-4147-A177-3AD203B41FA5}">
                      <a16:colId xmlns:a16="http://schemas.microsoft.com/office/drawing/2014/main" val="87488637"/>
                    </a:ext>
                  </a:extLst>
                </a:gridCol>
                <a:gridCol w="822960">
                  <a:extLst>
                    <a:ext uri="{9D8B030D-6E8A-4147-A177-3AD203B41FA5}">
                      <a16:colId xmlns:a16="http://schemas.microsoft.com/office/drawing/2014/main" val="1139466352"/>
                    </a:ext>
                  </a:extLst>
                </a:gridCol>
                <a:gridCol w="822960">
                  <a:extLst>
                    <a:ext uri="{9D8B030D-6E8A-4147-A177-3AD203B41FA5}">
                      <a16:colId xmlns:a16="http://schemas.microsoft.com/office/drawing/2014/main" val="491206158"/>
                    </a:ext>
                  </a:extLst>
                </a:gridCol>
                <a:gridCol w="822960">
                  <a:extLst>
                    <a:ext uri="{9D8B030D-6E8A-4147-A177-3AD203B41FA5}">
                      <a16:colId xmlns:a16="http://schemas.microsoft.com/office/drawing/2014/main" val="3967568261"/>
                    </a:ext>
                  </a:extLst>
                </a:gridCol>
                <a:gridCol w="822960">
                  <a:extLst>
                    <a:ext uri="{9D8B030D-6E8A-4147-A177-3AD203B41FA5}">
                      <a16:colId xmlns:a16="http://schemas.microsoft.com/office/drawing/2014/main" val="677823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49624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634.4</a:t>
                      </a:r>
                    </a:p>
                  </a:txBody>
                  <a:tcPr/>
                </a:tc>
                <a:extLst>
                  <a:ext uri="{0D108BD9-81ED-4DB2-BD59-A6C34878D82A}">
                    <a16:rowId xmlns:a16="http://schemas.microsoft.com/office/drawing/2014/main" val="2431714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50815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346446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#blanket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96866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1089565957"/>
                  </a:ext>
                </a:extLst>
              </a:tr>
            </a:tbl>
          </a:graphicData>
        </a:graphic>
      </p:graphicFrame>
      <p:sp>
        <p:nvSpPr>
          <p:cNvPr id="4" name="Text Placeholder 3">
            <a:extLst>
              <a:ext uri="{FF2B5EF4-FFF2-40B4-BE49-F238E27FC236}">
                <a16:creationId xmlns:a16="http://schemas.microsoft.com/office/drawing/2014/main" id="{0550036F-790A-41B7-988F-CEB171380EF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09535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6EB85-CDB2-4EEF-B7FF-30DF3D1D2D8B}"/>
              </a:ext>
            </a:extLst>
          </p:cNvPr>
          <p:cNvSpPr>
            <a:spLocks noGrp="1"/>
          </p:cNvSpPr>
          <p:nvPr>
            <p:ph type="title"/>
          </p:nvPr>
        </p:nvSpPr>
        <p:spPr/>
        <p:txBody>
          <a:bodyPr/>
          <a:lstStyle/>
          <a:p>
            <a:r>
              <a:rPr lang="en-US"/>
              <a:t>Reach  | trendset.muenchen</a:t>
            </a:r>
          </a:p>
        </p:txBody>
      </p:sp>
      <p:graphicFrame>
        <p:nvGraphicFramePr>
          <p:cNvPr id="6" name="Chart Placeholder 5">
            <a:extLst>
              <a:ext uri="{FF2B5EF4-FFF2-40B4-BE49-F238E27FC236}">
                <a16:creationId xmlns:a16="http://schemas.microsoft.com/office/drawing/2014/main" id="{04B6C9DF-FF69-48BD-831A-59C7AEAAC034}"/>
              </a:ext>
            </a:extLst>
          </p:cNvPr>
          <p:cNvGraphicFramePr>
            <a:graphicFrameLocks noGrp="1"/>
          </p:cNvGraphicFramePr>
          <p:nvPr>
            <p:ph type="chart" sz="quarter" idx="13"/>
            <p:extLst>
              <p:ext uri="{D42A27DB-BD31-4B8C-83A1-F6EECF244321}">
                <p14:modId xmlns:p14="http://schemas.microsoft.com/office/powerpoint/2010/main" val="3692880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91476C-6675-4C38-927A-403E10D4F63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575BCD7-016D-43D2-8A5A-B3DD8C15BA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8077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EC24D-94C8-4FB6-8724-AA2F85D6D6A2}"/>
              </a:ext>
            </a:extLst>
          </p:cNvPr>
          <p:cNvSpPr>
            <a:spLocks noGrp="1"/>
          </p:cNvSpPr>
          <p:nvPr>
            <p:ph type="title"/>
          </p:nvPr>
        </p:nvSpPr>
        <p:spPr/>
        <p:txBody>
          <a:bodyPr/>
          <a:lstStyle/>
          <a:p>
            <a:r>
              <a:rPr lang="en-US"/>
              <a:t>Impressions  | trendset.muenchen</a:t>
            </a:r>
          </a:p>
        </p:txBody>
      </p:sp>
      <p:graphicFrame>
        <p:nvGraphicFramePr>
          <p:cNvPr id="6" name="Chart Placeholder 5">
            <a:extLst>
              <a:ext uri="{FF2B5EF4-FFF2-40B4-BE49-F238E27FC236}">
                <a16:creationId xmlns:a16="http://schemas.microsoft.com/office/drawing/2014/main" id="{320A65CA-FD65-425C-B5CB-21F2739E436B}"/>
              </a:ext>
            </a:extLst>
          </p:cNvPr>
          <p:cNvGraphicFramePr>
            <a:graphicFrameLocks noGrp="1"/>
          </p:cNvGraphicFramePr>
          <p:nvPr>
            <p:ph type="chart" sz="quarter" idx="13"/>
            <p:extLst>
              <p:ext uri="{D42A27DB-BD31-4B8C-83A1-F6EECF244321}">
                <p14:modId xmlns:p14="http://schemas.microsoft.com/office/powerpoint/2010/main" val="2641311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6F2612-37D5-46E8-B8B0-E40F73A1BEC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D796439-8874-45C2-8B65-ADB8BA24D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406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DFA8A-B474-459A-A004-76633906BFAC}"/>
              </a:ext>
            </a:extLst>
          </p:cNvPr>
          <p:cNvSpPr>
            <a:spLocks noGrp="1"/>
          </p:cNvSpPr>
          <p:nvPr>
            <p:ph type="title"/>
          </p:nvPr>
        </p:nvSpPr>
        <p:spPr/>
        <p:txBody>
          <a:bodyPr/>
          <a:lstStyle/>
          <a:p>
            <a:r>
              <a:rPr lang="en-US"/>
              <a:t>Instagram Total Interactions | trendset.muenchen</a:t>
            </a:r>
          </a:p>
        </p:txBody>
      </p:sp>
      <p:graphicFrame>
        <p:nvGraphicFramePr>
          <p:cNvPr id="6" name="Chart Placeholder 5">
            <a:extLst>
              <a:ext uri="{FF2B5EF4-FFF2-40B4-BE49-F238E27FC236}">
                <a16:creationId xmlns:a16="http://schemas.microsoft.com/office/drawing/2014/main" id="{6619FD29-60C5-47D5-AD57-D1E2EAAAFEC4}"/>
              </a:ext>
            </a:extLst>
          </p:cNvPr>
          <p:cNvGraphicFramePr>
            <a:graphicFrameLocks noGrp="1"/>
          </p:cNvGraphicFramePr>
          <p:nvPr>
            <p:ph type="chart" sz="quarter" idx="13"/>
            <p:extLst>
              <p:ext uri="{D42A27DB-BD31-4B8C-83A1-F6EECF244321}">
                <p14:modId xmlns:p14="http://schemas.microsoft.com/office/powerpoint/2010/main" val="3691572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1DE58A-4C45-4DD5-AFCE-9B4AFAD51FB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C334CD3-6C21-4B72-8E8D-5B17081A3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2988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1049</Words>
  <Application>Microsoft Office PowerPoint</Application>
  <PresentationFormat>On-screen Show (4:3)</PresentationFormat>
  <Paragraphs>556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TrendSet Instagram</vt:lpstr>
      <vt:lpstr>Instagram Key Metrics Table | trendset.muenchen</vt:lpstr>
      <vt:lpstr>Instagram Followers Total | trendset.muenchen</vt:lpstr>
      <vt:lpstr>Instagram Followers Change | trendset.muenchen</vt:lpstr>
      <vt:lpstr>Instagram Followers Table | trendset.muenchen</vt:lpstr>
      <vt:lpstr>Instagram Posts Table | trendset.muenchen - 1 of 7</vt:lpstr>
      <vt:lpstr>Instagram Posts Table | trendset.muenchen - 2 of 7</vt:lpstr>
      <vt:lpstr>Instagram Posts Table | trendset.muenchen - 3 of 7</vt:lpstr>
      <vt:lpstr>Instagram Posts Table | trendset.muenchen - 4 of 7</vt:lpstr>
      <vt:lpstr>Instagram Posts Table | trendset.muenchen - 5 of 7</vt:lpstr>
      <vt:lpstr>Instagram Posts Table | trendset.muenchen - 6 of 7</vt:lpstr>
      <vt:lpstr>Instagram Posts Table | trendset.muenchen - 7 of 7</vt:lpstr>
      <vt:lpstr>Instagram Posts | trendset.muenchen</vt:lpstr>
      <vt:lpstr>Instagram Interaction Rate | trendset.muenchen</vt:lpstr>
      <vt:lpstr>Instagram Organic Reach by Post Type  | trendset.muenchen</vt:lpstr>
      <vt:lpstr>Instagram Hashtag Detection | trendset.muenchen - 1 of 3</vt:lpstr>
      <vt:lpstr>Instagram Hashtag Detection | trendset.muenchen - 2 of 3</vt:lpstr>
      <vt:lpstr>Instagram Hashtag Detection | trendset.muenchen - 3 of 3</vt:lpstr>
      <vt:lpstr>Instagram Hashtag Detection | trendset.muenchen - 1 of 3</vt:lpstr>
      <vt:lpstr>Instagram Hashtag Detection | trendset.muenchen - 2 of 3</vt:lpstr>
      <vt:lpstr>Instagram Hashtag Detection | trendset.muenchen - 3 of 3</vt:lpstr>
      <vt:lpstr>Reach  | trendset.muenchen</vt:lpstr>
      <vt:lpstr>Impressions  | trendset.muenchen</vt:lpstr>
      <vt:lpstr>Instagram Total Interactions | trendset.muenchen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TrendSet Instagram</dc:title>
  <dc:creator>Administrator</dc:creator>
  <cp:lastModifiedBy>Administrator</cp:lastModifiedBy>
  <cp:revision>1</cp:revision>
  <dcterms:created xsi:type="dcterms:W3CDTF">2018-10-16T07:36:57Z</dcterms:created>
  <dcterms:modified xsi:type="dcterms:W3CDTF">2018-10-16T07:38:06Z</dcterms:modified>
</cp:coreProperties>
</file>