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2648</c:v>
                </c:pt>
                <c:pt idx="1">
                  <c:v>2648</c:v>
                </c:pt>
                <c:pt idx="2">
                  <c:v>2648</c:v>
                </c:pt>
                <c:pt idx="3">
                  <c:v>2648</c:v>
                </c:pt>
                <c:pt idx="4">
                  <c:v>2648</c:v>
                </c:pt>
                <c:pt idx="5">
                  <c:v>2648</c:v>
                </c:pt>
                <c:pt idx="6">
                  <c:v>2651</c:v>
                </c:pt>
                <c:pt idx="7">
                  <c:v>2650</c:v>
                </c:pt>
                <c:pt idx="8">
                  <c:v>2650</c:v>
                </c:pt>
                <c:pt idx="9">
                  <c:v>2650</c:v>
                </c:pt>
                <c:pt idx="10">
                  <c:v>2651</c:v>
                </c:pt>
                <c:pt idx="11">
                  <c:v>2653</c:v>
                </c:pt>
                <c:pt idx="12">
                  <c:v>2652</c:v>
                </c:pt>
                <c:pt idx="13">
                  <c:v>2651</c:v>
                </c:pt>
                <c:pt idx="14">
                  <c:v>2652</c:v>
                </c:pt>
                <c:pt idx="15">
                  <c:v>2652</c:v>
                </c:pt>
                <c:pt idx="16">
                  <c:v>2654</c:v>
                </c:pt>
                <c:pt idx="17">
                  <c:v>2654</c:v>
                </c:pt>
                <c:pt idx="18">
                  <c:v>2656</c:v>
                </c:pt>
                <c:pt idx="19">
                  <c:v>2655</c:v>
                </c:pt>
                <c:pt idx="20">
                  <c:v>2656</c:v>
                </c:pt>
                <c:pt idx="21">
                  <c:v>2657</c:v>
                </c:pt>
                <c:pt idx="22">
                  <c:v>2658</c:v>
                </c:pt>
                <c:pt idx="23">
                  <c:v>2657</c:v>
                </c:pt>
                <c:pt idx="24">
                  <c:v>2659</c:v>
                </c:pt>
                <c:pt idx="25">
                  <c:v>2661</c:v>
                </c:pt>
                <c:pt idx="26">
                  <c:v>2661</c:v>
                </c:pt>
                <c:pt idx="27">
                  <c:v>2662</c:v>
                </c:pt>
                <c:pt idx="28">
                  <c:v>2662</c:v>
                </c:pt>
                <c:pt idx="29">
                  <c:v>2664</c:v>
                </c:pt>
              </c:numCache>
            </c:numRef>
          </c:val>
          <c:smooth val="0"/>
          <c:extLst>
            <c:ext xmlns:c16="http://schemas.microsoft.com/office/drawing/2014/chart" uri="{C3380CC4-5D6E-409C-BE32-E72D297353CC}">
              <c16:uniqueId val="{00000000-4E2C-4F84-9C51-E2822D5FF908}"/>
            </c:ext>
          </c:extLst>
        </c:ser>
        <c:dLbls>
          <c:showLegendKey val="0"/>
          <c:showVal val="0"/>
          <c:showCatName val="0"/>
          <c:showSerName val="0"/>
          <c:showPercent val="0"/>
          <c:showBubbleSize val="0"/>
        </c:dLbls>
        <c:smooth val="0"/>
        <c:axId val="359074952"/>
        <c:axId val="359070360"/>
      </c:lineChart>
      <c:dateAx>
        <c:axId val="359074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070360"/>
        <c:crosses val="autoZero"/>
        <c:auto val="1"/>
        <c:lblOffset val="100"/>
        <c:baseTimeUnit val="days"/>
      </c:dateAx>
      <c:valAx>
        <c:axId val="359070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07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c:v>
                </c:pt>
                <c:pt idx="1">
                  <c:v>0</c:v>
                </c:pt>
                <c:pt idx="2">
                  <c:v>0</c:v>
                </c:pt>
                <c:pt idx="3">
                  <c:v>1</c:v>
                </c:pt>
                <c:pt idx="4">
                  <c:v>1</c:v>
                </c:pt>
                <c:pt idx="5">
                  <c:v>1</c:v>
                </c:pt>
                <c:pt idx="6">
                  <c:v>0</c:v>
                </c:pt>
                <c:pt idx="7">
                  <c:v>1</c:v>
                </c:pt>
                <c:pt idx="8">
                  <c:v>0</c:v>
                </c:pt>
                <c:pt idx="9">
                  <c:v>0</c:v>
                </c:pt>
                <c:pt idx="10">
                  <c:v>1</c:v>
                </c:pt>
                <c:pt idx="11">
                  <c:v>0</c:v>
                </c:pt>
                <c:pt idx="12">
                  <c:v>0</c:v>
                </c:pt>
                <c:pt idx="13">
                  <c:v>0</c:v>
                </c:pt>
                <c:pt idx="14">
                  <c:v>0</c:v>
                </c:pt>
                <c:pt idx="15">
                  <c:v>0</c:v>
                </c:pt>
                <c:pt idx="16">
                  <c:v>0</c:v>
                </c:pt>
                <c:pt idx="17">
                  <c:v>0</c:v>
                </c:pt>
                <c:pt idx="18">
                  <c:v>0</c:v>
                </c:pt>
                <c:pt idx="19">
                  <c:v>0</c:v>
                </c:pt>
                <c:pt idx="20">
                  <c:v>1</c:v>
                </c:pt>
                <c:pt idx="21">
                  <c:v>0</c:v>
                </c:pt>
                <c:pt idx="22">
                  <c:v>0</c:v>
                </c:pt>
                <c:pt idx="23">
                  <c:v>0</c:v>
                </c:pt>
                <c:pt idx="24">
                  <c:v>1</c:v>
                </c:pt>
                <c:pt idx="25">
                  <c:v>0</c:v>
                </c:pt>
                <c:pt idx="26">
                  <c:v>1</c:v>
                </c:pt>
                <c:pt idx="27">
                  <c:v>1</c:v>
                </c:pt>
                <c:pt idx="28">
                  <c:v>1</c:v>
                </c:pt>
                <c:pt idx="29">
                  <c:v>0</c:v>
                </c:pt>
              </c:numCache>
            </c:numRef>
          </c:val>
          <c:smooth val="0"/>
          <c:extLst>
            <c:ext xmlns:c16="http://schemas.microsoft.com/office/drawing/2014/chart" uri="{C3380CC4-5D6E-409C-BE32-E72D297353CC}">
              <c16:uniqueId val="{00000000-B2A8-41A0-AE06-87FFAE1F9272}"/>
            </c:ext>
          </c:extLst>
        </c:ser>
        <c:dLbls>
          <c:showLegendKey val="0"/>
          <c:showVal val="0"/>
          <c:showCatName val="0"/>
          <c:showSerName val="0"/>
          <c:showPercent val="0"/>
          <c:showBubbleSize val="0"/>
        </c:dLbls>
        <c:smooth val="0"/>
        <c:axId val="455320160"/>
        <c:axId val="455312944"/>
      </c:lineChart>
      <c:dateAx>
        <c:axId val="455320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312944"/>
        <c:crosses val="autoZero"/>
        <c:auto val="1"/>
        <c:lblOffset val="100"/>
        <c:baseTimeUnit val="days"/>
      </c:dateAx>
      <c:valAx>
        <c:axId val="45531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32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4882</c:v>
                </c:pt>
                <c:pt idx="1">
                  <c:v>4898</c:v>
                </c:pt>
                <c:pt idx="2">
                  <c:v>5269</c:v>
                </c:pt>
                <c:pt idx="3">
                  <c:v>4792</c:v>
                </c:pt>
                <c:pt idx="4">
                  <c:v>3966</c:v>
                </c:pt>
                <c:pt idx="5">
                  <c:v>13126</c:v>
                </c:pt>
                <c:pt idx="6">
                  <c:v>12971</c:v>
                </c:pt>
                <c:pt idx="7">
                  <c:v>12783</c:v>
                </c:pt>
                <c:pt idx="8">
                  <c:v>11406</c:v>
                </c:pt>
                <c:pt idx="9">
                  <c:v>11888</c:v>
                </c:pt>
                <c:pt idx="10">
                  <c:v>4227</c:v>
                </c:pt>
                <c:pt idx="11">
                  <c:v>15047</c:v>
                </c:pt>
                <c:pt idx="12">
                  <c:v>3473</c:v>
                </c:pt>
                <c:pt idx="13">
                  <c:v>2228</c:v>
                </c:pt>
                <c:pt idx="14">
                  <c:v>199</c:v>
                </c:pt>
                <c:pt idx="15">
                  <c:v>152</c:v>
                </c:pt>
                <c:pt idx="16">
                  <c:v>137</c:v>
                </c:pt>
                <c:pt idx="17">
                  <c:v>144</c:v>
                </c:pt>
                <c:pt idx="18">
                  <c:v>321</c:v>
                </c:pt>
                <c:pt idx="19">
                  <c:v>280</c:v>
                </c:pt>
                <c:pt idx="20">
                  <c:v>2206</c:v>
                </c:pt>
                <c:pt idx="21">
                  <c:v>524</c:v>
                </c:pt>
                <c:pt idx="22">
                  <c:v>299</c:v>
                </c:pt>
                <c:pt idx="23">
                  <c:v>317</c:v>
                </c:pt>
                <c:pt idx="24">
                  <c:v>1082</c:v>
                </c:pt>
                <c:pt idx="25">
                  <c:v>334</c:v>
                </c:pt>
                <c:pt idx="26">
                  <c:v>1057</c:v>
                </c:pt>
                <c:pt idx="27">
                  <c:v>1239</c:v>
                </c:pt>
                <c:pt idx="28">
                  <c:v>1151</c:v>
                </c:pt>
                <c:pt idx="29">
                  <c:v>511</c:v>
                </c:pt>
              </c:numCache>
            </c:numRef>
          </c:val>
          <c:smooth val="0"/>
          <c:extLst>
            <c:ext xmlns:c16="http://schemas.microsoft.com/office/drawing/2014/chart" uri="{C3380CC4-5D6E-409C-BE32-E72D297353CC}">
              <c16:uniqueId val="{00000000-C94D-4CED-8C3C-F8806C45F319}"/>
            </c:ext>
          </c:extLst>
        </c:ser>
        <c:dLbls>
          <c:showLegendKey val="0"/>
          <c:showVal val="0"/>
          <c:showCatName val="0"/>
          <c:showSerName val="0"/>
          <c:showPercent val="0"/>
          <c:showBubbleSize val="0"/>
        </c:dLbls>
        <c:smooth val="0"/>
        <c:axId val="455322784"/>
        <c:axId val="455323112"/>
      </c:lineChart>
      <c:dateAx>
        <c:axId val="455322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323112"/>
        <c:crosses val="autoZero"/>
        <c:auto val="1"/>
        <c:lblOffset val="100"/>
        <c:baseTimeUnit val="days"/>
      </c:dateAx>
      <c:valAx>
        <c:axId val="455323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32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2.0296084049665999</c:v>
                </c:pt>
                <c:pt idx="1">
                  <c:v>0.69610615618881999</c:v>
                </c:pt>
                <c:pt idx="2">
                  <c:v>0.56245151280062</c:v>
                </c:pt>
                <c:pt idx="3">
                  <c:v>0.62402496099843996</c:v>
                </c:pt>
                <c:pt idx="4">
                  <c:v>0.42941492216854998</c:v>
                </c:pt>
                <c:pt idx="5">
                  <c:v>0.84223322045672</c:v>
                </c:pt>
                <c:pt idx="6">
                  <c:v>0.45204750930686</c:v>
                </c:pt>
                <c:pt idx="7">
                  <c:v>0.44830741079596997</c:v>
                </c:pt>
                <c:pt idx="8">
                  <c:v>0.24390243902438999</c:v>
                </c:pt>
                <c:pt idx="9">
                  <c:v>0.25006946373993</c:v>
                </c:pt>
                <c:pt idx="10">
                  <c:v>0.77306733167081998</c:v>
                </c:pt>
                <c:pt idx="11">
                  <c:v>0.22419791264012001</c:v>
                </c:pt>
                <c:pt idx="12">
                  <c:v>0.52227342549922995</c:v>
                </c:pt>
                <c:pt idx="13">
                  <c:v>0.41589648798521001</c:v>
                </c:pt>
                <c:pt idx="14">
                  <c:v>3.90625</c:v>
                </c:pt>
                <c:pt idx="15">
                  <c:v>2.3529411764705999</c:v>
                </c:pt>
                <c:pt idx="16">
                  <c:v>8.9743589743589993</c:v>
                </c:pt>
                <c:pt idx="17">
                  <c:v>9.3023255813952996</c:v>
                </c:pt>
                <c:pt idx="18">
                  <c:v>15.596330275229001</c:v>
                </c:pt>
                <c:pt idx="19">
                  <c:v>11.688311688312</c:v>
                </c:pt>
                <c:pt idx="20">
                  <c:v>7.4581430745814004</c:v>
                </c:pt>
                <c:pt idx="21">
                  <c:v>4.8571428571429003</c:v>
                </c:pt>
                <c:pt idx="22">
                  <c:v>5.5865921787708999</c:v>
                </c:pt>
                <c:pt idx="23">
                  <c:v>4.5685279187817001</c:v>
                </c:pt>
                <c:pt idx="24">
                  <c:v>3.9024390243901999</c:v>
                </c:pt>
                <c:pt idx="25">
                  <c:v>9.0909090909091006</c:v>
                </c:pt>
                <c:pt idx="26">
                  <c:v>2.774108322325</c:v>
                </c:pt>
                <c:pt idx="27">
                  <c:v>4.7511312217194996</c:v>
                </c:pt>
                <c:pt idx="28">
                  <c:v>3.6802030456853001</c:v>
                </c:pt>
                <c:pt idx="29">
                  <c:v>5.4313099041533999</c:v>
                </c:pt>
              </c:numCache>
            </c:numRef>
          </c:val>
          <c:smooth val="0"/>
          <c:extLst>
            <c:ext xmlns:c16="http://schemas.microsoft.com/office/drawing/2014/chart" uri="{C3380CC4-5D6E-409C-BE32-E72D297353CC}">
              <c16:uniqueId val="{00000000-0E02-4B5B-AE1B-D99892237820}"/>
            </c:ext>
          </c:extLst>
        </c:ser>
        <c:dLbls>
          <c:showLegendKey val="0"/>
          <c:showVal val="0"/>
          <c:showCatName val="0"/>
          <c:showSerName val="0"/>
          <c:showPercent val="0"/>
          <c:showBubbleSize val="0"/>
        </c:dLbls>
        <c:smooth val="0"/>
        <c:axId val="455324752"/>
        <c:axId val="455325080"/>
      </c:lineChart>
      <c:dateAx>
        <c:axId val="455324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325080"/>
        <c:crosses val="autoZero"/>
        <c:auto val="1"/>
        <c:lblOffset val="100"/>
        <c:baseTimeUnit val="days"/>
      </c:dateAx>
      <c:valAx>
        <c:axId val="45532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324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57D5C-1544-4FA0-8B66-52CA4645CFCF}"/>
              </a:ext>
            </a:extLst>
          </p:cNvPr>
          <p:cNvSpPr>
            <a:spLocks noGrp="1"/>
          </p:cNvSpPr>
          <p:nvPr>
            <p:ph type="ctrTitle"/>
          </p:nvPr>
        </p:nvSpPr>
        <p:spPr/>
        <p:txBody>
          <a:bodyPr/>
          <a:lstStyle/>
          <a:p>
            <a:r>
              <a:rPr lang="en-US"/>
              <a:t>TrendSet Facebook</a:t>
            </a:r>
          </a:p>
        </p:txBody>
      </p:sp>
      <p:sp>
        <p:nvSpPr>
          <p:cNvPr id="3" name="Subtitle 2">
            <a:extLst>
              <a:ext uri="{FF2B5EF4-FFF2-40B4-BE49-F238E27FC236}">
                <a16:creationId xmlns:a16="http://schemas.microsoft.com/office/drawing/2014/main" id="{83DC2847-624C-4F6A-8735-F9EC427AE433}"/>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2360582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CD0D8-D1DD-4FE5-976F-3A350AD9FF08}"/>
              </a:ext>
            </a:extLst>
          </p:cNvPr>
          <p:cNvSpPr>
            <a:spLocks noGrp="1"/>
          </p:cNvSpPr>
          <p:nvPr>
            <p:ph type="title"/>
          </p:nvPr>
        </p:nvSpPr>
        <p:spPr/>
        <p:txBody>
          <a:bodyPr/>
          <a:lstStyle/>
          <a:p>
            <a:r>
              <a:rPr lang="en-US"/>
              <a:t>Facebook Key Metrics Table | TrendSet</a:t>
            </a:r>
          </a:p>
        </p:txBody>
      </p:sp>
      <p:graphicFrame>
        <p:nvGraphicFramePr>
          <p:cNvPr id="5" name="Table Placeholder 4">
            <a:extLst>
              <a:ext uri="{FF2B5EF4-FFF2-40B4-BE49-F238E27FC236}">
                <a16:creationId xmlns:a16="http://schemas.microsoft.com/office/drawing/2014/main" id="{7065D481-E4F3-4760-8752-CDDB872726DF}"/>
              </a:ext>
            </a:extLst>
          </p:cNvPr>
          <p:cNvGraphicFramePr>
            <a:graphicFrameLocks noGrp="1"/>
          </p:cNvGraphicFramePr>
          <p:nvPr>
            <p:ph type="tbl" sz="quarter" idx="13"/>
            <p:extLst>
              <p:ext uri="{D42A27DB-BD31-4B8C-83A1-F6EECF244321}">
                <p14:modId xmlns:p14="http://schemas.microsoft.com/office/powerpoint/2010/main" val="282952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956620985"/>
                    </a:ext>
                  </a:extLst>
                </a:gridCol>
                <a:gridCol w="411480">
                  <a:extLst>
                    <a:ext uri="{9D8B030D-6E8A-4147-A177-3AD203B41FA5}">
                      <a16:colId xmlns:a16="http://schemas.microsoft.com/office/drawing/2014/main" val="2568000106"/>
                    </a:ext>
                  </a:extLst>
                </a:gridCol>
                <a:gridCol w="304495">
                  <a:extLst>
                    <a:ext uri="{9D8B030D-6E8A-4147-A177-3AD203B41FA5}">
                      <a16:colId xmlns:a16="http://schemas.microsoft.com/office/drawing/2014/main" val="3364807853"/>
                    </a:ext>
                  </a:extLst>
                </a:gridCol>
                <a:gridCol w="304495">
                  <a:extLst>
                    <a:ext uri="{9D8B030D-6E8A-4147-A177-3AD203B41FA5}">
                      <a16:colId xmlns:a16="http://schemas.microsoft.com/office/drawing/2014/main" val="3962978451"/>
                    </a:ext>
                  </a:extLst>
                </a:gridCol>
                <a:gridCol w="304495">
                  <a:extLst>
                    <a:ext uri="{9D8B030D-6E8A-4147-A177-3AD203B41FA5}">
                      <a16:colId xmlns:a16="http://schemas.microsoft.com/office/drawing/2014/main" val="77278245"/>
                    </a:ext>
                  </a:extLst>
                </a:gridCol>
                <a:gridCol w="304495">
                  <a:extLst>
                    <a:ext uri="{9D8B030D-6E8A-4147-A177-3AD203B41FA5}">
                      <a16:colId xmlns:a16="http://schemas.microsoft.com/office/drawing/2014/main" val="2849320790"/>
                    </a:ext>
                  </a:extLst>
                </a:gridCol>
                <a:gridCol w="304495">
                  <a:extLst>
                    <a:ext uri="{9D8B030D-6E8A-4147-A177-3AD203B41FA5}">
                      <a16:colId xmlns:a16="http://schemas.microsoft.com/office/drawing/2014/main" val="3235959738"/>
                    </a:ext>
                  </a:extLst>
                </a:gridCol>
                <a:gridCol w="304495">
                  <a:extLst>
                    <a:ext uri="{9D8B030D-6E8A-4147-A177-3AD203B41FA5}">
                      <a16:colId xmlns:a16="http://schemas.microsoft.com/office/drawing/2014/main" val="1644409979"/>
                    </a:ext>
                  </a:extLst>
                </a:gridCol>
                <a:gridCol w="304495">
                  <a:extLst>
                    <a:ext uri="{9D8B030D-6E8A-4147-A177-3AD203B41FA5}">
                      <a16:colId xmlns:a16="http://schemas.microsoft.com/office/drawing/2014/main" val="2793824504"/>
                    </a:ext>
                  </a:extLst>
                </a:gridCol>
                <a:gridCol w="304495">
                  <a:extLst>
                    <a:ext uri="{9D8B030D-6E8A-4147-A177-3AD203B41FA5}">
                      <a16:colId xmlns:a16="http://schemas.microsoft.com/office/drawing/2014/main" val="4165235649"/>
                    </a:ext>
                  </a:extLst>
                </a:gridCol>
                <a:gridCol w="304495">
                  <a:extLst>
                    <a:ext uri="{9D8B030D-6E8A-4147-A177-3AD203B41FA5}">
                      <a16:colId xmlns:a16="http://schemas.microsoft.com/office/drawing/2014/main" val="2747148049"/>
                    </a:ext>
                  </a:extLst>
                </a:gridCol>
                <a:gridCol w="304495">
                  <a:extLst>
                    <a:ext uri="{9D8B030D-6E8A-4147-A177-3AD203B41FA5}">
                      <a16:colId xmlns:a16="http://schemas.microsoft.com/office/drawing/2014/main" val="7835099"/>
                    </a:ext>
                  </a:extLst>
                </a:gridCol>
                <a:gridCol w="304495">
                  <a:extLst>
                    <a:ext uri="{9D8B030D-6E8A-4147-A177-3AD203B41FA5}">
                      <a16:colId xmlns:a16="http://schemas.microsoft.com/office/drawing/2014/main" val="4114148449"/>
                    </a:ext>
                  </a:extLst>
                </a:gridCol>
                <a:gridCol w="304495">
                  <a:extLst>
                    <a:ext uri="{9D8B030D-6E8A-4147-A177-3AD203B41FA5}">
                      <a16:colId xmlns:a16="http://schemas.microsoft.com/office/drawing/2014/main" val="2293421326"/>
                    </a:ext>
                  </a:extLst>
                </a:gridCol>
                <a:gridCol w="304495">
                  <a:extLst>
                    <a:ext uri="{9D8B030D-6E8A-4147-A177-3AD203B41FA5}">
                      <a16:colId xmlns:a16="http://schemas.microsoft.com/office/drawing/2014/main" val="3364465834"/>
                    </a:ext>
                  </a:extLst>
                </a:gridCol>
                <a:gridCol w="304495">
                  <a:extLst>
                    <a:ext uri="{9D8B030D-6E8A-4147-A177-3AD203B41FA5}">
                      <a16:colId xmlns:a16="http://schemas.microsoft.com/office/drawing/2014/main" val="4070881933"/>
                    </a:ext>
                  </a:extLst>
                </a:gridCol>
                <a:gridCol w="304495">
                  <a:extLst>
                    <a:ext uri="{9D8B030D-6E8A-4147-A177-3AD203B41FA5}">
                      <a16:colId xmlns:a16="http://schemas.microsoft.com/office/drawing/2014/main" val="2821957421"/>
                    </a:ext>
                  </a:extLst>
                </a:gridCol>
                <a:gridCol w="304495">
                  <a:extLst>
                    <a:ext uri="{9D8B030D-6E8A-4147-A177-3AD203B41FA5}">
                      <a16:colId xmlns:a16="http://schemas.microsoft.com/office/drawing/2014/main" val="3177102040"/>
                    </a:ext>
                  </a:extLst>
                </a:gridCol>
                <a:gridCol w="304495">
                  <a:extLst>
                    <a:ext uri="{9D8B030D-6E8A-4147-A177-3AD203B41FA5}">
                      <a16:colId xmlns:a16="http://schemas.microsoft.com/office/drawing/2014/main" val="659176971"/>
                    </a:ext>
                  </a:extLst>
                </a:gridCol>
                <a:gridCol w="304495">
                  <a:extLst>
                    <a:ext uri="{9D8B030D-6E8A-4147-A177-3AD203B41FA5}">
                      <a16:colId xmlns:a16="http://schemas.microsoft.com/office/drawing/2014/main" val="2716499646"/>
                    </a:ext>
                  </a:extLst>
                </a:gridCol>
                <a:gridCol w="304495">
                  <a:extLst>
                    <a:ext uri="{9D8B030D-6E8A-4147-A177-3AD203B41FA5}">
                      <a16:colId xmlns:a16="http://schemas.microsoft.com/office/drawing/2014/main" val="1155091962"/>
                    </a:ext>
                  </a:extLst>
                </a:gridCol>
                <a:gridCol w="304495">
                  <a:extLst>
                    <a:ext uri="{9D8B030D-6E8A-4147-A177-3AD203B41FA5}">
                      <a16:colId xmlns:a16="http://schemas.microsoft.com/office/drawing/2014/main" val="2617535229"/>
                    </a:ext>
                  </a:extLst>
                </a:gridCol>
                <a:gridCol w="304495">
                  <a:extLst>
                    <a:ext uri="{9D8B030D-6E8A-4147-A177-3AD203B41FA5}">
                      <a16:colId xmlns:a16="http://schemas.microsoft.com/office/drawing/2014/main" val="66797414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21440791"/>
                  </a:ext>
                </a:extLst>
              </a:tr>
              <a:tr h="370840">
                <a:tc>
                  <a:txBody>
                    <a:bodyPr/>
                    <a:lstStyle/>
                    <a:p>
                      <a:r>
                        <a:rPr lang="en-US" sz="1000"/>
                        <a:t>TrendSet</a:t>
                      </a:r>
                    </a:p>
                  </a:txBody>
                  <a:tcPr/>
                </a:tc>
                <a:tc>
                  <a:txBody>
                    <a:bodyPr/>
                    <a:lstStyle/>
                    <a:p>
                      <a:r>
                        <a:rPr lang="en-US" sz="1000"/>
                        <a:t>n/a</a:t>
                      </a:r>
                    </a:p>
                  </a:txBody>
                  <a:tcPr/>
                </a:tc>
                <a:tc>
                  <a:txBody>
                    <a:bodyPr/>
                    <a:lstStyle/>
                    <a:p>
                      <a:r>
                        <a:rPr lang="en-US" sz="1000"/>
                        <a:t>n/a</a:t>
                      </a:r>
                    </a:p>
                  </a:txBody>
                  <a:tcPr/>
                </a:tc>
                <a:tc>
                  <a:txBody>
                    <a:bodyPr/>
                    <a:lstStyle/>
                    <a:p>
                      <a:r>
                        <a:rPr lang="en-US" sz="1000"/>
                        <a:t>11</a:t>
                      </a:r>
                    </a:p>
                  </a:txBody>
                  <a:tcPr/>
                </a:tc>
                <a:tc>
                  <a:txBody>
                    <a:bodyPr/>
                    <a:lstStyle/>
                    <a:p>
                      <a:r>
                        <a:rPr lang="en-US" sz="1000"/>
                        <a:t>0</a:t>
                      </a:r>
                    </a:p>
                  </a:txBody>
                  <a:tcPr/>
                </a:tc>
                <a:tc>
                  <a:txBody>
                    <a:bodyPr/>
                    <a:lstStyle/>
                    <a:p>
                      <a:r>
                        <a:rPr lang="en-US" sz="1000"/>
                        <a:t>9</a:t>
                      </a:r>
                    </a:p>
                  </a:txBody>
                  <a:tcPr/>
                </a:tc>
                <a:tc>
                  <a:txBody>
                    <a:bodyPr/>
                    <a:lstStyle/>
                    <a:p>
                      <a:r>
                        <a:rPr lang="en-US" sz="1000"/>
                        <a:t>0</a:t>
                      </a:r>
                    </a:p>
                  </a:txBody>
                  <a:tcPr/>
                </a:tc>
                <a:tc>
                  <a:txBody>
                    <a:bodyPr/>
                    <a:lstStyle/>
                    <a:p>
                      <a:r>
                        <a:rPr lang="en-US" sz="1000"/>
                        <a:t>2</a:t>
                      </a:r>
                    </a:p>
                  </a:txBody>
                  <a:tcPr/>
                </a:tc>
                <a:tc>
                  <a:txBody>
                    <a:bodyPr/>
                    <a:lstStyle/>
                    <a:p>
                      <a:r>
                        <a:rPr lang="en-US" sz="1000"/>
                        <a:t>164</a:t>
                      </a:r>
                    </a:p>
                  </a:txBody>
                  <a:tcPr/>
                </a:tc>
                <a:tc>
                  <a:txBody>
                    <a:bodyPr/>
                    <a:lstStyle/>
                    <a:p>
                      <a:r>
                        <a:rPr lang="en-US" sz="1000"/>
                        <a:t>0</a:t>
                      </a:r>
                    </a:p>
                  </a:txBody>
                  <a:tcPr/>
                </a:tc>
                <a:tc>
                  <a:txBody>
                    <a:bodyPr/>
                    <a:lstStyle/>
                    <a:p>
                      <a:r>
                        <a:rPr lang="en-US" sz="1000"/>
                        <a:t>163</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21</a:t>
                      </a:r>
                    </a:p>
                  </a:txBody>
                  <a:tcPr/>
                </a:tc>
                <a:tc>
                  <a:txBody>
                    <a:bodyPr/>
                    <a:lstStyle/>
                    <a:p>
                      <a:r>
                        <a:rPr lang="en-US" sz="1000"/>
                        <a:t>23</a:t>
                      </a:r>
                    </a:p>
                  </a:txBody>
                  <a:tcPr/>
                </a:tc>
                <a:tc>
                  <a:txBody>
                    <a:bodyPr/>
                    <a:lstStyle/>
                    <a:p>
                      <a:r>
                        <a:rPr lang="en-US" sz="1000"/>
                        <a:t>208</a:t>
                      </a:r>
                    </a:p>
                  </a:txBody>
                  <a:tcPr/>
                </a:tc>
                <a:tc>
                  <a:txBody>
                    <a:bodyPr/>
                    <a:lstStyle/>
                    <a:p>
                      <a:r>
                        <a:rPr lang="en-US" sz="1000"/>
                        <a:t>1</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301098430"/>
                  </a:ext>
                </a:extLst>
              </a:tr>
            </a:tbl>
          </a:graphicData>
        </a:graphic>
      </p:graphicFrame>
      <p:sp>
        <p:nvSpPr>
          <p:cNvPr id="4" name="Text Placeholder 3">
            <a:extLst>
              <a:ext uri="{FF2B5EF4-FFF2-40B4-BE49-F238E27FC236}">
                <a16:creationId xmlns:a16="http://schemas.microsoft.com/office/drawing/2014/main" id="{44255A76-7287-4EE2-933B-35DD74E7A87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66982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58E82-4922-4E68-A54B-E238CDA9F921}"/>
              </a:ext>
            </a:extLst>
          </p:cNvPr>
          <p:cNvSpPr>
            <a:spLocks noGrp="1"/>
          </p:cNvSpPr>
          <p:nvPr>
            <p:ph type="title"/>
          </p:nvPr>
        </p:nvSpPr>
        <p:spPr/>
        <p:txBody>
          <a:bodyPr/>
          <a:lstStyle/>
          <a:p>
            <a:r>
              <a:rPr lang="en-US"/>
              <a:t>Facebook Fans Total | TrendSet</a:t>
            </a:r>
          </a:p>
        </p:txBody>
      </p:sp>
      <p:graphicFrame>
        <p:nvGraphicFramePr>
          <p:cNvPr id="6" name="Chart Placeholder 5">
            <a:extLst>
              <a:ext uri="{FF2B5EF4-FFF2-40B4-BE49-F238E27FC236}">
                <a16:creationId xmlns:a16="http://schemas.microsoft.com/office/drawing/2014/main" id="{A30BD3E6-342C-431B-B882-F6C3C40C9EEB}"/>
              </a:ext>
            </a:extLst>
          </p:cNvPr>
          <p:cNvGraphicFramePr>
            <a:graphicFrameLocks noGrp="1"/>
          </p:cNvGraphicFramePr>
          <p:nvPr>
            <p:ph type="chart" sz="quarter" idx="13"/>
            <p:extLst>
              <p:ext uri="{D42A27DB-BD31-4B8C-83A1-F6EECF244321}">
                <p14:modId xmlns:p14="http://schemas.microsoft.com/office/powerpoint/2010/main" val="36011836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0EF663-5372-4038-83A8-1837ECD948F4}"/>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9AF35D95-2539-494F-9ED7-06669604D6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5067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3F99D-EB8A-48BA-A71A-878C3507B14E}"/>
              </a:ext>
            </a:extLst>
          </p:cNvPr>
          <p:cNvSpPr>
            <a:spLocks noGrp="1"/>
          </p:cNvSpPr>
          <p:nvPr>
            <p:ph type="title"/>
          </p:nvPr>
        </p:nvSpPr>
        <p:spPr/>
        <p:txBody>
          <a:bodyPr/>
          <a:lstStyle/>
          <a:p>
            <a:r>
              <a:rPr lang="en-US"/>
              <a:t>Facebook Fans Table | TrendSet</a:t>
            </a:r>
          </a:p>
        </p:txBody>
      </p:sp>
      <p:graphicFrame>
        <p:nvGraphicFramePr>
          <p:cNvPr id="5" name="Table Placeholder 4">
            <a:extLst>
              <a:ext uri="{FF2B5EF4-FFF2-40B4-BE49-F238E27FC236}">
                <a16:creationId xmlns:a16="http://schemas.microsoft.com/office/drawing/2014/main" id="{130C165C-9B81-4AAB-815C-3AFF6D988AE9}"/>
              </a:ext>
            </a:extLst>
          </p:cNvPr>
          <p:cNvGraphicFramePr>
            <a:graphicFrameLocks noGrp="1"/>
          </p:cNvGraphicFramePr>
          <p:nvPr>
            <p:ph type="tbl" sz="quarter" idx="13"/>
            <p:extLst>
              <p:ext uri="{D42A27DB-BD31-4B8C-83A1-F6EECF244321}">
                <p14:modId xmlns:p14="http://schemas.microsoft.com/office/powerpoint/2010/main" val="1578675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16616145"/>
                    </a:ext>
                  </a:extLst>
                </a:gridCol>
                <a:gridCol w="1234440">
                  <a:extLst>
                    <a:ext uri="{9D8B030D-6E8A-4147-A177-3AD203B41FA5}">
                      <a16:colId xmlns:a16="http://schemas.microsoft.com/office/drawing/2014/main" val="758544344"/>
                    </a:ext>
                  </a:extLst>
                </a:gridCol>
                <a:gridCol w="822960">
                  <a:extLst>
                    <a:ext uri="{9D8B030D-6E8A-4147-A177-3AD203B41FA5}">
                      <a16:colId xmlns:a16="http://schemas.microsoft.com/office/drawing/2014/main" val="2653492275"/>
                    </a:ext>
                  </a:extLst>
                </a:gridCol>
                <a:gridCol w="822960">
                  <a:extLst>
                    <a:ext uri="{9D8B030D-6E8A-4147-A177-3AD203B41FA5}">
                      <a16:colId xmlns:a16="http://schemas.microsoft.com/office/drawing/2014/main" val="76045365"/>
                    </a:ext>
                  </a:extLst>
                </a:gridCol>
                <a:gridCol w="822960">
                  <a:extLst>
                    <a:ext uri="{9D8B030D-6E8A-4147-A177-3AD203B41FA5}">
                      <a16:colId xmlns:a16="http://schemas.microsoft.com/office/drawing/2014/main" val="1320721913"/>
                    </a:ext>
                  </a:extLst>
                </a:gridCol>
                <a:gridCol w="822960">
                  <a:extLst>
                    <a:ext uri="{9D8B030D-6E8A-4147-A177-3AD203B41FA5}">
                      <a16:colId xmlns:a16="http://schemas.microsoft.com/office/drawing/2014/main" val="2159531884"/>
                    </a:ext>
                  </a:extLst>
                </a:gridCol>
                <a:gridCol w="822960">
                  <a:extLst>
                    <a:ext uri="{9D8B030D-6E8A-4147-A177-3AD203B41FA5}">
                      <a16:colId xmlns:a16="http://schemas.microsoft.com/office/drawing/2014/main" val="3019560452"/>
                    </a:ext>
                  </a:extLst>
                </a:gridCol>
                <a:gridCol w="822960">
                  <a:extLst>
                    <a:ext uri="{9D8B030D-6E8A-4147-A177-3AD203B41FA5}">
                      <a16:colId xmlns:a16="http://schemas.microsoft.com/office/drawing/2014/main" val="361840680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661614635"/>
                  </a:ext>
                </a:extLst>
              </a:tr>
              <a:tr h="370840">
                <a:tc>
                  <a:txBody>
                    <a:bodyPr/>
                    <a:lstStyle/>
                    <a:p>
                      <a:r>
                        <a:rPr lang="en-US" sz="1000"/>
                        <a:t>TrendSet</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107122915"/>
                  </a:ext>
                </a:extLst>
              </a:tr>
            </a:tbl>
          </a:graphicData>
        </a:graphic>
      </p:graphicFrame>
      <p:sp>
        <p:nvSpPr>
          <p:cNvPr id="4" name="Text Placeholder 3">
            <a:extLst>
              <a:ext uri="{FF2B5EF4-FFF2-40B4-BE49-F238E27FC236}">
                <a16:creationId xmlns:a16="http://schemas.microsoft.com/office/drawing/2014/main" id="{E5723B5E-0537-47E6-B80A-877D44F84F37}"/>
              </a:ext>
            </a:extLst>
          </p:cNvPr>
          <p:cNvSpPr>
            <a:spLocks noGrp="1"/>
          </p:cNvSpPr>
          <p:nvPr>
            <p:ph type="body" sz="quarter" idx="14"/>
          </p:nvPr>
        </p:nvSpPr>
        <p:spPr/>
        <p:txBody>
          <a:bodyPr/>
          <a:lstStyle/>
          <a:p>
            <a:r>
              <a:rPr lang="en-US"/>
              <a:t>05/31/2018 - 06/30/2018</a:t>
            </a:r>
          </a:p>
        </p:txBody>
      </p:sp>
    </p:spTree>
    <p:extLst>
      <p:ext uri="{BB962C8B-B14F-4D97-AF65-F5344CB8AC3E}">
        <p14:creationId xmlns:p14="http://schemas.microsoft.com/office/powerpoint/2010/main" val="3736787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9B271-8F2D-4110-8656-DCBD4853CF57}"/>
              </a:ext>
            </a:extLst>
          </p:cNvPr>
          <p:cNvSpPr>
            <a:spLocks noGrp="1"/>
          </p:cNvSpPr>
          <p:nvPr>
            <p:ph type="title"/>
          </p:nvPr>
        </p:nvSpPr>
        <p:spPr/>
        <p:txBody>
          <a:bodyPr/>
          <a:lstStyle/>
          <a:p>
            <a:r>
              <a:rPr lang="en-US"/>
              <a:t>Facebook Own Posts Table  | TrendSet - 1 of 12</a:t>
            </a:r>
          </a:p>
        </p:txBody>
      </p:sp>
      <p:graphicFrame>
        <p:nvGraphicFramePr>
          <p:cNvPr id="5" name="Table Placeholder 4">
            <a:extLst>
              <a:ext uri="{FF2B5EF4-FFF2-40B4-BE49-F238E27FC236}">
                <a16:creationId xmlns:a16="http://schemas.microsoft.com/office/drawing/2014/main" id="{6B22802C-3AD5-4DE5-AE75-9943D2EE62A7}"/>
              </a:ext>
            </a:extLst>
          </p:cNvPr>
          <p:cNvGraphicFramePr>
            <a:graphicFrameLocks noGrp="1"/>
          </p:cNvGraphicFramePr>
          <p:nvPr>
            <p:ph type="tbl" sz="quarter" idx="13"/>
            <p:extLst>
              <p:ext uri="{D42A27DB-BD31-4B8C-83A1-F6EECF244321}">
                <p14:modId xmlns:p14="http://schemas.microsoft.com/office/powerpoint/2010/main" val="784660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09505750"/>
                    </a:ext>
                  </a:extLst>
                </a:gridCol>
                <a:gridCol w="370332">
                  <a:extLst>
                    <a:ext uri="{9D8B030D-6E8A-4147-A177-3AD203B41FA5}">
                      <a16:colId xmlns:a16="http://schemas.microsoft.com/office/drawing/2014/main" val="2357363008"/>
                    </a:ext>
                  </a:extLst>
                </a:gridCol>
                <a:gridCol w="370332">
                  <a:extLst>
                    <a:ext uri="{9D8B030D-6E8A-4147-A177-3AD203B41FA5}">
                      <a16:colId xmlns:a16="http://schemas.microsoft.com/office/drawing/2014/main" val="2683653840"/>
                    </a:ext>
                  </a:extLst>
                </a:gridCol>
                <a:gridCol w="370332">
                  <a:extLst>
                    <a:ext uri="{9D8B030D-6E8A-4147-A177-3AD203B41FA5}">
                      <a16:colId xmlns:a16="http://schemas.microsoft.com/office/drawing/2014/main" val="2921502297"/>
                    </a:ext>
                  </a:extLst>
                </a:gridCol>
                <a:gridCol w="329184">
                  <a:extLst>
                    <a:ext uri="{9D8B030D-6E8A-4147-A177-3AD203B41FA5}">
                      <a16:colId xmlns:a16="http://schemas.microsoft.com/office/drawing/2014/main" val="2531177012"/>
                    </a:ext>
                  </a:extLst>
                </a:gridCol>
                <a:gridCol w="329184">
                  <a:extLst>
                    <a:ext uri="{9D8B030D-6E8A-4147-A177-3AD203B41FA5}">
                      <a16:colId xmlns:a16="http://schemas.microsoft.com/office/drawing/2014/main" val="2233450419"/>
                    </a:ext>
                  </a:extLst>
                </a:gridCol>
                <a:gridCol w="329184">
                  <a:extLst>
                    <a:ext uri="{9D8B030D-6E8A-4147-A177-3AD203B41FA5}">
                      <a16:colId xmlns:a16="http://schemas.microsoft.com/office/drawing/2014/main" val="2959958710"/>
                    </a:ext>
                  </a:extLst>
                </a:gridCol>
                <a:gridCol w="329184">
                  <a:extLst>
                    <a:ext uri="{9D8B030D-6E8A-4147-A177-3AD203B41FA5}">
                      <a16:colId xmlns:a16="http://schemas.microsoft.com/office/drawing/2014/main" val="16303932"/>
                    </a:ext>
                  </a:extLst>
                </a:gridCol>
                <a:gridCol w="329184">
                  <a:extLst>
                    <a:ext uri="{9D8B030D-6E8A-4147-A177-3AD203B41FA5}">
                      <a16:colId xmlns:a16="http://schemas.microsoft.com/office/drawing/2014/main" val="1938701576"/>
                    </a:ext>
                  </a:extLst>
                </a:gridCol>
                <a:gridCol w="329184">
                  <a:extLst>
                    <a:ext uri="{9D8B030D-6E8A-4147-A177-3AD203B41FA5}">
                      <a16:colId xmlns:a16="http://schemas.microsoft.com/office/drawing/2014/main" val="151856392"/>
                    </a:ext>
                  </a:extLst>
                </a:gridCol>
                <a:gridCol w="329184">
                  <a:extLst>
                    <a:ext uri="{9D8B030D-6E8A-4147-A177-3AD203B41FA5}">
                      <a16:colId xmlns:a16="http://schemas.microsoft.com/office/drawing/2014/main" val="841922654"/>
                    </a:ext>
                  </a:extLst>
                </a:gridCol>
                <a:gridCol w="329184">
                  <a:extLst>
                    <a:ext uri="{9D8B030D-6E8A-4147-A177-3AD203B41FA5}">
                      <a16:colId xmlns:a16="http://schemas.microsoft.com/office/drawing/2014/main" val="2119567387"/>
                    </a:ext>
                  </a:extLst>
                </a:gridCol>
                <a:gridCol w="329184">
                  <a:extLst>
                    <a:ext uri="{9D8B030D-6E8A-4147-A177-3AD203B41FA5}">
                      <a16:colId xmlns:a16="http://schemas.microsoft.com/office/drawing/2014/main" val="3316338069"/>
                    </a:ext>
                  </a:extLst>
                </a:gridCol>
                <a:gridCol w="370332">
                  <a:extLst>
                    <a:ext uri="{9D8B030D-6E8A-4147-A177-3AD203B41FA5}">
                      <a16:colId xmlns:a16="http://schemas.microsoft.com/office/drawing/2014/main" val="602723222"/>
                    </a:ext>
                  </a:extLst>
                </a:gridCol>
                <a:gridCol w="370332">
                  <a:extLst>
                    <a:ext uri="{9D8B030D-6E8A-4147-A177-3AD203B41FA5}">
                      <a16:colId xmlns:a16="http://schemas.microsoft.com/office/drawing/2014/main" val="1309382852"/>
                    </a:ext>
                  </a:extLst>
                </a:gridCol>
                <a:gridCol w="329184">
                  <a:extLst>
                    <a:ext uri="{9D8B030D-6E8A-4147-A177-3AD203B41FA5}">
                      <a16:colId xmlns:a16="http://schemas.microsoft.com/office/drawing/2014/main" val="557615610"/>
                    </a:ext>
                  </a:extLst>
                </a:gridCol>
                <a:gridCol w="329184">
                  <a:extLst>
                    <a:ext uri="{9D8B030D-6E8A-4147-A177-3AD203B41FA5}">
                      <a16:colId xmlns:a16="http://schemas.microsoft.com/office/drawing/2014/main" val="1891823400"/>
                    </a:ext>
                  </a:extLst>
                </a:gridCol>
                <a:gridCol w="370332">
                  <a:extLst>
                    <a:ext uri="{9D8B030D-6E8A-4147-A177-3AD203B41FA5}">
                      <a16:colId xmlns:a16="http://schemas.microsoft.com/office/drawing/2014/main" val="2206878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6637186"/>
                  </a:ext>
                </a:extLst>
              </a:tr>
            </a:tbl>
          </a:graphicData>
        </a:graphic>
      </p:graphicFrame>
      <p:sp>
        <p:nvSpPr>
          <p:cNvPr id="4" name="Text Placeholder 3">
            <a:extLst>
              <a:ext uri="{FF2B5EF4-FFF2-40B4-BE49-F238E27FC236}">
                <a16:creationId xmlns:a16="http://schemas.microsoft.com/office/drawing/2014/main" id="{18A82D9C-B5C4-4680-9A68-1299041339C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665389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11565-6E73-4F35-8907-FB9BF976EE6A}"/>
              </a:ext>
            </a:extLst>
          </p:cNvPr>
          <p:cNvSpPr>
            <a:spLocks noGrp="1"/>
          </p:cNvSpPr>
          <p:nvPr>
            <p:ph type="title"/>
          </p:nvPr>
        </p:nvSpPr>
        <p:spPr/>
        <p:txBody>
          <a:bodyPr/>
          <a:lstStyle/>
          <a:p>
            <a:r>
              <a:rPr lang="en-US"/>
              <a:t>Facebook Own Posts Table  | TrendSet - 2 of 12</a:t>
            </a:r>
          </a:p>
        </p:txBody>
      </p:sp>
      <p:graphicFrame>
        <p:nvGraphicFramePr>
          <p:cNvPr id="5" name="Table Placeholder 4">
            <a:extLst>
              <a:ext uri="{FF2B5EF4-FFF2-40B4-BE49-F238E27FC236}">
                <a16:creationId xmlns:a16="http://schemas.microsoft.com/office/drawing/2014/main" id="{2F207744-4037-4F74-81BB-F94D23145890}"/>
              </a:ext>
            </a:extLst>
          </p:cNvPr>
          <p:cNvGraphicFramePr>
            <a:graphicFrameLocks noGrp="1"/>
          </p:cNvGraphicFramePr>
          <p:nvPr>
            <p:ph type="tbl" sz="quarter" idx="13"/>
            <p:extLst>
              <p:ext uri="{D42A27DB-BD31-4B8C-83A1-F6EECF244321}">
                <p14:modId xmlns:p14="http://schemas.microsoft.com/office/powerpoint/2010/main" val="3736267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23682879"/>
                    </a:ext>
                  </a:extLst>
                </a:gridCol>
                <a:gridCol w="370332">
                  <a:extLst>
                    <a:ext uri="{9D8B030D-6E8A-4147-A177-3AD203B41FA5}">
                      <a16:colId xmlns:a16="http://schemas.microsoft.com/office/drawing/2014/main" val="4277633693"/>
                    </a:ext>
                  </a:extLst>
                </a:gridCol>
                <a:gridCol w="370332">
                  <a:extLst>
                    <a:ext uri="{9D8B030D-6E8A-4147-A177-3AD203B41FA5}">
                      <a16:colId xmlns:a16="http://schemas.microsoft.com/office/drawing/2014/main" val="2140180649"/>
                    </a:ext>
                  </a:extLst>
                </a:gridCol>
                <a:gridCol w="370332">
                  <a:extLst>
                    <a:ext uri="{9D8B030D-6E8A-4147-A177-3AD203B41FA5}">
                      <a16:colId xmlns:a16="http://schemas.microsoft.com/office/drawing/2014/main" val="2889310965"/>
                    </a:ext>
                  </a:extLst>
                </a:gridCol>
                <a:gridCol w="329184">
                  <a:extLst>
                    <a:ext uri="{9D8B030D-6E8A-4147-A177-3AD203B41FA5}">
                      <a16:colId xmlns:a16="http://schemas.microsoft.com/office/drawing/2014/main" val="1662604170"/>
                    </a:ext>
                  </a:extLst>
                </a:gridCol>
                <a:gridCol w="329184">
                  <a:extLst>
                    <a:ext uri="{9D8B030D-6E8A-4147-A177-3AD203B41FA5}">
                      <a16:colId xmlns:a16="http://schemas.microsoft.com/office/drawing/2014/main" val="1770934460"/>
                    </a:ext>
                  </a:extLst>
                </a:gridCol>
                <a:gridCol w="329184">
                  <a:extLst>
                    <a:ext uri="{9D8B030D-6E8A-4147-A177-3AD203B41FA5}">
                      <a16:colId xmlns:a16="http://schemas.microsoft.com/office/drawing/2014/main" val="3164402757"/>
                    </a:ext>
                  </a:extLst>
                </a:gridCol>
                <a:gridCol w="329184">
                  <a:extLst>
                    <a:ext uri="{9D8B030D-6E8A-4147-A177-3AD203B41FA5}">
                      <a16:colId xmlns:a16="http://schemas.microsoft.com/office/drawing/2014/main" val="3005173902"/>
                    </a:ext>
                  </a:extLst>
                </a:gridCol>
                <a:gridCol w="329184">
                  <a:extLst>
                    <a:ext uri="{9D8B030D-6E8A-4147-A177-3AD203B41FA5}">
                      <a16:colId xmlns:a16="http://schemas.microsoft.com/office/drawing/2014/main" val="3225507050"/>
                    </a:ext>
                  </a:extLst>
                </a:gridCol>
                <a:gridCol w="329184">
                  <a:extLst>
                    <a:ext uri="{9D8B030D-6E8A-4147-A177-3AD203B41FA5}">
                      <a16:colId xmlns:a16="http://schemas.microsoft.com/office/drawing/2014/main" val="2723418201"/>
                    </a:ext>
                  </a:extLst>
                </a:gridCol>
                <a:gridCol w="329184">
                  <a:extLst>
                    <a:ext uri="{9D8B030D-6E8A-4147-A177-3AD203B41FA5}">
                      <a16:colId xmlns:a16="http://schemas.microsoft.com/office/drawing/2014/main" val="1378800566"/>
                    </a:ext>
                  </a:extLst>
                </a:gridCol>
                <a:gridCol w="329184">
                  <a:extLst>
                    <a:ext uri="{9D8B030D-6E8A-4147-A177-3AD203B41FA5}">
                      <a16:colId xmlns:a16="http://schemas.microsoft.com/office/drawing/2014/main" val="3295960457"/>
                    </a:ext>
                  </a:extLst>
                </a:gridCol>
                <a:gridCol w="329184">
                  <a:extLst>
                    <a:ext uri="{9D8B030D-6E8A-4147-A177-3AD203B41FA5}">
                      <a16:colId xmlns:a16="http://schemas.microsoft.com/office/drawing/2014/main" val="3545023410"/>
                    </a:ext>
                  </a:extLst>
                </a:gridCol>
                <a:gridCol w="370332">
                  <a:extLst>
                    <a:ext uri="{9D8B030D-6E8A-4147-A177-3AD203B41FA5}">
                      <a16:colId xmlns:a16="http://schemas.microsoft.com/office/drawing/2014/main" val="3278837035"/>
                    </a:ext>
                  </a:extLst>
                </a:gridCol>
                <a:gridCol w="370332">
                  <a:extLst>
                    <a:ext uri="{9D8B030D-6E8A-4147-A177-3AD203B41FA5}">
                      <a16:colId xmlns:a16="http://schemas.microsoft.com/office/drawing/2014/main" val="1645335118"/>
                    </a:ext>
                  </a:extLst>
                </a:gridCol>
                <a:gridCol w="329184">
                  <a:extLst>
                    <a:ext uri="{9D8B030D-6E8A-4147-A177-3AD203B41FA5}">
                      <a16:colId xmlns:a16="http://schemas.microsoft.com/office/drawing/2014/main" val="2475900335"/>
                    </a:ext>
                  </a:extLst>
                </a:gridCol>
                <a:gridCol w="329184">
                  <a:extLst>
                    <a:ext uri="{9D8B030D-6E8A-4147-A177-3AD203B41FA5}">
                      <a16:colId xmlns:a16="http://schemas.microsoft.com/office/drawing/2014/main" val="3949008623"/>
                    </a:ext>
                  </a:extLst>
                </a:gridCol>
                <a:gridCol w="370332">
                  <a:extLst>
                    <a:ext uri="{9D8B030D-6E8A-4147-A177-3AD203B41FA5}">
                      <a16:colId xmlns:a16="http://schemas.microsoft.com/office/drawing/2014/main" val="3750076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5488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- 2018-06-29 10:00:00 </a:t>
                      </a:r>
                      <a:r>
                        <a:rPr kumimoji="0" lang="de-DE" sz="1000" b="0" i="0" u="none" strike="noStrike" kern="1200" cap="none" spc="0" normalizeH="0" baseline="0" noProof="0">
                          <a:ln>
                            <a:noFill/>
                          </a:ln>
                          <a:solidFill>
                            <a:prstClr val="black"/>
                          </a:solidFill>
                          <a:effectLst/>
                          <a:uLnTx/>
                          <a:uFillTx/>
                          <a:latin typeface="+mn-lt"/>
                          <a:ea typeface="+mn-ea"/>
                          <a:cs typeface="+mn-cs"/>
                        </a:rPr>
                        <a:t> 
 NEU: Zum ersten Mal präsentiert die TrendSet als internationale Fachmesse für Interiors, Inspiration und Lifestyle vom 7. bis 9. Juli 2018 in München ihre neue Topic Area TrendSet Fine Arts! Vielversprechende Künstler zeigen hier ihre Werke aus den Bereichen Malerei, Fotografie, Bildhauerei, Zeichnung und Grafik. Galeristen, Auktionshäuser, Kunsthändler, Architekten, Interior Designer und Fachbesucher aus der Interior- und Lifestyle-Branche finden auf der TrendSet Fine Arts aufstrebende Künstler, kreativen Austausch und neue Möglichkeiten, Kunst für ihr Geschäft oder ihre Sammlung zu nutzen. Es lohnt sich also auf jeden Fall auf der TrendSet Fine Arts in Halle 5 vorbeizuschauen! Hier geht es zum Künstlerverzeichnis der TrendSet Fine Arts: https://bit.ly/2sYssYr
TrendSet Sommer 2018 – Trends, Neuheiten und Inspirationen rund um Wohnen, Essen, Freizeit und Schenken.
Nur für Fachbesucher!
#trendsetmuenchen #trendset #trendsetfinearts #finearts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8409180"/>
                  </a:ext>
                </a:extLst>
              </a:tr>
            </a:tbl>
          </a:graphicData>
        </a:graphic>
      </p:graphicFrame>
      <p:sp>
        <p:nvSpPr>
          <p:cNvPr id="4" name="Text Placeholder 3">
            <a:extLst>
              <a:ext uri="{FF2B5EF4-FFF2-40B4-BE49-F238E27FC236}">
                <a16:creationId xmlns:a16="http://schemas.microsoft.com/office/drawing/2014/main" id="{B3434B14-54AA-4950-8EF4-C5352410656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106642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04ACA-89A7-4D37-83B8-6234096389B9}"/>
              </a:ext>
            </a:extLst>
          </p:cNvPr>
          <p:cNvSpPr>
            <a:spLocks noGrp="1"/>
          </p:cNvSpPr>
          <p:nvPr>
            <p:ph type="title"/>
          </p:nvPr>
        </p:nvSpPr>
        <p:spPr/>
        <p:txBody>
          <a:bodyPr/>
          <a:lstStyle/>
          <a:p>
            <a:r>
              <a:rPr lang="en-US"/>
              <a:t>Facebook Own Posts Table  | TrendSet - 3 of 12</a:t>
            </a:r>
          </a:p>
        </p:txBody>
      </p:sp>
      <p:graphicFrame>
        <p:nvGraphicFramePr>
          <p:cNvPr id="5" name="Table Placeholder 4">
            <a:extLst>
              <a:ext uri="{FF2B5EF4-FFF2-40B4-BE49-F238E27FC236}">
                <a16:creationId xmlns:a16="http://schemas.microsoft.com/office/drawing/2014/main" id="{A7456EAB-9F97-44FA-BAF6-5F0864596D46}"/>
              </a:ext>
            </a:extLst>
          </p:cNvPr>
          <p:cNvGraphicFramePr>
            <a:graphicFrameLocks noGrp="1"/>
          </p:cNvGraphicFramePr>
          <p:nvPr>
            <p:ph type="tbl" sz="quarter" idx="13"/>
            <p:extLst>
              <p:ext uri="{D42A27DB-BD31-4B8C-83A1-F6EECF244321}">
                <p14:modId xmlns:p14="http://schemas.microsoft.com/office/powerpoint/2010/main" val="2587250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70862453"/>
                    </a:ext>
                  </a:extLst>
                </a:gridCol>
                <a:gridCol w="370332">
                  <a:extLst>
                    <a:ext uri="{9D8B030D-6E8A-4147-A177-3AD203B41FA5}">
                      <a16:colId xmlns:a16="http://schemas.microsoft.com/office/drawing/2014/main" val="970569304"/>
                    </a:ext>
                  </a:extLst>
                </a:gridCol>
                <a:gridCol w="370332">
                  <a:extLst>
                    <a:ext uri="{9D8B030D-6E8A-4147-A177-3AD203B41FA5}">
                      <a16:colId xmlns:a16="http://schemas.microsoft.com/office/drawing/2014/main" val="2668054195"/>
                    </a:ext>
                  </a:extLst>
                </a:gridCol>
                <a:gridCol w="370332">
                  <a:extLst>
                    <a:ext uri="{9D8B030D-6E8A-4147-A177-3AD203B41FA5}">
                      <a16:colId xmlns:a16="http://schemas.microsoft.com/office/drawing/2014/main" val="3615076176"/>
                    </a:ext>
                  </a:extLst>
                </a:gridCol>
                <a:gridCol w="329184">
                  <a:extLst>
                    <a:ext uri="{9D8B030D-6E8A-4147-A177-3AD203B41FA5}">
                      <a16:colId xmlns:a16="http://schemas.microsoft.com/office/drawing/2014/main" val="1057356766"/>
                    </a:ext>
                  </a:extLst>
                </a:gridCol>
                <a:gridCol w="329184">
                  <a:extLst>
                    <a:ext uri="{9D8B030D-6E8A-4147-A177-3AD203B41FA5}">
                      <a16:colId xmlns:a16="http://schemas.microsoft.com/office/drawing/2014/main" val="1723287293"/>
                    </a:ext>
                  </a:extLst>
                </a:gridCol>
                <a:gridCol w="329184">
                  <a:extLst>
                    <a:ext uri="{9D8B030D-6E8A-4147-A177-3AD203B41FA5}">
                      <a16:colId xmlns:a16="http://schemas.microsoft.com/office/drawing/2014/main" val="2702342770"/>
                    </a:ext>
                  </a:extLst>
                </a:gridCol>
                <a:gridCol w="329184">
                  <a:extLst>
                    <a:ext uri="{9D8B030D-6E8A-4147-A177-3AD203B41FA5}">
                      <a16:colId xmlns:a16="http://schemas.microsoft.com/office/drawing/2014/main" val="14830220"/>
                    </a:ext>
                  </a:extLst>
                </a:gridCol>
                <a:gridCol w="329184">
                  <a:extLst>
                    <a:ext uri="{9D8B030D-6E8A-4147-A177-3AD203B41FA5}">
                      <a16:colId xmlns:a16="http://schemas.microsoft.com/office/drawing/2014/main" val="779722457"/>
                    </a:ext>
                  </a:extLst>
                </a:gridCol>
                <a:gridCol w="329184">
                  <a:extLst>
                    <a:ext uri="{9D8B030D-6E8A-4147-A177-3AD203B41FA5}">
                      <a16:colId xmlns:a16="http://schemas.microsoft.com/office/drawing/2014/main" val="3753396626"/>
                    </a:ext>
                  </a:extLst>
                </a:gridCol>
                <a:gridCol w="329184">
                  <a:extLst>
                    <a:ext uri="{9D8B030D-6E8A-4147-A177-3AD203B41FA5}">
                      <a16:colId xmlns:a16="http://schemas.microsoft.com/office/drawing/2014/main" val="541799007"/>
                    </a:ext>
                  </a:extLst>
                </a:gridCol>
                <a:gridCol w="329184">
                  <a:extLst>
                    <a:ext uri="{9D8B030D-6E8A-4147-A177-3AD203B41FA5}">
                      <a16:colId xmlns:a16="http://schemas.microsoft.com/office/drawing/2014/main" val="3474607334"/>
                    </a:ext>
                  </a:extLst>
                </a:gridCol>
                <a:gridCol w="329184">
                  <a:extLst>
                    <a:ext uri="{9D8B030D-6E8A-4147-A177-3AD203B41FA5}">
                      <a16:colId xmlns:a16="http://schemas.microsoft.com/office/drawing/2014/main" val="1331649146"/>
                    </a:ext>
                  </a:extLst>
                </a:gridCol>
                <a:gridCol w="370332">
                  <a:extLst>
                    <a:ext uri="{9D8B030D-6E8A-4147-A177-3AD203B41FA5}">
                      <a16:colId xmlns:a16="http://schemas.microsoft.com/office/drawing/2014/main" val="2072151748"/>
                    </a:ext>
                  </a:extLst>
                </a:gridCol>
                <a:gridCol w="370332">
                  <a:extLst>
                    <a:ext uri="{9D8B030D-6E8A-4147-A177-3AD203B41FA5}">
                      <a16:colId xmlns:a16="http://schemas.microsoft.com/office/drawing/2014/main" val="3006322542"/>
                    </a:ext>
                  </a:extLst>
                </a:gridCol>
                <a:gridCol w="329184">
                  <a:extLst>
                    <a:ext uri="{9D8B030D-6E8A-4147-A177-3AD203B41FA5}">
                      <a16:colId xmlns:a16="http://schemas.microsoft.com/office/drawing/2014/main" val="3587459237"/>
                    </a:ext>
                  </a:extLst>
                </a:gridCol>
                <a:gridCol w="329184">
                  <a:extLst>
                    <a:ext uri="{9D8B030D-6E8A-4147-A177-3AD203B41FA5}">
                      <a16:colId xmlns:a16="http://schemas.microsoft.com/office/drawing/2014/main" val="151298606"/>
                    </a:ext>
                  </a:extLst>
                </a:gridCol>
                <a:gridCol w="370332">
                  <a:extLst>
                    <a:ext uri="{9D8B030D-6E8A-4147-A177-3AD203B41FA5}">
                      <a16:colId xmlns:a16="http://schemas.microsoft.com/office/drawing/2014/main" val="1656303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42720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- 2018-06-28 10:00:00 </a:t>
                      </a:r>
                      <a:r>
                        <a:rPr kumimoji="0" lang="en-US" sz="1000" b="0" i="0" u="none" strike="noStrike" kern="1200" cap="none" spc="0" normalizeH="0" baseline="0" noProof="0">
                          <a:ln>
                            <a:noFill/>
                          </a:ln>
                          <a:solidFill>
                            <a:prstClr val="black"/>
                          </a:solidFill>
                          <a:effectLst/>
                          <a:uLnTx/>
                          <a:uFillTx/>
                          <a:latin typeface="+mn-lt"/>
                          <a:ea typeface="+mn-ea"/>
                          <a:cs typeface="+mn-cs"/>
                        </a:rPr>
                        <a:t> 
 Die neuesten Trends in Sachen Modeschmuck, Beauty und Fashion findet ihr vom 7. bis 9. Juli 2018 auf der internationalen Fachmesse für Interiors, Inspiration und Lifestyle TrendSet Sommer 2018 in der Topic Area TrendSet Bijoutex. Fashion-Pieces, Taschen, Accessoires und jede Menge Modeschmuck warten auf euch in Halle A6. Schaut mal vorbei! Hier geht es zum Ausstellerverzeichnis der TrendSet Bijoutex: https://bit.ly/2y8rYnq
TrendSet Sommer 2018 – Trends, Neuheiten und Inspirationen rund um Wohnen, Essen, Freizeit und Schenken.
Nur für Fachbesucher!
#trendsetmuenchen #trendset #trendsetbijoutex #bijoutex #trendsetsommer2018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0128710"/>
                  </a:ext>
                </a:extLst>
              </a:tr>
            </a:tbl>
          </a:graphicData>
        </a:graphic>
      </p:graphicFrame>
      <p:sp>
        <p:nvSpPr>
          <p:cNvPr id="4" name="Text Placeholder 3">
            <a:extLst>
              <a:ext uri="{FF2B5EF4-FFF2-40B4-BE49-F238E27FC236}">
                <a16:creationId xmlns:a16="http://schemas.microsoft.com/office/drawing/2014/main" id="{313B82AB-32DA-4D7B-8EA9-E94873BF44D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549964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8F47F-EA19-442C-8147-B22DEFA44F76}"/>
              </a:ext>
            </a:extLst>
          </p:cNvPr>
          <p:cNvSpPr>
            <a:spLocks noGrp="1"/>
          </p:cNvSpPr>
          <p:nvPr>
            <p:ph type="title"/>
          </p:nvPr>
        </p:nvSpPr>
        <p:spPr/>
        <p:txBody>
          <a:bodyPr/>
          <a:lstStyle/>
          <a:p>
            <a:r>
              <a:rPr lang="en-US"/>
              <a:t>Facebook Own Posts Table  | TrendSet - 4 of 12</a:t>
            </a:r>
          </a:p>
        </p:txBody>
      </p:sp>
      <p:graphicFrame>
        <p:nvGraphicFramePr>
          <p:cNvPr id="5" name="Table Placeholder 4">
            <a:extLst>
              <a:ext uri="{FF2B5EF4-FFF2-40B4-BE49-F238E27FC236}">
                <a16:creationId xmlns:a16="http://schemas.microsoft.com/office/drawing/2014/main" id="{C20B039A-248F-4DF4-8EB5-EFC4B10809AF}"/>
              </a:ext>
            </a:extLst>
          </p:cNvPr>
          <p:cNvGraphicFramePr>
            <a:graphicFrameLocks noGrp="1"/>
          </p:cNvGraphicFramePr>
          <p:nvPr>
            <p:ph type="tbl" sz="quarter" idx="13"/>
            <p:extLst>
              <p:ext uri="{D42A27DB-BD31-4B8C-83A1-F6EECF244321}">
                <p14:modId xmlns:p14="http://schemas.microsoft.com/office/powerpoint/2010/main" val="1104965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61820856"/>
                    </a:ext>
                  </a:extLst>
                </a:gridCol>
                <a:gridCol w="370332">
                  <a:extLst>
                    <a:ext uri="{9D8B030D-6E8A-4147-A177-3AD203B41FA5}">
                      <a16:colId xmlns:a16="http://schemas.microsoft.com/office/drawing/2014/main" val="32559960"/>
                    </a:ext>
                  </a:extLst>
                </a:gridCol>
                <a:gridCol w="370332">
                  <a:extLst>
                    <a:ext uri="{9D8B030D-6E8A-4147-A177-3AD203B41FA5}">
                      <a16:colId xmlns:a16="http://schemas.microsoft.com/office/drawing/2014/main" val="2533857461"/>
                    </a:ext>
                  </a:extLst>
                </a:gridCol>
                <a:gridCol w="370332">
                  <a:extLst>
                    <a:ext uri="{9D8B030D-6E8A-4147-A177-3AD203B41FA5}">
                      <a16:colId xmlns:a16="http://schemas.microsoft.com/office/drawing/2014/main" val="891469825"/>
                    </a:ext>
                  </a:extLst>
                </a:gridCol>
                <a:gridCol w="329184">
                  <a:extLst>
                    <a:ext uri="{9D8B030D-6E8A-4147-A177-3AD203B41FA5}">
                      <a16:colId xmlns:a16="http://schemas.microsoft.com/office/drawing/2014/main" val="450121098"/>
                    </a:ext>
                  </a:extLst>
                </a:gridCol>
                <a:gridCol w="329184">
                  <a:extLst>
                    <a:ext uri="{9D8B030D-6E8A-4147-A177-3AD203B41FA5}">
                      <a16:colId xmlns:a16="http://schemas.microsoft.com/office/drawing/2014/main" val="2645297986"/>
                    </a:ext>
                  </a:extLst>
                </a:gridCol>
                <a:gridCol w="329184">
                  <a:extLst>
                    <a:ext uri="{9D8B030D-6E8A-4147-A177-3AD203B41FA5}">
                      <a16:colId xmlns:a16="http://schemas.microsoft.com/office/drawing/2014/main" val="2267462780"/>
                    </a:ext>
                  </a:extLst>
                </a:gridCol>
                <a:gridCol w="329184">
                  <a:extLst>
                    <a:ext uri="{9D8B030D-6E8A-4147-A177-3AD203B41FA5}">
                      <a16:colId xmlns:a16="http://schemas.microsoft.com/office/drawing/2014/main" val="2391326695"/>
                    </a:ext>
                  </a:extLst>
                </a:gridCol>
                <a:gridCol w="329184">
                  <a:extLst>
                    <a:ext uri="{9D8B030D-6E8A-4147-A177-3AD203B41FA5}">
                      <a16:colId xmlns:a16="http://schemas.microsoft.com/office/drawing/2014/main" val="1600540518"/>
                    </a:ext>
                  </a:extLst>
                </a:gridCol>
                <a:gridCol w="329184">
                  <a:extLst>
                    <a:ext uri="{9D8B030D-6E8A-4147-A177-3AD203B41FA5}">
                      <a16:colId xmlns:a16="http://schemas.microsoft.com/office/drawing/2014/main" val="1399421205"/>
                    </a:ext>
                  </a:extLst>
                </a:gridCol>
                <a:gridCol w="329184">
                  <a:extLst>
                    <a:ext uri="{9D8B030D-6E8A-4147-A177-3AD203B41FA5}">
                      <a16:colId xmlns:a16="http://schemas.microsoft.com/office/drawing/2014/main" val="1482145808"/>
                    </a:ext>
                  </a:extLst>
                </a:gridCol>
                <a:gridCol w="329184">
                  <a:extLst>
                    <a:ext uri="{9D8B030D-6E8A-4147-A177-3AD203B41FA5}">
                      <a16:colId xmlns:a16="http://schemas.microsoft.com/office/drawing/2014/main" val="929673984"/>
                    </a:ext>
                  </a:extLst>
                </a:gridCol>
                <a:gridCol w="329184">
                  <a:extLst>
                    <a:ext uri="{9D8B030D-6E8A-4147-A177-3AD203B41FA5}">
                      <a16:colId xmlns:a16="http://schemas.microsoft.com/office/drawing/2014/main" val="3842528159"/>
                    </a:ext>
                  </a:extLst>
                </a:gridCol>
                <a:gridCol w="370332">
                  <a:extLst>
                    <a:ext uri="{9D8B030D-6E8A-4147-A177-3AD203B41FA5}">
                      <a16:colId xmlns:a16="http://schemas.microsoft.com/office/drawing/2014/main" val="180287903"/>
                    </a:ext>
                  </a:extLst>
                </a:gridCol>
                <a:gridCol w="370332">
                  <a:extLst>
                    <a:ext uri="{9D8B030D-6E8A-4147-A177-3AD203B41FA5}">
                      <a16:colId xmlns:a16="http://schemas.microsoft.com/office/drawing/2014/main" val="2423690666"/>
                    </a:ext>
                  </a:extLst>
                </a:gridCol>
                <a:gridCol w="329184">
                  <a:extLst>
                    <a:ext uri="{9D8B030D-6E8A-4147-A177-3AD203B41FA5}">
                      <a16:colId xmlns:a16="http://schemas.microsoft.com/office/drawing/2014/main" val="753508799"/>
                    </a:ext>
                  </a:extLst>
                </a:gridCol>
                <a:gridCol w="329184">
                  <a:extLst>
                    <a:ext uri="{9D8B030D-6E8A-4147-A177-3AD203B41FA5}">
                      <a16:colId xmlns:a16="http://schemas.microsoft.com/office/drawing/2014/main" val="2592560318"/>
                    </a:ext>
                  </a:extLst>
                </a:gridCol>
                <a:gridCol w="370332">
                  <a:extLst>
                    <a:ext uri="{9D8B030D-6E8A-4147-A177-3AD203B41FA5}">
                      <a16:colId xmlns:a16="http://schemas.microsoft.com/office/drawing/2014/main" val="1523297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94539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- 2018-06-27 10:00:00 </a:t>
                      </a:r>
                      <a:r>
                        <a:rPr kumimoji="0" lang="de-DE" sz="1000" b="0" i="0" u="none" strike="noStrike" kern="1200" cap="none" spc="0" normalizeH="0" baseline="0" noProof="0">
                          <a:ln>
                            <a:noFill/>
                          </a:ln>
                          <a:solidFill>
                            <a:prstClr val="black"/>
                          </a:solidFill>
                          <a:effectLst/>
                          <a:uLnTx/>
                          <a:uFillTx/>
                          <a:latin typeface="+mn-lt"/>
                          <a:ea typeface="+mn-ea"/>
                          <a:cs typeface="+mn-cs"/>
                        </a:rPr>
                        <a:t> 
 Auf unserer Topic Area TrendSet Newcomer in Halle A4 findet ihr auf der internationalen Fachmesse für Interiors, Inspiration und Lifestyle TrendSet Sommer 2018 vom 7. bis 9. Juli 2018 kleine, innovative und junge Unternehmen, die ihre vielversprechenden Produkte vorstellen. Schaut mal vorbei! Vielleicht findet ihr hier frische Topseller für die neue Saison. Hier geht es zum Ausstellerverzeichnis der TrendSet Newcomer: https://bit.ly/2sXtKmp
TrendSet Sommer 2018 – Trends, Neuheiten und Inspirationen rund um Wohnen, Essen, Freizeit und Schenken.
Nur für Fachbesucher!
#trendsetmuenchen #trendset #trendsetnewcomer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7191162"/>
                  </a:ext>
                </a:extLst>
              </a:tr>
            </a:tbl>
          </a:graphicData>
        </a:graphic>
      </p:graphicFrame>
      <p:sp>
        <p:nvSpPr>
          <p:cNvPr id="4" name="Text Placeholder 3">
            <a:extLst>
              <a:ext uri="{FF2B5EF4-FFF2-40B4-BE49-F238E27FC236}">
                <a16:creationId xmlns:a16="http://schemas.microsoft.com/office/drawing/2014/main" id="{51A68EEC-AA7A-4A0D-87B6-B40468DB5FC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762702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936FE-39CB-4B51-90E4-A4A2C3886605}"/>
              </a:ext>
            </a:extLst>
          </p:cNvPr>
          <p:cNvSpPr>
            <a:spLocks noGrp="1"/>
          </p:cNvSpPr>
          <p:nvPr>
            <p:ph type="title"/>
          </p:nvPr>
        </p:nvSpPr>
        <p:spPr/>
        <p:txBody>
          <a:bodyPr/>
          <a:lstStyle/>
          <a:p>
            <a:r>
              <a:rPr lang="en-US"/>
              <a:t>Facebook Own Posts Table  | TrendSet - 5 of 12</a:t>
            </a:r>
          </a:p>
        </p:txBody>
      </p:sp>
      <p:graphicFrame>
        <p:nvGraphicFramePr>
          <p:cNvPr id="5" name="Table Placeholder 4">
            <a:extLst>
              <a:ext uri="{FF2B5EF4-FFF2-40B4-BE49-F238E27FC236}">
                <a16:creationId xmlns:a16="http://schemas.microsoft.com/office/drawing/2014/main" id="{86CA15A0-C539-4C56-A8B3-50D99EAAFEB6}"/>
              </a:ext>
            </a:extLst>
          </p:cNvPr>
          <p:cNvGraphicFramePr>
            <a:graphicFrameLocks noGrp="1"/>
          </p:cNvGraphicFramePr>
          <p:nvPr>
            <p:ph type="tbl" sz="quarter" idx="13"/>
            <p:extLst>
              <p:ext uri="{D42A27DB-BD31-4B8C-83A1-F6EECF244321}">
                <p14:modId xmlns:p14="http://schemas.microsoft.com/office/powerpoint/2010/main" val="497552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40019585"/>
                    </a:ext>
                  </a:extLst>
                </a:gridCol>
                <a:gridCol w="370332">
                  <a:extLst>
                    <a:ext uri="{9D8B030D-6E8A-4147-A177-3AD203B41FA5}">
                      <a16:colId xmlns:a16="http://schemas.microsoft.com/office/drawing/2014/main" val="3775817718"/>
                    </a:ext>
                  </a:extLst>
                </a:gridCol>
                <a:gridCol w="370332">
                  <a:extLst>
                    <a:ext uri="{9D8B030D-6E8A-4147-A177-3AD203B41FA5}">
                      <a16:colId xmlns:a16="http://schemas.microsoft.com/office/drawing/2014/main" val="164783921"/>
                    </a:ext>
                  </a:extLst>
                </a:gridCol>
                <a:gridCol w="370332">
                  <a:extLst>
                    <a:ext uri="{9D8B030D-6E8A-4147-A177-3AD203B41FA5}">
                      <a16:colId xmlns:a16="http://schemas.microsoft.com/office/drawing/2014/main" val="13896001"/>
                    </a:ext>
                  </a:extLst>
                </a:gridCol>
                <a:gridCol w="329184">
                  <a:extLst>
                    <a:ext uri="{9D8B030D-6E8A-4147-A177-3AD203B41FA5}">
                      <a16:colId xmlns:a16="http://schemas.microsoft.com/office/drawing/2014/main" val="2457220596"/>
                    </a:ext>
                  </a:extLst>
                </a:gridCol>
                <a:gridCol w="329184">
                  <a:extLst>
                    <a:ext uri="{9D8B030D-6E8A-4147-A177-3AD203B41FA5}">
                      <a16:colId xmlns:a16="http://schemas.microsoft.com/office/drawing/2014/main" val="1524517071"/>
                    </a:ext>
                  </a:extLst>
                </a:gridCol>
                <a:gridCol w="329184">
                  <a:extLst>
                    <a:ext uri="{9D8B030D-6E8A-4147-A177-3AD203B41FA5}">
                      <a16:colId xmlns:a16="http://schemas.microsoft.com/office/drawing/2014/main" val="4264885666"/>
                    </a:ext>
                  </a:extLst>
                </a:gridCol>
                <a:gridCol w="329184">
                  <a:extLst>
                    <a:ext uri="{9D8B030D-6E8A-4147-A177-3AD203B41FA5}">
                      <a16:colId xmlns:a16="http://schemas.microsoft.com/office/drawing/2014/main" val="1815343283"/>
                    </a:ext>
                  </a:extLst>
                </a:gridCol>
                <a:gridCol w="329184">
                  <a:extLst>
                    <a:ext uri="{9D8B030D-6E8A-4147-A177-3AD203B41FA5}">
                      <a16:colId xmlns:a16="http://schemas.microsoft.com/office/drawing/2014/main" val="616424398"/>
                    </a:ext>
                  </a:extLst>
                </a:gridCol>
                <a:gridCol w="329184">
                  <a:extLst>
                    <a:ext uri="{9D8B030D-6E8A-4147-A177-3AD203B41FA5}">
                      <a16:colId xmlns:a16="http://schemas.microsoft.com/office/drawing/2014/main" val="2691541170"/>
                    </a:ext>
                  </a:extLst>
                </a:gridCol>
                <a:gridCol w="329184">
                  <a:extLst>
                    <a:ext uri="{9D8B030D-6E8A-4147-A177-3AD203B41FA5}">
                      <a16:colId xmlns:a16="http://schemas.microsoft.com/office/drawing/2014/main" val="4051038312"/>
                    </a:ext>
                  </a:extLst>
                </a:gridCol>
                <a:gridCol w="329184">
                  <a:extLst>
                    <a:ext uri="{9D8B030D-6E8A-4147-A177-3AD203B41FA5}">
                      <a16:colId xmlns:a16="http://schemas.microsoft.com/office/drawing/2014/main" val="2983849030"/>
                    </a:ext>
                  </a:extLst>
                </a:gridCol>
                <a:gridCol w="329184">
                  <a:extLst>
                    <a:ext uri="{9D8B030D-6E8A-4147-A177-3AD203B41FA5}">
                      <a16:colId xmlns:a16="http://schemas.microsoft.com/office/drawing/2014/main" val="2677185169"/>
                    </a:ext>
                  </a:extLst>
                </a:gridCol>
                <a:gridCol w="370332">
                  <a:extLst>
                    <a:ext uri="{9D8B030D-6E8A-4147-A177-3AD203B41FA5}">
                      <a16:colId xmlns:a16="http://schemas.microsoft.com/office/drawing/2014/main" val="3858969746"/>
                    </a:ext>
                  </a:extLst>
                </a:gridCol>
                <a:gridCol w="370332">
                  <a:extLst>
                    <a:ext uri="{9D8B030D-6E8A-4147-A177-3AD203B41FA5}">
                      <a16:colId xmlns:a16="http://schemas.microsoft.com/office/drawing/2014/main" val="2508697478"/>
                    </a:ext>
                  </a:extLst>
                </a:gridCol>
                <a:gridCol w="329184">
                  <a:extLst>
                    <a:ext uri="{9D8B030D-6E8A-4147-A177-3AD203B41FA5}">
                      <a16:colId xmlns:a16="http://schemas.microsoft.com/office/drawing/2014/main" val="3827983465"/>
                    </a:ext>
                  </a:extLst>
                </a:gridCol>
                <a:gridCol w="329184">
                  <a:extLst>
                    <a:ext uri="{9D8B030D-6E8A-4147-A177-3AD203B41FA5}">
                      <a16:colId xmlns:a16="http://schemas.microsoft.com/office/drawing/2014/main" val="1830939048"/>
                    </a:ext>
                  </a:extLst>
                </a:gridCol>
                <a:gridCol w="370332">
                  <a:extLst>
                    <a:ext uri="{9D8B030D-6E8A-4147-A177-3AD203B41FA5}">
                      <a16:colId xmlns:a16="http://schemas.microsoft.com/office/drawing/2014/main" val="2478979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9716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- 2018-06-25 10:00:00 </a:t>
                      </a:r>
                      <a:r>
                        <a:rPr kumimoji="0" lang="en-US" sz="1000" b="0" i="0" u="none" strike="noStrike" kern="1200" cap="none" spc="0" normalizeH="0" baseline="0" noProof="0">
                          <a:ln>
                            <a:noFill/>
                          </a:ln>
                          <a:solidFill>
                            <a:prstClr val="black"/>
                          </a:solidFill>
                          <a:effectLst/>
                          <a:uLnTx/>
                          <a:uFillTx/>
                          <a:latin typeface="+mn-lt"/>
                          <a:ea typeface="+mn-ea"/>
                          <a:cs typeface="+mn-cs"/>
                        </a:rPr>
                        <a:t> 
 Kennt ihr schon die neuesten Trends aus den Bereichen Tracht, Landhaus und Country? Auf der TrendSet Country &amp; Style, der Topic Area für Heimat-Kollektionen findet ihr alle Neuheiten in Sachen Heimat-Produkte, Trachten, Accessoires und Deko-Artikel. Wo? Auf der internationalen Fachmesse für Interiors, Inspiration und Lifestyle TrendSet Sommer 2018 vom 7. bis 9. Juli in München auf der Topic Area TrendSet Country &amp; Style in Halle A4. Schaut mal vorbei! Hier geht es zum Ausstellerverzeichnis der TrendSet Country &amp;Style: https://bit.ly/2t7hlvr
TrendSet Sommer 2018 – Trends, Neuheiten und Inspirationen rund um Wohnen, Essen, Freizeit und Schenken.
Nur für Fachbesucher!
#trendsetmuenchen #trendset #trendsetcountrystyle #countrystyle #trendsetsommer2018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5496173"/>
                  </a:ext>
                </a:extLst>
              </a:tr>
            </a:tbl>
          </a:graphicData>
        </a:graphic>
      </p:graphicFrame>
      <p:sp>
        <p:nvSpPr>
          <p:cNvPr id="4" name="Text Placeholder 3">
            <a:extLst>
              <a:ext uri="{FF2B5EF4-FFF2-40B4-BE49-F238E27FC236}">
                <a16:creationId xmlns:a16="http://schemas.microsoft.com/office/drawing/2014/main" id="{072CFD11-1D20-4BB5-9D50-7DB52C6FBF9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211064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4EA1D-856F-4144-AEE1-C46509230583}"/>
              </a:ext>
            </a:extLst>
          </p:cNvPr>
          <p:cNvSpPr>
            <a:spLocks noGrp="1"/>
          </p:cNvSpPr>
          <p:nvPr>
            <p:ph type="title"/>
          </p:nvPr>
        </p:nvSpPr>
        <p:spPr/>
        <p:txBody>
          <a:bodyPr/>
          <a:lstStyle/>
          <a:p>
            <a:r>
              <a:rPr lang="en-US"/>
              <a:t>Facebook Own Posts Table  | TrendSet - 6 of 12</a:t>
            </a:r>
          </a:p>
        </p:txBody>
      </p:sp>
      <p:graphicFrame>
        <p:nvGraphicFramePr>
          <p:cNvPr id="5" name="Table Placeholder 4">
            <a:extLst>
              <a:ext uri="{FF2B5EF4-FFF2-40B4-BE49-F238E27FC236}">
                <a16:creationId xmlns:a16="http://schemas.microsoft.com/office/drawing/2014/main" id="{577772A6-807C-4FD9-9997-D52687AE23A7}"/>
              </a:ext>
            </a:extLst>
          </p:cNvPr>
          <p:cNvGraphicFramePr>
            <a:graphicFrameLocks noGrp="1"/>
          </p:cNvGraphicFramePr>
          <p:nvPr>
            <p:ph type="tbl" sz="quarter" idx="13"/>
            <p:extLst>
              <p:ext uri="{D42A27DB-BD31-4B8C-83A1-F6EECF244321}">
                <p14:modId xmlns:p14="http://schemas.microsoft.com/office/powerpoint/2010/main" val="1014720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85463209"/>
                    </a:ext>
                  </a:extLst>
                </a:gridCol>
                <a:gridCol w="370332">
                  <a:extLst>
                    <a:ext uri="{9D8B030D-6E8A-4147-A177-3AD203B41FA5}">
                      <a16:colId xmlns:a16="http://schemas.microsoft.com/office/drawing/2014/main" val="953957140"/>
                    </a:ext>
                  </a:extLst>
                </a:gridCol>
                <a:gridCol w="370332">
                  <a:extLst>
                    <a:ext uri="{9D8B030D-6E8A-4147-A177-3AD203B41FA5}">
                      <a16:colId xmlns:a16="http://schemas.microsoft.com/office/drawing/2014/main" val="4294468605"/>
                    </a:ext>
                  </a:extLst>
                </a:gridCol>
                <a:gridCol w="370332">
                  <a:extLst>
                    <a:ext uri="{9D8B030D-6E8A-4147-A177-3AD203B41FA5}">
                      <a16:colId xmlns:a16="http://schemas.microsoft.com/office/drawing/2014/main" val="2854407806"/>
                    </a:ext>
                  </a:extLst>
                </a:gridCol>
                <a:gridCol w="329184">
                  <a:extLst>
                    <a:ext uri="{9D8B030D-6E8A-4147-A177-3AD203B41FA5}">
                      <a16:colId xmlns:a16="http://schemas.microsoft.com/office/drawing/2014/main" val="2342407578"/>
                    </a:ext>
                  </a:extLst>
                </a:gridCol>
                <a:gridCol w="329184">
                  <a:extLst>
                    <a:ext uri="{9D8B030D-6E8A-4147-A177-3AD203B41FA5}">
                      <a16:colId xmlns:a16="http://schemas.microsoft.com/office/drawing/2014/main" val="1446231325"/>
                    </a:ext>
                  </a:extLst>
                </a:gridCol>
                <a:gridCol w="329184">
                  <a:extLst>
                    <a:ext uri="{9D8B030D-6E8A-4147-A177-3AD203B41FA5}">
                      <a16:colId xmlns:a16="http://schemas.microsoft.com/office/drawing/2014/main" val="624077465"/>
                    </a:ext>
                  </a:extLst>
                </a:gridCol>
                <a:gridCol w="329184">
                  <a:extLst>
                    <a:ext uri="{9D8B030D-6E8A-4147-A177-3AD203B41FA5}">
                      <a16:colId xmlns:a16="http://schemas.microsoft.com/office/drawing/2014/main" val="2533006979"/>
                    </a:ext>
                  </a:extLst>
                </a:gridCol>
                <a:gridCol w="329184">
                  <a:extLst>
                    <a:ext uri="{9D8B030D-6E8A-4147-A177-3AD203B41FA5}">
                      <a16:colId xmlns:a16="http://schemas.microsoft.com/office/drawing/2014/main" val="1834348631"/>
                    </a:ext>
                  </a:extLst>
                </a:gridCol>
                <a:gridCol w="329184">
                  <a:extLst>
                    <a:ext uri="{9D8B030D-6E8A-4147-A177-3AD203B41FA5}">
                      <a16:colId xmlns:a16="http://schemas.microsoft.com/office/drawing/2014/main" val="2231458164"/>
                    </a:ext>
                  </a:extLst>
                </a:gridCol>
                <a:gridCol w="329184">
                  <a:extLst>
                    <a:ext uri="{9D8B030D-6E8A-4147-A177-3AD203B41FA5}">
                      <a16:colId xmlns:a16="http://schemas.microsoft.com/office/drawing/2014/main" val="678835554"/>
                    </a:ext>
                  </a:extLst>
                </a:gridCol>
                <a:gridCol w="329184">
                  <a:extLst>
                    <a:ext uri="{9D8B030D-6E8A-4147-A177-3AD203B41FA5}">
                      <a16:colId xmlns:a16="http://schemas.microsoft.com/office/drawing/2014/main" val="4047624516"/>
                    </a:ext>
                  </a:extLst>
                </a:gridCol>
                <a:gridCol w="329184">
                  <a:extLst>
                    <a:ext uri="{9D8B030D-6E8A-4147-A177-3AD203B41FA5}">
                      <a16:colId xmlns:a16="http://schemas.microsoft.com/office/drawing/2014/main" val="1138058461"/>
                    </a:ext>
                  </a:extLst>
                </a:gridCol>
                <a:gridCol w="370332">
                  <a:extLst>
                    <a:ext uri="{9D8B030D-6E8A-4147-A177-3AD203B41FA5}">
                      <a16:colId xmlns:a16="http://schemas.microsoft.com/office/drawing/2014/main" val="549846877"/>
                    </a:ext>
                  </a:extLst>
                </a:gridCol>
                <a:gridCol w="370332">
                  <a:extLst>
                    <a:ext uri="{9D8B030D-6E8A-4147-A177-3AD203B41FA5}">
                      <a16:colId xmlns:a16="http://schemas.microsoft.com/office/drawing/2014/main" val="948092459"/>
                    </a:ext>
                  </a:extLst>
                </a:gridCol>
                <a:gridCol w="329184">
                  <a:extLst>
                    <a:ext uri="{9D8B030D-6E8A-4147-A177-3AD203B41FA5}">
                      <a16:colId xmlns:a16="http://schemas.microsoft.com/office/drawing/2014/main" val="3108017691"/>
                    </a:ext>
                  </a:extLst>
                </a:gridCol>
                <a:gridCol w="329184">
                  <a:extLst>
                    <a:ext uri="{9D8B030D-6E8A-4147-A177-3AD203B41FA5}">
                      <a16:colId xmlns:a16="http://schemas.microsoft.com/office/drawing/2014/main" val="3592261309"/>
                    </a:ext>
                  </a:extLst>
                </a:gridCol>
                <a:gridCol w="370332">
                  <a:extLst>
                    <a:ext uri="{9D8B030D-6E8A-4147-A177-3AD203B41FA5}">
                      <a16:colId xmlns:a16="http://schemas.microsoft.com/office/drawing/2014/main" val="2140118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7774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- 2018-06-21 11:20:10 </a:t>
                      </a:r>
                      <a:r>
                        <a:rPr kumimoji="0" lang="de-DE" sz="1000" b="0" i="0" u="none" strike="noStrike" kern="1200" cap="none" spc="0" normalizeH="0" baseline="0" noProof="0">
                          <a:ln>
                            <a:noFill/>
                          </a:ln>
                          <a:solidFill>
                            <a:prstClr val="black"/>
                          </a:solidFill>
                          <a:effectLst/>
                          <a:uLnTx/>
                          <a:uFillTx/>
                          <a:latin typeface="+mn-lt"/>
                          <a:ea typeface="+mn-ea"/>
                          <a:cs typeface="+mn-cs"/>
                        </a:rPr>
                        <a:t> 
 Bald ist es soweit: In 16 Tagen, am 7. Juli 2018, öffnet die TrendSet Sommer 2018 für alle Fachbesucher aus der Interior &amp; Lifestyle-Branche ihre Messetore. Damit ihr gut in München ankommt, haben wir euch auf https://trendset.de/de/ im Bereich „Messe“ hilfreiche Informationen und Tipps zu Anreise und Übernachtung zusammengestellt. Es gibt auch wieder das vergünstigte Deutsche Bahn/TrendSet Special-Ticket! Wer noch Eintrittkarten braucht, kann sie auf unserer Website im Bereich „Besucher“ online oder direkt an der Kasse auf der TrendSet Sommer 2018 kaufen. Bis bald in München! Wir freuen uns auf euch!
TrendSet Sommer 2018 – Trends, Neuheiten und Inspirationen rund um Wohnen, Essen, Freizeit und Schenken. 
Nur für Fachbesucher!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8283278"/>
                  </a:ext>
                </a:extLst>
              </a:tr>
            </a:tbl>
          </a:graphicData>
        </a:graphic>
      </p:graphicFrame>
      <p:sp>
        <p:nvSpPr>
          <p:cNvPr id="4" name="Text Placeholder 3">
            <a:extLst>
              <a:ext uri="{FF2B5EF4-FFF2-40B4-BE49-F238E27FC236}">
                <a16:creationId xmlns:a16="http://schemas.microsoft.com/office/drawing/2014/main" id="{FF924F23-EA72-4A43-BADA-E16BADC1E9D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84586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08AD2-26F1-4115-A2AC-45C64D264071}"/>
              </a:ext>
            </a:extLst>
          </p:cNvPr>
          <p:cNvSpPr>
            <a:spLocks noGrp="1"/>
          </p:cNvSpPr>
          <p:nvPr>
            <p:ph type="title"/>
          </p:nvPr>
        </p:nvSpPr>
        <p:spPr/>
        <p:txBody>
          <a:bodyPr/>
          <a:lstStyle/>
          <a:p>
            <a:r>
              <a:rPr lang="en-US"/>
              <a:t>Facebook Own Posts Table  | TrendSet - 7 of 12</a:t>
            </a:r>
          </a:p>
        </p:txBody>
      </p:sp>
      <p:graphicFrame>
        <p:nvGraphicFramePr>
          <p:cNvPr id="5" name="Table Placeholder 4">
            <a:extLst>
              <a:ext uri="{FF2B5EF4-FFF2-40B4-BE49-F238E27FC236}">
                <a16:creationId xmlns:a16="http://schemas.microsoft.com/office/drawing/2014/main" id="{02AF84A6-7AEB-4CD6-9478-15AB6EFBC12A}"/>
              </a:ext>
            </a:extLst>
          </p:cNvPr>
          <p:cNvGraphicFramePr>
            <a:graphicFrameLocks noGrp="1"/>
          </p:cNvGraphicFramePr>
          <p:nvPr>
            <p:ph type="tbl" sz="quarter" idx="13"/>
            <p:extLst>
              <p:ext uri="{D42A27DB-BD31-4B8C-83A1-F6EECF244321}">
                <p14:modId xmlns:p14="http://schemas.microsoft.com/office/powerpoint/2010/main" val="1235115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79866251"/>
                    </a:ext>
                  </a:extLst>
                </a:gridCol>
                <a:gridCol w="370332">
                  <a:extLst>
                    <a:ext uri="{9D8B030D-6E8A-4147-A177-3AD203B41FA5}">
                      <a16:colId xmlns:a16="http://schemas.microsoft.com/office/drawing/2014/main" val="4233205747"/>
                    </a:ext>
                  </a:extLst>
                </a:gridCol>
                <a:gridCol w="370332">
                  <a:extLst>
                    <a:ext uri="{9D8B030D-6E8A-4147-A177-3AD203B41FA5}">
                      <a16:colId xmlns:a16="http://schemas.microsoft.com/office/drawing/2014/main" val="4197215725"/>
                    </a:ext>
                  </a:extLst>
                </a:gridCol>
                <a:gridCol w="370332">
                  <a:extLst>
                    <a:ext uri="{9D8B030D-6E8A-4147-A177-3AD203B41FA5}">
                      <a16:colId xmlns:a16="http://schemas.microsoft.com/office/drawing/2014/main" val="3693030677"/>
                    </a:ext>
                  </a:extLst>
                </a:gridCol>
                <a:gridCol w="329184">
                  <a:extLst>
                    <a:ext uri="{9D8B030D-6E8A-4147-A177-3AD203B41FA5}">
                      <a16:colId xmlns:a16="http://schemas.microsoft.com/office/drawing/2014/main" val="1995298805"/>
                    </a:ext>
                  </a:extLst>
                </a:gridCol>
                <a:gridCol w="329184">
                  <a:extLst>
                    <a:ext uri="{9D8B030D-6E8A-4147-A177-3AD203B41FA5}">
                      <a16:colId xmlns:a16="http://schemas.microsoft.com/office/drawing/2014/main" val="973319370"/>
                    </a:ext>
                  </a:extLst>
                </a:gridCol>
                <a:gridCol w="329184">
                  <a:extLst>
                    <a:ext uri="{9D8B030D-6E8A-4147-A177-3AD203B41FA5}">
                      <a16:colId xmlns:a16="http://schemas.microsoft.com/office/drawing/2014/main" val="2126016883"/>
                    </a:ext>
                  </a:extLst>
                </a:gridCol>
                <a:gridCol w="329184">
                  <a:extLst>
                    <a:ext uri="{9D8B030D-6E8A-4147-A177-3AD203B41FA5}">
                      <a16:colId xmlns:a16="http://schemas.microsoft.com/office/drawing/2014/main" val="3539335137"/>
                    </a:ext>
                  </a:extLst>
                </a:gridCol>
                <a:gridCol w="329184">
                  <a:extLst>
                    <a:ext uri="{9D8B030D-6E8A-4147-A177-3AD203B41FA5}">
                      <a16:colId xmlns:a16="http://schemas.microsoft.com/office/drawing/2014/main" val="2261650289"/>
                    </a:ext>
                  </a:extLst>
                </a:gridCol>
                <a:gridCol w="329184">
                  <a:extLst>
                    <a:ext uri="{9D8B030D-6E8A-4147-A177-3AD203B41FA5}">
                      <a16:colId xmlns:a16="http://schemas.microsoft.com/office/drawing/2014/main" val="913369271"/>
                    </a:ext>
                  </a:extLst>
                </a:gridCol>
                <a:gridCol w="329184">
                  <a:extLst>
                    <a:ext uri="{9D8B030D-6E8A-4147-A177-3AD203B41FA5}">
                      <a16:colId xmlns:a16="http://schemas.microsoft.com/office/drawing/2014/main" val="2551007844"/>
                    </a:ext>
                  </a:extLst>
                </a:gridCol>
                <a:gridCol w="329184">
                  <a:extLst>
                    <a:ext uri="{9D8B030D-6E8A-4147-A177-3AD203B41FA5}">
                      <a16:colId xmlns:a16="http://schemas.microsoft.com/office/drawing/2014/main" val="3320458596"/>
                    </a:ext>
                  </a:extLst>
                </a:gridCol>
                <a:gridCol w="329184">
                  <a:extLst>
                    <a:ext uri="{9D8B030D-6E8A-4147-A177-3AD203B41FA5}">
                      <a16:colId xmlns:a16="http://schemas.microsoft.com/office/drawing/2014/main" val="3252864257"/>
                    </a:ext>
                  </a:extLst>
                </a:gridCol>
                <a:gridCol w="370332">
                  <a:extLst>
                    <a:ext uri="{9D8B030D-6E8A-4147-A177-3AD203B41FA5}">
                      <a16:colId xmlns:a16="http://schemas.microsoft.com/office/drawing/2014/main" val="3610895384"/>
                    </a:ext>
                  </a:extLst>
                </a:gridCol>
                <a:gridCol w="370332">
                  <a:extLst>
                    <a:ext uri="{9D8B030D-6E8A-4147-A177-3AD203B41FA5}">
                      <a16:colId xmlns:a16="http://schemas.microsoft.com/office/drawing/2014/main" val="2195401061"/>
                    </a:ext>
                  </a:extLst>
                </a:gridCol>
                <a:gridCol w="329184">
                  <a:extLst>
                    <a:ext uri="{9D8B030D-6E8A-4147-A177-3AD203B41FA5}">
                      <a16:colId xmlns:a16="http://schemas.microsoft.com/office/drawing/2014/main" val="1867233521"/>
                    </a:ext>
                  </a:extLst>
                </a:gridCol>
                <a:gridCol w="329184">
                  <a:extLst>
                    <a:ext uri="{9D8B030D-6E8A-4147-A177-3AD203B41FA5}">
                      <a16:colId xmlns:a16="http://schemas.microsoft.com/office/drawing/2014/main" val="3661122443"/>
                    </a:ext>
                  </a:extLst>
                </a:gridCol>
                <a:gridCol w="370332">
                  <a:extLst>
                    <a:ext uri="{9D8B030D-6E8A-4147-A177-3AD203B41FA5}">
                      <a16:colId xmlns:a16="http://schemas.microsoft.com/office/drawing/2014/main" val="1317729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70143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- 2018-06-11 09:57:26 </a:t>
                      </a:r>
                      <a:r>
                        <a:rPr kumimoji="0" lang="en-US" sz="1000" b="0" i="0" u="none" strike="noStrike" kern="1200" cap="none" spc="0" normalizeH="0" baseline="0" noProof="0">
                          <a:ln>
                            <a:noFill/>
                          </a:ln>
                          <a:solidFill>
                            <a:prstClr val="black"/>
                          </a:solidFill>
                          <a:effectLst/>
                          <a:uLnTx/>
                          <a:uFillTx/>
                          <a:latin typeface="+mn-lt"/>
                          <a:ea typeface="+mn-ea"/>
                          <a:cs typeface="+mn-cs"/>
                        </a:rPr>
                        <a:t> 
 Die Weihnachtsdekoration 2018 ist geprägt von viel Fantasie, Kreativität, Witz, Glamour und Eleganz. Mal cool, mal klassisch, mal modern aber immer originell, werden Fabelwesen, Tiere und Alltagsobjekte zu glitzernden Weihnachtsaccessoires. Erfahrt alles über die Weihnachtstrends 2018 in unserem neuen Blog-Beitrag. Lest mal rein: https://bit.ly/2y11t3h
 (Deko gesehen bei Lang Kunstgewerbe)
#trendsetmuenchen #trendset #trendsetsommer2018 #christmas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1454716"/>
                  </a:ext>
                </a:extLst>
              </a:tr>
            </a:tbl>
          </a:graphicData>
        </a:graphic>
      </p:graphicFrame>
      <p:sp>
        <p:nvSpPr>
          <p:cNvPr id="4" name="Text Placeholder 3">
            <a:extLst>
              <a:ext uri="{FF2B5EF4-FFF2-40B4-BE49-F238E27FC236}">
                <a16:creationId xmlns:a16="http://schemas.microsoft.com/office/drawing/2014/main" id="{C34C3204-1500-45AA-B6C2-96752CC5D38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39342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6C3AC-3689-4A76-90AF-76A8974AE78D}"/>
              </a:ext>
            </a:extLst>
          </p:cNvPr>
          <p:cNvSpPr>
            <a:spLocks noGrp="1"/>
          </p:cNvSpPr>
          <p:nvPr>
            <p:ph type="title"/>
          </p:nvPr>
        </p:nvSpPr>
        <p:spPr/>
        <p:txBody>
          <a:bodyPr/>
          <a:lstStyle/>
          <a:p>
            <a:r>
              <a:rPr lang="en-US"/>
              <a:t>Facebook Own Posts Table  | TrendSet - 8 of 12</a:t>
            </a:r>
          </a:p>
        </p:txBody>
      </p:sp>
      <p:graphicFrame>
        <p:nvGraphicFramePr>
          <p:cNvPr id="5" name="Table Placeholder 4">
            <a:extLst>
              <a:ext uri="{FF2B5EF4-FFF2-40B4-BE49-F238E27FC236}">
                <a16:creationId xmlns:a16="http://schemas.microsoft.com/office/drawing/2014/main" id="{9FBF72EE-7CBD-4151-8928-173AECFF26AD}"/>
              </a:ext>
            </a:extLst>
          </p:cNvPr>
          <p:cNvGraphicFramePr>
            <a:graphicFrameLocks noGrp="1"/>
          </p:cNvGraphicFramePr>
          <p:nvPr>
            <p:ph type="tbl" sz="quarter" idx="13"/>
            <p:extLst>
              <p:ext uri="{D42A27DB-BD31-4B8C-83A1-F6EECF244321}">
                <p14:modId xmlns:p14="http://schemas.microsoft.com/office/powerpoint/2010/main" val="756694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19452976"/>
                    </a:ext>
                  </a:extLst>
                </a:gridCol>
                <a:gridCol w="370332">
                  <a:extLst>
                    <a:ext uri="{9D8B030D-6E8A-4147-A177-3AD203B41FA5}">
                      <a16:colId xmlns:a16="http://schemas.microsoft.com/office/drawing/2014/main" val="1956024801"/>
                    </a:ext>
                  </a:extLst>
                </a:gridCol>
                <a:gridCol w="370332">
                  <a:extLst>
                    <a:ext uri="{9D8B030D-6E8A-4147-A177-3AD203B41FA5}">
                      <a16:colId xmlns:a16="http://schemas.microsoft.com/office/drawing/2014/main" val="2220927106"/>
                    </a:ext>
                  </a:extLst>
                </a:gridCol>
                <a:gridCol w="370332">
                  <a:extLst>
                    <a:ext uri="{9D8B030D-6E8A-4147-A177-3AD203B41FA5}">
                      <a16:colId xmlns:a16="http://schemas.microsoft.com/office/drawing/2014/main" val="4221861477"/>
                    </a:ext>
                  </a:extLst>
                </a:gridCol>
                <a:gridCol w="329184">
                  <a:extLst>
                    <a:ext uri="{9D8B030D-6E8A-4147-A177-3AD203B41FA5}">
                      <a16:colId xmlns:a16="http://schemas.microsoft.com/office/drawing/2014/main" val="3731271222"/>
                    </a:ext>
                  </a:extLst>
                </a:gridCol>
                <a:gridCol w="329184">
                  <a:extLst>
                    <a:ext uri="{9D8B030D-6E8A-4147-A177-3AD203B41FA5}">
                      <a16:colId xmlns:a16="http://schemas.microsoft.com/office/drawing/2014/main" val="1120972580"/>
                    </a:ext>
                  </a:extLst>
                </a:gridCol>
                <a:gridCol w="329184">
                  <a:extLst>
                    <a:ext uri="{9D8B030D-6E8A-4147-A177-3AD203B41FA5}">
                      <a16:colId xmlns:a16="http://schemas.microsoft.com/office/drawing/2014/main" val="400691376"/>
                    </a:ext>
                  </a:extLst>
                </a:gridCol>
                <a:gridCol w="329184">
                  <a:extLst>
                    <a:ext uri="{9D8B030D-6E8A-4147-A177-3AD203B41FA5}">
                      <a16:colId xmlns:a16="http://schemas.microsoft.com/office/drawing/2014/main" val="229370365"/>
                    </a:ext>
                  </a:extLst>
                </a:gridCol>
                <a:gridCol w="329184">
                  <a:extLst>
                    <a:ext uri="{9D8B030D-6E8A-4147-A177-3AD203B41FA5}">
                      <a16:colId xmlns:a16="http://schemas.microsoft.com/office/drawing/2014/main" val="926364255"/>
                    </a:ext>
                  </a:extLst>
                </a:gridCol>
                <a:gridCol w="329184">
                  <a:extLst>
                    <a:ext uri="{9D8B030D-6E8A-4147-A177-3AD203B41FA5}">
                      <a16:colId xmlns:a16="http://schemas.microsoft.com/office/drawing/2014/main" val="3554934918"/>
                    </a:ext>
                  </a:extLst>
                </a:gridCol>
                <a:gridCol w="329184">
                  <a:extLst>
                    <a:ext uri="{9D8B030D-6E8A-4147-A177-3AD203B41FA5}">
                      <a16:colId xmlns:a16="http://schemas.microsoft.com/office/drawing/2014/main" val="4068767296"/>
                    </a:ext>
                  </a:extLst>
                </a:gridCol>
                <a:gridCol w="329184">
                  <a:extLst>
                    <a:ext uri="{9D8B030D-6E8A-4147-A177-3AD203B41FA5}">
                      <a16:colId xmlns:a16="http://schemas.microsoft.com/office/drawing/2014/main" val="1064727362"/>
                    </a:ext>
                  </a:extLst>
                </a:gridCol>
                <a:gridCol w="329184">
                  <a:extLst>
                    <a:ext uri="{9D8B030D-6E8A-4147-A177-3AD203B41FA5}">
                      <a16:colId xmlns:a16="http://schemas.microsoft.com/office/drawing/2014/main" val="374473227"/>
                    </a:ext>
                  </a:extLst>
                </a:gridCol>
                <a:gridCol w="370332">
                  <a:extLst>
                    <a:ext uri="{9D8B030D-6E8A-4147-A177-3AD203B41FA5}">
                      <a16:colId xmlns:a16="http://schemas.microsoft.com/office/drawing/2014/main" val="3798297565"/>
                    </a:ext>
                  </a:extLst>
                </a:gridCol>
                <a:gridCol w="370332">
                  <a:extLst>
                    <a:ext uri="{9D8B030D-6E8A-4147-A177-3AD203B41FA5}">
                      <a16:colId xmlns:a16="http://schemas.microsoft.com/office/drawing/2014/main" val="3450170079"/>
                    </a:ext>
                  </a:extLst>
                </a:gridCol>
                <a:gridCol w="329184">
                  <a:extLst>
                    <a:ext uri="{9D8B030D-6E8A-4147-A177-3AD203B41FA5}">
                      <a16:colId xmlns:a16="http://schemas.microsoft.com/office/drawing/2014/main" val="2988616031"/>
                    </a:ext>
                  </a:extLst>
                </a:gridCol>
                <a:gridCol w="329184">
                  <a:extLst>
                    <a:ext uri="{9D8B030D-6E8A-4147-A177-3AD203B41FA5}">
                      <a16:colId xmlns:a16="http://schemas.microsoft.com/office/drawing/2014/main" val="1444853053"/>
                    </a:ext>
                  </a:extLst>
                </a:gridCol>
                <a:gridCol w="370332">
                  <a:extLst>
                    <a:ext uri="{9D8B030D-6E8A-4147-A177-3AD203B41FA5}">
                      <a16:colId xmlns:a16="http://schemas.microsoft.com/office/drawing/2014/main" val="2041165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4769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- 2018-06-08 10:00:00 </a:t>
                      </a:r>
                      <a:r>
                        <a:rPr kumimoji="0" lang="en-US" sz="1000" b="0" i="0" u="none" strike="noStrike" kern="1200" cap="none" spc="0" normalizeH="0" baseline="0" noProof="0">
                          <a:ln>
                            <a:noFill/>
                          </a:ln>
                          <a:solidFill>
                            <a:prstClr val="black"/>
                          </a:solidFill>
                          <a:effectLst/>
                          <a:uLnTx/>
                          <a:uFillTx/>
                          <a:latin typeface="+mn-lt"/>
                          <a:ea typeface="+mn-ea"/>
                          <a:cs typeface="+mn-cs"/>
                        </a:rPr>
                        <a:t> 
 Natur pur: Ob nostalgisch oder modern, minimalistisch oder üppig – die Basis aller botanischen Richtungen bildet im Herbst/Winter 2018.19 ein wohltuend natürlicher Look. Florale Optiken, gewollt imperfekte Oberflächen oder Indoor Gardening sind nur einige Stichpunkte für die Floristry-Trends im Winter 2018.19. Mehr erfahrt ihr im TrendSet Blog. Lest mal rein: https://bit.ly/2sOJ5ES
 (Vasen gesehen bei Jodeco Glass)
#trendsetmuenchen #trendset #trendsetsommer2018 #floristry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8179666"/>
                  </a:ext>
                </a:extLst>
              </a:tr>
            </a:tbl>
          </a:graphicData>
        </a:graphic>
      </p:graphicFrame>
      <p:sp>
        <p:nvSpPr>
          <p:cNvPr id="4" name="Text Placeholder 3">
            <a:extLst>
              <a:ext uri="{FF2B5EF4-FFF2-40B4-BE49-F238E27FC236}">
                <a16:creationId xmlns:a16="http://schemas.microsoft.com/office/drawing/2014/main" id="{5ADD4647-8F70-456F-AF82-2AC7DE426D8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559412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EBC85-C00A-44A1-A633-92FC059788B0}"/>
              </a:ext>
            </a:extLst>
          </p:cNvPr>
          <p:cNvSpPr>
            <a:spLocks noGrp="1"/>
          </p:cNvSpPr>
          <p:nvPr>
            <p:ph type="title"/>
          </p:nvPr>
        </p:nvSpPr>
        <p:spPr/>
        <p:txBody>
          <a:bodyPr/>
          <a:lstStyle/>
          <a:p>
            <a:r>
              <a:rPr lang="en-US"/>
              <a:t>Facebook Own Posts Table  | TrendSet - 9 of 12</a:t>
            </a:r>
          </a:p>
        </p:txBody>
      </p:sp>
      <p:graphicFrame>
        <p:nvGraphicFramePr>
          <p:cNvPr id="5" name="Table Placeholder 4">
            <a:extLst>
              <a:ext uri="{FF2B5EF4-FFF2-40B4-BE49-F238E27FC236}">
                <a16:creationId xmlns:a16="http://schemas.microsoft.com/office/drawing/2014/main" id="{22399A37-E586-4BC1-98A8-7ABE11057C4A}"/>
              </a:ext>
            </a:extLst>
          </p:cNvPr>
          <p:cNvGraphicFramePr>
            <a:graphicFrameLocks noGrp="1"/>
          </p:cNvGraphicFramePr>
          <p:nvPr>
            <p:ph type="tbl" sz="quarter" idx="13"/>
            <p:extLst>
              <p:ext uri="{D42A27DB-BD31-4B8C-83A1-F6EECF244321}">
                <p14:modId xmlns:p14="http://schemas.microsoft.com/office/powerpoint/2010/main" val="3581778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44484714"/>
                    </a:ext>
                  </a:extLst>
                </a:gridCol>
                <a:gridCol w="370332">
                  <a:extLst>
                    <a:ext uri="{9D8B030D-6E8A-4147-A177-3AD203B41FA5}">
                      <a16:colId xmlns:a16="http://schemas.microsoft.com/office/drawing/2014/main" val="1734335123"/>
                    </a:ext>
                  </a:extLst>
                </a:gridCol>
                <a:gridCol w="370332">
                  <a:extLst>
                    <a:ext uri="{9D8B030D-6E8A-4147-A177-3AD203B41FA5}">
                      <a16:colId xmlns:a16="http://schemas.microsoft.com/office/drawing/2014/main" val="1655586023"/>
                    </a:ext>
                  </a:extLst>
                </a:gridCol>
                <a:gridCol w="370332">
                  <a:extLst>
                    <a:ext uri="{9D8B030D-6E8A-4147-A177-3AD203B41FA5}">
                      <a16:colId xmlns:a16="http://schemas.microsoft.com/office/drawing/2014/main" val="2982789581"/>
                    </a:ext>
                  </a:extLst>
                </a:gridCol>
                <a:gridCol w="329184">
                  <a:extLst>
                    <a:ext uri="{9D8B030D-6E8A-4147-A177-3AD203B41FA5}">
                      <a16:colId xmlns:a16="http://schemas.microsoft.com/office/drawing/2014/main" val="2673988617"/>
                    </a:ext>
                  </a:extLst>
                </a:gridCol>
                <a:gridCol w="329184">
                  <a:extLst>
                    <a:ext uri="{9D8B030D-6E8A-4147-A177-3AD203B41FA5}">
                      <a16:colId xmlns:a16="http://schemas.microsoft.com/office/drawing/2014/main" val="1880369658"/>
                    </a:ext>
                  </a:extLst>
                </a:gridCol>
                <a:gridCol w="329184">
                  <a:extLst>
                    <a:ext uri="{9D8B030D-6E8A-4147-A177-3AD203B41FA5}">
                      <a16:colId xmlns:a16="http://schemas.microsoft.com/office/drawing/2014/main" val="1474584524"/>
                    </a:ext>
                  </a:extLst>
                </a:gridCol>
                <a:gridCol w="329184">
                  <a:extLst>
                    <a:ext uri="{9D8B030D-6E8A-4147-A177-3AD203B41FA5}">
                      <a16:colId xmlns:a16="http://schemas.microsoft.com/office/drawing/2014/main" val="4154012602"/>
                    </a:ext>
                  </a:extLst>
                </a:gridCol>
                <a:gridCol w="329184">
                  <a:extLst>
                    <a:ext uri="{9D8B030D-6E8A-4147-A177-3AD203B41FA5}">
                      <a16:colId xmlns:a16="http://schemas.microsoft.com/office/drawing/2014/main" val="3294977281"/>
                    </a:ext>
                  </a:extLst>
                </a:gridCol>
                <a:gridCol w="329184">
                  <a:extLst>
                    <a:ext uri="{9D8B030D-6E8A-4147-A177-3AD203B41FA5}">
                      <a16:colId xmlns:a16="http://schemas.microsoft.com/office/drawing/2014/main" val="1469927554"/>
                    </a:ext>
                  </a:extLst>
                </a:gridCol>
                <a:gridCol w="329184">
                  <a:extLst>
                    <a:ext uri="{9D8B030D-6E8A-4147-A177-3AD203B41FA5}">
                      <a16:colId xmlns:a16="http://schemas.microsoft.com/office/drawing/2014/main" val="2771554956"/>
                    </a:ext>
                  </a:extLst>
                </a:gridCol>
                <a:gridCol w="329184">
                  <a:extLst>
                    <a:ext uri="{9D8B030D-6E8A-4147-A177-3AD203B41FA5}">
                      <a16:colId xmlns:a16="http://schemas.microsoft.com/office/drawing/2014/main" val="788509849"/>
                    </a:ext>
                  </a:extLst>
                </a:gridCol>
                <a:gridCol w="329184">
                  <a:extLst>
                    <a:ext uri="{9D8B030D-6E8A-4147-A177-3AD203B41FA5}">
                      <a16:colId xmlns:a16="http://schemas.microsoft.com/office/drawing/2014/main" val="4288372625"/>
                    </a:ext>
                  </a:extLst>
                </a:gridCol>
                <a:gridCol w="370332">
                  <a:extLst>
                    <a:ext uri="{9D8B030D-6E8A-4147-A177-3AD203B41FA5}">
                      <a16:colId xmlns:a16="http://schemas.microsoft.com/office/drawing/2014/main" val="2788436658"/>
                    </a:ext>
                  </a:extLst>
                </a:gridCol>
                <a:gridCol w="370332">
                  <a:extLst>
                    <a:ext uri="{9D8B030D-6E8A-4147-A177-3AD203B41FA5}">
                      <a16:colId xmlns:a16="http://schemas.microsoft.com/office/drawing/2014/main" val="3552611607"/>
                    </a:ext>
                  </a:extLst>
                </a:gridCol>
                <a:gridCol w="329184">
                  <a:extLst>
                    <a:ext uri="{9D8B030D-6E8A-4147-A177-3AD203B41FA5}">
                      <a16:colId xmlns:a16="http://schemas.microsoft.com/office/drawing/2014/main" val="3147205232"/>
                    </a:ext>
                  </a:extLst>
                </a:gridCol>
                <a:gridCol w="329184">
                  <a:extLst>
                    <a:ext uri="{9D8B030D-6E8A-4147-A177-3AD203B41FA5}">
                      <a16:colId xmlns:a16="http://schemas.microsoft.com/office/drawing/2014/main" val="147998733"/>
                    </a:ext>
                  </a:extLst>
                </a:gridCol>
                <a:gridCol w="370332">
                  <a:extLst>
                    <a:ext uri="{9D8B030D-6E8A-4147-A177-3AD203B41FA5}">
                      <a16:colId xmlns:a16="http://schemas.microsoft.com/office/drawing/2014/main" val="2236619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21064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- 2018-06-06 09:17:15 </a:t>
                      </a:r>
                      <a:r>
                        <a:rPr kumimoji="0" lang="de-DE" sz="1000" b="0" i="0" u="none" strike="noStrike" kern="1200" cap="none" spc="0" normalizeH="0" baseline="0" noProof="0">
                          <a:ln>
                            <a:noFill/>
                          </a:ln>
                          <a:solidFill>
                            <a:prstClr val="black"/>
                          </a:solidFill>
                          <a:effectLst/>
                          <a:uLnTx/>
                          <a:uFillTx/>
                          <a:latin typeface="+mn-lt"/>
                          <a:ea typeface="+mn-ea"/>
                          <a:cs typeface="+mn-cs"/>
                        </a:rPr>
                        <a:t> 
 Ab sofort hat der Eintrittskarten-Shop der TrendSet rund um die Uhr geöffnet! Die Eintrittskarten für die TrendSet Sommer 2018 gibt es für alle Fachbesucher online unter https://shop.trendset.de/. Einfach mit Benutzername sowie Passwort einloggen und Tageskarte oder Dauerkarte (für alle drei Messetage) kaufen. Wer zum ersten Mal Tickets für die TrendSet kauft, muss sich vorher noch registrieren. Auf geht’s zur nächsten TrendSet!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295763"/>
                  </a:ext>
                </a:extLst>
              </a:tr>
            </a:tbl>
          </a:graphicData>
        </a:graphic>
      </p:graphicFrame>
      <p:sp>
        <p:nvSpPr>
          <p:cNvPr id="4" name="Text Placeholder 3">
            <a:extLst>
              <a:ext uri="{FF2B5EF4-FFF2-40B4-BE49-F238E27FC236}">
                <a16:creationId xmlns:a16="http://schemas.microsoft.com/office/drawing/2014/main" id="{36244A45-B624-4B27-8E06-B3C800414D1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078214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60973-BA77-4A89-81BA-1181A6B889BE}"/>
              </a:ext>
            </a:extLst>
          </p:cNvPr>
          <p:cNvSpPr>
            <a:spLocks noGrp="1"/>
          </p:cNvSpPr>
          <p:nvPr>
            <p:ph type="title"/>
          </p:nvPr>
        </p:nvSpPr>
        <p:spPr/>
        <p:txBody>
          <a:bodyPr/>
          <a:lstStyle/>
          <a:p>
            <a:r>
              <a:rPr lang="en-US"/>
              <a:t>Facebook Own Posts Table  | TrendSet - 10 of 12</a:t>
            </a:r>
          </a:p>
        </p:txBody>
      </p:sp>
      <p:graphicFrame>
        <p:nvGraphicFramePr>
          <p:cNvPr id="5" name="Table Placeholder 4">
            <a:extLst>
              <a:ext uri="{FF2B5EF4-FFF2-40B4-BE49-F238E27FC236}">
                <a16:creationId xmlns:a16="http://schemas.microsoft.com/office/drawing/2014/main" id="{6E72FAC0-CEFA-41C7-80BE-9377CFDD5B0B}"/>
              </a:ext>
            </a:extLst>
          </p:cNvPr>
          <p:cNvGraphicFramePr>
            <a:graphicFrameLocks noGrp="1"/>
          </p:cNvGraphicFramePr>
          <p:nvPr>
            <p:ph type="tbl" sz="quarter" idx="13"/>
            <p:extLst>
              <p:ext uri="{D42A27DB-BD31-4B8C-83A1-F6EECF244321}">
                <p14:modId xmlns:p14="http://schemas.microsoft.com/office/powerpoint/2010/main" val="746789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81913414"/>
                    </a:ext>
                  </a:extLst>
                </a:gridCol>
                <a:gridCol w="370332">
                  <a:extLst>
                    <a:ext uri="{9D8B030D-6E8A-4147-A177-3AD203B41FA5}">
                      <a16:colId xmlns:a16="http://schemas.microsoft.com/office/drawing/2014/main" val="543223310"/>
                    </a:ext>
                  </a:extLst>
                </a:gridCol>
                <a:gridCol w="370332">
                  <a:extLst>
                    <a:ext uri="{9D8B030D-6E8A-4147-A177-3AD203B41FA5}">
                      <a16:colId xmlns:a16="http://schemas.microsoft.com/office/drawing/2014/main" val="955101870"/>
                    </a:ext>
                  </a:extLst>
                </a:gridCol>
                <a:gridCol w="370332">
                  <a:extLst>
                    <a:ext uri="{9D8B030D-6E8A-4147-A177-3AD203B41FA5}">
                      <a16:colId xmlns:a16="http://schemas.microsoft.com/office/drawing/2014/main" val="2029638430"/>
                    </a:ext>
                  </a:extLst>
                </a:gridCol>
                <a:gridCol w="329184">
                  <a:extLst>
                    <a:ext uri="{9D8B030D-6E8A-4147-A177-3AD203B41FA5}">
                      <a16:colId xmlns:a16="http://schemas.microsoft.com/office/drawing/2014/main" val="228630369"/>
                    </a:ext>
                  </a:extLst>
                </a:gridCol>
                <a:gridCol w="329184">
                  <a:extLst>
                    <a:ext uri="{9D8B030D-6E8A-4147-A177-3AD203B41FA5}">
                      <a16:colId xmlns:a16="http://schemas.microsoft.com/office/drawing/2014/main" val="2878520170"/>
                    </a:ext>
                  </a:extLst>
                </a:gridCol>
                <a:gridCol w="329184">
                  <a:extLst>
                    <a:ext uri="{9D8B030D-6E8A-4147-A177-3AD203B41FA5}">
                      <a16:colId xmlns:a16="http://schemas.microsoft.com/office/drawing/2014/main" val="1833785802"/>
                    </a:ext>
                  </a:extLst>
                </a:gridCol>
                <a:gridCol w="329184">
                  <a:extLst>
                    <a:ext uri="{9D8B030D-6E8A-4147-A177-3AD203B41FA5}">
                      <a16:colId xmlns:a16="http://schemas.microsoft.com/office/drawing/2014/main" val="44199814"/>
                    </a:ext>
                  </a:extLst>
                </a:gridCol>
                <a:gridCol w="329184">
                  <a:extLst>
                    <a:ext uri="{9D8B030D-6E8A-4147-A177-3AD203B41FA5}">
                      <a16:colId xmlns:a16="http://schemas.microsoft.com/office/drawing/2014/main" val="1847685991"/>
                    </a:ext>
                  </a:extLst>
                </a:gridCol>
                <a:gridCol w="329184">
                  <a:extLst>
                    <a:ext uri="{9D8B030D-6E8A-4147-A177-3AD203B41FA5}">
                      <a16:colId xmlns:a16="http://schemas.microsoft.com/office/drawing/2014/main" val="604697420"/>
                    </a:ext>
                  </a:extLst>
                </a:gridCol>
                <a:gridCol w="329184">
                  <a:extLst>
                    <a:ext uri="{9D8B030D-6E8A-4147-A177-3AD203B41FA5}">
                      <a16:colId xmlns:a16="http://schemas.microsoft.com/office/drawing/2014/main" val="461801556"/>
                    </a:ext>
                  </a:extLst>
                </a:gridCol>
                <a:gridCol w="329184">
                  <a:extLst>
                    <a:ext uri="{9D8B030D-6E8A-4147-A177-3AD203B41FA5}">
                      <a16:colId xmlns:a16="http://schemas.microsoft.com/office/drawing/2014/main" val="1249740099"/>
                    </a:ext>
                  </a:extLst>
                </a:gridCol>
                <a:gridCol w="329184">
                  <a:extLst>
                    <a:ext uri="{9D8B030D-6E8A-4147-A177-3AD203B41FA5}">
                      <a16:colId xmlns:a16="http://schemas.microsoft.com/office/drawing/2014/main" val="2293599286"/>
                    </a:ext>
                  </a:extLst>
                </a:gridCol>
                <a:gridCol w="370332">
                  <a:extLst>
                    <a:ext uri="{9D8B030D-6E8A-4147-A177-3AD203B41FA5}">
                      <a16:colId xmlns:a16="http://schemas.microsoft.com/office/drawing/2014/main" val="2371513189"/>
                    </a:ext>
                  </a:extLst>
                </a:gridCol>
                <a:gridCol w="370332">
                  <a:extLst>
                    <a:ext uri="{9D8B030D-6E8A-4147-A177-3AD203B41FA5}">
                      <a16:colId xmlns:a16="http://schemas.microsoft.com/office/drawing/2014/main" val="1316723083"/>
                    </a:ext>
                  </a:extLst>
                </a:gridCol>
                <a:gridCol w="329184">
                  <a:extLst>
                    <a:ext uri="{9D8B030D-6E8A-4147-A177-3AD203B41FA5}">
                      <a16:colId xmlns:a16="http://schemas.microsoft.com/office/drawing/2014/main" val="2084430844"/>
                    </a:ext>
                  </a:extLst>
                </a:gridCol>
                <a:gridCol w="329184">
                  <a:extLst>
                    <a:ext uri="{9D8B030D-6E8A-4147-A177-3AD203B41FA5}">
                      <a16:colId xmlns:a16="http://schemas.microsoft.com/office/drawing/2014/main" val="2511453719"/>
                    </a:ext>
                  </a:extLst>
                </a:gridCol>
                <a:gridCol w="370332">
                  <a:extLst>
                    <a:ext uri="{9D8B030D-6E8A-4147-A177-3AD203B41FA5}">
                      <a16:colId xmlns:a16="http://schemas.microsoft.com/office/drawing/2014/main" val="646862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33571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- 2018-06-05 10:00:01 </a:t>
                      </a:r>
                      <a:r>
                        <a:rPr kumimoji="0" lang="en-US" sz="1000" b="0" i="0" u="none" strike="noStrike" kern="1200" cap="none" spc="0" normalizeH="0" baseline="0" noProof="0">
                          <a:ln>
                            <a:noFill/>
                          </a:ln>
                          <a:solidFill>
                            <a:prstClr val="black"/>
                          </a:solidFill>
                          <a:effectLst/>
                          <a:uLnTx/>
                          <a:uFillTx/>
                          <a:latin typeface="+mn-lt"/>
                          <a:ea typeface="+mn-ea"/>
                          <a:cs typeface="+mn-cs"/>
                        </a:rPr>
                        <a:t> 
 Was ist neu im Interior-Bereich? Welche Deko, Stoffe und Designs schmücken im Winter 2018.19 den Raum? Es wird auf jeden Fall kuschelig mit natur-inspirierten Styles und zauberhafter Deko. Unser neuer Blog-Beitrag verrät euch mehr! Die Interior-Trends für A/W 2018.19 findet ihr jetzt im TrendSet Blog. Lest mal rein:
 (Plaid gesehen bei Eagle Products)
#trendsetmuenchen #trendset #trendsetsommer2018 #interiors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8491350"/>
                  </a:ext>
                </a:extLst>
              </a:tr>
            </a:tbl>
          </a:graphicData>
        </a:graphic>
      </p:graphicFrame>
      <p:sp>
        <p:nvSpPr>
          <p:cNvPr id="4" name="Text Placeholder 3">
            <a:extLst>
              <a:ext uri="{FF2B5EF4-FFF2-40B4-BE49-F238E27FC236}">
                <a16:creationId xmlns:a16="http://schemas.microsoft.com/office/drawing/2014/main" id="{77FF820B-A9A1-444E-80BD-F0088DDAA1E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015602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47B97-C81B-48D1-95BF-E82195517960}"/>
              </a:ext>
            </a:extLst>
          </p:cNvPr>
          <p:cNvSpPr>
            <a:spLocks noGrp="1"/>
          </p:cNvSpPr>
          <p:nvPr>
            <p:ph type="title"/>
          </p:nvPr>
        </p:nvSpPr>
        <p:spPr/>
        <p:txBody>
          <a:bodyPr/>
          <a:lstStyle/>
          <a:p>
            <a:r>
              <a:rPr lang="en-US"/>
              <a:t>Facebook Own Posts Table  | TrendSet - 11 of 12</a:t>
            </a:r>
          </a:p>
        </p:txBody>
      </p:sp>
      <p:graphicFrame>
        <p:nvGraphicFramePr>
          <p:cNvPr id="5" name="Table Placeholder 4">
            <a:extLst>
              <a:ext uri="{FF2B5EF4-FFF2-40B4-BE49-F238E27FC236}">
                <a16:creationId xmlns:a16="http://schemas.microsoft.com/office/drawing/2014/main" id="{B5440D7B-6FD3-4215-B20A-D1A400DA8B59}"/>
              </a:ext>
            </a:extLst>
          </p:cNvPr>
          <p:cNvGraphicFramePr>
            <a:graphicFrameLocks noGrp="1"/>
          </p:cNvGraphicFramePr>
          <p:nvPr>
            <p:ph type="tbl" sz="quarter" idx="13"/>
            <p:extLst>
              <p:ext uri="{D42A27DB-BD31-4B8C-83A1-F6EECF244321}">
                <p14:modId xmlns:p14="http://schemas.microsoft.com/office/powerpoint/2010/main" val="1006932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46584216"/>
                    </a:ext>
                  </a:extLst>
                </a:gridCol>
                <a:gridCol w="370332">
                  <a:extLst>
                    <a:ext uri="{9D8B030D-6E8A-4147-A177-3AD203B41FA5}">
                      <a16:colId xmlns:a16="http://schemas.microsoft.com/office/drawing/2014/main" val="3833732605"/>
                    </a:ext>
                  </a:extLst>
                </a:gridCol>
                <a:gridCol w="370332">
                  <a:extLst>
                    <a:ext uri="{9D8B030D-6E8A-4147-A177-3AD203B41FA5}">
                      <a16:colId xmlns:a16="http://schemas.microsoft.com/office/drawing/2014/main" val="2120544545"/>
                    </a:ext>
                  </a:extLst>
                </a:gridCol>
                <a:gridCol w="370332">
                  <a:extLst>
                    <a:ext uri="{9D8B030D-6E8A-4147-A177-3AD203B41FA5}">
                      <a16:colId xmlns:a16="http://schemas.microsoft.com/office/drawing/2014/main" val="879418052"/>
                    </a:ext>
                  </a:extLst>
                </a:gridCol>
                <a:gridCol w="329184">
                  <a:extLst>
                    <a:ext uri="{9D8B030D-6E8A-4147-A177-3AD203B41FA5}">
                      <a16:colId xmlns:a16="http://schemas.microsoft.com/office/drawing/2014/main" val="1630948003"/>
                    </a:ext>
                  </a:extLst>
                </a:gridCol>
                <a:gridCol w="329184">
                  <a:extLst>
                    <a:ext uri="{9D8B030D-6E8A-4147-A177-3AD203B41FA5}">
                      <a16:colId xmlns:a16="http://schemas.microsoft.com/office/drawing/2014/main" val="536946071"/>
                    </a:ext>
                  </a:extLst>
                </a:gridCol>
                <a:gridCol w="329184">
                  <a:extLst>
                    <a:ext uri="{9D8B030D-6E8A-4147-A177-3AD203B41FA5}">
                      <a16:colId xmlns:a16="http://schemas.microsoft.com/office/drawing/2014/main" val="2601697088"/>
                    </a:ext>
                  </a:extLst>
                </a:gridCol>
                <a:gridCol w="329184">
                  <a:extLst>
                    <a:ext uri="{9D8B030D-6E8A-4147-A177-3AD203B41FA5}">
                      <a16:colId xmlns:a16="http://schemas.microsoft.com/office/drawing/2014/main" val="1589912093"/>
                    </a:ext>
                  </a:extLst>
                </a:gridCol>
                <a:gridCol w="329184">
                  <a:extLst>
                    <a:ext uri="{9D8B030D-6E8A-4147-A177-3AD203B41FA5}">
                      <a16:colId xmlns:a16="http://schemas.microsoft.com/office/drawing/2014/main" val="2068503707"/>
                    </a:ext>
                  </a:extLst>
                </a:gridCol>
                <a:gridCol w="329184">
                  <a:extLst>
                    <a:ext uri="{9D8B030D-6E8A-4147-A177-3AD203B41FA5}">
                      <a16:colId xmlns:a16="http://schemas.microsoft.com/office/drawing/2014/main" val="540112409"/>
                    </a:ext>
                  </a:extLst>
                </a:gridCol>
                <a:gridCol w="329184">
                  <a:extLst>
                    <a:ext uri="{9D8B030D-6E8A-4147-A177-3AD203B41FA5}">
                      <a16:colId xmlns:a16="http://schemas.microsoft.com/office/drawing/2014/main" val="3633660196"/>
                    </a:ext>
                  </a:extLst>
                </a:gridCol>
                <a:gridCol w="329184">
                  <a:extLst>
                    <a:ext uri="{9D8B030D-6E8A-4147-A177-3AD203B41FA5}">
                      <a16:colId xmlns:a16="http://schemas.microsoft.com/office/drawing/2014/main" val="3485463524"/>
                    </a:ext>
                  </a:extLst>
                </a:gridCol>
                <a:gridCol w="329184">
                  <a:extLst>
                    <a:ext uri="{9D8B030D-6E8A-4147-A177-3AD203B41FA5}">
                      <a16:colId xmlns:a16="http://schemas.microsoft.com/office/drawing/2014/main" val="1444859691"/>
                    </a:ext>
                  </a:extLst>
                </a:gridCol>
                <a:gridCol w="370332">
                  <a:extLst>
                    <a:ext uri="{9D8B030D-6E8A-4147-A177-3AD203B41FA5}">
                      <a16:colId xmlns:a16="http://schemas.microsoft.com/office/drawing/2014/main" val="2926119461"/>
                    </a:ext>
                  </a:extLst>
                </a:gridCol>
                <a:gridCol w="370332">
                  <a:extLst>
                    <a:ext uri="{9D8B030D-6E8A-4147-A177-3AD203B41FA5}">
                      <a16:colId xmlns:a16="http://schemas.microsoft.com/office/drawing/2014/main" val="1152674811"/>
                    </a:ext>
                  </a:extLst>
                </a:gridCol>
                <a:gridCol w="329184">
                  <a:extLst>
                    <a:ext uri="{9D8B030D-6E8A-4147-A177-3AD203B41FA5}">
                      <a16:colId xmlns:a16="http://schemas.microsoft.com/office/drawing/2014/main" val="1395729839"/>
                    </a:ext>
                  </a:extLst>
                </a:gridCol>
                <a:gridCol w="329184">
                  <a:extLst>
                    <a:ext uri="{9D8B030D-6E8A-4147-A177-3AD203B41FA5}">
                      <a16:colId xmlns:a16="http://schemas.microsoft.com/office/drawing/2014/main" val="4194849456"/>
                    </a:ext>
                  </a:extLst>
                </a:gridCol>
                <a:gridCol w="370332">
                  <a:extLst>
                    <a:ext uri="{9D8B030D-6E8A-4147-A177-3AD203B41FA5}">
                      <a16:colId xmlns:a16="http://schemas.microsoft.com/office/drawing/2014/main" val="3398120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9264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 - 2018-06-04 08:43:12 </a:t>
                      </a:r>
                      <a:r>
                        <a:rPr kumimoji="0" lang="en-US" sz="1000" b="0" i="0" u="none" strike="noStrike" kern="1200" cap="none" spc="0" normalizeH="0" baseline="0" noProof="0">
                          <a:ln>
                            <a:noFill/>
                          </a:ln>
                          <a:solidFill>
                            <a:prstClr val="black"/>
                          </a:solidFill>
                          <a:effectLst/>
                          <a:uLnTx/>
                          <a:uFillTx/>
                          <a:latin typeface="+mn-lt"/>
                          <a:ea typeface="+mn-ea"/>
                          <a:cs typeface="+mn-cs"/>
                        </a:rPr>
                        <a:t> 
 Was ist neu im Interior-Bereich? Welche Deko, Stoffe und Designs schmücken im Winter 2018.19 den Raum? Es wird auf jeden Fall kuschelig mit natur-inspirierten Styles und zauberhafter Deko.💙 Unser neuer Blog-Beitrag verrät euch mehr! Die Interior-Trends für A/W 2018.19 findet ihr jetzt im TrendSet Blog. Lest mal rein: https://bit.ly/2JtyauP
 (Plaid gesehen bei Eagle Products)
#trendsetmuenchen #trendset #trendsetsommer2018 #interiors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7373231"/>
                  </a:ext>
                </a:extLst>
              </a:tr>
            </a:tbl>
          </a:graphicData>
        </a:graphic>
      </p:graphicFrame>
      <p:sp>
        <p:nvSpPr>
          <p:cNvPr id="4" name="Text Placeholder 3">
            <a:extLst>
              <a:ext uri="{FF2B5EF4-FFF2-40B4-BE49-F238E27FC236}">
                <a16:creationId xmlns:a16="http://schemas.microsoft.com/office/drawing/2014/main" id="{6D8F4E01-5725-484E-B001-ACCA59AA660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11009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FFEB3-1ADF-4D77-80E3-B15D0148FAD3}"/>
              </a:ext>
            </a:extLst>
          </p:cNvPr>
          <p:cNvSpPr>
            <a:spLocks noGrp="1"/>
          </p:cNvSpPr>
          <p:nvPr>
            <p:ph type="title"/>
          </p:nvPr>
        </p:nvSpPr>
        <p:spPr/>
        <p:txBody>
          <a:bodyPr/>
          <a:lstStyle/>
          <a:p>
            <a:r>
              <a:rPr lang="en-US"/>
              <a:t>Facebook Own Posts Table  | TrendSet - 12 of 12</a:t>
            </a:r>
          </a:p>
        </p:txBody>
      </p:sp>
      <p:graphicFrame>
        <p:nvGraphicFramePr>
          <p:cNvPr id="5" name="Table Placeholder 4">
            <a:extLst>
              <a:ext uri="{FF2B5EF4-FFF2-40B4-BE49-F238E27FC236}">
                <a16:creationId xmlns:a16="http://schemas.microsoft.com/office/drawing/2014/main" id="{C7978A88-EB46-4590-8148-BD2E94DBFF1A}"/>
              </a:ext>
            </a:extLst>
          </p:cNvPr>
          <p:cNvGraphicFramePr>
            <a:graphicFrameLocks noGrp="1"/>
          </p:cNvGraphicFramePr>
          <p:nvPr>
            <p:ph type="tbl" sz="quarter" idx="13"/>
            <p:extLst>
              <p:ext uri="{D42A27DB-BD31-4B8C-83A1-F6EECF244321}">
                <p14:modId xmlns:p14="http://schemas.microsoft.com/office/powerpoint/2010/main" val="3927177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83181774"/>
                    </a:ext>
                  </a:extLst>
                </a:gridCol>
                <a:gridCol w="370332">
                  <a:extLst>
                    <a:ext uri="{9D8B030D-6E8A-4147-A177-3AD203B41FA5}">
                      <a16:colId xmlns:a16="http://schemas.microsoft.com/office/drawing/2014/main" val="687358816"/>
                    </a:ext>
                  </a:extLst>
                </a:gridCol>
                <a:gridCol w="370332">
                  <a:extLst>
                    <a:ext uri="{9D8B030D-6E8A-4147-A177-3AD203B41FA5}">
                      <a16:colId xmlns:a16="http://schemas.microsoft.com/office/drawing/2014/main" val="393087548"/>
                    </a:ext>
                  </a:extLst>
                </a:gridCol>
                <a:gridCol w="370332">
                  <a:extLst>
                    <a:ext uri="{9D8B030D-6E8A-4147-A177-3AD203B41FA5}">
                      <a16:colId xmlns:a16="http://schemas.microsoft.com/office/drawing/2014/main" val="2003678399"/>
                    </a:ext>
                  </a:extLst>
                </a:gridCol>
                <a:gridCol w="329184">
                  <a:extLst>
                    <a:ext uri="{9D8B030D-6E8A-4147-A177-3AD203B41FA5}">
                      <a16:colId xmlns:a16="http://schemas.microsoft.com/office/drawing/2014/main" val="1047675962"/>
                    </a:ext>
                  </a:extLst>
                </a:gridCol>
                <a:gridCol w="329184">
                  <a:extLst>
                    <a:ext uri="{9D8B030D-6E8A-4147-A177-3AD203B41FA5}">
                      <a16:colId xmlns:a16="http://schemas.microsoft.com/office/drawing/2014/main" val="1164518233"/>
                    </a:ext>
                  </a:extLst>
                </a:gridCol>
                <a:gridCol w="329184">
                  <a:extLst>
                    <a:ext uri="{9D8B030D-6E8A-4147-A177-3AD203B41FA5}">
                      <a16:colId xmlns:a16="http://schemas.microsoft.com/office/drawing/2014/main" val="873795649"/>
                    </a:ext>
                  </a:extLst>
                </a:gridCol>
                <a:gridCol w="329184">
                  <a:extLst>
                    <a:ext uri="{9D8B030D-6E8A-4147-A177-3AD203B41FA5}">
                      <a16:colId xmlns:a16="http://schemas.microsoft.com/office/drawing/2014/main" val="1157525859"/>
                    </a:ext>
                  </a:extLst>
                </a:gridCol>
                <a:gridCol w="329184">
                  <a:extLst>
                    <a:ext uri="{9D8B030D-6E8A-4147-A177-3AD203B41FA5}">
                      <a16:colId xmlns:a16="http://schemas.microsoft.com/office/drawing/2014/main" val="2792368858"/>
                    </a:ext>
                  </a:extLst>
                </a:gridCol>
                <a:gridCol w="329184">
                  <a:extLst>
                    <a:ext uri="{9D8B030D-6E8A-4147-A177-3AD203B41FA5}">
                      <a16:colId xmlns:a16="http://schemas.microsoft.com/office/drawing/2014/main" val="2118890707"/>
                    </a:ext>
                  </a:extLst>
                </a:gridCol>
                <a:gridCol w="329184">
                  <a:extLst>
                    <a:ext uri="{9D8B030D-6E8A-4147-A177-3AD203B41FA5}">
                      <a16:colId xmlns:a16="http://schemas.microsoft.com/office/drawing/2014/main" val="566712171"/>
                    </a:ext>
                  </a:extLst>
                </a:gridCol>
                <a:gridCol w="329184">
                  <a:extLst>
                    <a:ext uri="{9D8B030D-6E8A-4147-A177-3AD203B41FA5}">
                      <a16:colId xmlns:a16="http://schemas.microsoft.com/office/drawing/2014/main" val="2447735206"/>
                    </a:ext>
                  </a:extLst>
                </a:gridCol>
                <a:gridCol w="329184">
                  <a:extLst>
                    <a:ext uri="{9D8B030D-6E8A-4147-A177-3AD203B41FA5}">
                      <a16:colId xmlns:a16="http://schemas.microsoft.com/office/drawing/2014/main" val="3902513878"/>
                    </a:ext>
                  </a:extLst>
                </a:gridCol>
                <a:gridCol w="370332">
                  <a:extLst>
                    <a:ext uri="{9D8B030D-6E8A-4147-A177-3AD203B41FA5}">
                      <a16:colId xmlns:a16="http://schemas.microsoft.com/office/drawing/2014/main" val="525230099"/>
                    </a:ext>
                  </a:extLst>
                </a:gridCol>
                <a:gridCol w="370332">
                  <a:extLst>
                    <a:ext uri="{9D8B030D-6E8A-4147-A177-3AD203B41FA5}">
                      <a16:colId xmlns:a16="http://schemas.microsoft.com/office/drawing/2014/main" val="2231601200"/>
                    </a:ext>
                  </a:extLst>
                </a:gridCol>
                <a:gridCol w="329184">
                  <a:extLst>
                    <a:ext uri="{9D8B030D-6E8A-4147-A177-3AD203B41FA5}">
                      <a16:colId xmlns:a16="http://schemas.microsoft.com/office/drawing/2014/main" val="3590753601"/>
                    </a:ext>
                  </a:extLst>
                </a:gridCol>
                <a:gridCol w="329184">
                  <a:extLst>
                    <a:ext uri="{9D8B030D-6E8A-4147-A177-3AD203B41FA5}">
                      <a16:colId xmlns:a16="http://schemas.microsoft.com/office/drawing/2014/main" val="2964172940"/>
                    </a:ext>
                  </a:extLst>
                </a:gridCol>
                <a:gridCol w="370332">
                  <a:extLst>
                    <a:ext uri="{9D8B030D-6E8A-4147-A177-3AD203B41FA5}">
                      <a16:colId xmlns:a16="http://schemas.microsoft.com/office/drawing/2014/main" val="788958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87705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TrendSet - 2018-06-01 10:02:17 </a:t>
                      </a:r>
                      <a:r>
                        <a:rPr kumimoji="0" lang="de-DE" sz="1000" b="0" i="0" u="none" strike="noStrike" kern="1200" cap="none" spc="0" normalizeH="0" baseline="0" noProof="0">
                          <a:ln>
                            <a:noFill/>
                          </a:ln>
                          <a:solidFill>
                            <a:prstClr val="black"/>
                          </a:solidFill>
                          <a:effectLst/>
                          <a:uLnTx/>
                          <a:uFillTx/>
                          <a:latin typeface="+mn-lt"/>
                          <a:ea typeface="+mn-ea"/>
                          <a:cs typeface="+mn-cs"/>
                        </a:rPr>
                        <a:t> 
 Save the Date für die Trends im Winter 2018.19! Vom 7. bis 9. Juli 2018 könnt ihr wieder viel Neues auf der TrendSet Sommer 2018 entdecken. Seid dabei! Wir freuen uns auf euch. Mehr Infos zu Messe, Termin, Besuchsvorbereitung, Anreise und Tickets findet ihr hier: https://trendset.de/de/besucher/
#trendsetmuenchen #trendset #trendsetsommer2018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3101590"/>
                  </a:ext>
                </a:extLst>
              </a:tr>
            </a:tbl>
          </a:graphicData>
        </a:graphic>
      </p:graphicFrame>
      <p:sp>
        <p:nvSpPr>
          <p:cNvPr id="4" name="Text Placeholder 3">
            <a:extLst>
              <a:ext uri="{FF2B5EF4-FFF2-40B4-BE49-F238E27FC236}">
                <a16:creationId xmlns:a16="http://schemas.microsoft.com/office/drawing/2014/main" id="{E5D42AF0-1AA4-4A24-B630-24518BCF8DC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50367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978A3-1D60-46E4-A49D-6B382FA579E6}"/>
              </a:ext>
            </a:extLst>
          </p:cNvPr>
          <p:cNvSpPr>
            <a:spLocks noGrp="1"/>
          </p:cNvSpPr>
          <p:nvPr>
            <p:ph type="title"/>
          </p:nvPr>
        </p:nvSpPr>
        <p:spPr/>
        <p:txBody>
          <a:bodyPr/>
          <a:lstStyle/>
          <a:p>
            <a:r>
              <a:rPr lang="en-US"/>
              <a:t>Facebook Own Posts | TrendSet</a:t>
            </a:r>
          </a:p>
        </p:txBody>
      </p:sp>
      <p:graphicFrame>
        <p:nvGraphicFramePr>
          <p:cNvPr id="6" name="Chart Placeholder 5">
            <a:extLst>
              <a:ext uri="{FF2B5EF4-FFF2-40B4-BE49-F238E27FC236}">
                <a16:creationId xmlns:a16="http://schemas.microsoft.com/office/drawing/2014/main" id="{9F0705A0-7C5A-48FC-9D99-D526D4296CF3}"/>
              </a:ext>
            </a:extLst>
          </p:cNvPr>
          <p:cNvGraphicFramePr>
            <a:graphicFrameLocks noGrp="1"/>
          </p:cNvGraphicFramePr>
          <p:nvPr>
            <p:ph type="chart" sz="quarter" idx="13"/>
            <p:extLst>
              <p:ext uri="{D42A27DB-BD31-4B8C-83A1-F6EECF244321}">
                <p14:modId xmlns:p14="http://schemas.microsoft.com/office/powerpoint/2010/main" val="3263430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99AF92-4304-4E7B-A46D-8455B16A30F6}"/>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FD44707F-B4AB-42E4-BDD2-AD174064C1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13030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77CEF-9B4C-42F5-8378-1DAA58B86D09}"/>
              </a:ext>
            </a:extLst>
          </p:cNvPr>
          <p:cNvSpPr>
            <a:spLocks noGrp="1"/>
          </p:cNvSpPr>
          <p:nvPr>
            <p:ph type="title"/>
          </p:nvPr>
        </p:nvSpPr>
        <p:spPr/>
        <p:txBody>
          <a:bodyPr/>
          <a:lstStyle/>
          <a:p>
            <a:r>
              <a:rPr lang="en-US"/>
              <a:t>Facebook Page Post Reach Table | TrendSet</a:t>
            </a:r>
          </a:p>
        </p:txBody>
      </p:sp>
      <p:graphicFrame>
        <p:nvGraphicFramePr>
          <p:cNvPr id="5" name="Table Placeholder 4">
            <a:extLst>
              <a:ext uri="{FF2B5EF4-FFF2-40B4-BE49-F238E27FC236}">
                <a16:creationId xmlns:a16="http://schemas.microsoft.com/office/drawing/2014/main" id="{F3411D3A-7130-4B7E-994A-938AA5E371D3}"/>
              </a:ext>
            </a:extLst>
          </p:cNvPr>
          <p:cNvGraphicFramePr>
            <a:graphicFrameLocks noGrp="1"/>
          </p:cNvGraphicFramePr>
          <p:nvPr>
            <p:ph type="tbl" sz="quarter" idx="13"/>
            <p:extLst>
              <p:ext uri="{D42A27DB-BD31-4B8C-83A1-F6EECF244321}">
                <p14:modId xmlns:p14="http://schemas.microsoft.com/office/powerpoint/2010/main" val="1288794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52511155"/>
                    </a:ext>
                  </a:extLst>
                </a:gridCol>
                <a:gridCol w="1645920">
                  <a:extLst>
                    <a:ext uri="{9D8B030D-6E8A-4147-A177-3AD203B41FA5}">
                      <a16:colId xmlns:a16="http://schemas.microsoft.com/office/drawing/2014/main" val="152442819"/>
                    </a:ext>
                  </a:extLst>
                </a:gridCol>
                <a:gridCol w="1645920">
                  <a:extLst>
                    <a:ext uri="{9D8B030D-6E8A-4147-A177-3AD203B41FA5}">
                      <a16:colId xmlns:a16="http://schemas.microsoft.com/office/drawing/2014/main" val="3147323443"/>
                    </a:ext>
                  </a:extLst>
                </a:gridCol>
                <a:gridCol w="1645920">
                  <a:extLst>
                    <a:ext uri="{9D8B030D-6E8A-4147-A177-3AD203B41FA5}">
                      <a16:colId xmlns:a16="http://schemas.microsoft.com/office/drawing/2014/main" val="3990361203"/>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2697703993"/>
                  </a:ext>
                </a:extLst>
              </a:tr>
              <a:tr h="370840">
                <a:tc>
                  <a:txBody>
                    <a:bodyPr/>
                    <a:lstStyle/>
                    <a:p>
                      <a:r>
                        <a:rPr lang="en-US" sz="1000"/>
                        <a:t>TrendSet</a:t>
                      </a:r>
                    </a:p>
                  </a:txBody>
                  <a:tcPr/>
                </a:tc>
                <a:tc>
                  <a:txBody>
                    <a:bodyPr/>
                    <a:lstStyle/>
                    <a:p>
                      <a:r>
                        <a:rPr lang="en-US" sz="1000"/>
                        <a:t>267</a:t>
                      </a:r>
                    </a:p>
                  </a:txBody>
                  <a:tcPr/>
                </a:tc>
                <a:tc>
                  <a:txBody>
                    <a:bodyPr/>
                    <a:lstStyle/>
                    <a:p>
                      <a:r>
                        <a:rPr lang="en-US" sz="1000"/>
                        <a:t>1732</a:t>
                      </a:r>
                    </a:p>
                  </a:txBody>
                  <a:tcPr/>
                </a:tc>
                <a:tc>
                  <a:txBody>
                    <a:bodyPr/>
                    <a:lstStyle/>
                    <a:p>
                      <a:r>
                        <a:rPr lang="en-US" sz="1000"/>
                        <a:t>62557</a:t>
                      </a:r>
                    </a:p>
                  </a:txBody>
                  <a:tcPr/>
                </a:tc>
                <a:extLst>
                  <a:ext uri="{0D108BD9-81ED-4DB2-BD59-A6C34878D82A}">
                    <a16:rowId xmlns:a16="http://schemas.microsoft.com/office/drawing/2014/main" val="579363821"/>
                  </a:ext>
                </a:extLst>
              </a:tr>
            </a:tbl>
          </a:graphicData>
        </a:graphic>
      </p:graphicFrame>
      <p:sp>
        <p:nvSpPr>
          <p:cNvPr id="4" name="Text Placeholder 3">
            <a:extLst>
              <a:ext uri="{FF2B5EF4-FFF2-40B4-BE49-F238E27FC236}">
                <a16:creationId xmlns:a16="http://schemas.microsoft.com/office/drawing/2014/main" id="{3A00BD86-175A-4C15-ABC6-0786289C061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26854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02770-7B2C-427E-B9A2-922D97E8E1AC}"/>
              </a:ext>
            </a:extLst>
          </p:cNvPr>
          <p:cNvSpPr>
            <a:spLocks noGrp="1"/>
          </p:cNvSpPr>
          <p:nvPr>
            <p:ph type="title"/>
          </p:nvPr>
        </p:nvSpPr>
        <p:spPr/>
        <p:txBody>
          <a:bodyPr/>
          <a:lstStyle/>
          <a:p>
            <a:r>
              <a:rPr lang="en-US"/>
              <a:t>Facebook Impressions | TrendSet</a:t>
            </a:r>
          </a:p>
        </p:txBody>
      </p:sp>
      <p:graphicFrame>
        <p:nvGraphicFramePr>
          <p:cNvPr id="6" name="Chart Placeholder 5">
            <a:extLst>
              <a:ext uri="{FF2B5EF4-FFF2-40B4-BE49-F238E27FC236}">
                <a16:creationId xmlns:a16="http://schemas.microsoft.com/office/drawing/2014/main" id="{4EE0B478-36A5-479F-A92C-080431220B10}"/>
              </a:ext>
            </a:extLst>
          </p:cNvPr>
          <p:cNvGraphicFramePr>
            <a:graphicFrameLocks noGrp="1"/>
          </p:cNvGraphicFramePr>
          <p:nvPr>
            <p:ph type="chart" sz="quarter" idx="13"/>
            <p:extLst>
              <p:ext uri="{D42A27DB-BD31-4B8C-83A1-F6EECF244321}">
                <p14:modId xmlns:p14="http://schemas.microsoft.com/office/powerpoint/2010/main" val="25263805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62E77C-B3F2-421E-B3E4-18F8A5AD4D8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4F51DE4F-A6F1-4C3F-8FE8-5303002AE2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6371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96BE3-DFDC-4457-A287-5489CCEBAA6B}"/>
              </a:ext>
            </a:extLst>
          </p:cNvPr>
          <p:cNvSpPr>
            <a:spLocks noGrp="1"/>
          </p:cNvSpPr>
          <p:nvPr>
            <p:ph type="title"/>
          </p:nvPr>
        </p:nvSpPr>
        <p:spPr/>
        <p:txBody>
          <a:bodyPr/>
          <a:lstStyle/>
          <a:p>
            <a:r>
              <a:rPr lang="en-US"/>
              <a:t>Facebook Engagement Rate | TrendSet</a:t>
            </a:r>
          </a:p>
        </p:txBody>
      </p:sp>
      <p:graphicFrame>
        <p:nvGraphicFramePr>
          <p:cNvPr id="6" name="Chart Placeholder 5">
            <a:extLst>
              <a:ext uri="{FF2B5EF4-FFF2-40B4-BE49-F238E27FC236}">
                <a16:creationId xmlns:a16="http://schemas.microsoft.com/office/drawing/2014/main" id="{B2311888-2EC6-4D67-8C85-B007B0148F5B}"/>
              </a:ext>
            </a:extLst>
          </p:cNvPr>
          <p:cNvGraphicFramePr>
            <a:graphicFrameLocks noGrp="1"/>
          </p:cNvGraphicFramePr>
          <p:nvPr>
            <p:ph type="chart" sz="quarter" idx="13"/>
            <p:extLst>
              <p:ext uri="{D42A27DB-BD31-4B8C-83A1-F6EECF244321}">
                <p14:modId xmlns:p14="http://schemas.microsoft.com/office/powerpoint/2010/main" val="38184567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50849C-2F76-4A1B-8A7D-B677A65D7A26}"/>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1BF9BC3B-0DA5-479E-8BE4-AC31C4F174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1135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9B322-54F0-43F2-9C05-2442456E11C6}"/>
              </a:ext>
            </a:extLst>
          </p:cNvPr>
          <p:cNvSpPr>
            <a:spLocks noGrp="1"/>
          </p:cNvSpPr>
          <p:nvPr>
            <p:ph type="title"/>
          </p:nvPr>
        </p:nvSpPr>
        <p:spPr/>
        <p:txBody>
          <a:bodyPr/>
          <a:lstStyle/>
          <a:p>
            <a:r>
              <a:rPr lang="en-US"/>
              <a:t>Facebook Hashtag Detection | TrendSet - 1 of 2</a:t>
            </a:r>
          </a:p>
        </p:txBody>
      </p:sp>
      <p:graphicFrame>
        <p:nvGraphicFramePr>
          <p:cNvPr id="5" name="Table Placeholder 4">
            <a:extLst>
              <a:ext uri="{FF2B5EF4-FFF2-40B4-BE49-F238E27FC236}">
                <a16:creationId xmlns:a16="http://schemas.microsoft.com/office/drawing/2014/main" id="{63E204D1-11DB-4D49-A2D5-DFBD53B1DFDE}"/>
              </a:ext>
            </a:extLst>
          </p:cNvPr>
          <p:cNvGraphicFramePr>
            <a:graphicFrameLocks noGrp="1"/>
          </p:cNvGraphicFramePr>
          <p:nvPr>
            <p:ph type="tbl" sz="quarter" idx="13"/>
            <p:extLst>
              <p:ext uri="{D42A27DB-BD31-4B8C-83A1-F6EECF244321}">
                <p14:modId xmlns:p14="http://schemas.microsoft.com/office/powerpoint/2010/main" val="404890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26386872"/>
                    </a:ext>
                  </a:extLst>
                </a:gridCol>
                <a:gridCol w="1234440">
                  <a:extLst>
                    <a:ext uri="{9D8B030D-6E8A-4147-A177-3AD203B41FA5}">
                      <a16:colId xmlns:a16="http://schemas.microsoft.com/office/drawing/2014/main" val="3738263718"/>
                    </a:ext>
                  </a:extLst>
                </a:gridCol>
                <a:gridCol w="1234440">
                  <a:extLst>
                    <a:ext uri="{9D8B030D-6E8A-4147-A177-3AD203B41FA5}">
                      <a16:colId xmlns:a16="http://schemas.microsoft.com/office/drawing/2014/main" val="3276660108"/>
                    </a:ext>
                  </a:extLst>
                </a:gridCol>
                <a:gridCol w="1234440">
                  <a:extLst>
                    <a:ext uri="{9D8B030D-6E8A-4147-A177-3AD203B41FA5}">
                      <a16:colId xmlns:a16="http://schemas.microsoft.com/office/drawing/2014/main" val="1166819073"/>
                    </a:ext>
                  </a:extLst>
                </a:gridCol>
                <a:gridCol w="1234440">
                  <a:extLst>
                    <a:ext uri="{9D8B030D-6E8A-4147-A177-3AD203B41FA5}">
                      <a16:colId xmlns:a16="http://schemas.microsoft.com/office/drawing/2014/main" val="1734472607"/>
                    </a:ext>
                  </a:extLst>
                </a:gridCol>
                <a:gridCol w="1234440">
                  <a:extLst>
                    <a:ext uri="{9D8B030D-6E8A-4147-A177-3AD203B41FA5}">
                      <a16:colId xmlns:a16="http://schemas.microsoft.com/office/drawing/2014/main" val="2055663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4196389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#trendsetmuenchen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18.909090909091</a:t>
                      </a:r>
                    </a:p>
                  </a:txBody>
                  <a:tcPr/>
                </a:tc>
                <a:extLst>
                  <a:ext uri="{0D108BD9-81ED-4DB2-BD59-A6C34878D82A}">
                    <a16:rowId xmlns:a16="http://schemas.microsoft.com/office/drawing/2014/main" val="77242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18.909090909091</a:t>
                      </a:r>
                    </a:p>
                  </a:txBody>
                  <a:tcPr/>
                </a:tc>
                <a:extLst>
                  <a:ext uri="{0D108BD9-81ED-4DB2-BD59-A6C34878D82A}">
                    <a16:rowId xmlns:a16="http://schemas.microsoft.com/office/drawing/2014/main" val="913695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#trendsetsommer2018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18.909090909091</a:t>
                      </a:r>
                    </a:p>
                  </a:txBody>
                  <a:tcPr/>
                </a:tc>
                <a:extLst>
                  <a:ext uri="{0D108BD9-81ED-4DB2-BD59-A6C34878D82A}">
                    <a16:rowId xmlns:a16="http://schemas.microsoft.com/office/drawing/2014/main" val="3103767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578691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extLst>
                  <a:ext uri="{0D108BD9-81ED-4DB2-BD59-A6C34878D82A}">
                    <a16:rowId xmlns:a16="http://schemas.microsoft.com/office/drawing/2014/main" val="3379228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extLst>
                  <a:ext uri="{0D108BD9-81ED-4DB2-BD59-A6C34878D82A}">
                    <a16:rowId xmlns:a16="http://schemas.microsoft.com/office/drawing/2014/main" val="2826921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#floristry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403383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4040649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#trendsetcountrystyle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367813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#countrystyle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976608705"/>
                  </a:ext>
                </a:extLst>
              </a:tr>
            </a:tbl>
          </a:graphicData>
        </a:graphic>
      </p:graphicFrame>
      <p:sp>
        <p:nvSpPr>
          <p:cNvPr id="4" name="Text Placeholder 3">
            <a:extLst>
              <a:ext uri="{FF2B5EF4-FFF2-40B4-BE49-F238E27FC236}">
                <a16:creationId xmlns:a16="http://schemas.microsoft.com/office/drawing/2014/main" id="{3C973218-DE6E-4879-92E6-59B74A71123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990903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F0BF8-BAD8-4C82-AE23-D20C518AAD3B}"/>
              </a:ext>
            </a:extLst>
          </p:cNvPr>
          <p:cNvSpPr>
            <a:spLocks noGrp="1"/>
          </p:cNvSpPr>
          <p:nvPr>
            <p:ph type="title"/>
          </p:nvPr>
        </p:nvSpPr>
        <p:spPr/>
        <p:txBody>
          <a:bodyPr/>
          <a:lstStyle/>
          <a:p>
            <a:r>
              <a:rPr lang="en-US"/>
              <a:t>Facebook Hashtag Detection | TrendSet - 2 of 2</a:t>
            </a:r>
          </a:p>
        </p:txBody>
      </p:sp>
      <p:graphicFrame>
        <p:nvGraphicFramePr>
          <p:cNvPr id="5" name="Table Placeholder 4">
            <a:extLst>
              <a:ext uri="{FF2B5EF4-FFF2-40B4-BE49-F238E27FC236}">
                <a16:creationId xmlns:a16="http://schemas.microsoft.com/office/drawing/2014/main" id="{CF7F5604-316B-4909-BBD2-CB50E3B0EDDD}"/>
              </a:ext>
            </a:extLst>
          </p:cNvPr>
          <p:cNvGraphicFramePr>
            <a:graphicFrameLocks noGrp="1"/>
          </p:cNvGraphicFramePr>
          <p:nvPr>
            <p:ph type="tbl" sz="quarter" idx="13"/>
            <p:extLst>
              <p:ext uri="{D42A27DB-BD31-4B8C-83A1-F6EECF244321}">
                <p14:modId xmlns:p14="http://schemas.microsoft.com/office/powerpoint/2010/main" val="3609937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9937002"/>
                    </a:ext>
                  </a:extLst>
                </a:gridCol>
                <a:gridCol w="1234440">
                  <a:extLst>
                    <a:ext uri="{9D8B030D-6E8A-4147-A177-3AD203B41FA5}">
                      <a16:colId xmlns:a16="http://schemas.microsoft.com/office/drawing/2014/main" val="20154558"/>
                    </a:ext>
                  </a:extLst>
                </a:gridCol>
                <a:gridCol w="1234440">
                  <a:extLst>
                    <a:ext uri="{9D8B030D-6E8A-4147-A177-3AD203B41FA5}">
                      <a16:colId xmlns:a16="http://schemas.microsoft.com/office/drawing/2014/main" val="3008817632"/>
                    </a:ext>
                  </a:extLst>
                </a:gridCol>
                <a:gridCol w="1234440">
                  <a:extLst>
                    <a:ext uri="{9D8B030D-6E8A-4147-A177-3AD203B41FA5}">
                      <a16:colId xmlns:a16="http://schemas.microsoft.com/office/drawing/2014/main" val="2835678217"/>
                    </a:ext>
                  </a:extLst>
                </a:gridCol>
                <a:gridCol w="1234440">
                  <a:extLst>
                    <a:ext uri="{9D8B030D-6E8A-4147-A177-3AD203B41FA5}">
                      <a16:colId xmlns:a16="http://schemas.microsoft.com/office/drawing/2014/main" val="3199227446"/>
                    </a:ext>
                  </a:extLst>
                </a:gridCol>
                <a:gridCol w="1234440">
                  <a:extLst>
                    <a:ext uri="{9D8B030D-6E8A-4147-A177-3AD203B41FA5}">
                      <a16:colId xmlns:a16="http://schemas.microsoft.com/office/drawing/2014/main" val="2669357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810232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#trendsetnewcomer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713513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#trendsetbijoutex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085905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#bijoutex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077341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#trendsetfinearts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908774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#finearts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517821113"/>
                  </a:ext>
                </a:extLst>
              </a:tr>
            </a:tbl>
          </a:graphicData>
        </a:graphic>
      </p:graphicFrame>
      <p:sp>
        <p:nvSpPr>
          <p:cNvPr id="4" name="Text Placeholder 3">
            <a:extLst>
              <a:ext uri="{FF2B5EF4-FFF2-40B4-BE49-F238E27FC236}">
                <a16:creationId xmlns:a16="http://schemas.microsoft.com/office/drawing/2014/main" id="{1F92E43A-730B-4265-A919-39C3CF02DC0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827788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1071</Words>
  <Application>Microsoft Office PowerPoint</Application>
  <PresentationFormat>On-screen Show (4:3)</PresentationFormat>
  <Paragraphs>634</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TrendSet Facebook</vt:lpstr>
      <vt:lpstr>Facebook Key Metrics Table | TrendSet</vt:lpstr>
      <vt:lpstr>Facebook Fans Total | TrendSet</vt:lpstr>
      <vt:lpstr>Facebook Fans Table | TrendSet</vt:lpstr>
      <vt:lpstr>Facebook Own Posts Table  | TrendSet - 1 of 12</vt:lpstr>
      <vt:lpstr>Facebook Own Posts Table  | TrendSet - 2 of 12</vt:lpstr>
      <vt:lpstr>Facebook Own Posts Table  | TrendSet - 3 of 12</vt:lpstr>
      <vt:lpstr>Facebook Own Posts Table  | TrendSet - 4 of 12</vt:lpstr>
      <vt:lpstr>Facebook Own Posts Table  | TrendSet - 5 of 12</vt:lpstr>
      <vt:lpstr>Facebook Own Posts Table  | TrendSet - 6 of 12</vt:lpstr>
      <vt:lpstr>Facebook Own Posts Table  | TrendSet - 7 of 12</vt:lpstr>
      <vt:lpstr>Facebook Own Posts Table  | TrendSet - 8 of 12</vt:lpstr>
      <vt:lpstr>Facebook Own Posts Table  | TrendSet - 9 of 12</vt:lpstr>
      <vt:lpstr>Facebook Own Posts Table  | TrendSet - 10 of 12</vt:lpstr>
      <vt:lpstr>Facebook Own Posts Table  | TrendSet - 11 of 12</vt:lpstr>
      <vt:lpstr>Facebook Own Posts Table  | TrendSet - 12 of 12</vt:lpstr>
      <vt:lpstr>Facebook Own Posts | TrendSet</vt:lpstr>
      <vt:lpstr>Facebook Page Post Reach Table | TrendSet</vt:lpstr>
      <vt:lpstr>Facebook Impressions | TrendSet</vt:lpstr>
      <vt:lpstr>Facebook Engagement Rate | TrendSet</vt:lpstr>
      <vt:lpstr>Facebook Hashtag Detection | TrendSet - 1 of 2</vt:lpstr>
      <vt:lpstr>Facebook Hashtag Detection | TrendSet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TrendSet Facebook</dc:title>
  <dc:creator>Administrator</dc:creator>
  <cp:lastModifiedBy>Administrator</cp:lastModifiedBy>
  <cp:revision>1</cp:revision>
  <dcterms:created xsi:type="dcterms:W3CDTF">2018-10-16T07:25:29Z</dcterms:created>
  <dcterms:modified xsi:type="dcterms:W3CDTF">2018-10-16T07:26:17Z</dcterms:modified>
</cp:coreProperties>
</file>