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2666</c:v>
                </c:pt>
                <c:pt idx="1">
                  <c:v>2670</c:v>
                </c:pt>
                <c:pt idx="2">
                  <c:v>2671</c:v>
                </c:pt>
                <c:pt idx="3">
                  <c:v>2672</c:v>
                </c:pt>
                <c:pt idx="4">
                  <c:v>2678</c:v>
                </c:pt>
                <c:pt idx="5">
                  <c:v>2684</c:v>
                </c:pt>
                <c:pt idx="6">
                  <c:v>2707</c:v>
                </c:pt>
                <c:pt idx="7">
                  <c:v>2736</c:v>
                </c:pt>
                <c:pt idx="8">
                  <c:v>2751</c:v>
                </c:pt>
                <c:pt idx="9">
                  <c:v>2760</c:v>
                </c:pt>
                <c:pt idx="10">
                  <c:v>2761</c:v>
                </c:pt>
                <c:pt idx="11">
                  <c:v>2769</c:v>
                </c:pt>
                <c:pt idx="12">
                  <c:v>2772</c:v>
                </c:pt>
                <c:pt idx="13">
                  <c:v>2772</c:v>
                </c:pt>
                <c:pt idx="14">
                  <c:v>2771</c:v>
                </c:pt>
                <c:pt idx="15">
                  <c:v>2774</c:v>
                </c:pt>
                <c:pt idx="16">
                  <c:v>2776</c:v>
                </c:pt>
                <c:pt idx="17">
                  <c:v>2776</c:v>
                </c:pt>
                <c:pt idx="18">
                  <c:v>2777</c:v>
                </c:pt>
                <c:pt idx="19">
                  <c:v>2777</c:v>
                </c:pt>
                <c:pt idx="20">
                  <c:v>2779</c:v>
                </c:pt>
                <c:pt idx="21">
                  <c:v>2779</c:v>
                </c:pt>
                <c:pt idx="22">
                  <c:v>2779</c:v>
                </c:pt>
                <c:pt idx="23">
                  <c:v>2779</c:v>
                </c:pt>
                <c:pt idx="24">
                  <c:v>2780</c:v>
                </c:pt>
                <c:pt idx="25">
                  <c:v>2780</c:v>
                </c:pt>
                <c:pt idx="26">
                  <c:v>2780</c:v>
                </c:pt>
                <c:pt idx="27">
                  <c:v>2779</c:v>
                </c:pt>
                <c:pt idx="28">
                  <c:v>2781</c:v>
                </c:pt>
                <c:pt idx="29">
                  <c:v>2781</c:v>
                </c:pt>
                <c:pt idx="30">
                  <c:v>2782</c:v>
                </c:pt>
              </c:numCache>
            </c:numRef>
          </c:val>
          <c:smooth val="0"/>
          <c:extLst>
            <c:ext xmlns:c16="http://schemas.microsoft.com/office/drawing/2014/chart" uri="{C3380CC4-5D6E-409C-BE32-E72D297353CC}">
              <c16:uniqueId val="{00000000-1159-47F5-82E2-F74665D1A865}"/>
            </c:ext>
          </c:extLst>
        </c:ser>
        <c:dLbls>
          <c:showLegendKey val="0"/>
          <c:showVal val="0"/>
          <c:showCatName val="0"/>
          <c:showSerName val="0"/>
          <c:showPercent val="0"/>
          <c:showBubbleSize val="0"/>
        </c:dLbls>
        <c:smooth val="0"/>
        <c:axId val="285248528"/>
        <c:axId val="285248856"/>
      </c:lineChart>
      <c:dateAx>
        <c:axId val="28524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48856"/>
        <c:crosses val="autoZero"/>
        <c:auto val="1"/>
        <c:lblOffset val="100"/>
        <c:baseTimeUnit val="days"/>
      </c:dateAx>
      <c:valAx>
        <c:axId val="28524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24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1</c:v>
                </c:pt>
                <c:pt idx="4">
                  <c:v>1</c:v>
                </c:pt>
                <c:pt idx="5">
                  <c:v>1</c:v>
                </c:pt>
                <c:pt idx="6">
                  <c:v>1</c:v>
                </c:pt>
                <c:pt idx="7">
                  <c:v>3</c:v>
                </c:pt>
                <c:pt idx="8">
                  <c:v>1</c:v>
                </c:pt>
                <c:pt idx="9">
                  <c:v>1</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638A-4567-96E8-702DD9356617}"/>
            </c:ext>
          </c:extLst>
        </c:ser>
        <c:dLbls>
          <c:showLegendKey val="0"/>
          <c:showVal val="0"/>
          <c:showCatName val="0"/>
          <c:showSerName val="0"/>
          <c:showPercent val="0"/>
          <c:showBubbleSize val="0"/>
        </c:dLbls>
        <c:smooth val="0"/>
        <c:axId val="428882232"/>
        <c:axId val="428886496"/>
      </c:lineChart>
      <c:dateAx>
        <c:axId val="42888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86496"/>
        <c:crosses val="autoZero"/>
        <c:auto val="1"/>
        <c:lblOffset val="100"/>
        <c:baseTimeUnit val="days"/>
      </c:dateAx>
      <c:valAx>
        <c:axId val="42888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8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4197</c:v>
                </c:pt>
                <c:pt idx="1">
                  <c:v>1189</c:v>
                </c:pt>
                <c:pt idx="2">
                  <c:v>1216</c:v>
                </c:pt>
                <c:pt idx="3">
                  <c:v>14621</c:v>
                </c:pt>
                <c:pt idx="4">
                  <c:v>8557</c:v>
                </c:pt>
                <c:pt idx="5">
                  <c:v>12159</c:v>
                </c:pt>
                <c:pt idx="6">
                  <c:v>57400</c:v>
                </c:pt>
                <c:pt idx="7">
                  <c:v>70245</c:v>
                </c:pt>
                <c:pt idx="8">
                  <c:v>49349</c:v>
                </c:pt>
                <c:pt idx="9">
                  <c:v>18008</c:v>
                </c:pt>
                <c:pt idx="10">
                  <c:v>6036</c:v>
                </c:pt>
                <c:pt idx="11">
                  <c:v>3233</c:v>
                </c:pt>
                <c:pt idx="12">
                  <c:v>1787</c:v>
                </c:pt>
                <c:pt idx="13">
                  <c:v>1154</c:v>
                </c:pt>
                <c:pt idx="14">
                  <c:v>839</c:v>
                </c:pt>
                <c:pt idx="15">
                  <c:v>825</c:v>
                </c:pt>
                <c:pt idx="16">
                  <c:v>1833</c:v>
                </c:pt>
                <c:pt idx="17">
                  <c:v>783</c:v>
                </c:pt>
                <c:pt idx="18">
                  <c:v>675</c:v>
                </c:pt>
                <c:pt idx="19">
                  <c:v>517</c:v>
                </c:pt>
                <c:pt idx="20">
                  <c:v>788</c:v>
                </c:pt>
                <c:pt idx="21">
                  <c:v>482</c:v>
                </c:pt>
                <c:pt idx="22">
                  <c:v>399</c:v>
                </c:pt>
                <c:pt idx="23">
                  <c:v>366</c:v>
                </c:pt>
                <c:pt idx="24">
                  <c:v>459</c:v>
                </c:pt>
                <c:pt idx="25">
                  <c:v>387</c:v>
                </c:pt>
                <c:pt idx="26">
                  <c:v>348</c:v>
                </c:pt>
                <c:pt idx="27">
                  <c:v>316</c:v>
                </c:pt>
                <c:pt idx="28">
                  <c:v>522</c:v>
                </c:pt>
                <c:pt idx="29">
                  <c:v>649</c:v>
                </c:pt>
                <c:pt idx="30">
                  <c:v>561</c:v>
                </c:pt>
              </c:numCache>
            </c:numRef>
          </c:val>
          <c:smooth val="0"/>
          <c:extLst>
            <c:ext xmlns:c16="http://schemas.microsoft.com/office/drawing/2014/chart" uri="{C3380CC4-5D6E-409C-BE32-E72D297353CC}">
              <c16:uniqueId val="{00000000-F72F-497C-9BB7-0FFDE3A1DC1F}"/>
            </c:ext>
          </c:extLst>
        </c:ser>
        <c:dLbls>
          <c:showLegendKey val="0"/>
          <c:showVal val="0"/>
          <c:showCatName val="0"/>
          <c:showSerName val="0"/>
          <c:showPercent val="0"/>
          <c:showBubbleSize val="0"/>
        </c:dLbls>
        <c:smooth val="0"/>
        <c:axId val="414799640"/>
        <c:axId val="414804888"/>
      </c:lineChart>
      <c:dateAx>
        <c:axId val="41479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804888"/>
        <c:crosses val="autoZero"/>
        <c:auto val="1"/>
        <c:lblOffset val="100"/>
        <c:baseTimeUnit val="days"/>
      </c:dateAx>
      <c:valAx>
        <c:axId val="41480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9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7.1515151515152002</c:v>
                </c:pt>
                <c:pt idx="1">
                  <c:v>6.1258278145695</c:v>
                </c:pt>
                <c:pt idx="2">
                  <c:v>10.990990990991</c:v>
                </c:pt>
                <c:pt idx="3">
                  <c:v>1.7987868646727001</c:v>
                </c:pt>
                <c:pt idx="4">
                  <c:v>3.2227124496450998</c:v>
                </c:pt>
                <c:pt idx="5">
                  <c:v>4.7504254112308999</c:v>
                </c:pt>
                <c:pt idx="6">
                  <c:v>10.663507109005</c:v>
                </c:pt>
                <c:pt idx="7">
                  <c:v>10.213080983649</c:v>
                </c:pt>
                <c:pt idx="8">
                  <c:v>9.1125617501764005</c:v>
                </c:pt>
                <c:pt idx="9">
                  <c:v>7.7803974402155998</c:v>
                </c:pt>
                <c:pt idx="10">
                  <c:v>6.9128787878787996</c:v>
                </c:pt>
                <c:pt idx="11">
                  <c:v>7.4251497005987996</c:v>
                </c:pt>
                <c:pt idx="12">
                  <c:v>3.8420490928494999</c:v>
                </c:pt>
                <c:pt idx="13">
                  <c:v>1.9461077844311001</c:v>
                </c:pt>
                <c:pt idx="14">
                  <c:v>3.0501089324619</c:v>
                </c:pt>
                <c:pt idx="15">
                  <c:v>3.2608695652174</c:v>
                </c:pt>
                <c:pt idx="16">
                  <c:v>3.1967213114753998</c:v>
                </c:pt>
                <c:pt idx="17">
                  <c:v>2.7956989247311999</c:v>
                </c:pt>
                <c:pt idx="18">
                  <c:v>3.7433155080214</c:v>
                </c:pt>
                <c:pt idx="19">
                  <c:v>4.8327137546468002</c:v>
                </c:pt>
                <c:pt idx="20">
                  <c:v>3.6363636363635998</c:v>
                </c:pt>
                <c:pt idx="21">
                  <c:v>1.3114754098360999</c:v>
                </c:pt>
                <c:pt idx="22">
                  <c:v>1.2396694214876001</c:v>
                </c:pt>
                <c:pt idx="23">
                  <c:v>0.89686098654709001</c:v>
                </c:pt>
                <c:pt idx="24">
                  <c:v>2.7027027027027</c:v>
                </c:pt>
                <c:pt idx="25">
                  <c:v>1.3392857142857</c:v>
                </c:pt>
                <c:pt idx="26">
                  <c:v>0.50505050505050997</c:v>
                </c:pt>
                <c:pt idx="27">
                  <c:v>1.6666666666667</c:v>
                </c:pt>
                <c:pt idx="28">
                  <c:v>2.6217228464418998</c:v>
                </c:pt>
                <c:pt idx="29">
                  <c:v>2.5</c:v>
                </c:pt>
                <c:pt idx="30">
                  <c:v>3.1609195402299002</c:v>
                </c:pt>
              </c:numCache>
            </c:numRef>
          </c:val>
          <c:smooth val="0"/>
          <c:extLst>
            <c:ext xmlns:c16="http://schemas.microsoft.com/office/drawing/2014/chart" uri="{C3380CC4-5D6E-409C-BE32-E72D297353CC}">
              <c16:uniqueId val="{00000000-570F-4C89-8BE6-C90E73A86515}"/>
            </c:ext>
          </c:extLst>
        </c:ser>
        <c:dLbls>
          <c:showLegendKey val="0"/>
          <c:showVal val="0"/>
          <c:showCatName val="0"/>
          <c:showSerName val="0"/>
          <c:showPercent val="0"/>
          <c:showBubbleSize val="0"/>
        </c:dLbls>
        <c:smooth val="0"/>
        <c:axId val="414802264"/>
        <c:axId val="414802592"/>
      </c:lineChart>
      <c:dateAx>
        <c:axId val="41480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802592"/>
        <c:crosses val="autoZero"/>
        <c:auto val="1"/>
        <c:lblOffset val="100"/>
        <c:baseTimeUnit val="days"/>
      </c:dateAx>
      <c:valAx>
        <c:axId val="41480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80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60AF8-1D48-4741-8402-BF45FCF47D23}"/>
              </a:ext>
            </a:extLst>
          </p:cNvPr>
          <p:cNvSpPr>
            <a:spLocks noGrp="1"/>
          </p:cNvSpPr>
          <p:nvPr>
            <p:ph type="ctrTitle"/>
          </p:nvPr>
        </p:nvSpPr>
        <p:spPr/>
        <p:txBody>
          <a:bodyPr/>
          <a:lstStyle/>
          <a:p>
            <a:r>
              <a:rPr lang="en-US"/>
              <a:t>TrendSet Facebook</a:t>
            </a:r>
          </a:p>
        </p:txBody>
      </p:sp>
      <p:sp>
        <p:nvSpPr>
          <p:cNvPr id="3" name="Subtitle 2">
            <a:extLst>
              <a:ext uri="{FF2B5EF4-FFF2-40B4-BE49-F238E27FC236}">
                <a16:creationId xmlns:a16="http://schemas.microsoft.com/office/drawing/2014/main" id="{616E3821-1F7C-411E-97FA-C0B34C582F49}"/>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22819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DEB47-500D-4BDD-A60C-BCC48D3DEF9D}"/>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33DC0721-68C7-4B85-8599-C7B0A44E8FEB}"/>
              </a:ext>
            </a:extLst>
          </p:cNvPr>
          <p:cNvGraphicFramePr>
            <a:graphicFrameLocks noGrp="1"/>
          </p:cNvGraphicFramePr>
          <p:nvPr>
            <p:ph type="tbl" sz="quarter" idx="13"/>
            <p:extLst>
              <p:ext uri="{D42A27DB-BD31-4B8C-83A1-F6EECF244321}">
                <p14:modId xmlns:p14="http://schemas.microsoft.com/office/powerpoint/2010/main" val="3961984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884964461"/>
                    </a:ext>
                  </a:extLst>
                </a:gridCol>
                <a:gridCol w="411480">
                  <a:extLst>
                    <a:ext uri="{9D8B030D-6E8A-4147-A177-3AD203B41FA5}">
                      <a16:colId xmlns:a16="http://schemas.microsoft.com/office/drawing/2014/main" val="2887719598"/>
                    </a:ext>
                  </a:extLst>
                </a:gridCol>
                <a:gridCol w="304495">
                  <a:extLst>
                    <a:ext uri="{9D8B030D-6E8A-4147-A177-3AD203B41FA5}">
                      <a16:colId xmlns:a16="http://schemas.microsoft.com/office/drawing/2014/main" val="1164889414"/>
                    </a:ext>
                  </a:extLst>
                </a:gridCol>
                <a:gridCol w="304495">
                  <a:extLst>
                    <a:ext uri="{9D8B030D-6E8A-4147-A177-3AD203B41FA5}">
                      <a16:colId xmlns:a16="http://schemas.microsoft.com/office/drawing/2014/main" val="2549177269"/>
                    </a:ext>
                  </a:extLst>
                </a:gridCol>
                <a:gridCol w="304495">
                  <a:extLst>
                    <a:ext uri="{9D8B030D-6E8A-4147-A177-3AD203B41FA5}">
                      <a16:colId xmlns:a16="http://schemas.microsoft.com/office/drawing/2014/main" val="3334224080"/>
                    </a:ext>
                  </a:extLst>
                </a:gridCol>
                <a:gridCol w="304495">
                  <a:extLst>
                    <a:ext uri="{9D8B030D-6E8A-4147-A177-3AD203B41FA5}">
                      <a16:colId xmlns:a16="http://schemas.microsoft.com/office/drawing/2014/main" val="1476852603"/>
                    </a:ext>
                  </a:extLst>
                </a:gridCol>
                <a:gridCol w="304495">
                  <a:extLst>
                    <a:ext uri="{9D8B030D-6E8A-4147-A177-3AD203B41FA5}">
                      <a16:colId xmlns:a16="http://schemas.microsoft.com/office/drawing/2014/main" val="1806502345"/>
                    </a:ext>
                  </a:extLst>
                </a:gridCol>
                <a:gridCol w="304495">
                  <a:extLst>
                    <a:ext uri="{9D8B030D-6E8A-4147-A177-3AD203B41FA5}">
                      <a16:colId xmlns:a16="http://schemas.microsoft.com/office/drawing/2014/main" val="4155266922"/>
                    </a:ext>
                  </a:extLst>
                </a:gridCol>
                <a:gridCol w="304495">
                  <a:extLst>
                    <a:ext uri="{9D8B030D-6E8A-4147-A177-3AD203B41FA5}">
                      <a16:colId xmlns:a16="http://schemas.microsoft.com/office/drawing/2014/main" val="61071087"/>
                    </a:ext>
                  </a:extLst>
                </a:gridCol>
                <a:gridCol w="304495">
                  <a:extLst>
                    <a:ext uri="{9D8B030D-6E8A-4147-A177-3AD203B41FA5}">
                      <a16:colId xmlns:a16="http://schemas.microsoft.com/office/drawing/2014/main" val="3781077336"/>
                    </a:ext>
                  </a:extLst>
                </a:gridCol>
                <a:gridCol w="304495">
                  <a:extLst>
                    <a:ext uri="{9D8B030D-6E8A-4147-A177-3AD203B41FA5}">
                      <a16:colId xmlns:a16="http://schemas.microsoft.com/office/drawing/2014/main" val="4289517311"/>
                    </a:ext>
                  </a:extLst>
                </a:gridCol>
                <a:gridCol w="304495">
                  <a:extLst>
                    <a:ext uri="{9D8B030D-6E8A-4147-A177-3AD203B41FA5}">
                      <a16:colId xmlns:a16="http://schemas.microsoft.com/office/drawing/2014/main" val="1943290095"/>
                    </a:ext>
                  </a:extLst>
                </a:gridCol>
                <a:gridCol w="304495">
                  <a:extLst>
                    <a:ext uri="{9D8B030D-6E8A-4147-A177-3AD203B41FA5}">
                      <a16:colId xmlns:a16="http://schemas.microsoft.com/office/drawing/2014/main" val="2037910417"/>
                    </a:ext>
                  </a:extLst>
                </a:gridCol>
                <a:gridCol w="304495">
                  <a:extLst>
                    <a:ext uri="{9D8B030D-6E8A-4147-A177-3AD203B41FA5}">
                      <a16:colId xmlns:a16="http://schemas.microsoft.com/office/drawing/2014/main" val="3583527828"/>
                    </a:ext>
                  </a:extLst>
                </a:gridCol>
                <a:gridCol w="304495">
                  <a:extLst>
                    <a:ext uri="{9D8B030D-6E8A-4147-A177-3AD203B41FA5}">
                      <a16:colId xmlns:a16="http://schemas.microsoft.com/office/drawing/2014/main" val="4213949646"/>
                    </a:ext>
                  </a:extLst>
                </a:gridCol>
                <a:gridCol w="304495">
                  <a:extLst>
                    <a:ext uri="{9D8B030D-6E8A-4147-A177-3AD203B41FA5}">
                      <a16:colId xmlns:a16="http://schemas.microsoft.com/office/drawing/2014/main" val="2839536522"/>
                    </a:ext>
                  </a:extLst>
                </a:gridCol>
                <a:gridCol w="304495">
                  <a:extLst>
                    <a:ext uri="{9D8B030D-6E8A-4147-A177-3AD203B41FA5}">
                      <a16:colId xmlns:a16="http://schemas.microsoft.com/office/drawing/2014/main" val="3064041196"/>
                    </a:ext>
                  </a:extLst>
                </a:gridCol>
                <a:gridCol w="304495">
                  <a:extLst>
                    <a:ext uri="{9D8B030D-6E8A-4147-A177-3AD203B41FA5}">
                      <a16:colId xmlns:a16="http://schemas.microsoft.com/office/drawing/2014/main" val="3524948598"/>
                    </a:ext>
                  </a:extLst>
                </a:gridCol>
                <a:gridCol w="304495">
                  <a:extLst>
                    <a:ext uri="{9D8B030D-6E8A-4147-A177-3AD203B41FA5}">
                      <a16:colId xmlns:a16="http://schemas.microsoft.com/office/drawing/2014/main" val="2591264953"/>
                    </a:ext>
                  </a:extLst>
                </a:gridCol>
                <a:gridCol w="304495">
                  <a:extLst>
                    <a:ext uri="{9D8B030D-6E8A-4147-A177-3AD203B41FA5}">
                      <a16:colId xmlns:a16="http://schemas.microsoft.com/office/drawing/2014/main" val="2998631239"/>
                    </a:ext>
                  </a:extLst>
                </a:gridCol>
                <a:gridCol w="304495">
                  <a:extLst>
                    <a:ext uri="{9D8B030D-6E8A-4147-A177-3AD203B41FA5}">
                      <a16:colId xmlns:a16="http://schemas.microsoft.com/office/drawing/2014/main" val="1353013432"/>
                    </a:ext>
                  </a:extLst>
                </a:gridCol>
                <a:gridCol w="304495">
                  <a:extLst>
                    <a:ext uri="{9D8B030D-6E8A-4147-A177-3AD203B41FA5}">
                      <a16:colId xmlns:a16="http://schemas.microsoft.com/office/drawing/2014/main" val="1637555210"/>
                    </a:ext>
                  </a:extLst>
                </a:gridCol>
                <a:gridCol w="304495">
                  <a:extLst>
                    <a:ext uri="{9D8B030D-6E8A-4147-A177-3AD203B41FA5}">
                      <a16:colId xmlns:a16="http://schemas.microsoft.com/office/drawing/2014/main" val="32737767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57751021"/>
                  </a:ext>
                </a:extLst>
              </a:tr>
              <a:tr h="370840">
                <a:tc>
                  <a:txBody>
                    <a:bodyPr/>
                    <a:lstStyle/>
                    <a:p>
                      <a:r>
                        <a:rPr lang="en-US" sz="1000"/>
                        <a:t>TrendSet</a:t>
                      </a:r>
                    </a:p>
                  </a:txBody>
                  <a:tcPr/>
                </a:tc>
                <a:tc>
                  <a:txBody>
                    <a:bodyPr/>
                    <a:lstStyle/>
                    <a:p>
                      <a:r>
                        <a:rPr lang="en-US" sz="1000"/>
                        <a:t>n/a</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278</a:t>
                      </a:r>
                    </a:p>
                  </a:txBody>
                  <a:tcPr/>
                </a:tc>
                <a:tc>
                  <a:txBody>
                    <a:bodyPr/>
                    <a:lstStyle/>
                    <a:p>
                      <a:r>
                        <a:rPr lang="en-US" sz="1000"/>
                        <a:t>0</a:t>
                      </a:r>
                    </a:p>
                  </a:txBody>
                  <a:tcPr/>
                </a:tc>
                <a:tc>
                  <a:txBody>
                    <a:bodyPr/>
                    <a:lstStyle/>
                    <a:p>
                      <a:r>
                        <a:rPr lang="en-US" sz="1000"/>
                        <a:t>275</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11</a:t>
                      </a:r>
                    </a:p>
                  </a:txBody>
                  <a:tcPr/>
                </a:tc>
                <a:tc>
                  <a:txBody>
                    <a:bodyPr/>
                    <a:lstStyle/>
                    <a:p>
                      <a:r>
                        <a:rPr lang="en-US" sz="1000"/>
                        <a:t>315</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730039207"/>
                  </a:ext>
                </a:extLst>
              </a:tr>
            </a:tbl>
          </a:graphicData>
        </a:graphic>
      </p:graphicFrame>
      <p:sp>
        <p:nvSpPr>
          <p:cNvPr id="4" name="Text Placeholder 3">
            <a:extLst>
              <a:ext uri="{FF2B5EF4-FFF2-40B4-BE49-F238E27FC236}">
                <a16:creationId xmlns:a16="http://schemas.microsoft.com/office/drawing/2014/main" id="{B8B54895-F18B-4485-B97A-F6C3A9475B8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02570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6AD3-FAA8-4925-BE9E-70BFEFFD1A73}"/>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002CC786-CB62-4655-9B30-872B0C221B2F}"/>
              </a:ext>
            </a:extLst>
          </p:cNvPr>
          <p:cNvGraphicFramePr>
            <a:graphicFrameLocks noGrp="1"/>
          </p:cNvGraphicFramePr>
          <p:nvPr>
            <p:ph type="chart" sz="quarter" idx="13"/>
            <p:extLst>
              <p:ext uri="{D42A27DB-BD31-4B8C-83A1-F6EECF244321}">
                <p14:modId xmlns:p14="http://schemas.microsoft.com/office/powerpoint/2010/main" val="2289008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E937CB-E480-402E-8D54-F15368A999B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C6B7399-0710-40E9-B6C4-6F42575072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592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3CCD-AFC0-4A23-B630-CBA9B28F469C}"/>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060E8CF5-57BB-4050-9E90-99209F752E03}"/>
              </a:ext>
            </a:extLst>
          </p:cNvPr>
          <p:cNvGraphicFramePr>
            <a:graphicFrameLocks noGrp="1"/>
          </p:cNvGraphicFramePr>
          <p:nvPr>
            <p:ph type="tbl" sz="quarter" idx="13"/>
            <p:extLst>
              <p:ext uri="{D42A27DB-BD31-4B8C-83A1-F6EECF244321}">
                <p14:modId xmlns:p14="http://schemas.microsoft.com/office/powerpoint/2010/main" val="351988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0095081"/>
                    </a:ext>
                  </a:extLst>
                </a:gridCol>
                <a:gridCol w="1234440">
                  <a:extLst>
                    <a:ext uri="{9D8B030D-6E8A-4147-A177-3AD203B41FA5}">
                      <a16:colId xmlns:a16="http://schemas.microsoft.com/office/drawing/2014/main" val="3246046944"/>
                    </a:ext>
                  </a:extLst>
                </a:gridCol>
                <a:gridCol w="822960">
                  <a:extLst>
                    <a:ext uri="{9D8B030D-6E8A-4147-A177-3AD203B41FA5}">
                      <a16:colId xmlns:a16="http://schemas.microsoft.com/office/drawing/2014/main" val="613781000"/>
                    </a:ext>
                  </a:extLst>
                </a:gridCol>
                <a:gridCol w="822960">
                  <a:extLst>
                    <a:ext uri="{9D8B030D-6E8A-4147-A177-3AD203B41FA5}">
                      <a16:colId xmlns:a16="http://schemas.microsoft.com/office/drawing/2014/main" val="1207109616"/>
                    </a:ext>
                  </a:extLst>
                </a:gridCol>
                <a:gridCol w="822960">
                  <a:extLst>
                    <a:ext uri="{9D8B030D-6E8A-4147-A177-3AD203B41FA5}">
                      <a16:colId xmlns:a16="http://schemas.microsoft.com/office/drawing/2014/main" val="793822973"/>
                    </a:ext>
                  </a:extLst>
                </a:gridCol>
                <a:gridCol w="822960">
                  <a:extLst>
                    <a:ext uri="{9D8B030D-6E8A-4147-A177-3AD203B41FA5}">
                      <a16:colId xmlns:a16="http://schemas.microsoft.com/office/drawing/2014/main" val="3440717040"/>
                    </a:ext>
                  </a:extLst>
                </a:gridCol>
                <a:gridCol w="822960">
                  <a:extLst>
                    <a:ext uri="{9D8B030D-6E8A-4147-A177-3AD203B41FA5}">
                      <a16:colId xmlns:a16="http://schemas.microsoft.com/office/drawing/2014/main" val="4124303000"/>
                    </a:ext>
                  </a:extLst>
                </a:gridCol>
                <a:gridCol w="822960">
                  <a:extLst>
                    <a:ext uri="{9D8B030D-6E8A-4147-A177-3AD203B41FA5}">
                      <a16:colId xmlns:a16="http://schemas.microsoft.com/office/drawing/2014/main" val="10159781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28374040"/>
                  </a:ext>
                </a:extLst>
              </a:tr>
              <a:tr h="370840">
                <a:tc>
                  <a:txBody>
                    <a:bodyPr/>
                    <a:lstStyle/>
                    <a:p>
                      <a:r>
                        <a:rPr lang="en-US" sz="1000"/>
                        <a:t>TrendSet</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702947594"/>
                  </a:ext>
                </a:extLst>
              </a:tr>
            </a:tbl>
          </a:graphicData>
        </a:graphic>
      </p:graphicFrame>
      <p:sp>
        <p:nvSpPr>
          <p:cNvPr id="4" name="Text Placeholder 3">
            <a:extLst>
              <a:ext uri="{FF2B5EF4-FFF2-40B4-BE49-F238E27FC236}">
                <a16:creationId xmlns:a16="http://schemas.microsoft.com/office/drawing/2014/main" id="{88327C54-A7FF-486C-8D1F-86305FC0532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96369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1B442-6E29-4736-8B1F-CCF77391353B}"/>
              </a:ext>
            </a:extLst>
          </p:cNvPr>
          <p:cNvSpPr>
            <a:spLocks noGrp="1"/>
          </p:cNvSpPr>
          <p:nvPr>
            <p:ph type="title"/>
          </p:nvPr>
        </p:nvSpPr>
        <p:spPr/>
        <p:txBody>
          <a:bodyPr/>
          <a:lstStyle/>
          <a:p>
            <a:r>
              <a:rPr lang="en-US"/>
              <a:t>Facebook Own Posts Table  | TrendSet - 1 of 6</a:t>
            </a:r>
          </a:p>
        </p:txBody>
      </p:sp>
      <p:graphicFrame>
        <p:nvGraphicFramePr>
          <p:cNvPr id="5" name="Table Placeholder 4">
            <a:extLst>
              <a:ext uri="{FF2B5EF4-FFF2-40B4-BE49-F238E27FC236}">
                <a16:creationId xmlns:a16="http://schemas.microsoft.com/office/drawing/2014/main" id="{C4DA4508-0937-4991-81EA-4E191700F709}"/>
              </a:ext>
            </a:extLst>
          </p:cNvPr>
          <p:cNvGraphicFramePr>
            <a:graphicFrameLocks noGrp="1"/>
          </p:cNvGraphicFramePr>
          <p:nvPr>
            <p:ph type="tbl" sz="quarter" idx="13"/>
            <p:extLst>
              <p:ext uri="{D42A27DB-BD31-4B8C-83A1-F6EECF244321}">
                <p14:modId xmlns:p14="http://schemas.microsoft.com/office/powerpoint/2010/main" val="200680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7698499"/>
                    </a:ext>
                  </a:extLst>
                </a:gridCol>
                <a:gridCol w="370332">
                  <a:extLst>
                    <a:ext uri="{9D8B030D-6E8A-4147-A177-3AD203B41FA5}">
                      <a16:colId xmlns:a16="http://schemas.microsoft.com/office/drawing/2014/main" val="2159137842"/>
                    </a:ext>
                  </a:extLst>
                </a:gridCol>
                <a:gridCol w="370332">
                  <a:extLst>
                    <a:ext uri="{9D8B030D-6E8A-4147-A177-3AD203B41FA5}">
                      <a16:colId xmlns:a16="http://schemas.microsoft.com/office/drawing/2014/main" val="4125872106"/>
                    </a:ext>
                  </a:extLst>
                </a:gridCol>
                <a:gridCol w="370332">
                  <a:extLst>
                    <a:ext uri="{9D8B030D-6E8A-4147-A177-3AD203B41FA5}">
                      <a16:colId xmlns:a16="http://schemas.microsoft.com/office/drawing/2014/main" val="3688817344"/>
                    </a:ext>
                  </a:extLst>
                </a:gridCol>
                <a:gridCol w="329184">
                  <a:extLst>
                    <a:ext uri="{9D8B030D-6E8A-4147-A177-3AD203B41FA5}">
                      <a16:colId xmlns:a16="http://schemas.microsoft.com/office/drawing/2014/main" val="2862038152"/>
                    </a:ext>
                  </a:extLst>
                </a:gridCol>
                <a:gridCol w="329184">
                  <a:extLst>
                    <a:ext uri="{9D8B030D-6E8A-4147-A177-3AD203B41FA5}">
                      <a16:colId xmlns:a16="http://schemas.microsoft.com/office/drawing/2014/main" val="2169425893"/>
                    </a:ext>
                  </a:extLst>
                </a:gridCol>
                <a:gridCol w="329184">
                  <a:extLst>
                    <a:ext uri="{9D8B030D-6E8A-4147-A177-3AD203B41FA5}">
                      <a16:colId xmlns:a16="http://schemas.microsoft.com/office/drawing/2014/main" val="2853122075"/>
                    </a:ext>
                  </a:extLst>
                </a:gridCol>
                <a:gridCol w="329184">
                  <a:extLst>
                    <a:ext uri="{9D8B030D-6E8A-4147-A177-3AD203B41FA5}">
                      <a16:colId xmlns:a16="http://schemas.microsoft.com/office/drawing/2014/main" val="3311254373"/>
                    </a:ext>
                  </a:extLst>
                </a:gridCol>
                <a:gridCol w="329184">
                  <a:extLst>
                    <a:ext uri="{9D8B030D-6E8A-4147-A177-3AD203B41FA5}">
                      <a16:colId xmlns:a16="http://schemas.microsoft.com/office/drawing/2014/main" val="3590281781"/>
                    </a:ext>
                  </a:extLst>
                </a:gridCol>
                <a:gridCol w="329184">
                  <a:extLst>
                    <a:ext uri="{9D8B030D-6E8A-4147-A177-3AD203B41FA5}">
                      <a16:colId xmlns:a16="http://schemas.microsoft.com/office/drawing/2014/main" val="1405384298"/>
                    </a:ext>
                  </a:extLst>
                </a:gridCol>
                <a:gridCol w="329184">
                  <a:extLst>
                    <a:ext uri="{9D8B030D-6E8A-4147-A177-3AD203B41FA5}">
                      <a16:colId xmlns:a16="http://schemas.microsoft.com/office/drawing/2014/main" val="4079841180"/>
                    </a:ext>
                  </a:extLst>
                </a:gridCol>
                <a:gridCol w="329184">
                  <a:extLst>
                    <a:ext uri="{9D8B030D-6E8A-4147-A177-3AD203B41FA5}">
                      <a16:colId xmlns:a16="http://schemas.microsoft.com/office/drawing/2014/main" val="705526060"/>
                    </a:ext>
                  </a:extLst>
                </a:gridCol>
                <a:gridCol w="329184">
                  <a:extLst>
                    <a:ext uri="{9D8B030D-6E8A-4147-A177-3AD203B41FA5}">
                      <a16:colId xmlns:a16="http://schemas.microsoft.com/office/drawing/2014/main" val="439891296"/>
                    </a:ext>
                  </a:extLst>
                </a:gridCol>
                <a:gridCol w="370332">
                  <a:extLst>
                    <a:ext uri="{9D8B030D-6E8A-4147-A177-3AD203B41FA5}">
                      <a16:colId xmlns:a16="http://schemas.microsoft.com/office/drawing/2014/main" val="3412685828"/>
                    </a:ext>
                  </a:extLst>
                </a:gridCol>
                <a:gridCol w="370332">
                  <a:extLst>
                    <a:ext uri="{9D8B030D-6E8A-4147-A177-3AD203B41FA5}">
                      <a16:colId xmlns:a16="http://schemas.microsoft.com/office/drawing/2014/main" val="1429921130"/>
                    </a:ext>
                  </a:extLst>
                </a:gridCol>
                <a:gridCol w="329184">
                  <a:extLst>
                    <a:ext uri="{9D8B030D-6E8A-4147-A177-3AD203B41FA5}">
                      <a16:colId xmlns:a16="http://schemas.microsoft.com/office/drawing/2014/main" val="1256291641"/>
                    </a:ext>
                  </a:extLst>
                </a:gridCol>
                <a:gridCol w="329184">
                  <a:extLst>
                    <a:ext uri="{9D8B030D-6E8A-4147-A177-3AD203B41FA5}">
                      <a16:colId xmlns:a16="http://schemas.microsoft.com/office/drawing/2014/main" val="3103802169"/>
                    </a:ext>
                  </a:extLst>
                </a:gridCol>
                <a:gridCol w="370332">
                  <a:extLst>
                    <a:ext uri="{9D8B030D-6E8A-4147-A177-3AD203B41FA5}">
                      <a16:colId xmlns:a16="http://schemas.microsoft.com/office/drawing/2014/main" val="1175044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59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- 2018-07-31 08:50:44 </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Jetzt Messestand anmelden unter https://trendset.de/de/aussteller/anmeldung/ Wer bei der TrendSet Winter 2019 vom 3.–5. Januar 2019 in München dabei sein will, kann sich ganz einfach über unsere Homepage anmelden. Anmeldung downloaden, ausfüllen und an die TrendSet faxen oder mailen. Offizieller Anmeldeschluss ist der 01.08.2018. Los geht’s, wir freuen uns auf euch!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9438293"/>
                  </a:ext>
                </a:extLst>
              </a:tr>
            </a:tbl>
          </a:graphicData>
        </a:graphic>
      </p:graphicFrame>
      <p:sp>
        <p:nvSpPr>
          <p:cNvPr id="4" name="Text Placeholder 3">
            <a:extLst>
              <a:ext uri="{FF2B5EF4-FFF2-40B4-BE49-F238E27FC236}">
                <a16:creationId xmlns:a16="http://schemas.microsoft.com/office/drawing/2014/main" id="{2FF72F6C-915A-4D41-A102-2794AA668C7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1336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9BB78-DE4D-432A-B632-0BE15A6F0CFA}"/>
              </a:ext>
            </a:extLst>
          </p:cNvPr>
          <p:cNvSpPr>
            <a:spLocks noGrp="1"/>
          </p:cNvSpPr>
          <p:nvPr>
            <p:ph type="title"/>
          </p:nvPr>
        </p:nvSpPr>
        <p:spPr/>
        <p:txBody>
          <a:bodyPr/>
          <a:lstStyle/>
          <a:p>
            <a:r>
              <a:rPr lang="en-US"/>
              <a:t>Facebook Own Posts Table  | TrendSet - 2 of 6</a:t>
            </a:r>
          </a:p>
        </p:txBody>
      </p:sp>
      <p:graphicFrame>
        <p:nvGraphicFramePr>
          <p:cNvPr id="5" name="Table Placeholder 4">
            <a:extLst>
              <a:ext uri="{FF2B5EF4-FFF2-40B4-BE49-F238E27FC236}">
                <a16:creationId xmlns:a16="http://schemas.microsoft.com/office/drawing/2014/main" id="{6BDE6FB9-3AB4-4643-A415-6104E697ADA0}"/>
              </a:ext>
            </a:extLst>
          </p:cNvPr>
          <p:cNvGraphicFramePr>
            <a:graphicFrameLocks noGrp="1"/>
          </p:cNvGraphicFramePr>
          <p:nvPr>
            <p:ph type="tbl" sz="quarter" idx="13"/>
            <p:extLst>
              <p:ext uri="{D42A27DB-BD31-4B8C-83A1-F6EECF244321}">
                <p14:modId xmlns:p14="http://schemas.microsoft.com/office/powerpoint/2010/main" val="321491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842658"/>
                    </a:ext>
                  </a:extLst>
                </a:gridCol>
                <a:gridCol w="370332">
                  <a:extLst>
                    <a:ext uri="{9D8B030D-6E8A-4147-A177-3AD203B41FA5}">
                      <a16:colId xmlns:a16="http://schemas.microsoft.com/office/drawing/2014/main" val="1526300064"/>
                    </a:ext>
                  </a:extLst>
                </a:gridCol>
                <a:gridCol w="370332">
                  <a:extLst>
                    <a:ext uri="{9D8B030D-6E8A-4147-A177-3AD203B41FA5}">
                      <a16:colId xmlns:a16="http://schemas.microsoft.com/office/drawing/2014/main" val="3807538011"/>
                    </a:ext>
                  </a:extLst>
                </a:gridCol>
                <a:gridCol w="370332">
                  <a:extLst>
                    <a:ext uri="{9D8B030D-6E8A-4147-A177-3AD203B41FA5}">
                      <a16:colId xmlns:a16="http://schemas.microsoft.com/office/drawing/2014/main" val="858043489"/>
                    </a:ext>
                  </a:extLst>
                </a:gridCol>
                <a:gridCol w="329184">
                  <a:extLst>
                    <a:ext uri="{9D8B030D-6E8A-4147-A177-3AD203B41FA5}">
                      <a16:colId xmlns:a16="http://schemas.microsoft.com/office/drawing/2014/main" val="3057910700"/>
                    </a:ext>
                  </a:extLst>
                </a:gridCol>
                <a:gridCol w="329184">
                  <a:extLst>
                    <a:ext uri="{9D8B030D-6E8A-4147-A177-3AD203B41FA5}">
                      <a16:colId xmlns:a16="http://schemas.microsoft.com/office/drawing/2014/main" val="2515754591"/>
                    </a:ext>
                  </a:extLst>
                </a:gridCol>
                <a:gridCol w="329184">
                  <a:extLst>
                    <a:ext uri="{9D8B030D-6E8A-4147-A177-3AD203B41FA5}">
                      <a16:colId xmlns:a16="http://schemas.microsoft.com/office/drawing/2014/main" val="3234787591"/>
                    </a:ext>
                  </a:extLst>
                </a:gridCol>
                <a:gridCol w="329184">
                  <a:extLst>
                    <a:ext uri="{9D8B030D-6E8A-4147-A177-3AD203B41FA5}">
                      <a16:colId xmlns:a16="http://schemas.microsoft.com/office/drawing/2014/main" val="2487325016"/>
                    </a:ext>
                  </a:extLst>
                </a:gridCol>
                <a:gridCol w="329184">
                  <a:extLst>
                    <a:ext uri="{9D8B030D-6E8A-4147-A177-3AD203B41FA5}">
                      <a16:colId xmlns:a16="http://schemas.microsoft.com/office/drawing/2014/main" val="4096398288"/>
                    </a:ext>
                  </a:extLst>
                </a:gridCol>
                <a:gridCol w="329184">
                  <a:extLst>
                    <a:ext uri="{9D8B030D-6E8A-4147-A177-3AD203B41FA5}">
                      <a16:colId xmlns:a16="http://schemas.microsoft.com/office/drawing/2014/main" val="2057141928"/>
                    </a:ext>
                  </a:extLst>
                </a:gridCol>
                <a:gridCol w="329184">
                  <a:extLst>
                    <a:ext uri="{9D8B030D-6E8A-4147-A177-3AD203B41FA5}">
                      <a16:colId xmlns:a16="http://schemas.microsoft.com/office/drawing/2014/main" val="2998493503"/>
                    </a:ext>
                  </a:extLst>
                </a:gridCol>
                <a:gridCol w="329184">
                  <a:extLst>
                    <a:ext uri="{9D8B030D-6E8A-4147-A177-3AD203B41FA5}">
                      <a16:colId xmlns:a16="http://schemas.microsoft.com/office/drawing/2014/main" val="4045873155"/>
                    </a:ext>
                  </a:extLst>
                </a:gridCol>
                <a:gridCol w="329184">
                  <a:extLst>
                    <a:ext uri="{9D8B030D-6E8A-4147-A177-3AD203B41FA5}">
                      <a16:colId xmlns:a16="http://schemas.microsoft.com/office/drawing/2014/main" val="1313645153"/>
                    </a:ext>
                  </a:extLst>
                </a:gridCol>
                <a:gridCol w="370332">
                  <a:extLst>
                    <a:ext uri="{9D8B030D-6E8A-4147-A177-3AD203B41FA5}">
                      <a16:colId xmlns:a16="http://schemas.microsoft.com/office/drawing/2014/main" val="2388105818"/>
                    </a:ext>
                  </a:extLst>
                </a:gridCol>
                <a:gridCol w="370332">
                  <a:extLst>
                    <a:ext uri="{9D8B030D-6E8A-4147-A177-3AD203B41FA5}">
                      <a16:colId xmlns:a16="http://schemas.microsoft.com/office/drawing/2014/main" val="3440945905"/>
                    </a:ext>
                  </a:extLst>
                </a:gridCol>
                <a:gridCol w="329184">
                  <a:extLst>
                    <a:ext uri="{9D8B030D-6E8A-4147-A177-3AD203B41FA5}">
                      <a16:colId xmlns:a16="http://schemas.microsoft.com/office/drawing/2014/main" val="406508558"/>
                    </a:ext>
                  </a:extLst>
                </a:gridCol>
                <a:gridCol w="329184">
                  <a:extLst>
                    <a:ext uri="{9D8B030D-6E8A-4147-A177-3AD203B41FA5}">
                      <a16:colId xmlns:a16="http://schemas.microsoft.com/office/drawing/2014/main" val="2815809517"/>
                    </a:ext>
                  </a:extLst>
                </a:gridCol>
                <a:gridCol w="370332">
                  <a:extLst>
                    <a:ext uri="{9D8B030D-6E8A-4147-A177-3AD203B41FA5}">
                      <a16:colId xmlns:a16="http://schemas.microsoft.com/office/drawing/2014/main" val="1606878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64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- 2018-07-17 12:02:39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https://bit.ly/2KZG9RO
Hier kommen die neuesten Trends für den Winter 2018.19 in Sachen Wohnen, Essen, Freizeit und Schenken frisch von der TrendSet Sommer 2018. Lest mal rein! 
(Geschirr gesehen bei Cosy &amp; Trendy/Billiet-Vanlaere)
#trendsetmuenchen #trendset #trendsetsommer2018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366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- 2018-07-10 10:33:13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399341"/>
                  </a:ext>
                </a:extLst>
              </a:tr>
            </a:tbl>
          </a:graphicData>
        </a:graphic>
      </p:graphicFrame>
      <p:sp>
        <p:nvSpPr>
          <p:cNvPr id="4" name="Text Placeholder 3">
            <a:extLst>
              <a:ext uri="{FF2B5EF4-FFF2-40B4-BE49-F238E27FC236}">
                <a16:creationId xmlns:a16="http://schemas.microsoft.com/office/drawing/2014/main" id="{D31313FA-A484-4648-86A0-2BA2934F29F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91113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18388-592A-4992-A742-B27786684245}"/>
              </a:ext>
            </a:extLst>
          </p:cNvPr>
          <p:cNvSpPr>
            <a:spLocks noGrp="1"/>
          </p:cNvSpPr>
          <p:nvPr>
            <p:ph type="title"/>
          </p:nvPr>
        </p:nvSpPr>
        <p:spPr/>
        <p:txBody>
          <a:bodyPr/>
          <a:lstStyle/>
          <a:p>
            <a:r>
              <a:rPr lang="en-US"/>
              <a:t>Facebook Own Posts Table  | TrendSet - 3 of 6</a:t>
            </a:r>
          </a:p>
        </p:txBody>
      </p:sp>
      <p:graphicFrame>
        <p:nvGraphicFramePr>
          <p:cNvPr id="5" name="Table Placeholder 4">
            <a:extLst>
              <a:ext uri="{FF2B5EF4-FFF2-40B4-BE49-F238E27FC236}">
                <a16:creationId xmlns:a16="http://schemas.microsoft.com/office/drawing/2014/main" id="{615B8490-DF66-4C85-ADBD-3E4CD2DEF6A7}"/>
              </a:ext>
            </a:extLst>
          </p:cNvPr>
          <p:cNvGraphicFramePr>
            <a:graphicFrameLocks noGrp="1"/>
          </p:cNvGraphicFramePr>
          <p:nvPr>
            <p:ph type="tbl" sz="quarter" idx="13"/>
            <p:extLst>
              <p:ext uri="{D42A27DB-BD31-4B8C-83A1-F6EECF244321}">
                <p14:modId xmlns:p14="http://schemas.microsoft.com/office/powerpoint/2010/main" val="900930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0886236"/>
                    </a:ext>
                  </a:extLst>
                </a:gridCol>
                <a:gridCol w="370332">
                  <a:extLst>
                    <a:ext uri="{9D8B030D-6E8A-4147-A177-3AD203B41FA5}">
                      <a16:colId xmlns:a16="http://schemas.microsoft.com/office/drawing/2014/main" val="1422757899"/>
                    </a:ext>
                  </a:extLst>
                </a:gridCol>
                <a:gridCol w="370332">
                  <a:extLst>
                    <a:ext uri="{9D8B030D-6E8A-4147-A177-3AD203B41FA5}">
                      <a16:colId xmlns:a16="http://schemas.microsoft.com/office/drawing/2014/main" val="2105140805"/>
                    </a:ext>
                  </a:extLst>
                </a:gridCol>
                <a:gridCol w="370332">
                  <a:extLst>
                    <a:ext uri="{9D8B030D-6E8A-4147-A177-3AD203B41FA5}">
                      <a16:colId xmlns:a16="http://schemas.microsoft.com/office/drawing/2014/main" val="1675014155"/>
                    </a:ext>
                  </a:extLst>
                </a:gridCol>
                <a:gridCol w="329184">
                  <a:extLst>
                    <a:ext uri="{9D8B030D-6E8A-4147-A177-3AD203B41FA5}">
                      <a16:colId xmlns:a16="http://schemas.microsoft.com/office/drawing/2014/main" val="698301972"/>
                    </a:ext>
                  </a:extLst>
                </a:gridCol>
                <a:gridCol w="329184">
                  <a:extLst>
                    <a:ext uri="{9D8B030D-6E8A-4147-A177-3AD203B41FA5}">
                      <a16:colId xmlns:a16="http://schemas.microsoft.com/office/drawing/2014/main" val="628831874"/>
                    </a:ext>
                  </a:extLst>
                </a:gridCol>
                <a:gridCol w="329184">
                  <a:extLst>
                    <a:ext uri="{9D8B030D-6E8A-4147-A177-3AD203B41FA5}">
                      <a16:colId xmlns:a16="http://schemas.microsoft.com/office/drawing/2014/main" val="1720071555"/>
                    </a:ext>
                  </a:extLst>
                </a:gridCol>
                <a:gridCol w="329184">
                  <a:extLst>
                    <a:ext uri="{9D8B030D-6E8A-4147-A177-3AD203B41FA5}">
                      <a16:colId xmlns:a16="http://schemas.microsoft.com/office/drawing/2014/main" val="4251658653"/>
                    </a:ext>
                  </a:extLst>
                </a:gridCol>
                <a:gridCol w="329184">
                  <a:extLst>
                    <a:ext uri="{9D8B030D-6E8A-4147-A177-3AD203B41FA5}">
                      <a16:colId xmlns:a16="http://schemas.microsoft.com/office/drawing/2014/main" val="394038565"/>
                    </a:ext>
                  </a:extLst>
                </a:gridCol>
                <a:gridCol w="329184">
                  <a:extLst>
                    <a:ext uri="{9D8B030D-6E8A-4147-A177-3AD203B41FA5}">
                      <a16:colId xmlns:a16="http://schemas.microsoft.com/office/drawing/2014/main" val="3735591654"/>
                    </a:ext>
                  </a:extLst>
                </a:gridCol>
                <a:gridCol w="329184">
                  <a:extLst>
                    <a:ext uri="{9D8B030D-6E8A-4147-A177-3AD203B41FA5}">
                      <a16:colId xmlns:a16="http://schemas.microsoft.com/office/drawing/2014/main" val="2491004363"/>
                    </a:ext>
                  </a:extLst>
                </a:gridCol>
                <a:gridCol w="329184">
                  <a:extLst>
                    <a:ext uri="{9D8B030D-6E8A-4147-A177-3AD203B41FA5}">
                      <a16:colId xmlns:a16="http://schemas.microsoft.com/office/drawing/2014/main" val="2234115553"/>
                    </a:ext>
                  </a:extLst>
                </a:gridCol>
                <a:gridCol w="329184">
                  <a:extLst>
                    <a:ext uri="{9D8B030D-6E8A-4147-A177-3AD203B41FA5}">
                      <a16:colId xmlns:a16="http://schemas.microsoft.com/office/drawing/2014/main" val="3493997172"/>
                    </a:ext>
                  </a:extLst>
                </a:gridCol>
                <a:gridCol w="370332">
                  <a:extLst>
                    <a:ext uri="{9D8B030D-6E8A-4147-A177-3AD203B41FA5}">
                      <a16:colId xmlns:a16="http://schemas.microsoft.com/office/drawing/2014/main" val="2208998700"/>
                    </a:ext>
                  </a:extLst>
                </a:gridCol>
                <a:gridCol w="370332">
                  <a:extLst>
                    <a:ext uri="{9D8B030D-6E8A-4147-A177-3AD203B41FA5}">
                      <a16:colId xmlns:a16="http://schemas.microsoft.com/office/drawing/2014/main" val="1358658863"/>
                    </a:ext>
                  </a:extLst>
                </a:gridCol>
                <a:gridCol w="329184">
                  <a:extLst>
                    <a:ext uri="{9D8B030D-6E8A-4147-A177-3AD203B41FA5}">
                      <a16:colId xmlns:a16="http://schemas.microsoft.com/office/drawing/2014/main" val="1220806975"/>
                    </a:ext>
                  </a:extLst>
                </a:gridCol>
                <a:gridCol w="329184">
                  <a:extLst>
                    <a:ext uri="{9D8B030D-6E8A-4147-A177-3AD203B41FA5}">
                      <a16:colId xmlns:a16="http://schemas.microsoft.com/office/drawing/2014/main" val="2782371345"/>
                    </a:ext>
                  </a:extLst>
                </a:gridCol>
                <a:gridCol w="370332">
                  <a:extLst>
                    <a:ext uri="{9D8B030D-6E8A-4147-A177-3AD203B41FA5}">
                      <a16:colId xmlns:a16="http://schemas.microsoft.com/office/drawing/2014/main" val="660456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413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- 2018-07-09 17:05:00 </a:t>
                      </a:r>
                      <a:r>
                        <a:rPr kumimoji="0" lang="da-DK" sz="1000" b="0" i="0" u="none" strike="noStrike" kern="1200" cap="none" spc="0" normalizeH="0" baseline="0" noProof="0">
                          <a:ln>
                            <a:noFill/>
                          </a:ln>
                          <a:solidFill>
                            <a:prstClr val="black"/>
                          </a:solidFill>
                          <a:effectLst/>
                          <a:uLnTx/>
                          <a:uFillTx/>
                          <a:latin typeface="+mn-lt"/>
                          <a:ea typeface="+mn-ea"/>
                          <a:cs typeface="+mn-cs"/>
                        </a:rPr>
                        <a:t> 
 https://trendset.de/de/messe/termine/
#trendsetmuenchen #trendset #trendsetsommer2018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677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14:13:24 </a:t>
                      </a:r>
                      <a:r>
                        <a:rPr kumimoji="0" lang="en-US" sz="1000" b="0" i="0" u="none" strike="noStrike" kern="1200" cap="none" spc="0" normalizeH="0" baseline="0" noProof="0">
                          <a:ln>
                            <a:noFill/>
                          </a:ln>
                          <a:solidFill>
                            <a:prstClr val="black"/>
                          </a:solidFill>
                          <a:effectLst/>
                          <a:uLnTx/>
                          <a:uFillTx/>
                          <a:latin typeface="+mn-lt"/>
                          <a:ea typeface="+mn-ea"/>
                          <a:cs typeface="+mn-cs"/>
                        </a:rPr>
                        <a:t> 
 Neuheiten, Innovationen und jede Menge coole Produkte findet ihr in unserer Topic Area TrendSet Newcomer. Kommt doch einfach vorbei und entdeckt neue Trends! 
#trendsetmuenchen #trendset #trendsetnewcomer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7734836"/>
                  </a:ext>
                </a:extLst>
              </a:tr>
            </a:tbl>
          </a:graphicData>
        </a:graphic>
      </p:graphicFrame>
      <p:sp>
        <p:nvSpPr>
          <p:cNvPr id="4" name="Text Placeholder 3">
            <a:extLst>
              <a:ext uri="{FF2B5EF4-FFF2-40B4-BE49-F238E27FC236}">
                <a16:creationId xmlns:a16="http://schemas.microsoft.com/office/drawing/2014/main" id="{C3D19A10-A71C-4F0B-8B8F-5577D9C6091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84736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7D43-5E21-4C57-8155-AA8DC7FECBB3}"/>
              </a:ext>
            </a:extLst>
          </p:cNvPr>
          <p:cNvSpPr>
            <a:spLocks noGrp="1"/>
          </p:cNvSpPr>
          <p:nvPr>
            <p:ph type="title"/>
          </p:nvPr>
        </p:nvSpPr>
        <p:spPr/>
        <p:txBody>
          <a:bodyPr/>
          <a:lstStyle/>
          <a:p>
            <a:r>
              <a:rPr lang="en-US"/>
              <a:t>Facebook Own Posts Table  | TrendSet - 4 of 6</a:t>
            </a:r>
          </a:p>
        </p:txBody>
      </p:sp>
      <p:graphicFrame>
        <p:nvGraphicFramePr>
          <p:cNvPr id="5" name="Table Placeholder 4">
            <a:extLst>
              <a:ext uri="{FF2B5EF4-FFF2-40B4-BE49-F238E27FC236}">
                <a16:creationId xmlns:a16="http://schemas.microsoft.com/office/drawing/2014/main" id="{DA015E8E-7BF9-4B5F-83A1-387A3524E6EA}"/>
              </a:ext>
            </a:extLst>
          </p:cNvPr>
          <p:cNvGraphicFramePr>
            <a:graphicFrameLocks noGrp="1"/>
          </p:cNvGraphicFramePr>
          <p:nvPr>
            <p:ph type="tbl" sz="quarter" idx="13"/>
            <p:extLst>
              <p:ext uri="{D42A27DB-BD31-4B8C-83A1-F6EECF244321}">
                <p14:modId xmlns:p14="http://schemas.microsoft.com/office/powerpoint/2010/main" val="9487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78596281"/>
                    </a:ext>
                  </a:extLst>
                </a:gridCol>
                <a:gridCol w="370332">
                  <a:extLst>
                    <a:ext uri="{9D8B030D-6E8A-4147-A177-3AD203B41FA5}">
                      <a16:colId xmlns:a16="http://schemas.microsoft.com/office/drawing/2014/main" val="752417333"/>
                    </a:ext>
                  </a:extLst>
                </a:gridCol>
                <a:gridCol w="370332">
                  <a:extLst>
                    <a:ext uri="{9D8B030D-6E8A-4147-A177-3AD203B41FA5}">
                      <a16:colId xmlns:a16="http://schemas.microsoft.com/office/drawing/2014/main" val="228913490"/>
                    </a:ext>
                  </a:extLst>
                </a:gridCol>
                <a:gridCol w="370332">
                  <a:extLst>
                    <a:ext uri="{9D8B030D-6E8A-4147-A177-3AD203B41FA5}">
                      <a16:colId xmlns:a16="http://schemas.microsoft.com/office/drawing/2014/main" val="1718923324"/>
                    </a:ext>
                  </a:extLst>
                </a:gridCol>
                <a:gridCol w="329184">
                  <a:extLst>
                    <a:ext uri="{9D8B030D-6E8A-4147-A177-3AD203B41FA5}">
                      <a16:colId xmlns:a16="http://schemas.microsoft.com/office/drawing/2014/main" val="1012561166"/>
                    </a:ext>
                  </a:extLst>
                </a:gridCol>
                <a:gridCol w="329184">
                  <a:extLst>
                    <a:ext uri="{9D8B030D-6E8A-4147-A177-3AD203B41FA5}">
                      <a16:colId xmlns:a16="http://schemas.microsoft.com/office/drawing/2014/main" val="1139968465"/>
                    </a:ext>
                  </a:extLst>
                </a:gridCol>
                <a:gridCol w="329184">
                  <a:extLst>
                    <a:ext uri="{9D8B030D-6E8A-4147-A177-3AD203B41FA5}">
                      <a16:colId xmlns:a16="http://schemas.microsoft.com/office/drawing/2014/main" val="263143322"/>
                    </a:ext>
                  </a:extLst>
                </a:gridCol>
                <a:gridCol w="329184">
                  <a:extLst>
                    <a:ext uri="{9D8B030D-6E8A-4147-A177-3AD203B41FA5}">
                      <a16:colId xmlns:a16="http://schemas.microsoft.com/office/drawing/2014/main" val="2173455387"/>
                    </a:ext>
                  </a:extLst>
                </a:gridCol>
                <a:gridCol w="329184">
                  <a:extLst>
                    <a:ext uri="{9D8B030D-6E8A-4147-A177-3AD203B41FA5}">
                      <a16:colId xmlns:a16="http://schemas.microsoft.com/office/drawing/2014/main" val="4203249479"/>
                    </a:ext>
                  </a:extLst>
                </a:gridCol>
                <a:gridCol w="329184">
                  <a:extLst>
                    <a:ext uri="{9D8B030D-6E8A-4147-A177-3AD203B41FA5}">
                      <a16:colId xmlns:a16="http://schemas.microsoft.com/office/drawing/2014/main" val="2929322310"/>
                    </a:ext>
                  </a:extLst>
                </a:gridCol>
                <a:gridCol w="329184">
                  <a:extLst>
                    <a:ext uri="{9D8B030D-6E8A-4147-A177-3AD203B41FA5}">
                      <a16:colId xmlns:a16="http://schemas.microsoft.com/office/drawing/2014/main" val="1238474698"/>
                    </a:ext>
                  </a:extLst>
                </a:gridCol>
                <a:gridCol w="329184">
                  <a:extLst>
                    <a:ext uri="{9D8B030D-6E8A-4147-A177-3AD203B41FA5}">
                      <a16:colId xmlns:a16="http://schemas.microsoft.com/office/drawing/2014/main" val="519886381"/>
                    </a:ext>
                  </a:extLst>
                </a:gridCol>
                <a:gridCol w="329184">
                  <a:extLst>
                    <a:ext uri="{9D8B030D-6E8A-4147-A177-3AD203B41FA5}">
                      <a16:colId xmlns:a16="http://schemas.microsoft.com/office/drawing/2014/main" val="4239591136"/>
                    </a:ext>
                  </a:extLst>
                </a:gridCol>
                <a:gridCol w="370332">
                  <a:extLst>
                    <a:ext uri="{9D8B030D-6E8A-4147-A177-3AD203B41FA5}">
                      <a16:colId xmlns:a16="http://schemas.microsoft.com/office/drawing/2014/main" val="3805323900"/>
                    </a:ext>
                  </a:extLst>
                </a:gridCol>
                <a:gridCol w="370332">
                  <a:extLst>
                    <a:ext uri="{9D8B030D-6E8A-4147-A177-3AD203B41FA5}">
                      <a16:colId xmlns:a16="http://schemas.microsoft.com/office/drawing/2014/main" val="1321881378"/>
                    </a:ext>
                  </a:extLst>
                </a:gridCol>
                <a:gridCol w="329184">
                  <a:extLst>
                    <a:ext uri="{9D8B030D-6E8A-4147-A177-3AD203B41FA5}">
                      <a16:colId xmlns:a16="http://schemas.microsoft.com/office/drawing/2014/main" val="970619225"/>
                    </a:ext>
                  </a:extLst>
                </a:gridCol>
                <a:gridCol w="329184">
                  <a:extLst>
                    <a:ext uri="{9D8B030D-6E8A-4147-A177-3AD203B41FA5}">
                      <a16:colId xmlns:a16="http://schemas.microsoft.com/office/drawing/2014/main" val="1743405470"/>
                    </a:ext>
                  </a:extLst>
                </a:gridCol>
                <a:gridCol w="370332">
                  <a:extLst>
                    <a:ext uri="{9D8B030D-6E8A-4147-A177-3AD203B41FA5}">
                      <a16:colId xmlns:a16="http://schemas.microsoft.com/office/drawing/2014/main" val="2509133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54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13:23:51 </a:t>
                      </a:r>
                      <a:r>
                        <a:rPr kumimoji="0" lang="en-US" sz="1000" b="0" i="0" u="none" strike="noStrike" kern="1200" cap="none" spc="0" normalizeH="0" baseline="0" noProof="0">
                          <a:ln>
                            <a:noFill/>
                          </a:ln>
                          <a:solidFill>
                            <a:prstClr val="black"/>
                          </a:solidFill>
                          <a:effectLst/>
                          <a:uLnTx/>
                          <a:uFillTx/>
                          <a:latin typeface="+mn-lt"/>
                          <a:ea typeface="+mn-ea"/>
                          <a:cs typeface="+mn-cs"/>
                        </a:rPr>
                        <a:t> 
 All about Tracht &amp; Heimat findet ihr in Halle A4 auf unserer Topic Area TrendSet Country &amp; Style. Auf geht’s zu den trendigen Neuheiten - schaut doch mal vorbei!
#trensetmuenchen #trendset #trendsetcountryandstyle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350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13:14:51 </a:t>
                      </a:r>
                      <a:r>
                        <a:rPr kumimoji="0" lang="en-US" sz="1000" b="0" i="0" u="none" strike="noStrike" kern="1200" cap="none" spc="0" normalizeH="0" baseline="0" noProof="0">
                          <a:ln>
                            <a:noFill/>
                          </a:ln>
                          <a:solidFill>
                            <a:prstClr val="black"/>
                          </a:solidFill>
                          <a:effectLst/>
                          <a:uLnTx/>
                          <a:uFillTx/>
                          <a:latin typeface="+mn-lt"/>
                          <a:ea typeface="+mn-ea"/>
                          <a:cs typeface="+mn-cs"/>
                        </a:rPr>
                        <a:t> 
 In unserer neuen Topic Area TrendSet Fine Arts in Halle A5 könnt ihr vielversprechende Künstler und ihre tollen Werke kennenlernen. Lasst euch inspirieren! Schaut mal vorbei! 
#trendsetmuenchen #trendset #trendsetfinearts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4951362"/>
                  </a:ext>
                </a:extLst>
              </a:tr>
            </a:tbl>
          </a:graphicData>
        </a:graphic>
      </p:graphicFrame>
      <p:sp>
        <p:nvSpPr>
          <p:cNvPr id="4" name="Text Placeholder 3">
            <a:extLst>
              <a:ext uri="{FF2B5EF4-FFF2-40B4-BE49-F238E27FC236}">
                <a16:creationId xmlns:a16="http://schemas.microsoft.com/office/drawing/2014/main" id="{2D08A747-20D1-4C6E-8DD2-B3F3AA60C9F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25207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2E556-3273-40A1-BACE-6AA451D46C17}"/>
              </a:ext>
            </a:extLst>
          </p:cNvPr>
          <p:cNvSpPr>
            <a:spLocks noGrp="1"/>
          </p:cNvSpPr>
          <p:nvPr>
            <p:ph type="title"/>
          </p:nvPr>
        </p:nvSpPr>
        <p:spPr/>
        <p:txBody>
          <a:bodyPr/>
          <a:lstStyle/>
          <a:p>
            <a:r>
              <a:rPr lang="en-US"/>
              <a:t>Facebook Own Posts Table  | TrendSet - 5 of 6</a:t>
            </a:r>
          </a:p>
        </p:txBody>
      </p:sp>
      <p:graphicFrame>
        <p:nvGraphicFramePr>
          <p:cNvPr id="5" name="Table Placeholder 4">
            <a:extLst>
              <a:ext uri="{FF2B5EF4-FFF2-40B4-BE49-F238E27FC236}">
                <a16:creationId xmlns:a16="http://schemas.microsoft.com/office/drawing/2014/main" id="{4B9E58B9-F6B9-4010-9DAA-A4611644833D}"/>
              </a:ext>
            </a:extLst>
          </p:cNvPr>
          <p:cNvGraphicFramePr>
            <a:graphicFrameLocks noGrp="1"/>
          </p:cNvGraphicFramePr>
          <p:nvPr>
            <p:ph type="tbl" sz="quarter" idx="13"/>
            <p:extLst>
              <p:ext uri="{D42A27DB-BD31-4B8C-83A1-F6EECF244321}">
                <p14:modId xmlns:p14="http://schemas.microsoft.com/office/powerpoint/2010/main" val="89912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43627656"/>
                    </a:ext>
                  </a:extLst>
                </a:gridCol>
                <a:gridCol w="370332">
                  <a:extLst>
                    <a:ext uri="{9D8B030D-6E8A-4147-A177-3AD203B41FA5}">
                      <a16:colId xmlns:a16="http://schemas.microsoft.com/office/drawing/2014/main" val="3676934833"/>
                    </a:ext>
                  </a:extLst>
                </a:gridCol>
                <a:gridCol w="370332">
                  <a:extLst>
                    <a:ext uri="{9D8B030D-6E8A-4147-A177-3AD203B41FA5}">
                      <a16:colId xmlns:a16="http://schemas.microsoft.com/office/drawing/2014/main" val="3447497883"/>
                    </a:ext>
                  </a:extLst>
                </a:gridCol>
                <a:gridCol w="370332">
                  <a:extLst>
                    <a:ext uri="{9D8B030D-6E8A-4147-A177-3AD203B41FA5}">
                      <a16:colId xmlns:a16="http://schemas.microsoft.com/office/drawing/2014/main" val="3109222333"/>
                    </a:ext>
                  </a:extLst>
                </a:gridCol>
                <a:gridCol w="329184">
                  <a:extLst>
                    <a:ext uri="{9D8B030D-6E8A-4147-A177-3AD203B41FA5}">
                      <a16:colId xmlns:a16="http://schemas.microsoft.com/office/drawing/2014/main" val="3238993372"/>
                    </a:ext>
                  </a:extLst>
                </a:gridCol>
                <a:gridCol w="329184">
                  <a:extLst>
                    <a:ext uri="{9D8B030D-6E8A-4147-A177-3AD203B41FA5}">
                      <a16:colId xmlns:a16="http://schemas.microsoft.com/office/drawing/2014/main" val="3907670902"/>
                    </a:ext>
                  </a:extLst>
                </a:gridCol>
                <a:gridCol w="329184">
                  <a:extLst>
                    <a:ext uri="{9D8B030D-6E8A-4147-A177-3AD203B41FA5}">
                      <a16:colId xmlns:a16="http://schemas.microsoft.com/office/drawing/2014/main" val="2279577381"/>
                    </a:ext>
                  </a:extLst>
                </a:gridCol>
                <a:gridCol w="329184">
                  <a:extLst>
                    <a:ext uri="{9D8B030D-6E8A-4147-A177-3AD203B41FA5}">
                      <a16:colId xmlns:a16="http://schemas.microsoft.com/office/drawing/2014/main" val="4086120620"/>
                    </a:ext>
                  </a:extLst>
                </a:gridCol>
                <a:gridCol w="329184">
                  <a:extLst>
                    <a:ext uri="{9D8B030D-6E8A-4147-A177-3AD203B41FA5}">
                      <a16:colId xmlns:a16="http://schemas.microsoft.com/office/drawing/2014/main" val="3033915357"/>
                    </a:ext>
                  </a:extLst>
                </a:gridCol>
                <a:gridCol w="329184">
                  <a:extLst>
                    <a:ext uri="{9D8B030D-6E8A-4147-A177-3AD203B41FA5}">
                      <a16:colId xmlns:a16="http://schemas.microsoft.com/office/drawing/2014/main" val="4142358436"/>
                    </a:ext>
                  </a:extLst>
                </a:gridCol>
                <a:gridCol w="329184">
                  <a:extLst>
                    <a:ext uri="{9D8B030D-6E8A-4147-A177-3AD203B41FA5}">
                      <a16:colId xmlns:a16="http://schemas.microsoft.com/office/drawing/2014/main" val="4201178510"/>
                    </a:ext>
                  </a:extLst>
                </a:gridCol>
                <a:gridCol w="329184">
                  <a:extLst>
                    <a:ext uri="{9D8B030D-6E8A-4147-A177-3AD203B41FA5}">
                      <a16:colId xmlns:a16="http://schemas.microsoft.com/office/drawing/2014/main" val="3343226573"/>
                    </a:ext>
                  </a:extLst>
                </a:gridCol>
                <a:gridCol w="329184">
                  <a:extLst>
                    <a:ext uri="{9D8B030D-6E8A-4147-A177-3AD203B41FA5}">
                      <a16:colId xmlns:a16="http://schemas.microsoft.com/office/drawing/2014/main" val="1416878198"/>
                    </a:ext>
                  </a:extLst>
                </a:gridCol>
                <a:gridCol w="370332">
                  <a:extLst>
                    <a:ext uri="{9D8B030D-6E8A-4147-A177-3AD203B41FA5}">
                      <a16:colId xmlns:a16="http://schemas.microsoft.com/office/drawing/2014/main" val="450483336"/>
                    </a:ext>
                  </a:extLst>
                </a:gridCol>
                <a:gridCol w="370332">
                  <a:extLst>
                    <a:ext uri="{9D8B030D-6E8A-4147-A177-3AD203B41FA5}">
                      <a16:colId xmlns:a16="http://schemas.microsoft.com/office/drawing/2014/main" val="3977428442"/>
                    </a:ext>
                  </a:extLst>
                </a:gridCol>
                <a:gridCol w="329184">
                  <a:extLst>
                    <a:ext uri="{9D8B030D-6E8A-4147-A177-3AD203B41FA5}">
                      <a16:colId xmlns:a16="http://schemas.microsoft.com/office/drawing/2014/main" val="3263781163"/>
                    </a:ext>
                  </a:extLst>
                </a:gridCol>
                <a:gridCol w="329184">
                  <a:extLst>
                    <a:ext uri="{9D8B030D-6E8A-4147-A177-3AD203B41FA5}">
                      <a16:colId xmlns:a16="http://schemas.microsoft.com/office/drawing/2014/main" val="1386830970"/>
                    </a:ext>
                  </a:extLst>
                </a:gridCol>
                <a:gridCol w="370332">
                  <a:extLst>
                    <a:ext uri="{9D8B030D-6E8A-4147-A177-3AD203B41FA5}">
                      <a16:colId xmlns:a16="http://schemas.microsoft.com/office/drawing/2014/main" val="3075882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30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- 2018-07-07 09:16:24 </a:t>
                      </a:r>
                      <a:r>
                        <a:rPr kumimoji="0" lang="de-DE" sz="1000" b="0" i="0" u="none" strike="noStrike" kern="1200" cap="none" spc="0" normalizeH="0" baseline="0" noProof="0">
                          <a:ln>
                            <a:noFill/>
                          </a:ln>
                          <a:solidFill>
                            <a:prstClr val="black"/>
                          </a:solidFill>
                          <a:effectLst/>
                          <a:uLnTx/>
                          <a:uFillTx/>
                          <a:latin typeface="+mn-lt"/>
                          <a:ea typeface="+mn-ea"/>
                          <a:cs typeface="+mn-cs"/>
                        </a:rPr>
                        <a:t> 
 Die 112. TrendSet ist eröffnet! 😊 Wir wünschen euch gute Tage und eine erfolgreiche TrendSet Sommer 2018! 💙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052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- 2018-07-06 10:00:00 </a:t>
                      </a:r>
                      <a:r>
                        <a:rPr kumimoji="0" lang="de-DE" sz="1000" b="0" i="0" u="none" strike="noStrike" kern="1200" cap="none" spc="0" normalizeH="0" baseline="0" noProof="0">
                          <a:ln>
                            <a:noFill/>
                          </a:ln>
                          <a:solidFill>
                            <a:prstClr val="black"/>
                          </a:solidFill>
                          <a:effectLst/>
                          <a:uLnTx/>
                          <a:uFillTx/>
                          <a:latin typeface="+mn-lt"/>
                          <a:ea typeface="+mn-ea"/>
                          <a:cs typeface="+mn-cs"/>
                        </a:rPr>
                        <a:t> 
 Morgen beginnt die TrendSet Sommer 2018 :-) Eintrittskarten für Einzelhandel, Handel und alle Fachbesucher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6922545"/>
                  </a:ext>
                </a:extLst>
              </a:tr>
            </a:tbl>
          </a:graphicData>
        </a:graphic>
      </p:graphicFrame>
      <p:sp>
        <p:nvSpPr>
          <p:cNvPr id="4" name="Text Placeholder 3">
            <a:extLst>
              <a:ext uri="{FF2B5EF4-FFF2-40B4-BE49-F238E27FC236}">
                <a16:creationId xmlns:a16="http://schemas.microsoft.com/office/drawing/2014/main" id="{2B6D22F8-FDB3-4877-A8D8-221038B6E65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27087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75078-2912-4873-8FDE-E15A862A90E2}"/>
              </a:ext>
            </a:extLst>
          </p:cNvPr>
          <p:cNvSpPr>
            <a:spLocks noGrp="1"/>
          </p:cNvSpPr>
          <p:nvPr>
            <p:ph type="title"/>
          </p:nvPr>
        </p:nvSpPr>
        <p:spPr/>
        <p:txBody>
          <a:bodyPr/>
          <a:lstStyle/>
          <a:p>
            <a:r>
              <a:rPr lang="en-US"/>
              <a:t>Facebook Own Posts Table  | TrendSet - 6 of 6</a:t>
            </a:r>
          </a:p>
        </p:txBody>
      </p:sp>
      <p:graphicFrame>
        <p:nvGraphicFramePr>
          <p:cNvPr id="5" name="Table Placeholder 4">
            <a:extLst>
              <a:ext uri="{FF2B5EF4-FFF2-40B4-BE49-F238E27FC236}">
                <a16:creationId xmlns:a16="http://schemas.microsoft.com/office/drawing/2014/main" id="{D3C2B48B-A485-4439-8015-8CA7723297EF}"/>
              </a:ext>
            </a:extLst>
          </p:cNvPr>
          <p:cNvGraphicFramePr>
            <a:graphicFrameLocks noGrp="1"/>
          </p:cNvGraphicFramePr>
          <p:nvPr>
            <p:ph type="tbl" sz="quarter" idx="13"/>
            <p:extLst>
              <p:ext uri="{D42A27DB-BD31-4B8C-83A1-F6EECF244321}">
                <p14:modId xmlns:p14="http://schemas.microsoft.com/office/powerpoint/2010/main" val="142472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0818334"/>
                    </a:ext>
                  </a:extLst>
                </a:gridCol>
                <a:gridCol w="370332">
                  <a:extLst>
                    <a:ext uri="{9D8B030D-6E8A-4147-A177-3AD203B41FA5}">
                      <a16:colId xmlns:a16="http://schemas.microsoft.com/office/drawing/2014/main" val="1966106144"/>
                    </a:ext>
                  </a:extLst>
                </a:gridCol>
                <a:gridCol w="370332">
                  <a:extLst>
                    <a:ext uri="{9D8B030D-6E8A-4147-A177-3AD203B41FA5}">
                      <a16:colId xmlns:a16="http://schemas.microsoft.com/office/drawing/2014/main" val="1442577114"/>
                    </a:ext>
                  </a:extLst>
                </a:gridCol>
                <a:gridCol w="370332">
                  <a:extLst>
                    <a:ext uri="{9D8B030D-6E8A-4147-A177-3AD203B41FA5}">
                      <a16:colId xmlns:a16="http://schemas.microsoft.com/office/drawing/2014/main" val="4136564809"/>
                    </a:ext>
                  </a:extLst>
                </a:gridCol>
                <a:gridCol w="329184">
                  <a:extLst>
                    <a:ext uri="{9D8B030D-6E8A-4147-A177-3AD203B41FA5}">
                      <a16:colId xmlns:a16="http://schemas.microsoft.com/office/drawing/2014/main" val="368975692"/>
                    </a:ext>
                  </a:extLst>
                </a:gridCol>
                <a:gridCol w="329184">
                  <a:extLst>
                    <a:ext uri="{9D8B030D-6E8A-4147-A177-3AD203B41FA5}">
                      <a16:colId xmlns:a16="http://schemas.microsoft.com/office/drawing/2014/main" val="4096119831"/>
                    </a:ext>
                  </a:extLst>
                </a:gridCol>
                <a:gridCol w="329184">
                  <a:extLst>
                    <a:ext uri="{9D8B030D-6E8A-4147-A177-3AD203B41FA5}">
                      <a16:colId xmlns:a16="http://schemas.microsoft.com/office/drawing/2014/main" val="1682412826"/>
                    </a:ext>
                  </a:extLst>
                </a:gridCol>
                <a:gridCol w="329184">
                  <a:extLst>
                    <a:ext uri="{9D8B030D-6E8A-4147-A177-3AD203B41FA5}">
                      <a16:colId xmlns:a16="http://schemas.microsoft.com/office/drawing/2014/main" val="2175683925"/>
                    </a:ext>
                  </a:extLst>
                </a:gridCol>
                <a:gridCol w="329184">
                  <a:extLst>
                    <a:ext uri="{9D8B030D-6E8A-4147-A177-3AD203B41FA5}">
                      <a16:colId xmlns:a16="http://schemas.microsoft.com/office/drawing/2014/main" val="560501910"/>
                    </a:ext>
                  </a:extLst>
                </a:gridCol>
                <a:gridCol w="329184">
                  <a:extLst>
                    <a:ext uri="{9D8B030D-6E8A-4147-A177-3AD203B41FA5}">
                      <a16:colId xmlns:a16="http://schemas.microsoft.com/office/drawing/2014/main" val="2971496551"/>
                    </a:ext>
                  </a:extLst>
                </a:gridCol>
                <a:gridCol w="329184">
                  <a:extLst>
                    <a:ext uri="{9D8B030D-6E8A-4147-A177-3AD203B41FA5}">
                      <a16:colId xmlns:a16="http://schemas.microsoft.com/office/drawing/2014/main" val="3015066195"/>
                    </a:ext>
                  </a:extLst>
                </a:gridCol>
                <a:gridCol w="329184">
                  <a:extLst>
                    <a:ext uri="{9D8B030D-6E8A-4147-A177-3AD203B41FA5}">
                      <a16:colId xmlns:a16="http://schemas.microsoft.com/office/drawing/2014/main" val="2547170239"/>
                    </a:ext>
                  </a:extLst>
                </a:gridCol>
                <a:gridCol w="329184">
                  <a:extLst>
                    <a:ext uri="{9D8B030D-6E8A-4147-A177-3AD203B41FA5}">
                      <a16:colId xmlns:a16="http://schemas.microsoft.com/office/drawing/2014/main" val="683715903"/>
                    </a:ext>
                  </a:extLst>
                </a:gridCol>
                <a:gridCol w="370332">
                  <a:extLst>
                    <a:ext uri="{9D8B030D-6E8A-4147-A177-3AD203B41FA5}">
                      <a16:colId xmlns:a16="http://schemas.microsoft.com/office/drawing/2014/main" val="1562225002"/>
                    </a:ext>
                  </a:extLst>
                </a:gridCol>
                <a:gridCol w="370332">
                  <a:extLst>
                    <a:ext uri="{9D8B030D-6E8A-4147-A177-3AD203B41FA5}">
                      <a16:colId xmlns:a16="http://schemas.microsoft.com/office/drawing/2014/main" val="2689479133"/>
                    </a:ext>
                  </a:extLst>
                </a:gridCol>
                <a:gridCol w="329184">
                  <a:extLst>
                    <a:ext uri="{9D8B030D-6E8A-4147-A177-3AD203B41FA5}">
                      <a16:colId xmlns:a16="http://schemas.microsoft.com/office/drawing/2014/main" val="2809957216"/>
                    </a:ext>
                  </a:extLst>
                </a:gridCol>
                <a:gridCol w="329184">
                  <a:extLst>
                    <a:ext uri="{9D8B030D-6E8A-4147-A177-3AD203B41FA5}">
                      <a16:colId xmlns:a16="http://schemas.microsoft.com/office/drawing/2014/main" val="3626747781"/>
                    </a:ext>
                  </a:extLst>
                </a:gridCol>
                <a:gridCol w="370332">
                  <a:extLst>
                    <a:ext uri="{9D8B030D-6E8A-4147-A177-3AD203B41FA5}">
                      <a16:colId xmlns:a16="http://schemas.microsoft.com/office/drawing/2014/main" val="220142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476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- 2018-07-05 10:00:00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686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- 2018-07-04 11:09:25 </a:t>
                      </a:r>
                      <a:r>
                        <a:rPr kumimoji="0" lang="de-DE" sz="1000" b="0" i="0" u="none" strike="noStrike" kern="1200" cap="none" spc="0" normalizeH="0" baseline="0" noProof="0">
                          <a:ln>
                            <a:noFill/>
                          </a:ln>
                          <a:solidFill>
                            <a:prstClr val="black"/>
                          </a:solidFill>
                          <a:effectLst/>
                          <a:uLnTx/>
                          <a:uFillTx/>
                          <a:latin typeface="+mn-lt"/>
                          <a:ea typeface="+mn-ea"/>
                          <a:cs typeface="+mn-cs"/>
                        </a:rPr>
                        <a:t> 
 Bald geht’s los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4043321"/>
                  </a:ext>
                </a:extLst>
              </a:tr>
            </a:tbl>
          </a:graphicData>
        </a:graphic>
      </p:graphicFrame>
      <p:sp>
        <p:nvSpPr>
          <p:cNvPr id="4" name="Text Placeholder 3">
            <a:extLst>
              <a:ext uri="{FF2B5EF4-FFF2-40B4-BE49-F238E27FC236}">
                <a16:creationId xmlns:a16="http://schemas.microsoft.com/office/drawing/2014/main" id="{A66CAB2C-D4D1-450C-BA97-9DEC83F16A4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42251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07313-4112-4E28-B3BC-DE197FDCEC9D}"/>
              </a:ext>
            </a:extLst>
          </p:cNvPr>
          <p:cNvSpPr>
            <a:spLocks noGrp="1"/>
          </p:cNvSpPr>
          <p:nvPr>
            <p:ph type="title"/>
          </p:nvPr>
        </p:nvSpPr>
        <p:spPr/>
        <p:txBody>
          <a:bodyPr/>
          <a:lstStyle/>
          <a:p>
            <a:r>
              <a:rPr lang="en-US"/>
              <a:t>Facebook Own Posts | TrendSet</a:t>
            </a:r>
          </a:p>
        </p:txBody>
      </p:sp>
      <p:graphicFrame>
        <p:nvGraphicFramePr>
          <p:cNvPr id="6" name="Chart Placeholder 5">
            <a:extLst>
              <a:ext uri="{FF2B5EF4-FFF2-40B4-BE49-F238E27FC236}">
                <a16:creationId xmlns:a16="http://schemas.microsoft.com/office/drawing/2014/main" id="{7BA898D4-6E8A-41BC-B699-86DE9DB44E35}"/>
              </a:ext>
            </a:extLst>
          </p:cNvPr>
          <p:cNvGraphicFramePr>
            <a:graphicFrameLocks noGrp="1"/>
          </p:cNvGraphicFramePr>
          <p:nvPr>
            <p:ph type="chart" sz="quarter" idx="13"/>
            <p:extLst>
              <p:ext uri="{D42A27DB-BD31-4B8C-83A1-F6EECF244321}">
                <p14:modId xmlns:p14="http://schemas.microsoft.com/office/powerpoint/2010/main" val="2434514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902435-3DBA-4AD7-84F4-F156F005905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F223DB3-DCB6-4FDD-887C-B8E54FE8D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015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55B25-ECF9-4655-95A6-6F9B723084F8}"/>
              </a:ext>
            </a:extLst>
          </p:cNvPr>
          <p:cNvSpPr>
            <a:spLocks noGrp="1"/>
          </p:cNvSpPr>
          <p:nvPr>
            <p:ph type="title"/>
          </p:nvPr>
        </p:nvSpPr>
        <p:spPr/>
        <p:txBody>
          <a:bodyPr/>
          <a:lstStyle/>
          <a:p>
            <a:r>
              <a:rPr lang="en-US"/>
              <a:t>Facebook Page Post Reach Table | TrendSet</a:t>
            </a:r>
          </a:p>
        </p:txBody>
      </p:sp>
      <p:graphicFrame>
        <p:nvGraphicFramePr>
          <p:cNvPr id="5" name="Table Placeholder 4">
            <a:extLst>
              <a:ext uri="{FF2B5EF4-FFF2-40B4-BE49-F238E27FC236}">
                <a16:creationId xmlns:a16="http://schemas.microsoft.com/office/drawing/2014/main" id="{BF8FD7A0-852C-4CD1-9944-A1295F9CCF41}"/>
              </a:ext>
            </a:extLst>
          </p:cNvPr>
          <p:cNvGraphicFramePr>
            <a:graphicFrameLocks noGrp="1"/>
          </p:cNvGraphicFramePr>
          <p:nvPr>
            <p:ph type="tbl" sz="quarter" idx="13"/>
            <p:extLst>
              <p:ext uri="{D42A27DB-BD31-4B8C-83A1-F6EECF244321}">
                <p14:modId xmlns:p14="http://schemas.microsoft.com/office/powerpoint/2010/main" val="3223240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1229540"/>
                    </a:ext>
                  </a:extLst>
                </a:gridCol>
                <a:gridCol w="1645920">
                  <a:extLst>
                    <a:ext uri="{9D8B030D-6E8A-4147-A177-3AD203B41FA5}">
                      <a16:colId xmlns:a16="http://schemas.microsoft.com/office/drawing/2014/main" val="3604369723"/>
                    </a:ext>
                  </a:extLst>
                </a:gridCol>
                <a:gridCol w="1645920">
                  <a:extLst>
                    <a:ext uri="{9D8B030D-6E8A-4147-A177-3AD203B41FA5}">
                      <a16:colId xmlns:a16="http://schemas.microsoft.com/office/drawing/2014/main" val="896322492"/>
                    </a:ext>
                  </a:extLst>
                </a:gridCol>
                <a:gridCol w="1645920">
                  <a:extLst>
                    <a:ext uri="{9D8B030D-6E8A-4147-A177-3AD203B41FA5}">
                      <a16:colId xmlns:a16="http://schemas.microsoft.com/office/drawing/2014/main" val="2965344703"/>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987353998"/>
                  </a:ext>
                </a:extLst>
              </a:tr>
              <a:tr h="370840">
                <a:tc>
                  <a:txBody>
                    <a:bodyPr/>
                    <a:lstStyle/>
                    <a:p>
                      <a:r>
                        <a:rPr lang="en-US" sz="1000"/>
                        <a:t>TrendSet</a:t>
                      </a:r>
                    </a:p>
                  </a:txBody>
                  <a:tcPr/>
                </a:tc>
                <a:tc>
                  <a:txBody>
                    <a:bodyPr/>
                    <a:lstStyle/>
                    <a:p>
                      <a:r>
                        <a:rPr lang="en-US" sz="1000"/>
                        <a:t>160</a:t>
                      </a:r>
                    </a:p>
                  </a:txBody>
                  <a:tcPr/>
                </a:tc>
                <a:tc>
                  <a:txBody>
                    <a:bodyPr/>
                    <a:lstStyle/>
                    <a:p>
                      <a:r>
                        <a:rPr lang="en-US" sz="1000"/>
                        <a:t>265</a:t>
                      </a:r>
                    </a:p>
                  </a:txBody>
                  <a:tcPr/>
                </a:tc>
                <a:tc>
                  <a:txBody>
                    <a:bodyPr/>
                    <a:lstStyle/>
                    <a:p>
                      <a:r>
                        <a:rPr lang="en-US" sz="1000"/>
                        <a:t>5085</a:t>
                      </a:r>
                    </a:p>
                  </a:txBody>
                  <a:tcPr/>
                </a:tc>
                <a:extLst>
                  <a:ext uri="{0D108BD9-81ED-4DB2-BD59-A6C34878D82A}">
                    <a16:rowId xmlns:a16="http://schemas.microsoft.com/office/drawing/2014/main" val="3643819987"/>
                  </a:ext>
                </a:extLst>
              </a:tr>
            </a:tbl>
          </a:graphicData>
        </a:graphic>
      </p:graphicFrame>
      <p:sp>
        <p:nvSpPr>
          <p:cNvPr id="4" name="Text Placeholder 3">
            <a:extLst>
              <a:ext uri="{FF2B5EF4-FFF2-40B4-BE49-F238E27FC236}">
                <a16:creationId xmlns:a16="http://schemas.microsoft.com/office/drawing/2014/main" id="{6AA96ED7-2339-46E6-AB8A-8168C5AC098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19329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AD534-A678-42F1-AFD9-F501DB72B019}"/>
              </a:ext>
            </a:extLst>
          </p:cNvPr>
          <p:cNvSpPr>
            <a:spLocks noGrp="1"/>
          </p:cNvSpPr>
          <p:nvPr>
            <p:ph type="title"/>
          </p:nvPr>
        </p:nvSpPr>
        <p:spPr/>
        <p:txBody>
          <a:bodyPr/>
          <a:lstStyle/>
          <a:p>
            <a:r>
              <a:rPr lang="en-US"/>
              <a:t>Facebook Impressions | TrendSet</a:t>
            </a:r>
          </a:p>
        </p:txBody>
      </p:sp>
      <p:graphicFrame>
        <p:nvGraphicFramePr>
          <p:cNvPr id="6" name="Chart Placeholder 5">
            <a:extLst>
              <a:ext uri="{FF2B5EF4-FFF2-40B4-BE49-F238E27FC236}">
                <a16:creationId xmlns:a16="http://schemas.microsoft.com/office/drawing/2014/main" id="{C24C364B-BFD8-433E-993B-349C0517141B}"/>
              </a:ext>
            </a:extLst>
          </p:cNvPr>
          <p:cNvGraphicFramePr>
            <a:graphicFrameLocks noGrp="1"/>
          </p:cNvGraphicFramePr>
          <p:nvPr>
            <p:ph type="chart" sz="quarter" idx="13"/>
            <p:extLst>
              <p:ext uri="{D42A27DB-BD31-4B8C-83A1-F6EECF244321}">
                <p14:modId xmlns:p14="http://schemas.microsoft.com/office/powerpoint/2010/main" val="1912208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037FE-22A2-46FB-AFF6-E25C6638EEC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FE7B770-E79C-4B02-998B-E00A0F36E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08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F18F6-8218-44EC-AA9E-26F6D5331E56}"/>
              </a:ext>
            </a:extLst>
          </p:cNvPr>
          <p:cNvSpPr>
            <a:spLocks noGrp="1"/>
          </p:cNvSpPr>
          <p:nvPr>
            <p:ph type="title"/>
          </p:nvPr>
        </p:nvSpPr>
        <p:spPr/>
        <p:txBody>
          <a:bodyPr/>
          <a:lstStyle/>
          <a:p>
            <a:r>
              <a:rPr lang="en-US"/>
              <a:t>Facebook Engagement Rate | TrendSet</a:t>
            </a:r>
          </a:p>
        </p:txBody>
      </p:sp>
      <p:graphicFrame>
        <p:nvGraphicFramePr>
          <p:cNvPr id="6" name="Chart Placeholder 5">
            <a:extLst>
              <a:ext uri="{FF2B5EF4-FFF2-40B4-BE49-F238E27FC236}">
                <a16:creationId xmlns:a16="http://schemas.microsoft.com/office/drawing/2014/main" id="{E2C3C543-E83A-4B26-8C54-5B92645A5FF4}"/>
              </a:ext>
            </a:extLst>
          </p:cNvPr>
          <p:cNvGraphicFramePr>
            <a:graphicFrameLocks noGrp="1"/>
          </p:cNvGraphicFramePr>
          <p:nvPr>
            <p:ph type="chart" sz="quarter" idx="13"/>
            <p:extLst>
              <p:ext uri="{D42A27DB-BD31-4B8C-83A1-F6EECF244321}">
                <p14:modId xmlns:p14="http://schemas.microsoft.com/office/powerpoint/2010/main" val="4253057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8A6506-7256-4D99-9BBC-E25730E84C7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BD98243-4B47-4334-AE74-28CC60461A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1592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9E497-BC51-4E65-AF7C-34B40D301F27}"/>
              </a:ext>
            </a:extLst>
          </p:cNvPr>
          <p:cNvSpPr>
            <a:spLocks noGrp="1"/>
          </p:cNvSpPr>
          <p:nvPr>
            <p:ph type="title"/>
          </p:nvPr>
        </p:nvSpPr>
        <p:spPr/>
        <p:txBody>
          <a:bodyPr/>
          <a:lstStyle/>
          <a:p>
            <a:r>
              <a:rPr lang="en-US"/>
              <a:t>Facebook Hashtag Detection | TrendSet</a:t>
            </a:r>
          </a:p>
        </p:txBody>
      </p:sp>
      <p:graphicFrame>
        <p:nvGraphicFramePr>
          <p:cNvPr id="5" name="Table Placeholder 4">
            <a:extLst>
              <a:ext uri="{FF2B5EF4-FFF2-40B4-BE49-F238E27FC236}">
                <a16:creationId xmlns:a16="http://schemas.microsoft.com/office/drawing/2014/main" id="{8A2C5C14-FDF2-4003-8811-9AC05243CC64}"/>
              </a:ext>
            </a:extLst>
          </p:cNvPr>
          <p:cNvGraphicFramePr>
            <a:graphicFrameLocks noGrp="1"/>
          </p:cNvGraphicFramePr>
          <p:nvPr>
            <p:ph type="tbl" sz="quarter" idx="13"/>
            <p:extLst>
              <p:ext uri="{D42A27DB-BD31-4B8C-83A1-F6EECF244321}">
                <p14:modId xmlns:p14="http://schemas.microsoft.com/office/powerpoint/2010/main" val="199031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2415349"/>
                    </a:ext>
                  </a:extLst>
                </a:gridCol>
                <a:gridCol w="1234440">
                  <a:extLst>
                    <a:ext uri="{9D8B030D-6E8A-4147-A177-3AD203B41FA5}">
                      <a16:colId xmlns:a16="http://schemas.microsoft.com/office/drawing/2014/main" val="856381392"/>
                    </a:ext>
                  </a:extLst>
                </a:gridCol>
                <a:gridCol w="1234440">
                  <a:extLst>
                    <a:ext uri="{9D8B030D-6E8A-4147-A177-3AD203B41FA5}">
                      <a16:colId xmlns:a16="http://schemas.microsoft.com/office/drawing/2014/main" val="2631307593"/>
                    </a:ext>
                  </a:extLst>
                </a:gridCol>
                <a:gridCol w="1234440">
                  <a:extLst>
                    <a:ext uri="{9D8B030D-6E8A-4147-A177-3AD203B41FA5}">
                      <a16:colId xmlns:a16="http://schemas.microsoft.com/office/drawing/2014/main" val="442076710"/>
                    </a:ext>
                  </a:extLst>
                </a:gridCol>
                <a:gridCol w="1234440">
                  <a:extLst>
                    <a:ext uri="{9D8B030D-6E8A-4147-A177-3AD203B41FA5}">
                      <a16:colId xmlns:a16="http://schemas.microsoft.com/office/drawing/2014/main" val="2587672775"/>
                    </a:ext>
                  </a:extLst>
                </a:gridCol>
                <a:gridCol w="1234440">
                  <a:extLst>
                    <a:ext uri="{9D8B030D-6E8A-4147-A177-3AD203B41FA5}">
                      <a16:colId xmlns:a16="http://schemas.microsoft.com/office/drawing/2014/main" val="356859042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2983756767"/>
                  </a:ext>
                </a:extLst>
              </a:tr>
              <a:tr h="370840">
                <a:tc>
                  <a:txBody>
                    <a:bodyPr/>
                    <a:lstStyle/>
                    <a:p>
                      <a:r>
                        <a:rPr lang="en-US" sz="1000"/>
                        <a:t>#trendsetmuenchen</a:t>
                      </a:r>
                    </a:p>
                  </a:txBody>
                  <a:tcPr/>
                </a:tc>
                <a:tc>
                  <a:txBody>
                    <a:bodyPr/>
                    <a:lstStyle/>
                    <a:p>
                      <a:r>
                        <a:rPr lang="en-US" sz="1000"/>
                        <a:t>9</a:t>
                      </a:r>
                    </a:p>
                  </a:txBody>
                  <a:tcPr/>
                </a:tc>
                <a:tc>
                  <a:txBody>
                    <a:bodyPr/>
                    <a:lstStyle/>
                    <a:p>
                      <a:r>
                        <a:rPr lang="en-US" sz="1000"/>
                        <a:t>26.555555555556</a:t>
                      </a:r>
                    </a:p>
                  </a:txBody>
                  <a:tcPr/>
                </a:tc>
                <a:tc>
                  <a:txBody>
                    <a:bodyPr/>
                    <a:lstStyle/>
                    <a:p>
                      <a:r>
                        <a:rPr lang="en-US" sz="1000"/>
                        <a:t>1.6666666666667</a:t>
                      </a:r>
                    </a:p>
                  </a:txBody>
                  <a:tcPr/>
                </a:tc>
                <a:tc>
                  <a:txBody>
                    <a:bodyPr/>
                    <a:lstStyle/>
                    <a:p>
                      <a:r>
                        <a:rPr lang="en-US" sz="1000"/>
                        <a:t>1.2222222222222</a:t>
                      </a:r>
                    </a:p>
                  </a:txBody>
                  <a:tcPr/>
                </a:tc>
                <a:tc>
                  <a:txBody>
                    <a:bodyPr/>
                    <a:lstStyle/>
                    <a:p>
                      <a:r>
                        <a:rPr lang="en-US" sz="1000"/>
                        <a:t>29.444444444444</a:t>
                      </a:r>
                    </a:p>
                  </a:txBody>
                  <a:tcPr/>
                </a:tc>
                <a:extLst>
                  <a:ext uri="{0D108BD9-81ED-4DB2-BD59-A6C34878D82A}">
                    <a16:rowId xmlns:a16="http://schemas.microsoft.com/office/drawing/2014/main" val="3714914412"/>
                  </a:ext>
                </a:extLst>
              </a:tr>
              <a:tr h="370840">
                <a:tc>
                  <a:txBody>
                    <a:bodyPr/>
                    <a:lstStyle/>
                    <a:p>
                      <a:r>
                        <a:rPr lang="en-US" sz="1000"/>
                        <a:t>#trendset</a:t>
                      </a:r>
                    </a:p>
                  </a:txBody>
                  <a:tcPr/>
                </a:tc>
                <a:tc>
                  <a:txBody>
                    <a:bodyPr/>
                    <a:lstStyle/>
                    <a:p>
                      <a:r>
                        <a:rPr lang="en-US" sz="1000"/>
                        <a:t>10</a:t>
                      </a:r>
                    </a:p>
                  </a:txBody>
                  <a:tcPr/>
                </a:tc>
                <a:tc>
                  <a:txBody>
                    <a:bodyPr/>
                    <a:lstStyle/>
                    <a:p>
                      <a:r>
                        <a:rPr lang="en-US" sz="1000"/>
                        <a:t>25.2</a:t>
                      </a:r>
                    </a:p>
                  </a:txBody>
                  <a:tcPr/>
                </a:tc>
                <a:tc>
                  <a:txBody>
                    <a:bodyPr/>
                    <a:lstStyle/>
                    <a:p>
                      <a:r>
                        <a:rPr lang="en-US" sz="1000"/>
                        <a:t>1.5</a:t>
                      </a:r>
                    </a:p>
                  </a:txBody>
                  <a:tcPr/>
                </a:tc>
                <a:tc>
                  <a:txBody>
                    <a:bodyPr/>
                    <a:lstStyle/>
                    <a:p>
                      <a:r>
                        <a:rPr lang="en-US" sz="1000"/>
                        <a:t>1.1</a:t>
                      </a:r>
                    </a:p>
                  </a:txBody>
                  <a:tcPr/>
                </a:tc>
                <a:tc>
                  <a:txBody>
                    <a:bodyPr/>
                    <a:lstStyle/>
                    <a:p>
                      <a:r>
                        <a:rPr lang="en-US" sz="1000"/>
                        <a:t>27.8</a:t>
                      </a:r>
                    </a:p>
                  </a:txBody>
                  <a:tcPr/>
                </a:tc>
                <a:extLst>
                  <a:ext uri="{0D108BD9-81ED-4DB2-BD59-A6C34878D82A}">
                    <a16:rowId xmlns:a16="http://schemas.microsoft.com/office/drawing/2014/main" val="682458644"/>
                  </a:ext>
                </a:extLst>
              </a:tr>
              <a:tr h="370840">
                <a:tc>
                  <a:txBody>
                    <a:bodyPr/>
                    <a:lstStyle/>
                    <a:p>
                      <a:r>
                        <a:rPr lang="en-US" sz="1000"/>
                        <a:t>#trendsetsommer2018</a:t>
                      </a:r>
                    </a:p>
                  </a:txBody>
                  <a:tcPr/>
                </a:tc>
                <a:tc>
                  <a:txBody>
                    <a:bodyPr/>
                    <a:lstStyle/>
                    <a:p>
                      <a:r>
                        <a:rPr lang="en-US" sz="1000"/>
                        <a:t>9</a:t>
                      </a:r>
                    </a:p>
                  </a:txBody>
                  <a:tcPr/>
                </a:tc>
                <a:tc>
                  <a:txBody>
                    <a:bodyPr/>
                    <a:lstStyle/>
                    <a:p>
                      <a:r>
                        <a:rPr lang="en-US" sz="1000"/>
                        <a:t>27.111111111111</a:t>
                      </a:r>
                    </a:p>
                  </a:txBody>
                  <a:tcPr/>
                </a:tc>
                <a:tc>
                  <a:txBody>
                    <a:bodyPr/>
                    <a:lstStyle/>
                    <a:p>
                      <a:r>
                        <a:rPr lang="en-US" sz="1000"/>
                        <a:t>1.5555555555556</a:t>
                      </a:r>
                    </a:p>
                  </a:txBody>
                  <a:tcPr/>
                </a:tc>
                <a:tc>
                  <a:txBody>
                    <a:bodyPr/>
                    <a:lstStyle/>
                    <a:p>
                      <a:r>
                        <a:rPr lang="en-US" sz="1000"/>
                        <a:t>1.2222222222222</a:t>
                      </a:r>
                    </a:p>
                  </a:txBody>
                  <a:tcPr/>
                </a:tc>
                <a:tc>
                  <a:txBody>
                    <a:bodyPr/>
                    <a:lstStyle/>
                    <a:p>
                      <a:r>
                        <a:rPr lang="en-US" sz="1000"/>
                        <a:t>29.888888888889</a:t>
                      </a:r>
                    </a:p>
                  </a:txBody>
                  <a:tcPr/>
                </a:tc>
                <a:extLst>
                  <a:ext uri="{0D108BD9-81ED-4DB2-BD59-A6C34878D82A}">
                    <a16:rowId xmlns:a16="http://schemas.microsoft.com/office/drawing/2014/main" val="1454533014"/>
                  </a:ext>
                </a:extLst>
              </a:tr>
              <a:tr h="370840">
                <a:tc>
                  <a:txBody>
                    <a:bodyPr/>
                    <a:lstStyle/>
                    <a:p>
                      <a:r>
                        <a:rPr lang="en-US" sz="1000"/>
                        <a:t>#trendsetfinearts</a:t>
                      </a:r>
                    </a:p>
                  </a:txBody>
                  <a:tcPr/>
                </a:tc>
                <a:tc>
                  <a:txBody>
                    <a:bodyPr/>
                    <a:lstStyle/>
                    <a:p>
                      <a:r>
                        <a:rPr lang="en-US" sz="1000"/>
                        <a:t>1</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extLst>
                  <a:ext uri="{0D108BD9-81ED-4DB2-BD59-A6C34878D82A}">
                    <a16:rowId xmlns:a16="http://schemas.microsoft.com/office/drawing/2014/main" val="2723241318"/>
                  </a:ext>
                </a:extLst>
              </a:tr>
              <a:tr h="370840">
                <a:tc>
                  <a:txBody>
                    <a:bodyPr/>
                    <a:lstStyle/>
                    <a:p>
                      <a:r>
                        <a:rPr lang="en-US" sz="1000"/>
                        <a:t>#trensetmuenchen</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extLst>
                  <a:ext uri="{0D108BD9-81ED-4DB2-BD59-A6C34878D82A}">
                    <a16:rowId xmlns:a16="http://schemas.microsoft.com/office/drawing/2014/main" val="2057665730"/>
                  </a:ext>
                </a:extLst>
              </a:tr>
              <a:tr h="370840">
                <a:tc>
                  <a:txBody>
                    <a:bodyPr/>
                    <a:lstStyle/>
                    <a:p>
                      <a:r>
                        <a:rPr lang="en-US" sz="1000"/>
                        <a:t>#trendsetcountryandstyle</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extLst>
                  <a:ext uri="{0D108BD9-81ED-4DB2-BD59-A6C34878D82A}">
                    <a16:rowId xmlns:a16="http://schemas.microsoft.com/office/drawing/2014/main" val="576814556"/>
                  </a:ext>
                </a:extLst>
              </a:tr>
              <a:tr h="370840">
                <a:tc>
                  <a:txBody>
                    <a:bodyPr/>
                    <a:lstStyle/>
                    <a:p>
                      <a:r>
                        <a:rPr lang="en-US" sz="1000"/>
                        <a:t>#trendsetnewcomer</a:t>
                      </a:r>
                    </a:p>
                  </a:txBody>
                  <a:tcPr/>
                </a:tc>
                <a:tc>
                  <a:txBody>
                    <a:bodyPr/>
                    <a:lstStyle/>
                    <a:p>
                      <a:r>
                        <a:rPr lang="en-US" sz="1000"/>
                        <a:t>1</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20</a:t>
                      </a:r>
                    </a:p>
                  </a:txBody>
                  <a:tcPr/>
                </a:tc>
                <a:extLst>
                  <a:ext uri="{0D108BD9-81ED-4DB2-BD59-A6C34878D82A}">
                    <a16:rowId xmlns:a16="http://schemas.microsoft.com/office/drawing/2014/main" val="1045200592"/>
                  </a:ext>
                </a:extLst>
              </a:tr>
              <a:tr h="370840">
                <a:tc>
                  <a:txBody>
                    <a:bodyPr/>
                    <a:lstStyle/>
                    <a:p>
                      <a:r>
                        <a:rPr lang="en-US" sz="1000"/>
                        <a:t>#trendsetwinter2019</a:t>
                      </a:r>
                    </a:p>
                  </a:txBody>
                  <a:tcPr/>
                </a:tc>
                <a:tc>
                  <a:txBody>
                    <a:bodyPr/>
                    <a:lstStyle/>
                    <a:p>
                      <a:r>
                        <a:rPr lang="en-US" sz="1000"/>
                        <a:t>2</a:t>
                      </a:r>
                    </a:p>
                  </a:txBody>
                  <a:tcPr/>
                </a:tc>
                <a:tc>
                  <a:txBody>
                    <a:bodyPr/>
                    <a:lstStyle/>
                    <a:p>
                      <a:r>
                        <a:rPr lang="en-US" sz="1000"/>
                        <a:t>21</a:t>
                      </a:r>
                    </a:p>
                  </a:txBody>
                  <a:tcPr/>
                </a:tc>
                <a:tc>
                  <a:txBody>
                    <a:bodyPr/>
                    <a:lstStyle/>
                    <a:p>
                      <a:r>
                        <a:rPr lang="en-US" sz="1000"/>
                        <a:t>1.5</a:t>
                      </a:r>
                    </a:p>
                  </a:txBody>
                  <a:tcPr/>
                </a:tc>
                <a:tc>
                  <a:txBody>
                    <a:bodyPr/>
                    <a:lstStyle/>
                    <a:p>
                      <a:r>
                        <a:rPr lang="en-US" sz="1000"/>
                        <a:t>0.5</a:t>
                      </a:r>
                    </a:p>
                  </a:txBody>
                  <a:tcPr/>
                </a:tc>
                <a:tc>
                  <a:txBody>
                    <a:bodyPr/>
                    <a:lstStyle/>
                    <a:p>
                      <a:r>
                        <a:rPr lang="en-US" sz="1000"/>
                        <a:t>23</a:t>
                      </a:r>
                    </a:p>
                  </a:txBody>
                  <a:tcPr/>
                </a:tc>
                <a:extLst>
                  <a:ext uri="{0D108BD9-81ED-4DB2-BD59-A6C34878D82A}">
                    <a16:rowId xmlns:a16="http://schemas.microsoft.com/office/drawing/2014/main" val="3325595023"/>
                  </a:ext>
                </a:extLst>
              </a:tr>
              <a:tr h="370840">
                <a:tc>
                  <a:txBody>
                    <a:bodyPr/>
                    <a:lstStyle/>
                    <a:p>
                      <a:r>
                        <a:rPr lang="en-US" sz="1000"/>
                        <a:t>#trendblog</a:t>
                      </a:r>
                    </a:p>
                  </a:txBody>
                  <a:tcPr/>
                </a:tc>
                <a:tc>
                  <a:txBody>
                    <a:bodyPr/>
                    <a:lstStyle/>
                    <a:p>
                      <a:r>
                        <a:rPr lang="en-US" sz="1000"/>
                        <a:t>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extLst>
                  <a:ext uri="{0D108BD9-81ED-4DB2-BD59-A6C34878D82A}">
                    <a16:rowId xmlns:a16="http://schemas.microsoft.com/office/drawing/2014/main" val="2556614390"/>
                  </a:ext>
                </a:extLst>
              </a:tr>
              <a:tr h="370840">
                <a:tc>
                  <a:txBody>
                    <a:bodyPr/>
                    <a:lstStyle/>
                    <a:p>
                      <a:r>
                        <a:rPr lang="en-US" sz="1000"/>
                        <a:t>#trendsetblog</a:t>
                      </a:r>
                    </a:p>
                  </a:txBody>
                  <a:tcPr/>
                </a:tc>
                <a:tc>
                  <a:txBody>
                    <a:bodyPr/>
                    <a:lstStyle/>
                    <a:p>
                      <a:r>
                        <a:rPr lang="en-US" sz="1000"/>
                        <a:t>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extLst>
                  <a:ext uri="{0D108BD9-81ED-4DB2-BD59-A6C34878D82A}">
                    <a16:rowId xmlns:a16="http://schemas.microsoft.com/office/drawing/2014/main" val="4187273334"/>
                  </a:ext>
                </a:extLst>
              </a:tr>
            </a:tbl>
          </a:graphicData>
        </a:graphic>
      </p:graphicFrame>
      <p:sp>
        <p:nvSpPr>
          <p:cNvPr id="4" name="Text Placeholder 3">
            <a:extLst>
              <a:ext uri="{FF2B5EF4-FFF2-40B4-BE49-F238E27FC236}">
                <a16:creationId xmlns:a16="http://schemas.microsoft.com/office/drawing/2014/main" id="{AE02D4AE-FEED-4605-8A64-936A62D3C8A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02426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777</Words>
  <Application>Microsoft Office PowerPoint</Application>
  <PresentationFormat>On-screen Show (4:3)</PresentationFormat>
  <Paragraphs>476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TrendSet Facebook</vt:lpstr>
      <vt:lpstr>Facebook Key Metrics Table | TrendSet</vt:lpstr>
      <vt:lpstr>Facebook Fans Total | TrendSet</vt:lpstr>
      <vt:lpstr>Facebook Fans Table | TrendSet</vt:lpstr>
      <vt:lpstr>Facebook Own Posts Table  | TrendSet - 1 of 6</vt:lpstr>
      <vt:lpstr>Facebook Own Posts Table  | TrendSet - 2 of 6</vt:lpstr>
      <vt:lpstr>Facebook Own Posts Table  | TrendSet - 3 of 6</vt:lpstr>
      <vt:lpstr>Facebook Own Posts Table  | TrendSet - 4 of 6</vt:lpstr>
      <vt:lpstr>Facebook Own Posts Table  | TrendSet - 5 of 6</vt:lpstr>
      <vt:lpstr>Facebook Own Posts Table  | TrendSet - 6 of 6</vt:lpstr>
      <vt:lpstr>Facebook Own Posts | TrendSet</vt:lpstr>
      <vt:lpstr>Facebook Page Post Reach Table | TrendSet</vt:lpstr>
      <vt:lpstr>Facebook Impressions | TrendSet</vt:lpstr>
      <vt:lpstr>Facebook Engagement Rate | TrendSet</vt:lpstr>
      <vt:lpstr>Facebook Hashtag Detection | TrendSet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Facebook</dc:title>
  <dc:creator>Administrator</dc:creator>
  <cp:lastModifiedBy>Administrator</cp:lastModifiedBy>
  <cp:revision>1</cp:revision>
  <dcterms:created xsi:type="dcterms:W3CDTF">2018-10-16T07:21:56Z</dcterms:created>
  <dcterms:modified xsi:type="dcterms:W3CDTF">2018-10-16T07:22:30Z</dcterms:modified>
</cp:coreProperties>
</file>