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ATESTEO </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numCache>
            </c:numRef>
          </c:val>
          <c:smooth val="0"/>
          <c:extLst>
            <c:ext xmlns:c16="http://schemas.microsoft.com/office/drawing/2014/chart" uri="{C3380CC4-5D6E-409C-BE32-E72D297353CC}">
              <c16:uniqueId val="{00000000-1A63-4EE9-BCCE-8D33AF3A5588}"/>
            </c:ext>
          </c:extLst>
        </c:ser>
        <c:dLbls>
          <c:showLegendKey val="0"/>
          <c:showVal val="0"/>
          <c:showCatName val="0"/>
          <c:showSerName val="0"/>
          <c:showPercent val="0"/>
          <c:showBubbleSize val="0"/>
        </c:dLbls>
        <c:smooth val="0"/>
        <c:axId val="351179936"/>
        <c:axId val="351178296"/>
      </c:lineChart>
      <c:dateAx>
        <c:axId val="351179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178296"/>
        <c:crosses val="autoZero"/>
        <c:auto val="1"/>
        <c:lblOffset val="100"/>
        <c:baseTimeUnit val="days"/>
      </c:dateAx>
      <c:valAx>
        <c:axId val="351178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179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ATESTEO </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numCache>
            </c:numRef>
          </c:val>
          <c:smooth val="0"/>
          <c:extLst>
            <c:ext xmlns:c16="http://schemas.microsoft.com/office/drawing/2014/chart" uri="{C3380CC4-5D6E-409C-BE32-E72D297353CC}">
              <c16:uniqueId val="{00000000-1212-4C23-9915-FB9E4AB99F3A}"/>
            </c:ext>
          </c:extLst>
        </c:ser>
        <c:dLbls>
          <c:showLegendKey val="0"/>
          <c:showVal val="0"/>
          <c:showCatName val="0"/>
          <c:showSerName val="0"/>
          <c:showPercent val="0"/>
          <c:showBubbleSize val="0"/>
        </c:dLbls>
        <c:smooth val="0"/>
        <c:axId val="175637448"/>
        <c:axId val="175636136"/>
      </c:lineChart>
      <c:dateAx>
        <c:axId val="175637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636136"/>
        <c:crosses val="autoZero"/>
        <c:auto val="1"/>
        <c:lblOffset val="100"/>
        <c:baseTimeUnit val="days"/>
      </c:dateAx>
      <c:valAx>
        <c:axId val="175636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637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ATESTEO </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3D59-4152-98C5-B143E4EF3164}"/>
            </c:ext>
          </c:extLst>
        </c:ser>
        <c:dLbls>
          <c:showLegendKey val="0"/>
          <c:showVal val="0"/>
          <c:showCatName val="0"/>
          <c:showSerName val="0"/>
          <c:showPercent val="0"/>
          <c:showBubbleSize val="0"/>
        </c:dLbls>
        <c:smooth val="0"/>
        <c:axId val="175637120"/>
        <c:axId val="175632200"/>
      </c:lineChart>
      <c:dateAx>
        <c:axId val="175637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632200"/>
        <c:crosses val="autoZero"/>
        <c:auto val="1"/>
        <c:lblOffset val="100"/>
        <c:baseTimeUnit val="days"/>
      </c:dateAx>
      <c:valAx>
        <c:axId val="175632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637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ATESTEO </c:v>
                </c:pt>
              </c:strCache>
            </c:strRef>
          </c:cat>
          <c:val>
            <c:numRef>
              <c:f>Sheet1!$B$2</c:f>
              <c:numCache>
                <c:formatCode>General</c:formatCode>
                <c:ptCount val="1"/>
                <c:pt idx="0">
                  <c:v>20</c:v>
                </c:pt>
              </c:numCache>
            </c:numRef>
          </c:val>
          <c:extLst>
            <c:ext xmlns:c16="http://schemas.microsoft.com/office/drawing/2014/chart" uri="{C3380CC4-5D6E-409C-BE32-E72D297353CC}">
              <c16:uniqueId val="{00000000-CFD6-4CB4-992A-3FDDADA1C79B}"/>
            </c:ext>
          </c:extLst>
        </c:ser>
        <c:dLbls>
          <c:showLegendKey val="0"/>
          <c:showVal val="0"/>
          <c:showCatName val="0"/>
          <c:showSerName val="0"/>
          <c:showPercent val="0"/>
          <c:showBubbleSize val="0"/>
        </c:dLbls>
        <c:gapWidth val="219"/>
        <c:overlap val="-27"/>
        <c:axId val="353930184"/>
        <c:axId val="353932808"/>
      </c:barChart>
      <c:catAx>
        <c:axId val="353930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32808"/>
        <c:crosses val="autoZero"/>
        <c:auto val="1"/>
        <c:lblAlgn val="ctr"/>
        <c:lblOffset val="100"/>
        <c:noMultiLvlLbl val="0"/>
      </c:catAx>
      <c:valAx>
        <c:axId val="353932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30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ATESTEO </c:v>
                </c:pt>
              </c:strCache>
            </c:strRef>
          </c:cat>
          <c:val>
            <c:numRef>
              <c:f>Sheet1!$B$2</c:f>
              <c:numCache>
                <c:formatCode>General</c:formatCode>
                <c:ptCount val="1"/>
                <c:pt idx="0">
                  <c:v>20</c:v>
                </c:pt>
              </c:numCache>
            </c:numRef>
          </c:val>
          <c:extLst>
            <c:ext xmlns:c16="http://schemas.microsoft.com/office/drawing/2014/chart" uri="{C3380CC4-5D6E-409C-BE32-E72D297353CC}">
              <c16:uniqueId val="{00000000-4D52-4396-8EEC-FD0646E565E8}"/>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ATESTEO </c:v>
                </c:pt>
              </c:strCache>
            </c:strRef>
          </c:cat>
          <c:val>
            <c:numRef>
              <c:f>Sheet1!$C$2</c:f>
              <c:numCache>
                <c:formatCode>General</c:formatCode>
                <c:ptCount val="1"/>
                <c:pt idx="0">
                  <c:v>0</c:v>
                </c:pt>
              </c:numCache>
            </c:numRef>
          </c:val>
          <c:extLst>
            <c:ext xmlns:c16="http://schemas.microsoft.com/office/drawing/2014/chart" uri="{C3380CC4-5D6E-409C-BE32-E72D297353CC}">
              <c16:uniqueId val="{00000001-4D52-4396-8EEC-FD0646E565E8}"/>
            </c:ext>
          </c:extLst>
        </c:ser>
        <c:dLbls>
          <c:showLegendKey val="0"/>
          <c:showVal val="0"/>
          <c:showCatName val="0"/>
          <c:showSerName val="0"/>
          <c:showPercent val="0"/>
          <c:showBubbleSize val="0"/>
        </c:dLbls>
        <c:gapWidth val="150"/>
        <c:overlap val="100"/>
        <c:axId val="353929528"/>
        <c:axId val="353936416"/>
      </c:barChart>
      <c:catAx>
        <c:axId val="353929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36416"/>
        <c:crosses val="autoZero"/>
        <c:auto val="1"/>
        <c:lblAlgn val="ctr"/>
        <c:lblOffset val="100"/>
        <c:noMultiLvlLbl val="0"/>
      </c:catAx>
      <c:valAx>
        <c:axId val="3539364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29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ATESTEO </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8AD9-402A-B31D-70DB28512E15}"/>
            </c:ext>
          </c:extLst>
        </c:ser>
        <c:dLbls>
          <c:showLegendKey val="0"/>
          <c:showVal val="0"/>
          <c:showCatName val="0"/>
          <c:showSerName val="0"/>
          <c:showPercent val="0"/>
          <c:showBubbleSize val="0"/>
        </c:dLbls>
        <c:smooth val="0"/>
        <c:axId val="353935760"/>
        <c:axId val="353928544"/>
      </c:lineChart>
      <c:dateAx>
        <c:axId val="353935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28544"/>
        <c:crosses val="autoZero"/>
        <c:auto val="1"/>
        <c:lblOffset val="100"/>
        <c:baseTimeUnit val="days"/>
      </c:dateAx>
      <c:valAx>
        <c:axId val="353928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35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DCA4D-38C5-4807-94B1-E0F915308C45}"/>
              </a:ext>
            </a:extLst>
          </p:cNvPr>
          <p:cNvSpPr>
            <a:spLocks noGrp="1"/>
          </p:cNvSpPr>
          <p:nvPr>
            <p:ph type="ctrTitle"/>
          </p:nvPr>
        </p:nvSpPr>
        <p:spPr/>
        <p:txBody>
          <a:bodyPr/>
          <a:lstStyle/>
          <a:p>
            <a:r>
              <a:rPr lang="en-US"/>
              <a:t>Atesteo LinkedIn</a:t>
            </a:r>
          </a:p>
        </p:txBody>
      </p:sp>
      <p:sp>
        <p:nvSpPr>
          <p:cNvPr id="3" name="Subtitle 2">
            <a:extLst>
              <a:ext uri="{FF2B5EF4-FFF2-40B4-BE49-F238E27FC236}">
                <a16:creationId xmlns:a16="http://schemas.microsoft.com/office/drawing/2014/main" id="{8A97629B-B33E-4C43-A46B-05C02CDA03A4}"/>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34944846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79E29-C231-4C9F-A2BF-A19437DEB2B5}"/>
              </a:ext>
            </a:extLst>
          </p:cNvPr>
          <p:cNvSpPr>
            <a:spLocks noGrp="1"/>
          </p:cNvSpPr>
          <p:nvPr>
            <p:ph type="title"/>
          </p:nvPr>
        </p:nvSpPr>
        <p:spPr/>
        <p:txBody>
          <a:bodyPr/>
          <a:lstStyle/>
          <a:p>
            <a:r>
              <a:rPr lang="en-US"/>
              <a:t>LinkedIn Key Metrics Table | ATESTEO </a:t>
            </a:r>
          </a:p>
        </p:txBody>
      </p:sp>
      <p:graphicFrame>
        <p:nvGraphicFramePr>
          <p:cNvPr id="5" name="Table Placeholder 4">
            <a:extLst>
              <a:ext uri="{FF2B5EF4-FFF2-40B4-BE49-F238E27FC236}">
                <a16:creationId xmlns:a16="http://schemas.microsoft.com/office/drawing/2014/main" id="{1F71D8A3-BF98-4EFC-B91A-8F7A38A31FBA}"/>
              </a:ext>
            </a:extLst>
          </p:cNvPr>
          <p:cNvGraphicFramePr>
            <a:graphicFrameLocks noGrp="1"/>
          </p:cNvGraphicFramePr>
          <p:nvPr>
            <p:ph type="tbl" sz="quarter" idx="13"/>
            <p:extLst>
              <p:ext uri="{D42A27DB-BD31-4B8C-83A1-F6EECF244321}">
                <p14:modId xmlns:p14="http://schemas.microsoft.com/office/powerpoint/2010/main" val="823028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96665557"/>
                    </a:ext>
                  </a:extLst>
                </a:gridCol>
                <a:gridCol w="1069848">
                  <a:extLst>
                    <a:ext uri="{9D8B030D-6E8A-4147-A177-3AD203B41FA5}">
                      <a16:colId xmlns:a16="http://schemas.microsoft.com/office/drawing/2014/main" val="719440398"/>
                    </a:ext>
                  </a:extLst>
                </a:gridCol>
                <a:gridCol w="1069848">
                  <a:extLst>
                    <a:ext uri="{9D8B030D-6E8A-4147-A177-3AD203B41FA5}">
                      <a16:colId xmlns:a16="http://schemas.microsoft.com/office/drawing/2014/main" val="1001692361"/>
                    </a:ext>
                  </a:extLst>
                </a:gridCol>
                <a:gridCol w="1069848">
                  <a:extLst>
                    <a:ext uri="{9D8B030D-6E8A-4147-A177-3AD203B41FA5}">
                      <a16:colId xmlns:a16="http://schemas.microsoft.com/office/drawing/2014/main" val="4152920253"/>
                    </a:ext>
                  </a:extLst>
                </a:gridCol>
                <a:gridCol w="1069848">
                  <a:extLst>
                    <a:ext uri="{9D8B030D-6E8A-4147-A177-3AD203B41FA5}">
                      <a16:colId xmlns:a16="http://schemas.microsoft.com/office/drawing/2014/main" val="2754783672"/>
                    </a:ext>
                  </a:extLst>
                </a:gridCol>
                <a:gridCol w="1069848">
                  <a:extLst>
                    <a:ext uri="{9D8B030D-6E8A-4147-A177-3AD203B41FA5}">
                      <a16:colId xmlns:a16="http://schemas.microsoft.com/office/drawing/2014/main" val="4212013331"/>
                    </a:ext>
                  </a:extLst>
                </a:gridCol>
                <a:gridCol w="1069848">
                  <a:extLst>
                    <a:ext uri="{9D8B030D-6E8A-4147-A177-3AD203B41FA5}">
                      <a16:colId xmlns:a16="http://schemas.microsoft.com/office/drawing/2014/main" val="169113836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852115414"/>
                  </a:ext>
                </a:extLst>
              </a:tr>
              <a:tr h="370840">
                <a:tc>
                  <a:txBody>
                    <a:bodyPr/>
                    <a:lstStyle/>
                    <a:p>
                      <a:r>
                        <a:rPr lang="en-US" sz="1000"/>
                        <a:t>ATESTEO </a:t>
                      </a:r>
                    </a:p>
                  </a:txBody>
                  <a:tcPr/>
                </a:tc>
                <a:tc>
                  <a:txBody>
                    <a:bodyPr/>
                    <a:lstStyle/>
                    <a:p>
                      <a:r>
                        <a:rPr lang="en-US" sz="1000"/>
                        <a:t>n/a</a:t>
                      </a:r>
                    </a:p>
                  </a:txBody>
                  <a:tcPr/>
                </a:tc>
                <a:tc>
                  <a:txBody>
                    <a:bodyPr/>
                    <a:lstStyle/>
                    <a:p>
                      <a:r>
                        <a:rPr lang="en-US" sz="1000"/>
                        <a:t>n/a</a:t>
                      </a:r>
                    </a:p>
                  </a:txBody>
                  <a:tcPr/>
                </a:tc>
                <a:tc>
                  <a:txBody>
                    <a:bodyPr/>
                    <a:lstStyle/>
                    <a:p>
                      <a:r>
                        <a:rPr lang="en-US" sz="1000"/>
                        <a:t>2</a:t>
                      </a:r>
                    </a:p>
                  </a:txBody>
                  <a:tcPr/>
                </a:tc>
                <a:tc>
                  <a:txBody>
                    <a:bodyPr/>
                    <a:lstStyle/>
                    <a:p>
                      <a:r>
                        <a:rPr lang="en-US" sz="1000"/>
                        <a:t>20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453062417"/>
                  </a:ext>
                </a:extLst>
              </a:tr>
            </a:tbl>
          </a:graphicData>
        </a:graphic>
      </p:graphicFrame>
      <p:sp>
        <p:nvSpPr>
          <p:cNvPr id="4" name="Text Placeholder 3">
            <a:extLst>
              <a:ext uri="{FF2B5EF4-FFF2-40B4-BE49-F238E27FC236}">
                <a16:creationId xmlns:a16="http://schemas.microsoft.com/office/drawing/2014/main" id="{2D65EC69-EA9B-4678-89AC-704C5391E5DD}"/>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841858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16E42-7C0F-4AF8-8D7B-AB65E349C24E}"/>
              </a:ext>
            </a:extLst>
          </p:cNvPr>
          <p:cNvSpPr>
            <a:spLocks noGrp="1"/>
          </p:cNvSpPr>
          <p:nvPr>
            <p:ph type="title"/>
          </p:nvPr>
        </p:nvSpPr>
        <p:spPr/>
        <p:txBody>
          <a:bodyPr/>
          <a:lstStyle/>
          <a:p>
            <a:r>
              <a:rPr lang="en-US"/>
              <a:t>LinkedIn Updates Table | ATESTEO </a:t>
            </a:r>
          </a:p>
        </p:txBody>
      </p:sp>
      <p:graphicFrame>
        <p:nvGraphicFramePr>
          <p:cNvPr id="5" name="Table Placeholder 4">
            <a:extLst>
              <a:ext uri="{FF2B5EF4-FFF2-40B4-BE49-F238E27FC236}">
                <a16:creationId xmlns:a16="http://schemas.microsoft.com/office/drawing/2014/main" id="{ED0B143C-3471-48D9-9E3C-EA3E74B3D04B}"/>
              </a:ext>
            </a:extLst>
          </p:cNvPr>
          <p:cNvGraphicFramePr>
            <a:graphicFrameLocks noGrp="1"/>
          </p:cNvGraphicFramePr>
          <p:nvPr>
            <p:ph type="tbl" sz="quarter" idx="13"/>
            <p:extLst>
              <p:ext uri="{D42A27DB-BD31-4B8C-83A1-F6EECF244321}">
                <p14:modId xmlns:p14="http://schemas.microsoft.com/office/powerpoint/2010/main" val="4104805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81450749"/>
                    </a:ext>
                  </a:extLst>
                </a:gridCol>
                <a:gridCol w="987552">
                  <a:extLst>
                    <a:ext uri="{9D8B030D-6E8A-4147-A177-3AD203B41FA5}">
                      <a16:colId xmlns:a16="http://schemas.microsoft.com/office/drawing/2014/main" val="102881457"/>
                    </a:ext>
                  </a:extLst>
                </a:gridCol>
                <a:gridCol w="987552">
                  <a:extLst>
                    <a:ext uri="{9D8B030D-6E8A-4147-A177-3AD203B41FA5}">
                      <a16:colId xmlns:a16="http://schemas.microsoft.com/office/drawing/2014/main" val="1626663690"/>
                    </a:ext>
                  </a:extLst>
                </a:gridCol>
                <a:gridCol w="987552">
                  <a:extLst>
                    <a:ext uri="{9D8B030D-6E8A-4147-A177-3AD203B41FA5}">
                      <a16:colId xmlns:a16="http://schemas.microsoft.com/office/drawing/2014/main" val="1653777959"/>
                    </a:ext>
                  </a:extLst>
                </a:gridCol>
                <a:gridCol w="987552">
                  <a:extLst>
                    <a:ext uri="{9D8B030D-6E8A-4147-A177-3AD203B41FA5}">
                      <a16:colId xmlns:a16="http://schemas.microsoft.com/office/drawing/2014/main" val="3621229933"/>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913247114"/>
                  </a:ext>
                </a:extLst>
              </a:tr>
              <a:tr h="370840">
                <a:tc>
                  <a:txBody>
                    <a:bodyPr/>
                    <a:lstStyle/>
                    <a:p>
                      <a:r>
                        <a:rPr lang="en-US" sz="1000" b="1"/>
                        <a:t> ATESTEO  - 2018-09-25 14:46:58 </a:t>
                      </a:r>
                      <a:r>
                        <a:rPr lang="en-US" sz="1000"/>
                        <a:t>
  Here we go: First day at Testing Expo China - Automotive 2018 in Shanghai! ATESTEO informs about Testing Services at booth 2027 in hall 3. There is a great rush and great interest. We are pleased about the many visitors and the exchange of knowledge. You can still visit us at our stand until September, 27th.
Just drop by! We look forward seeing you!
#atesteo #drivetraintesting #automotive #messe #fair #testingexpo</a:t>
                      </a:r>
                    </a:p>
                  </a:txBody>
                  <a:tcPr/>
                </a:tc>
                <a:tc>
                  <a:txBody>
                    <a:bodyPr/>
                    <a:lstStyle/>
                    <a:p>
                      <a:r>
                        <a:rPr lang="en-US" sz="1000"/>
                        <a:t>8</a:t>
                      </a:r>
                    </a:p>
                  </a:txBody>
                  <a:tcPr/>
                </a:tc>
                <a:tc>
                  <a:txBody>
                    <a:bodyPr/>
                    <a:lstStyle/>
                    <a:p>
                      <a:r>
                        <a:rPr lang="en-US" sz="1000"/>
                        <a:t>0</a:t>
                      </a:r>
                    </a:p>
                  </a:txBody>
                  <a:tcPr/>
                </a:tc>
                <a:tc>
                  <a:txBody>
                    <a:bodyPr/>
                    <a:lstStyle/>
                    <a:p>
                      <a:r>
                        <a:rPr lang="en-US" sz="1000"/>
                        <a:t>n/a</a:t>
                      </a:r>
                    </a:p>
                  </a:txBody>
                  <a:tcPr/>
                </a:tc>
                <a:tc>
                  <a:txBody>
                    <a:bodyPr/>
                    <a:lstStyle/>
                    <a:p>
                      <a:r>
                        <a:rPr lang="en-US" sz="1000"/>
                        <a:t>Photo</a:t>
                      </a:r>
                    </a:p>
                  </a:txBody>
                  <a:tcPr/>
                </a:tc>
                <a:extLst>
                  <a:ext uri="{0D108BD9-81ED-4DB2-BD59-A6C34878D82A}">
                    <a16:rowId xmlns:a16="http://schemas.microsoft.com/office/drawing/2014/main" val="4266063822"/>
                  </a:ext>
                </a:extLst>
              </a:tr>
              <a:tr h="370840">
                <a:tc>
                  <a:txBody>
                    <a:bodyPr/>
                    <a:lstStyle/>
                    <a:p>
                      <a:r>
                        <a:rPr lang="en-US" sz="1000" b="1"/>
                        <a:t> ATESTEO  - 2018-09-03 15:53:29 </a:t>
                      </a:r>
                      <a:r>
                        <a:rPr lang="en-US" sz="1000"/>
                        <a:t>
  E-Rally stops at ATESTEO in Alsdorf! During the 10th Elektro-Euregiotour 73 participants make test drives on the ATESTEO test track and gain live insights into e-mobility testing on the test bench. 
#e-mobility #automotive #atesteo #e-rallye #drivetrain testing
https://lnkd.in/ddp7fjf 
</a:t>
                      </a:r>
                    </a:p>
                  </a:txBody>
                  <a:tcPr/>
                </a:tc>
                <a:tc>
                  <a:txBody>
                    <a:bodyPr/>
                    <a:lstStyle/>
                    <a:p>
                      <a:r>
                        <a:rPr lang="en-US" sz="1000"/>
                        <a:t>12</a:t>
                      </a:r>
                    </a:p>
                  </a:txBody>
                  <a:tcPr/>
                </a:tc>
                <a:tc>
                  <a:txBody>
                    <a:bodyPr/>
                    <a:lstStyle/>
                    <a:p>
                      <a:r>
                        <a:rPr lang="en-US" sz="1000"/>
                        <a:t>0</a:t>
                      </a:r>
                    </a:p>
                  </a:txBody>
                  <a:tcPr/>
                </a:tc>
                <a:tc>
                  <a:txBody>
                    <a:bodyPr/>
                    <a:lstStyle/>
                    <a:p>
                      <a:r>
                        <a:rPr lang="en-US" sz="1000"/>
                        <a:t>n/a</a:t>
                      </a:r>
                    </a:p>
                  </a:txBody>
                  <a:tcPr/>
                </a:tc>
                <a:tc>
                  <a:txBody>
                    <a:bodyPr/>
                    <a:lstStyle/>
                    <a:p>
                      <a:r>
                        <a:rPr lang="en-US" sz="1000"/>
                        <a:t>Link</a:t>
                      </a:r>
                    </a:p>
                  </a:txBody>
                  <a:tcPr/>
                </a:tc>
                <a:extLst>
                  <a:ext uri="{0D108BD9-81ED-4DB2-BD59-A6C34878D82A}">
                    <a16:rowId xmlns:a16="http://schemas.microsoft.com/office/drawing/2014/main" val="4005650275"/>
                  </a:ext>
                </a:extLst>
              </a:tr>
            </a:tbl>
          </a:graphicData>
        </a:graphic>
      </p:graphicFrame>
      <p:sp>
        <p:nvSpPr>
          <p:cNvPr id="4" name="Text Placeholder 3">
            <a:extLst>
              <a:ext uri="{FF2B5EF4-FFF2-40B4-BE49-F238E27FC236}">
                <a16:creationId xmlns:a16="http://schemas.microsoft.com/office/drawing/2014/main" id="{7E7F8CF8-6C67-42E5-B285-2AE13B6A4D15}"/>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89740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38575-BBD7-4565-A795-83AF5A9075A2}"/>
              </a:ext>
            </a:extLst>
          </p:cNvPr>
          <p:cNvSpPr>
            <a:spLocks noGrp="1"/>
          </p:cNvSpPr>
          <p:nvPr>
            <p:ph type="title"/>
          </p:nvPr>
        </p:nvSpPr>
        <p:spPr/>
        <p:txBody>
          <a:bodyPr/>
          <a:lstStyle/>
          <a:p>
            <a:r>
              <a:rPr lang="en-US"/>
              <a:t>LinkedIn Followers Total | ATESTEO </a:t>
            </a:r>
          </a:p>
        </p:txBody>
      </p:sp>
      <p:graphicFrame>
        <p:nvGraphicFramePr>
          <p:cNvPr id="6" name="Chart Placeholder 5">
            <a:extLst>
              <a:ext uri="{FF2B5EF4-FFF2-40B4-BE49-F238E27FC236}">
                <a16:creationId xmlns:a16="http://schemas.microsoft.com/office/drawing/2014/main" id="{4C16EED2-70B0-422D-8061-A3EC9FD67FEA}"/>
              </a:ext>
            </a:extLst>
          </p:cNvPr>
          <p:cNvGraphicFramePr>
            <a:graphicFrameLocks noGrp="1"/>
          </p:cNvGraphicFramePr>
          <p:nvPr>
            <p:ph type="chart" sz="quarter" idx="13"/>
            <p:extLst>
              <p:ext uri="{D42A27DB-BD31-4B8C-83A1-F6EECF244321}">
                <p14:modId xmlns:p14="http://schemas.microsoft.com/office/powerpoint/2010/main" val="11760344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C9C710-9F49-4D00-A30E-A9DFCBE8C08B}"/>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52402EB2-0661-439E-B766-9EC860835F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9475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1C5C7-726C-48B9-8882-55214F19CAA9}"/>
              </a:ext>
            </a:extLst>
          </p:cNvPr>
          <p:cNvSpPr>
            <a:spLocks noGrp="1"/>
          </p:cNvSpPr>
          <p:nvPr>
            <p:ph type="title"/>
          </p:nvPr>
        </p:nvSpPr>
        <p:spPr/>
        <p:txBody>
          <a:bodyPr/>
          <a:lstStyle/>
          <a:p>
            <a:r>
              <a:rPr lang="en-US"/>
              <a:t>LinkedIn Followers Table | ATESTEO </a:t>
            </a:r>
          </a:p>
        </p:txBody>
      </p:sp>
      <p:graphicFrame>
        <p:nvGraphicFramePr>
          <p:cNvPr id="5" name="Table Placeholder 4">
            <a:extLst>
              <a:ext uri="{FF2B5EF4-FFF2-40B4-BE49-F238E27FC236}">
                <a16:creationId xmlns:a16="http://schemas.microsoft.com/office/drawing/2014/main" id="{EF353575-00D1-447A-830F-58183432C765}"/>
              </a:ext>
            </a:extLst>
          </p:cNvPr>
          <p:cNvGraphicFramePr>
            <a:graphicFrameLocks noGrp="1"/>
          </p:cNvGraphicFramePr>
          <p:nvPr>
            <p:ph type="tbl" sz="quarter" idx="13"/>
            <p:extLst>
              <p:ext uri="{D42A27DB-BD31-4B8C-83A1-F6EECF244321}">
                <p14:modId xmlns:p14="http://schemas.microsoft.com/office/powerpoint/2010/main" val="2483252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54053166"/>
                    </a:ext>
                  </a:extLst>
                </a:gridCol>
                <a:gridCol w="1234440">
                  <a:extLst>
                    <a:ext uri="{9D8B030D-6E8A-4147-A177-3AD203B41FA5}">
                      <a16:colId xmlns:a16="http://schemas.microsoft.com/office/drawing/2014/main" val="2431874299"/>
                    </a:ext>
                  </a:extLst>
                </a:gridCol>
                <a:gridCol w="822960">
                  <a:extLst>
                    <a:ext uri="{9D8B030D-6E8A-4147-A177-3AD203B41FA5}">
                      <a16:colId xmlns:a16="http://schemas.microsoft.com/office/drawing/2014/main" val="4039028056"/>
                    </a:ext>
                  </a:extLst>
                </a:gridCol>
                <a:gridCol w="822960">
                  <a:extLst>
                    <a:ext uri="{9D8B030D-6E8A-4147-A177-3AD203B41FA5}">
                      <a16:colId xmlns:a16="http://schemas.microsoft.com/office/drawing/2014/main" val="2360048849"/>
                    </a:ext>
                  </a:extLst>
                </a:gridCol>
                <a:gridCol w="822960">
                  <a:extLst>
                    <a:ext uri="{9D8B030D-6E8A-4147-A177-3AD203B41FA5}">
                      <a16:colId xmlns:a16="http://schemas.microsoft.com/office/drawing/2014/main" val="3252976724"/>
                    </a:ext>
                  </a:extLst>
                </a:gridCol>
                <a:gridCol w="822960">
                  <a:extLst>
                    <a:ext uri="{9D8B030D-6E8A-4147-A177-3AD203B41FA5}">
                      <a16:colId xmlns:a16="http://schemas.microsoft.com/office/drawing/2014/main" val="1615709351"/>
                    </a:ext>
                  </a:extLst>
                </a:gridCol>
                <a:gridCol w="822960">
                  <a:extLst>
                    <a:ext uri="{9D8B030D-6E8A-4147-A177-3AD203B41FA5}">
                      <a16:colId xmlns:a16="http://schemas.microsoft.com/office/drawing/2014/main" val="266564407"/>
                    </a:ext>
                  </a:extLst>
                </a:gridCol>
                <a:gridCol w="822960">
                  <a:extLst>
                    <a:ext uri="{9D8B030D-6E8A-4147-A177-3AD203B41FA5}">
                      <a16:colId xmlns:a16="http://schemas.microsoft.com/office/drawing/2014/main" val="359100162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941792065"/>
                  </a:ext>
                </a:extLst>
              </a:tr>
              <a:tr h="370840">
                <a:tc>
                  <a:txBody>
                    <a:bodyPr/>
                    <a:lstStyle/>
                    <a:p>
                      <a:r>
                        <a:rPr lang="en-US" sz="1000"/>
                        <a:t>ATESTEO </a:t>
                      </a:r>
                    </a:p>
                  </a:txBody>
                  <a:tcPr/>
                </a:tc>
                <a:tc>
                  <a:txBody>
                    <a:bodyPr/>
                    <a:lstStyle/>
                    <a:p>
                      <a:r>
                        <a:rPr lang="en-US" sz="1000"/>
                        <a:t>n/a</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4041222664"/>
                  </a:ext>
                </a:extLst>
              </a:tr>
            </a:tbl>
          </a:graphicData>
        </a:graphic>
      </p:graphicFrame>
      <p:sp>
        <p:nvSpPr>
          <p:cNvPr id="4" name="Text Placeholder 3">
            <a:extLst>
              <a:ext uri="{FF2B5EF4-FFF2-40B4-BE49-F238E27FC236}">
                <a16:creationId xmlns:a16="http://schemas.microsoft.com/office/drawing/2014/main" id="{15267802-9625-4C58-8153-3DE54E4E953E}"/>
              </a:ext>
            </a:extLst>
          </p:cNvPr>
          <p:cNvSpPr>
            <a:spLocks noGrp="1"/>
          </p:cNvSpPr>
          <p:nvPr>
            <p:ph type="body" sz="quarter" idx="14"/>
          </p:nvPr>
        </p:nvSpPr>
        <p:spPr/>
        <p:txBody>
          <a:bodyPr/>
          <a:lstStyle/>
          <a:p>
            <a:r>
              <a:rPr lang="en-US"/>
              <a:t>08/31/2018 - 09/30/2018</a:t>
            </a:r>
          </a:p>
        </p:txBody>
      </p:sp>
    </p:spTree>
    <p:extLst>
      <p:ext uri="{BB962C8B-B14F-4D97-AF65-F5344CB8AC3E}">
        <p14:creationId xmlns:p14="http://schemas.microsoft.com/office/powerpoint/2010/main" val="2565265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DDB8B-9463-4D40-B770-DCABD08361DE}"/>
              </a:ext>
            </a:extLst>
          </p:cNvPr>
          <p:cNvSpPr>
            <a:spLocks noGrp="1"/>
          </p:cNvSpPr>
          <p:nvPr>
            <p:ph type="title"/>
          </p:nvPr>
        </p:nvSpPr>
        <p:spPr/>
        <p:txBody>
          <a:bodyPr/>
          <a:lstStyle/>
          <a:p>
            <a:r>
              <a:rPr lang="en-US"/>
              <a:t>LinkedIn Followers Change Rate | ATESTEO </a:t>
            </a:r>
          </a:p>
        </p:txBody>
      </p:sp>
      <p:graphicFrame>
        <p:nvGraphicFramePr>
          <p:cNvPr id="6" name="Chart Placeholder 5">
            <a:extLst>
              <a:ext uri="{FF2B5EF4-FFF2-40B4-BE49-F238E27FC236}">
                <a16:creationId xmlns:a16="http://schemas.microsoft.com/office/drawing/2014/main" id="{A9A26AC9-50C4-4AB2-8467-19B79BD4419F}"/>
              </a:ext>
            </a:extLst>
          </p:cNvPr>
          <p:cNvGraphicFramePr>
            <a:graphicFrameLocks noGrp="1"/>
          </p:cNvGraphicFramePr>
          <p:nvPr>
            <p:ph type="chart" sz="quarter" idx="13"/>
            <p:extLst>
              <p:ext uri="{D42A27DB-BD31-4B8C-83A1-F6EECF244321}">
                <p14:modId xmlns:p14="http://schemas.microsoft.com/office/powerpoint/2010/main" val="3530584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653D0A-2977-46A2-8FB8-D677B1B1EE0F}"/>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5FAE3F3E-FFCC-4849-A399-C9940B29D8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9793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BF125-69E0-457F-8A4D-8948ED3CE7DE}"/>
              </a:ext>
            </a:extLst>
          </p:cNvPr>
          <p:cNvSpPr>
            <a:spLocks noGrp="1"/>
          </p:cNvSpPr>
          <p:nvPr>
            <p:ph type="title"/>
          </p:nvPr>
        </p:nvSpPr>
        <p:spPr/>
        <p:txBody>
          <a:bodyPr/>
          <a:lstStyle/>
          <a:p>
            <a:r>
              <a:rPr lang="en-US"/>
              <a:t>LinkedIn Interaction Rate | ATESTEO </a:t>
            </a:r>
          </a:p>
        </p:txBody>
      </p:sp>
      <p:graphicFrame>
        <p:nvGraphicFramePr>
          <p:cNvPr id="6" name="Chart Placeholder 5">
            <a:extLst>
              <a:ext uri="{FF2B5EF4-FFF2-40B4-BE49-F238E27FC236}">
                <a16:creationId xmlns:a16="http://schemas.microsoft.com/office/drawing/2014/main" id="{64A5A24A-2206-437C-AFED-7875D3F5388E}"/>
              </a:ext>
            </a:extLst>
          </p:cNvPr>
          <p:cNvGraphicFramePr>
            <a:graphicFrameLocks noGrp="1"/>
          </p:cNvGraphicFramePr>
          <p:nvPr>
            <p:ph type="chart" sz="quarter" idx="13"/>
            <p:extLst>
              <p:ext uri="{D42A27DB-BD31-4B8C-83A1-F6EECF244321}">
                <p14:modId xmlns:p14="http://schemas.microsoft.com/office/powerpoint/2010/main" val="7611353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2FBAFD-F03D-4234-A3E6-3FFCF8DFB29B}"/>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08A4D87B-93F9-4455-8A5B-7B655B43F0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9375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16204-24EC-446E-A368-FFF349833713}"/>
              </a:ext>
            </a:extLst>
          </p:cNvPr>
          <p:cNvSpPr>
            <a:spLocks noGrp="1"/>
          </p:cNvSpPr>
          <p:nvPr>
            <p:ph type="title"/>
          </p:nvPr>
        </p:nvSpPr>
        <p:spPr/>
        <p:txBody>
          <a:bodyPr/>
          <a:lstStyle/>
          <a:p>
            <a:r>
              <a:rPr lang="en-US"/>
              <a:t>LinkedIn Total Interactions | ATESTEO </a:t>
            </a:r>
          </a:p>
        </p:txBody>
      </p:sp>
      <p:graphicFrame>
        <p:nvGraphicFramePr>
          <p:cNvPr id="6" name="Chart Placeholder 5">
            <a:extLst>
              <a:ext uri="{FF2B5EF4-FFF2-40B4-BE49-F238E27FC236}">
                <a16:creationId xmlns:a16="http://schemas.microsoft.com/office/drawing/2014/main" id="{6E18174C-796E-402D-AF94-09FADCEC3DCC}"/>
              </a:ext>
            </a:extLst>
          </p:cNvPr>
          <p:cNvGraphicFramePr>
            <a:graphicFrameLocks noGrp="1"/>
          </p:cNvGraphicFramePr>
          <p:nvPr>
            <p:ph type="chart" sz="quarter" idx="13"/>
            <p:extLst>
              <p:ext uri="{D42A27DB-BD31-4B8C-83A1-F6EECF244321}">
                <p14:modId xmlns:p14="http://schemas.microsoft.com/office/powerpoint/2010/main" val="13276459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4AFBA8-F67B-447C-A125-89BF77CB6CC2}"/>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37D29ACC-DFFC-4B28-939B-F8B37C78B6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192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0101F-43AF-4C9B-8F11-D979A0FF2E20}"/>
              </a:ext>
            </a:extLst>
          </p:cNvPr>
          <p:cNvSpPr>
            <a:spLocks noGrp="1"/>
          </p:cNvSpPr>
          <p:nvPr>
            <p:ph type="title"/>
          </p:nvPr>
        </p:nvSpPr>
        <p:spPr/>
        <p:txBody>
          <a:bodyPr/>
          <a:lstStyle/>
          <a:p>
            <a:r>
              <a:rPr lang="en-US"/>
              <a:t>LinkedIn Interactions Distribution | ATESTEO </a:t>
            </a:r>
          </a:p>
        </p:txBody>
      </p:sp>
      <p:graphicFrame>
        <p:nvGraphicFramePr>
          <p:cNvPr id="6" name="Chart Placeholder 5">
            <a:extLst>
              <a:ext uri="{FF2B5EF4-FFF2-40B4-BE49-F238E27FC236}">
                <a16:creationId xmlns:a16="http://schemas.microsoft.com/office/drawing/2014/main" id="{0B902001-9C3B-41CE-BC1E-91DDE3A1698E}"/>
              </a:ext>
            </a:extLst>
          </p:cNvPr>
          <p:cNvGraphicFramePr>
            <a:graphicFrameLocks noGrp="1"/>
          </p:cNvGraphicFramePr>
          <p:nvPr>
            <p:ph type="chart" sz="quarter" idx="13"/>
            <p:extLst>
              <p:ext uri="{D42A27DB-BD31-4B8C-83A1-F6EECF244321}">
                <p14:modId xmlns:p14="http://schemas.microsoft.com/office/powerpoint/2010/main" val="40045882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E16ABF-10A6-4BCB-A94C-353D5D7C31CC}"/>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1AC77AF2-0A83-4A0F-99FC-E963272469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4233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6E24A-6EE1-4DE7-9B21-63B33884663C}"/>
              </a:ext>
            </a:extLst>
          </p:cNvPr>
          <p:cNvSpPr>
            <a:spLocks noGrp="1"/>
          </p:cNvSpPr>
          <p:nvPr>
            <p:ph type="title"/>
          </p:nvPr>
        </p:nvSpPr>
        <p:spPr/>
        <p:txBody>
          <a:bodyPr/>
          <a:lstStyle/>
          <a:p>
            <a:r>
              <a:rPr lang="en-US"/>
              <a:t>LinkedIn Interaction Rate | ATESTEO </a:t>
            </a:r>
          </a:p>
        </p:txBody>
      </p:sp>
      <p:graphicFrame>
        <p:nvGraphicFramePr>
          <p:cNvPr id="6" name="Chart Placeholder 5">
            <a:extLst>
              <a:ext uri="{FF2B5EF4-FFF2-40B4-BE49-F238E27FC236}">
                <a16:creationId xmlns:a16="http://schemas.microsoft.com/office/drawing/2014/main" id="{79178EB1-F38D-48F8-A80C-E957C8AED4AB}"/>
              </a:ext>
            </a:extLst>
          </p:cNvPr>
          <p:cNvGraphicFramePr>
            <a:graphicFrameLocks noGrp="1"/>
          </p:cNvGraphicFramePr>
          <p:nvPr>
            <p:ph type="chart" sz="quarter" idx="13"/>
            <p:extLst>
              <p:ext uri="{D42A27DB-BD31-4B8C-83A1-F6EECF244321}">
                <p14:modId xmlns:p14="http://schemas.microsoft.com/office/powerpoint/2010/main" val="33872495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C2AEDB-9D25-4655-B9F4-397AA92E6337}"/>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1FDC1CC8-AFBA-470D-86D9-67514B2271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25505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175</Words>
  <Application>Microsoft Office PowerPoint</Application>
  <PresentationFormat>On-screen Show (4:3)</PresentationFormat>
  <Paragraphs>71</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quintly_template</vt:lpstr>
      <vt:lpstr>Atesteo LinkedIn</vt:lpstr>
      <vt:lpstr>LinkedIn Key Metrics Table | ATESTEO </vt:lpstr>
      <vt:lpstr>LinkedIn Updates Table | ATESTEO </vt:lpstr>
      <vt:lpstr>LinkedIn Followers Total | ATESTEO </vt:lpstr>
      <vt:lpstr>LinkedIn Followers Table | ATESTEO </vt:lpstr>
      <vt:lpstr>LinkedIn Followers Change Rate | ATESTEO </vt:lpstr>
      <vt:lpstr>LinkedIn Interaction Rate | ATESTEO </vt:lpstr>
      <vt:lpstr>LinkedIn Total Interactions | ATESTEO </vt:lpstr>
      <vt:lpstr>LinkedIn Interactions Distribution | ATESTEO </vt:lpstr>
      <vt:lpstr>LinkedIn Interaction Rate | ATESTEO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Atesteo LinkedIn</dc:title>
  <dc:creator>Administrator</dc:creator>
  <cp:lastModifiedBy>Administrator</cp:lastModifiedBy>
  <cp:revision>1</cp:revision>
  <dcterms:created xsi:type="dcterms:W3CDTF">2018-10-16T06:32:30Z</dcterms:created>
  <dcterms:modified xsi:type="dcterms:W3CDTF">2018-10-16T06:32:50Z</dcterms:modified>
</cp:coreProperties>
</file>