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70" r:id="rId14"/>
    <p:sldId id="271" r:id="rId15"/>
    <p:sldId id="272" r:id="rId16"/>
    <p:sldId id="273"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637</c:v>
                </c:pt>
                <c:pt idx="1">
                  <c:v>637</c:v>
                </c:pt>
                <c:pt idx="2">
                  <c:v>637</c:v>
                </c:pt>
                <c:pt idx="3">
                  <c:v>637</c:v>
                </c:pt>
                <c:pt idx="4">
                  <c:v>637</c:v>
                </c:pt>
                <c:pt idx="5">
                  <c:v>637</c:v>
                </c:pt>
                <c:pt idx="6">
                  <c:v>637</c:v>
                </c:pt>
                <c:pt idx="7">
                  <c:v>637</c:v>
                </c:pt>
                <c:pt idx="8">
                  <c:v>637</c:v>
                </c:pt>
                <c:pt idx="9">
                  <c:v>637</c:v>
                </c:pt>
                <c:pt idx="10">
                  <c:v>641</c:v>
                </c:pt>
                <c:pt idx="11">
                  <c:v>643</c:v>
                </c:pt>
                <c:pt idx="12">
                  <c:v>644</c:v>
                </c:pt>
                <c:pt idx="13">
                  <c:v>644</c:v>
                </c:pt>
                <c:pt idx="14">
                  <c:v>644</c:v>
                </c:pt>
                <c:pt idx="15">
                  <c:v>645</c:v>
                </c:pt>
                <c:pt idx="16">
                  <c:v>645</c:v>
                </c:pt>
                <c:pt idx="17">
                  <c:v>645</c:v>
                </c:pt>
                <c:pt idx="18">
                  <c:v>645</c:v>
                </c:pt>
                <c:pt idx="19">
                  <c:v>646</c:v>
                </c:pt>
                <c:pt idx="20">
                  <c:v>646</c:v>
                </c:pt>
                <c:pt idx="21">
                  <c:v>647</c:v>
                </c:pt>
                <c:pt idx="22">
                  <c:v>650</c:v>
                </c:pt>
                <c:pt idx="23">
                  <c:v>650</c:v>
                </c:pt>
                <c:pt idx="24">
                  <c:v>653</c:v>
                </c:pt>
                <c:pt idx="25">
                  <c:v>653</c:v>
                </c:pt>
                <c:pt idx="26">
                  <c:v>654</c:v>
                </c:pt>
                <c:pt idx="27">
                  <c:v>655</c:v>
                </c:pt>
                <c:pt idx="28">
                  <c:v>657</c:v>
                </c:pt>
                <c:pt idx="29">
                  <c:v>657</c:v>
                </c:pt>
              </c:numCache>
            </c:numRef>
          </c:val>
          <c:smooth val="0"/>
          <c:extLst>
            <c:ext xmlns:c16="http://schemas.microsoft.com/office/drawing/2014/chart" uri="{C3380CC4-5D6E-409C-BE32-E72D297353CC}">
              <c16:uniqueId val="{00000000-8549-42CF-A50E-0B1E34C8736E}"/>
            </c:ext>
          </c:extLst>
        </c:ser>
        <c:dLbls>
          <c:showLegendKey val="0"/>
          <c:showVal val="0"/>
          <c:showCatName val="0"/>
          <c:showSerName val="0"/>
          <c:showPercent val="0"/>
          <c:showBubbleSize val="0"/>
        </c:dLbls>
        <c:smooth val="0"/>
        <c:axId val="363285768"/>
        <c:axId val="363286424"/>
      </c:lineChart>
      <c:dateAx>
        <c:axId val="363285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86424"/>
        <c:crosses val="autoZero"/>
        <c:auto val="1"/>
        <c:lblOffset val="100"/>
        <c:baseTimeUnit val="days"/>
      </c:dateAx>
      <c:valAx>
        <c:axId val="363286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8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3</c:v>
                </c:pt>
                <c:pt idx="1">
                  <c:v>0</c:v>
                </c:pt>
                <c:pt idx="2">
                  <c:v>0</c:v>
                </c:pt>
                <c:pt idx="3">
                  <c:v>0</c:v>
                </c:pt>
                <c:pt idx="4">
                  <c:v>0</c:v>
                </c:pt>
                <c:pt idx="5">
                  <c:v>0</c:v>
                </c:pt>
                <c:pt idx="6">
                  <c:v>0</c:v>
                </c:pt>
                <c:pt idx="7">
                  <c:v>0</c:v>
                </c:pt>
                <c:pt idx="8">
                  <c:v>0</c:v>
                </c:pt>
                <c:pt idx="9">
                  <c:v>0</c:v>
                </c:pt>
                <c:pt idx="10">
                  <c:v>4</c:v>
                </c:pt>
                <c:pt idx="11">
                  <c:v>2</c:v>
                </c:pt>
                <c:pt idx="12">
                  <c:v>1</c:v>
                </c:pt>
                <c:pt idx="13">
                  <c:v>0</c:v>
                </c:pt>
                <c:pt idx="14">
                  <c:v>0</c:v>
                </c:pt>
                <c:pt idx="15">
                  <c:v>1</c:v>
                </c:pt>
                <c:pt idx="16">
                  <c:v>0</c:v>
                </c:pt>
                <c:pt idx="17">
                  <c:v>0</c:v>
                </c:pt>
                <c:pt idx="18">
                  <c:v>0</c:v>
                </c:pt>
                <c:pt idx="19">
                  <c:v>1</c:v>
                </c:pt>
                <c:pt idx="20">
                  <c:v>0</c:v>
                </c:pt>
                <c:pt idx="21">
                  <c:v>1</c:v>
                </c:pt>
                <c:pt idx="22">
                  <c:v>3</c:v>
                </c:pt>
                <c:pt idx="23">
                  <c:v>0</c:v>
                </c:pt>
                <c:pt idx="24">
                  <c:v>3</c:v>
                </c:pt>
                <c:pt idx="25">
                  <c:v>0</c:v>
                </c:pt>
                <c:pt idx="26">
                  <c:v>1</c:v>
                </c:pt>
                <c:pt idx="27">
                  <c:v>1</c:v>
                </c:pt>
                <c:pt idx="28">
                  <c:v>2</c:v>
                </c:pt>
                <c:pt idx="29">
                  <c:v>0</c:v>
                </c:pt>
              </c:numCache>
            </c:numRef>
          </c:val>
          <c:smooth val="0"/>
          <c:extLst>
            <c:ext xmlns:c16="http://schemas.microsoft.com/office/drawing/2014/chart" uri="{C3380CC4-5D6E-409C-BE32-E72D297353CC}">
              <c16:uniqueId val="{00000000-C8EC-400F-9EDD-B231181B2F00}"/>
            </c:ext>
          </c:extLst>
        </c:ser>
        <c:dLbls>
          <c:showLegendKey val="0"/>
          <c:showVal val="0"/>
          <c:showCatName val="0"/>
          <c:showSerName val="0"/>
          <c:showPercent val="0"/>
          <c:showBubbleSize val="0"/>
        </c:dLbls>
        <c:smooth val="0"/>
        <c:axId val="363290688"/>
        <c:axId val="363289376"/>
      </c:lineChart>
      <c:dateAx>
        <c:axId val="363290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89376"/>
        <c:crosses val="autoZero"/>
        <c:auto val="1"/>
        <c:lblOffset val="100"/>
        <c:baseTimeUnit val="days"/>
      </c:dateAx>
      <c:valAx>
        <c:axId val="36328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9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5.1643192488262999</c:v>
                </c:pt>
                <c:pt idx="11">
                  <c:v>0</c:v>
                </c:pt>
                <c:pt idx="12">
                  <c:v>0</c:v>
                </c:pt>
                <c:pt idx="13">
                  <c:v>0</c:v>
                </c:pt>
                <c:pt idx="14">
                  <c:v>0</c:v>
                </c:pt>
                <c:pt idx="15">
                  <c:v>0</c:v>
                </c:pt>
                <c:pt idx="16">
                  <c:v>0</c:v>
                </c:pt>
                <c:pt idx="17">
                  <c:v>2.0155038759689998</c:v>
                </c:pt>
                <c:pt idx="18">
                  <c:v>0</c:v>
                </c:pt>
                <c:pt idx="19">
                  <c:v>0</c:v>
                </c:pt>
                <c:pt idx="20">
                  <c:v>3.405572755418</c:v>
                </c:pt>
                <c:pt idx="21">
                  <c:v>0</c:v>
                </c:pt>
                <c:pt idx="22">
                  <c:v>0</c:v>
                </c:pt>
                <c:pt idx="23">
                  <c:v>0</c:v>
                </c:pt>
                <c:pt idx="24">
                  <c:v>0</c:v>
                </c:pt>
                <c:pt idx="25">
                  <c:v>0</c:v>
                </c:pt>
                <c:pt idx="26">
                  <c:v>0</c:v>
                </c:pt>
                <c:pt idx="27">
                  <c:v>1.6819571865442999</c:v>
                </c:pt>
                <c:pt idx="28">
                  <c:v>0</c:v>
                </c:pt>
                <c:pt idx="29">
                  <c:v>0</c:v>
                </c:pt>
              </c:numCache>
            </c:numRef>
          </c:val>
          <c:smooth val="0"/>
          <c:extLst>
            <c:ext xmlns:c16="http://schemas.microsoft.com/office/drawing/2014/chart" uri="{C3380CC4-5D6E-409C-BE32-E72D297353CC}">
              <c16:uniqueId val="{00000000-8348-44DC-84A9-3D089A1FEC13}"/>
            </c:ext>
          </c:extLst>
        </c:ser>
        <c:dLbls>
          <c:showLegendKey val="0"/>
          <c:showVal val="0"/>
          <c:showCatName val="0"/>
          <c:showSerName val="0"/>
          <c:showPercent val="0"/>
          <c:showBubbleSize val="0"/>
        </c:dLbls>
        <c:smooth val="0"/>
        <c:axId val="287437208"/>
        <c:axId val="354094872"/>
      </c:lineChart>
      <c:dateAx>
        <c:axId val="287437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94872"/>
        <c:crosses val="autoZero"/>
        <c:auto val="1"/>
        <c:lblOffset val="100"/>
        <c:baseTimeUnit val="days"/>
      </c:dateAx>
      <c:valAx>
        <c:axId val="35409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3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71</c:v>
                </c:pt>
              </c:numCache>
            </c:numRef>
          </c:val>
          <c:extLst>
            <c:ext xmlns:c16="http://schemas.microsoft.com/office/drawing/2014/chart" uri="{C3380CC4-5D6E-409C-BE32-E72D297353CC}">
              <c16:uniqueId val="{00000000-A0E1-463D-8E20-8F26AC4CECFD}"/>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Buss AG</c:v>
                </c:pt>
              </c:strCache>
            </c:strRef>
          </c:cat>
          <c:val>
            <c:numRef>
              <c:f>Sheet1!$C$2</c:f>
              <c:numCache>
                <c:formatCode>General</c:formatCode>
                <c:ptCount val="1"/>
                <c:pt idx="0">
                  <c:v>8</c:v>
                </c:pt>
              </c:numCache>
            </c:numRef>
          </c:val>
          <c:extLst>
            <c:ext xmlns:c16="http://schemas.microsoft.com/office/drawing/2014/chart" uri="{C3380CC4-5D6E-409C-BE32-E72D297353CC}">
              <c16:uniqueId val="{00000001-A0E1-463D-8E20-8F26AC4CECFD}"/>
            </c:ext>
          </c:extLst>
        </c:ser>
        <c:dLbls>
          <c:showLegendKey val="0"/>
          <c:showVal val="0"/>
          <c:showCatName val="0"/>
          <c:showSerName val="0"/>
          <c:showPercent val="0"/>
          <c:showBubbleSize val="0"/>
        </c:dLbls>
        <c:gapWidth val="150"/>
        <c:overlap val="100"/>
        <c:axId val="365619320"/>
        <c:axId val="365619648"/>
      </c:barChart>
      <c:catAx>
        <c:axId val="365619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619648"/>
        <c:crosses val="autoZero"/>
        <c:auto val="1"/>
        <c:lblAlgn val="ctr"/>
        <c:lblOffset val="100"/>
        <c:noMultiLvlLbl val="0"/>
      </c:catAx>
      <c:valAx>
        <c:axId val="365619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61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Buss AG</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3.0621679681503</c:v>
                </c:pt>
                <c:pt idx="2">
                  <c:v>0</c:v>
                </c:pt>
                <c:pt idx="3">
                  <c:v>0</c:v>
                </c:pt>
              </c:numCache>
            </c:numRef>
          </c:val>
          <c:extLst>
            <c:ext xmlns:c16="http://schemas.microsoft.com/office/drawing/2014/chart" uri="{C3380CC4-5D6E-409C-BE32-E72D297353CC}">
              <c16:uniqueId val="{00000000-CBFF-4B44-AE10-3E80D8FCCCF9}"/>
            </c:ext>
          </c:extLst>
        </c:ser>
        <c:dLbls>
          <c:showLegendKey val="0"/>
          <c:showVal val="0"/>
          <c:showCatName val="0"/>
          <c:showSerName val="0"/>
          <c:showPercent val="0"/>
          <c:showBubbleSize val="0"/>
        </c:dLbls>
        <c:gapWidth val="219"/>
        <c:overlap val="-27"/>
        <c:axId val="365618008"/>
        <c:axId val="365618336"/>
      </c:barChart>
      <c:catAx>
        <c:axId val="36561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618336"/>
        <c:crosses val="autoZero"/>
        <c:auto val="1"/>
        <c:lblAlgn val="ctr"/>
        <c:lblOffset val="100"/>
        <c:noMultiLvlLbl val="0"/>
      </c:catAx>
      <c:valAx>
        <c:axId val="365618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61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79</c:v>
                </c:pt>
              </c:numCache>
            </c:numRef>
          </c:val>
          <c:extLst>
            <c:ext xmlns:c16="http://schemas.microsoft.com/office/drawing/2014/chart" uri="{C3380CC4-5D6E-409C-BE32-E72D297353CC}">
              <c16:uniqueId val="{00000000-F521-4968-A353-CAF091B91C38}"/>
            </c:ext>
          </c:extLst>
        </c:ser>
        <c:dLbls>
          <c:showLegendKey val="0"/>
          <c:showVal val="0"/>
          <c:showCatName val="0"/>
          <c:showSerName val="0"/>
          <c:showPercent val="0"/>
          <c:showBubbleSize val="0"/>
        </c:dLbls>
        <c:gapWidth val="219"/>
        <c:overlap val="-27"/>
        <c:axId val="363107552"/>
        <c:axId val="363109848"/>
      </c:barChart>
      <c:catAx>
        <c:axId val="36310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09848"/>
        <c:crosses val="autoZero"/>
        <c:auto val="1"/>
        <c:lblAlgn val="ctr"/>
        <c:lblOffset val="100"/>
        <c:noMultiLvlLbl val="0"/>
      </c:catAx>
      <c:valAx>
        <c:axId val="36310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0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1</c:v>
                </c:pt>
                <c:pt idx="18">
                  <c:v>0</c:v>
                </c:pt>
                <c:pt idx="19">
                  <c:v>0</c:v>
                </c:pt>
                <c:pt idx="20">
                  <c:v>1</c:v>
                </c:pt>
                <c:pt idx="21">
                  <c:v>0</c:v>
                </c:pt>
                <c:pt idx="22">
                  <c:v>0</c:v>
                </c:pt>
                <c:pt idx="23">
                  <c:v>0</c:v>
                </c:pt>
                <c:pt idx="24">
                  <c:v>0</c:v>
                </c:pt>
                <c:pt idx="25">
                  <c:v>0</c:v>
                </c:pt>
                <c:pt idx="26">
                  <c:v>0</c:v>
                </c:pt>
                <c:pt idx="27">
                  <c:v>1</c:v>
                </c:pt>
                <c:pt idx="28">
                  <c:v>0</c:v>
                </c:pt>
                <c:pt idx="29">
                  <c:v>0</c:v>
                </c:pt>
              </c:numCache>
            </c:numRef>
          </c:val>
          <c:smooth val="0"/>
          <c:extLst>
            <c:ext xmlns:c16="http://schemas.microsoft.com/office/drawing/2014/chart" uri="{C3380CC4-5D6E-409C-BE32-E72D297353CC}">
              <c16:uniqueId val="{00000000-0DCE-4BF4-BDDB-0E945FF12576}"/>
            </c:ext>
          </c:extLst>
        </c:ser>
        <c:dLbls>
          <c:showLegendKey val="0"/>
          <c:showVal val="0"/>
          <c:showCatName val="0"/>
          <c:showSerName val="0"/>
          <c:showPercent val="0"/>
          <c:showBubbleSize val="0"/>
        </c:dLbls>
        <c:smooth val="0"/>
        <c:axId val="423636576"/>
        <c:axId val="423637232"/>
      </c:lineChart>
      <c:dateAx>
        <c:axId val="423636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637232"/>
        <c:crosses val="autoZero"/>
        <c:auto val="1"/>
        <c:lblOffset val="100"/>
        <c:baseTimeUnit val="days"/>
      </c:dateAx>
      <c:valAx>
        <c:axId val="42363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636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098B2-8FF6-4556-9164-8C486BA4AC63}"/>
              </a:ext>
            </a:extLst>
          </p:cNvPr>
          <p:cNvSpPr>
            <a:spLocks noGrp="1"/>
          </p:cNvSpPr>
          <p:nvPr>
            <p:ph type="ctrTitle"/>
          </p:nvPr>
        </p:nvSpPr>
        <p:spPr/>
        <p:txBody>
          <a:bodyPr/>
          <a:lstStyle/>
          <a:p>
            <a:r>
              <a:rPr lang="en-US"/>
              <a:t>BUSS LinkedIn</a:t>
            </a:r>
          </a:p>
        </p:txBody>
      </p:sp>
      <p:sp>
        <p:nvSpPr>
          <p:cNvPr id="3" name="Subtitle 2">
            <a:extLst>
              <a:ext uri="{FF2B5EF4-FFF2-40B4-BE49-F238E27FC236}">
                <a16:creationId xmlns:a16="http://schemas.microsoft.com/office/drawing/2014/main" id="{8F2179D9-2454-4379-B042-464133234EFF}"/>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843151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B16E9-7735-4DDF-8A04-25B59CC6F097}"/>
              </a:ext>
            </a:extLst>
          </p:cNvPr>
          <p:cNvSpPr>
            <a:spLocks noGrp="1"/>
          </p:cNvSpPr>
          <p:nvPr>
            <p:ph type="title"/>
          </p:nvPr>
        </p:nvSpPr>
        <p:spPr/>
        <p:txBody>
          <a:bodyPr/>
          <a:lstStyle/>
          <a:p>
            <a:r>
              <a:rPr lang="en-US"/>
              <a:t>LinkedIn Key Metrics Table | Buss AG</a:t>
            </a:r>
          </a:p>
        </p:txBody>
      </p:sp>
      <p:graphicFrame>
        <p:nvGraphicFramePr>
          <p:cNvPr id="5" name="Table Placeholder 4">
            <a:extLst>
              <a:ext uri="{FF2B5EF4-FFF2-40B4-BE49-F238E27FC236}">
                <a16:creationId xmlns:a16="http://schemas.microsoft.com/office/drawing/2014/main" id="{75DFA053-55EC-42C4-BCB4-FCCF1F599C15}"/>
              </a:ext>
            </a:extLst>
          </p:cNvPr>
          <p:cNvGraphicFramePr>
            <a:graphicFrameLocks noGrp="1"/>
          </p:cNvGraphicFramePr>
          <p:nvPr>
            <p:ph type="tbl" sz="quarter" idx="13"/>
            <p:extLst>
              <p:ext uri="{D42A27DB-BD31-4B8C-83A1-F6EECF244321}">
                <p14:modId xmlns:p14="http://schemas.microsoft.com/office/powerpoint/2010/main" val="2104481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8604518"/>
                    </a:ext>
                  </a:extLst>
                </a:gridCol>
                <a:gridCol w="1069848">
                  <a:extLst>
                    <a:ext uri="{9D8B030D-6E8A-4147-A177-3AD203B41FA5}">
                      <a16:colId xmlns:a16="http://schemas.microsoft.com/office/drawing/2014/main" val="3222295014"/>
                    </a:ext>
                  </a:extLst>
                </a:gridCol>
                <a:gridCol w="1069848">
                  <a:extLst>
                    <a:ext uri="{9D8B030D-6E8A-4147-A177-3AD203B41FA5}">
                      <a16:colId xmlns:a16="http://schemas.microsoft.com/office/drawing/2014/main" val="3448996125"/>
                    </a:ext>
                  </a:extLst>
                </a:gridCol>
                <a:gridCol w="1069848">
                  <a:extLst>
                    <a:ext uri="{9D8B030D-6E8A-4147-A177-3AD203B41FA5}">
                      <a16:colId xmlns:a16="http://schemas.microsoft.com/office/drawing/2014/main" val="2585191492"/>
                    </a:ext>
                  </a:extLst>
                </a:gridCol>
                <a:gridCol w="1069848">
                  <a:extLst>
                    <a:ext uri="{9D8B030D-6E8A-4147-A177-3AD203B41FA5}">
                      <a16:colId xmlns:a16="http://schemas.microsoft.com/office/drawing/2014/main" val="1924310392"/>
                    </a:ext>
                  </a:extLst>
                </a:gridCol>
                <a:gridCol w="1069848">
                  <a:extLst>
                    <a:ext uri="{9D8B030D-6E8A-4147-A177-3AD203B41FA5}">
                      <a16:colId xmlns:a16="http://schemas.microsoft.com/office/drawing/2014/main" val="988026381"/>
                    </a:ext>
                  </a:extLst>
                </a:gridCol>
                <a:gridCol w="1069848">
                  <a:extLst>
                    <a:ext uri="{9D8B030D-6E8A-4147-A177-3AD203B41FA5}">
                      <a16:colId xmlns:a16="http://schemas.microsoft.com/office/drawing/2014/main" val="123379079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82430313"/>
                  </a:ext>
                </a:extLst>
              </a:tr>
              <a:tr h="370840">
                <a:tc>
                  <a:txBody>
                    <a:bodyPr/>
                    <a:lstStyle/>
                    <a:p>
                      <a:r>
                        <a:rPr lang="en-US" sz="1000"/>
                        <a:t>Buss AG</a:t>
                      </a:r>
                    </a:p>
                  </a:txBody>
                  <a:tcPr/>
                </a:tc>
                <a:tc>
                  <a:txBody>
                    <a:bodyPr/>
                    <a:lstStyle/>
                    <a:p>
                      <a:r>
                        <a:rPr lang="en-US" sz="1000"/>
                        <a:t>657</a:t>
                      </a:r>
                    </a:p>
                  </a:txBody>
                  <a:tcPr/>
                </a:tc>
                <a:tc>
                  <a:txBody>
                    <a:bodyPr/>
                    <a:lstStyle/>
                    <a:p>
                      <a:r>
                        <a:rPr lang="en-US" sz="1000"/>
                        <a:t>23</a:t>
                      </a:r>
                    </a:p>
                  </a:txBody>
                  <a:tcPr/>
                </a:tc>
                <a:tc>
                  <a:txBody>
                    <a:bodyPr/>
                    <a:lstStyle/>
                    <a:p>
                      <a:r>
                        <a:rPr lang="en-US" sz="1000"/>
                        <a:t>4</a:t>
                      </a:r>
                    </a:p>
                  </a:txBody>
                  <a:tcPr/>
                </a:tc>
                <a:tc>
                  <a:txBody>
                    <a:bodyPr/>
                    <a:lstStyle/>
                    <a:p>
                      <a:r>
                        <a:rPr lang="en-US" sz="1000"/>
                        <a:t>71</a:t>
                      </a:r>
                    </a:p>
                  </a:txBody>
                  <a:tcPr/>
                </a:tc>
                <a:tc>
                  <a:txBody>
                    <a:bodyPr/>
                    <a:lstStyle/>
                    <a:p>
                      <a:r>
                        <a:rPr lang="en-US" sz="1000"/>
                        <a:t>8</a:t>
                      </a:r>
                    </a:p>
                  </a:txBody>
                  <a:tcPr/>
                </a:tc>
                <a:tc>
                  <a:txBody>
                    <a:bodyPr/>
                    <a:lstStyle/>
                    <a:p>
                      <a:r>
                        <a:rPr lang="en-US" sz="1000"/>
                        <a:t>3.0620 %</a:t>
                      </a:r>
                    </a:p>
                  </a:txBody>
                  <a:tcPr/>
                </a:tc>
                <a:extLst>
                  <a:ext uri="{0D108BD9-81ED-4DB2-BD59-A6C34878D82A}">
                    <a16:rowId xmlns:a16="http://schemas.microsoft.com/office/drawing/2014/main" val="2018107402"/>
                  </a:ext>
                </a:extLst>
              </a:tr>
            </a:tbl>
          </a:graphicData>
        </a:graphic>
      </p:graphicFrame>
      <p:sp>
        <p:nvSpPr>
          <p:cNvPr id="4" name="Text Placeholder 3">
            <a:extLst>
              <a:ext uri="{FF2B5EF4-FFF2-40B4-BE49-F238E27FC236}">
                <a16:creationId xmlns:a16="http://schemas.microsoft.com/office/drawing/2014/main" id="{DAC7A6B9-6023-48A4-B211-5EBA6B102EC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078446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932DD-A332-4520-A243-BAA44C3E546C}"/>
              </a:ext>
            </a:extLst>
          </p:cNvPr>
          <p:cNvSpPr>
            <a:spLocks noGrp="1"/>
          </p:cNvSpPr>
          <p:nvPr>
            <p:ph type="title"/>
          </p:nvPr>
        </p:nvSpPr>
        <p:spPr/>
        <p:txBody>
          <a:bodyPr/>
          <a:lstStyle/>
          <a:p>
            <a:r>
              <a:rPr lang="en-US"/>
              <a:t>LinkedIn Updates Table | Buss AG - 1 of 3</a:t>
            </a:r>
          </a:p>
        </p:txBody>
      </p:sp>
      <p:graphicFrame>
        <p:nvGraphicFramePr>
          <p:cNvPr id="5" name="Table Placeholder 4">
            <a:extLst>
              <a:ext uri="{FF2B5EF4-FFF2-40B4-BE49-F238E27FC236}">
                <a16:creationId xmlns:a16="http://schemas.microsoft.com/office/drawing/2014/main" id="{01EE29E4-47F0-4230-A673-0D0A2881B405}"/>
              </a:ext>
            </a:extLst>
          </p:cNvPr>
          <p:cNvGraphicFramePr>
            <a:graphicFrameLocks noGrp="1"/>
          </p:cNvGraphicFramePr>
          <p:nvPr>
            <p:ph type="tbl" sz="quarter" idx="13"/>
            <p:extLst>
              <p:ext uri="{D42A27DB-BD31-4B8C-83A1-F6EECF244321}">
                <p14:modId xmlns:p14="http://schemas.microsoft.com/office/powerpoint/2010/main" val="613291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51590882"/>
                    </a:ext>
                  </a:extLst>
                </a:gridCol>
                <a:gridCol w="987552">
                  <a:extLst>
                    <a:ext uri="{9D8B030D-6E8A-4147-A177-3AD203B41FA5}">
                      <a16:colId xmlns:a16="http://schemas.microsoft.com/office/drawing/2014/main" val="1245872932"/>
                    </a:ext>
                  </a:extLst>
                </a:gridCol>
                <a:gridCol w="987552">
                  <a:extLst>
                    <a:ext uri="{9D8B030D-6E8A-4147-A177-3AD203B41FA5}">
                      <a16:colId xmlns:a16="http://schemas.microsoft.com/office/drawing/2014/main" val="2767069179"/>
                    </a:ext>
                  </a:extLst>
                </a:gridCol>
                <a:gridCol w="987552">
                  <a:extLst>
                    <a:ext uri="{9D8B030D-6E8A-4147-A177-3AD203B41FA5}">
                      <a16:colId xmlns:a16="http://schemas.microsoft.com/office/drawing/2014/main" val="977269535"/>
                    </a:ext>
                  </a:extLst>
                </a:gridCol>
                <a:gridCol w="987552">
                  <a:extLst>
                    <a:ext uri="{9D8B030D-6E8A-4147-A177-3AD203B41FA5}">
                      <a16:colId xmlns:a16="http://schemas.microsoft.com/office/drawing/2014/main" val="1578401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8336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- 2018-09-28 10:26:03 </a:t>
                      </a:r>
                      <a:r>
                        <a:rPr kumimoji="0" lang="en-US" sz="1000" b="0" i="0" u="none" strike="noStrike" kern="1200" cap="none" spc="0" normalizeH="0" baseline="0" noProof="0">
                          <a:ln>
                            <a:noFill/>
                          </a:ln>
                          <a:solidFill>
                            <a:prstClr val="black"/>
                          </a:solidFill>
                          <a:effectLst/>
                          <a:uLnTx/>
                          <a:uFillTx/>
                          <a:latin typeface="+mn-lt"/>
                          <a:ea typeface="+mn-ea"/>
                          <a:cs typeface="+mn-cs"/>
                        </a:rPr>
                        <a:t>
  Exciting weeks for BUSS in China... Last week the move to the new premises in Songjiang, this week the presentation of the new compounder generation COMPEO at the Wire China in Shanghai. There's a lot going on at the booth. We have great conversations with interested parties and customers from China and Asia. But there are also a remarkably large number of international trade visitors to be seen. 
You can visit us until 29.09.2018 in hall W1 at booth W1C47 at the Wire China at the Shanghai New International Expo Centre (SNIEC).
#compounding #wirechina #cablechina #shanghai #expo #fairtrade #compeo #polymerindustry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40496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- 2018-09-21 15:32:53 </a:t>
                      </a:r>
                      <a:r>
                        <a:rPr kumimoji="0" lang="en-US" sz="1000" b="0" i="0" u="none" strike="noStrike" kern="1200" cap="none" spc="0" normalizeH="0" baseline="0" noProof="0">
                          <a:ln>
                            <a:noFill/>
                          </a:ln>
                          <a:solidFill>
                            <a:prstClr val="black"/>
                          </a:solidFill>
                          <a:effectLst/>
                          <a:uLnTx/>
                          <a:uFillTx/>
                          <a:latin typeface="+mn-lt"/>
                          <a:ea typeface="+mn-ea"/>
                          <a:cs typeface="+mn-cs"/>
                        </a:rPr>
                        <a:t>
  Moving day in China! Our BUSS team in Shanghai just moved into its new premises. The Chinese plastics market and the polymer industry are constantly growing, and so is BUSS Compounding Solutions (Shanghai). We are ready for new challenges on the Asian market. 
Get to know our dedicated team here: https://lnkd.in/dTt4dPb  
#shanghai #china #asia #polymer #polymerindustry #plasticsindustry #buss #compounding #compeo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3035093"/>
                  </a:ext>
                </a:extLst>
              </a:tr>
            </a:tbl>
          </a:graphicData>
        </a:graphic>
      </p:graphicFrame>
      <p:sp>
        <p:nvSpPr>
          <p:cNvPr id="4" name="Text Placeholder 3">
            <a:extLst>
              <a:ext uri="{FF2B5EF4-FFF2-40B4-BE49-F238E27FC236}">
                <a16:creationId xmlns:a16="http://schemas.microsoft.com/office/drawing/2014/main" id="{B18A15AC-C61C-46A4-8CD5-096EB41F1CFD}"/>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185498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FA206-50BE-4EE7-89D6-823C54A24451}"/>
              </a:ext>
            </a:extLst>
          </p:cNvPr>
          <p:cNvSpPr>
            <a:spLocks noGrp="1"/>
          </p:cNvSpPr>
          <p:nvPr>
            <p:ph type="title"/>
          </p:nvPr>
        </p:nvSpPr>
        <p:spPr/>
        <p:txBody>
          <a:bodyPr/>
          <a:lstStyle/>
          <a:p>
            <a:r>
              <a:rPr lang="en-US"/>
              <a:t>LinkedIn Updates Table | Buss AG - 2 of 3</a:t>
            </a:r>
          </a:p>
        </p:txBody>
      </p:sp>
      <p:graphicFrame>
        <p:nvGraphicFramePr>
          <p:cNvPr id="5" name="Table Placeholder 4">
            <a:extLst>
              <a:ext uri="{FF2B5EF4-FFF2-40B4-BE49-F238E27FC236}">
                <a16:creationId xmlns:a16="http://schemas.microsoft.com/office/drawing/2014/main" id="{9E8B8B28-4CEA-404F-A8FC-B624193AEF32}"/>
              </a:ext>
            </a:extLst>
          </p:cNvPr>
          <p:cNvGraphicFramePr>
            <a:graphicFrameLocks noGrp="1"/>
          </p:cNvGraphicFramePr>
          <p:nvPr>
            <p:ph type="tbl" sz="quarter" idx="13"/>
            <p:extLst>
              <p:ext uri="{D42A27DB-BD31-4B8C-83A1-F6EECF244321}">
                <p14:modId xmlns:p14="http://schemas.microsoft.com/office/powerpoint/2010/main" val="3090799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83753933"/>
                    </a:ext>
                  </a:extLst>
                </a:gridCol>
                <a:gridCol w="987552">
                  <a:extLst>
                    <a:ext uri="{9D8B030D-6E8A-4147-A177-3AD203B41FA5}">
                      <a16:colId xmlns:a16="http://schemas.microsoft.com/office/drawing/2014/main" val="2665622804"/>
                    </a:ext>
                  </a:extLst>
                </a:gridCol>
                <a:gridCol w="987552">
                  <a:extLst>
                    <a:ext uri="{9D8B030D-6E8A-4147-A177-3AD203B41FA5}">
                      <a16:colId xmlns:a16="http://schemas.microsoft.com/office/drawing/2014/main" val="1648517562"/>
                    </a:ext>
                  </a:extLst>
                </a:gridCol>
                <a:gridCol w="987552">
                  <a:extLst>
                    <a:ext uri="{9D8B030D-6E8A-4147-A177-3AD203B41FA5}">
                      <a16:colId xmlns:a16="http://schemas.microsoft.com/office/drawing/2014/main" val="3933084325"/>
                    </a:ext>
                  </a:extLst>
                </a:gridCol>
                <a:gridCol w="987552">
                  <a:extLst>
                    <a:ext uri="{9D8B030D-6E8A-4147-A177-3AD203B41FA5}">
                      <a16:colId xmlns:a16="http://schemas.microsoft.com/office/drawing/2014/main" val="1679669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6636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- 2018-09-18 11:37:55 </a:t>
                      </a:r>
                      <a:r>
                        <a:rPr kumimoji="0" lang="en-US" sz="1000" b="0" i="0" u="none" strike="noStrike" kern="1200" cap="none" spc="0" normalizeH="0" baseline="0" noProof="0">
                          <a:ln>
                            <a:noFill/>
                          </a:ln>
                          <a:solidFill>
                            <a:prstClr val="black"/>
                          </a:solidFill>
                          <a:effectLst/>
                          <a:uLnTx/>
                          <a:uFillTx/>
                          <a:latin typeface="+mn-lt"/>
                          <a:ea typeface="+mn-ea"/>
                          <a:cs typeface="+mn-cs"/>
                        </a:rPr>
                        <a:t>
  This autumn’s trade fair season is starting: the BUSS team will be waiting for you at Iranplast in Tehran and at Wire China in Shanghai in less than two weeks! Get to know the BUSS compounding technology and our new compounder generation COMPEO!
All fairs and events: https://lnkd.in/dB7aYgD 
#compoundmachine #compoundtechnology #compoundingmachine #compoundingtechnology #polymercompounding #twinscrew #twinscrewextruder #plasticpelletizing #cablecompounds #iranplast #wirechina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416831"/>
                  </a:ext>
                </a:extLst>
              </a:tr>
            </a:tbl>
          </a:graphicData>
        </a:graphic>
      </p:graphicFrame>
      <p:sp>
        <p:nvSpPr>
          <p:cNvPr id="4" name="Text Placeholder 3">
            <a:extLst>
              <a:ext uri="{FF2B5EF4-FFF2-40B4-BE49-F238E27FC236}">
                <a16:creationId xmlns:a16="http://schemas.microsoft.com/office/drawing/2014/main" id="{97A6922B-F06E-442A-9DF7-B584F7ECA4CE}"/>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617090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4EF5D-607A-4A4C-A467-E378E1EB1AFC}"/>
              </a:ext>
            </a:extLst>
          </p:cNvPr>
          <p:cNvSpPr>
            <a:spLocks noGrp="1"/>
          </p:cNvSpPr>
          <p:nvPr>
            <p:ph type="title"/>
          </p:nvPr>
        </p:nvSpPr>
        <p:spPr/>
        <p:txBody>
          <a:bodyPr/>
          <a:lstStyle/>
          <a:p>
            <a:r>
              <a:rPr lang="en-US"/>
              <a:t>LinkedIn Updates Table | Buss AG - 3 of 3</a:t>
            </a:r>
          </a:p>
        </p:txBody>
      </p:sp>
      <p:graphicFrame>
        <p:nvGraphicFramePr>
          <p:cNvPr id="5" name="Table Placeholder 4">
            <a:extLst>
              <a:ext uri="{FF2B5EF4-FFF2-40B4-BE49-F238E27FC236}">
                <a16:creationId xmlns:a16="http://schemas.microsoft.com/office/drawing/2014/main" id="{19FBA138-A350-442D-BC8E-C096C4F27DBA}"/>
              </a:ext>
            </a:extLst>
          </p:cNvPr>
          <p:cNvGraphicFramePr>
            <a:graphicFrameLocks noGrp="1"/>
          </p:cNvGraphicFramePr>
          <p:nvPr>
            <p:ph type="tbl" sz="quarter" idx="13"/>
            <p:extLst>
              <p:ext uri="{D42A27DB-BD31-4B8C-83A1-F6EECF244321}">
                <p14:modId xmlns:p14="http://schemas.microsoft.com/office/powerpoint/2010/main" val="250458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12233317"/>
                    </a:ext>
                  </a:extLst>
                </a:gridCol>
                <a:gridCol w="987552">
                  <a:extLst>
                    <a:ext uri="{9D8B030D-6E8A-4147-A177-3AD203B41FA5}">
                      <a16:colId xmlns:a16="http://schemas.microsoft.com/office/drawing/2014/main" val="1858667104"/>
                    </a:ext>
                  </a:extLst>
                </a:gridCol>
                <a:gridCol w="987552">
                  <a:extLst>
                    <a:ext uri="{9D8B030D-6E8A-4147-A177-3AD203B41FA5}">
                      <a16:colId xmlns:a16="http://schemas.microsoft.com/office/drawing/2014/main" val="2850770434"/>
                    </a:ext>
                  </a:extLst>
                </a:gridCol>
                <a:gridCol w="987552">
                  <a:extLst>
                    <a:ext uri="{9D8B030D-6E8A-4147-A177-3AD203B41FA5}">
                      <a16:colId xmlns:a16="http://schemas.microsoft.com/office/drawing/2014/main" val="3875201954"/>
                    </a:ext>
                  </a:extLst>
                </a:gridCol>
                <a:gridCol w="987552">
                  <a:extLst>
                    <a:ext uri="{9D8B030D-6E8A-4147-A177-3AD203B41FA5}">
                      <a16:colId xmlns:a16="http://schemas.microsoft.com/office/drawing/2014/main" val="1998029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1932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- 2018-09-11 10:43:45 </a:t>
                      </a:r>
                      <a:r>
                        <a:rPr kumimoji="0" lang="en-US" sz="1000" b="0" i="0" u="none" strike="noStrike" kern="1200" cap="none" spc="0" normalizeH="0" baseline="0" noProof="0">
                          <a:ln>
                            <a:noFill/>
                          </a:ln>
                          <a:solidFill>
                            <a:prstClr val="black"/>
                          </a:solidFill>
                          <a:effectLst/>
                          <a:uLnTx/>
                          <a:uFillTx/>
                          <a:latin typeface="+mn-lt"/>
                          <a:ea typeface="+mn-ea"/>
                          <a:cs typeface="+mn-cs"/>
                        </a:rPr>
                        <a:t>
  In order to optimally meet the specific needs for compounding solutions from high-end customers in the Chinese market, as well as providing enhanced services to customers in China and even the rest of Asia, Buss AG has invested in establishing a legal entity, Buss Compounding Solutions (Shanghai) Co., Ltd. in Shanghai. Mr. Rongbao Gao has assumed the responsibility of general manager since June 1st, 2018.
The company is located in Building 8, No. 2317, Shengang Road, Songjiang District, Shanghai, and the will be moving into the new facility in September after the renovation of the factory has been completed. The official opening is going to be October 27th, 2018. 
Read the full press release on our website: https://lnkd.in/dJQey8s 
#busscompounding #compoundingsolutions #compounding #china #shanghai #chinesemarket #businessdevelopment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4926134"/>
                  </a:ext>
                </a:extLst>
              </a:tr>
            </a:tbl>
          </a:graphicData>
        </a:graphic>
      </p:graphicFrame>
      <p:sp>
        <p:nvSpPr>
          <p:cNvPr id="4" name="Text Placeholder 3">
            <a:extLst>
              <a:ext uri="{FF2B5EF4-FFF2-40B4-BE49-F238E27FC236}">
                <a16:creationId xmlns:a16="http://schemas.microsoft.com/office/drawing/2014/main" id="{D9D4CE04-6713-4C64-B5D5-65849733E3A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828350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047A1-4569-4F83-A99F-A2E0153242E0}"/>
              </a:ext>
            </a:extLst>
          </p:cNvPr>
          <p:cNvSpPr>
            <a:spLocks noGrp="1"/>
          </p:cNvSpPr>
          <p:nvPr>
            <p:ph type="title"/>
          </p:nvPr>
        </p:nvSpPr>
        <p:spPr/>
        <p:txBody>
          <a:bodyPr/>
          <a:lstStyle/>
          <a:p>
            <a:r>
              <a:rPr lang="en-US"/>
              <a:t>LinkedIn Followers Table | Buss AG</a:t>
            </a:r>
          </a:p>
        </p:txBody>
      </p:sp>
      <p:graphicFrame>
        <p:nvGraphicFramePr>
          <p:cNvPr id="5" name="Table Placeholder 4">
            <a:extLst>
              <a:ext uri="{FF2B5EF4-FFF2-40B4-BE49-F238E27FC236}">
                <a16:creationId xmlns:a16="http://schemas.microsoft.com/office/drawing/2014/main" id="{62BCB612-020D-4AC4-941F-79E5FE05D986}"/>
              </a:ext>
            </a:extLst>
          </p:cNvPr>
          <p:cNvGraphicFramePr>
            <a:graphicFrameLocks noGrp="1"/>
          </p:cNvGraphicFramePr>
          <p:nvPr>
            <p:ph type="tbl" sz="quarter" idx="13"/>
            <p:extLst>
              <p:ext uri="{D42A27DB-BD31-4B8C-83A1-F6EECF244321}">
                <p14:modId xmlns:p14="http://schemas.microsoft.com/office/powerpoint/2010/main" val="1204057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31072999"/>
                    </a:ext>
                  </a:extLst>
                </a:gridCol>
                <a:gridCol w="1234440">
                  <a:extLst>
                    <a:ext uri="{9D8B030D-6E8A-4147-A177-3AD203B41FA5}">
                      <a16:colId xmlns:a16="http://schemas.microsoft.com/office/drawing/2014/main" val="3210015879"/>
                    </a:ext>
                  </a:extLst>
                </a:gridCol>
                <a:gridCol w="822960">
                  <a:extLst>
                    <a:ext uri="{9D8B030D-6E8A-4147-A177-3AD203B41FA5}">
                      <a16:colId xmlns:a16="http://schemas.microsoft.com/office/drawing/2014/main" val="1191865304"/>
                    </a:ext>
                  </a:extLst>
                </a:gridCol>
                <a:gridCol w="822960">
                  <a:extLst>
                    <a:ext uri="{9D8B030D-6E8A-4147-A177-3AD203B41FA5}">
                      <a16:colId xmlns:a16="http://schemas.microsoft.com/office/drawing/2014/main" val="171961093"/>
                    </a:ext>
                  </a:extLst>
                </a:gridCol>
                <a:gridCol w="822960">
                  <a:extLst>
                    <a:ext uri="{9D8B030D-6E8A-4147-A177-3AD203B41FA5}">
                      <a16:colId xmlns:a16="http://schemas.microsoft.com/office/drawing/2014/main" val="2370215349"/>
                    </a:ext>
                  </a:extLst>
                </a:gridCol>
                <a:gridCol w="822960">
                  <a:extLst>
                    <a:ext uri="{9D8B030D-6E8A-4147-A177-3AD203B41FA5}">
                      <a16:colId xmlns:a16="http://schemas.microsoft.com/office/drawing/2014/main" val="2705261859"/>
                    </a:ext>
                  </a:extLst>
                </a:gridCol>
                <a:gridCol w="822960">
                  <a:extLst>
                    <a:ext uri="{9D8B030D-6E8A-4147-A177-3AD203B41FA5}">
                      <a16:colId xmlns:a16="http://schemas.microsoft.com/office/drawing/2014/main" val="3349136015"/>
                    </a:ext>
                  </a:extLst>
                </a:gridCol>
                <a:gridCol w="822960">
                  <a:extLst>
                    <a:ext uri="{9D8B030D-6E8A-4147-A177-3AD203B41FA5}">
                      <a16:colId xmlns:a16="http://schemas.microsoft.com/office/drawing/2014/main" val="16499805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261053630"/>
                  </a:ext>
                </a:extLst>
              </a:tr>
              <a:tr h="370840">
                <a:tc>
                  <a:txBody>
                    <a:bodyPr/>
                    <a:lstStyle/>
                    <a:p>
                      <a:r>
                        <a:rPr lang="en-US" sz="1000"/>
                        <a:t>Buss AG</a:t>
                      </a:r>
                    </a:p>
                  </a:txBody>
                  <a:tcPr/>
                </a:tc>
                <a:tc>
                  <a:txBody>
                    <a:bodyPr/>
                    <a:lstStyle/>
                    <a:p>
                      <a:r>
                        <a:rPr lang="en-US" sz="1000"/>
                        <a:t>657</a:t>
                      </a:r>
                    </a:p>
                  </a:txBody>
                  <a:tcPr/>
                </a:tc>
                <a:tc>
                  <a:txBody>
                    <a:bodyPr/>
                    <a:lstStyle/>
                    <a:p>
                      <a:r>
                        <a:rPr lang="en-US" sz="1000"/>
                        <a:t>3</a:t>
                      </a:r>
                    </a:p>
                  </a:txBody>
                  <a:tcPr/>
                </a:tc>
                <a:tc>
                  <a:txBody>
                    <a:bodyPr/>
                    <a:lstStyle/>
                    <a:p>
                      <a:r>
                        <a:rPr lang="en-US" sz="1000"/>
                        <a:t>0.5 %</a:t>
                      </a:r>
                    </a:p>
                  </a:txBody>
                  <a:tcPr/>
                </a:tc>
                <a:tc>
                  <a:txBody>
                    <a:bodyPr/>
                    <a:lstStyle/>
                    <a:p>
                      <a:r>
                        <a:rPr lang="en-US" sz="1000"/>
                        <a:t>7</a:t>
                      </a:r>
                    </a:p>
                  </a:txBody>
                  <a:tcPr/>
                </a:tc>
                <a:tc>
                  <a:txBody>
                    <a:bodyPr/>
                    <a:lstStyle/>
                    <a:p>
                      <a:r>
                        <a:rPr lang="en-US" sz="1000"/>
                        <a:t>1.1 %</a:t>
                      </a:r>
                    </a:p>
                  </a:txBody>
                  <a:tcPr/>
                </a:tc>
                <a:tc>
                  <a:txBody>
                    <a:bodyPr/>
                    <a:lstStyle/>
                    <a:p>
                      <a:r>
                        <a:rPr lang="en-US" sz="1000"/>
                        <a:t>23</a:t>
                      </a:r>
                    </a:p>
                  </a:txBody>
                  <a:tcPr/>
                </a:tc>
                <a:tc>
                  <a:txBody>
                    <a:bodyPr/>
                    <a:lstStyle/>
                    <a:p>
                      <a:r>
                        <a:rPr lang="en-US" sz="1000"/>
                        <a:t>3.6 %</a:t>
                      </a:r>
                    </a:p>
                  </a:txBody>
                  <a:tcPr/>
                </a:tc>
                <a:extLst>
                  <a:ext uri="{0D108BD9-81ED-4DB2-BD59-A6C34878D82A}">
                    <a16:rowId xmlns:a16="http://schemas.microsoft.com/office/drawing/2014/main" val="3783490123"/>
                  </a:ext>
                </a:extLst>
              </a:tr>
            </a:tbl>
          </a:graphicData>
        </a:graphic>
      </p:graphicFrame>
      <p:sp>
        <p:nvSpPr>
          <p:cNvPr id="4" name="Text Placeholder 3">
            <a:extLst>
              <a:ext uri="{FF2B5EF4-FFF2-40B4-BE49-F238E27FC236}">
                <a16:creationId xmlns:a16="http://schemas.microsoft.com/office/drawing/2014/main" id="{8EE580F5-FFF7-4565-86E1-FD1790C83D69}"/>
              </a:ext>
            </a:extLst>
          </p:cNvPr>
          <p:cNvSpPr>
            <a:spLocks noGrp="1"/>
          </p:cNvSpPr>
          <p:nvPr>
            <p:ph type="body" sz="quarter" idx="14"/>
          </p:nvPr>
        </p:nvSpPr>
        <p:spPr/>
        <p:txBody>
          <a:bodyPr/>
          <a:lstStyle/>
          <a:p>
            <a:r>
              <a:rPr lang="en-US"/>
              <a:t>08/31/2018 - 09/30/2018</a:t>
            </a:r>
          </a:p>
        </p:txBody>
      </p:sp>
    </p:spTree>
    <p:extLst>
      <p:ext uri="{BB962C8B-B14F-4D97-AF65-F5344CB8AC3E}">
        <p14:creationId xmlns:p14="http://schemas.microsoft.com/office/powerpoint/2010/main" val="19214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63BF7-0C33-408B-A0A9-5D77111F88C0}"/>
              </a:ext>
            </a:extLst>
          </p:cNvPr>
          <p:cNvSpPr>
            <a:spLocks noGrp="1"/>
          </p:cNvSpPr>
          <p:nvPr>
            <p:ph type="title"/>
          </p:nvPr>
        </p:nvSpPr>
        <p:spPr/>
        <p:txBody>
          <a:bodyPr/>
          <a:lstStyle/>
          <a:p>
            <a:r>
              <a:rPr lang="en-US"/>
              <a:t>LinkedIn Followers Total | Buss AG</a:t>
            </a:r>
          </a:p>
        </p:txBody>
      </p:sp>
      <p:graphicFrame>
        <p:nvGraphicFramePr>
          <p:cNvPr id="6" name="Chart Placeholder 5">
            <a:extLst>
              <a:ext uri="{FF2B5EF4-FFF2-40B4-BE49-F238E27FC236}">
                <a16:creationId xmlns:a16="http://schemas.microsoft.com/office/drawing/2014/main" id="{F2C6FAE7-A2BD-4CB3-9B41-C0701DA3E182}"/>
              </a:ext>
            </a:extLst>
          </p:cNvPr>
          <p:cNvGraphicFramePr>
            <a:graphicFrameLocks noGrp="1"/>
          </p:cNvGraphicFramePr>
          <p:nvPr>
            <p:ph type="chart" sz="quarter" idx="13"/>
            <p:extLst>
              <p:ext uri="{D42A27DB-BD31-4B8C-83A1-F6EECF244321}">
                <p14:modId xmlns:p14="http://schemas.microsoft.com/office/powerpoint/2010/main" val="1156740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E9F6D3-2DFB-4448-BE2A-EB66F15A46A0}"/>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AC978564-CE39-4736-8007-912FFCAC6F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9177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FE3D9-3506-4C85-BFD5-60CE72CC9595}"/>
              </a:ext>
            </a:extLst>
          </p:cNvPr>
          <p:cNvSpPr>
            <a:spLocks noGrp="1"/>
          </p:cNvSpPr>
          <p:nvPr>
            <p:ph type="title"/>
          </p:nvPr>
        </p:nvSpPr>
        <p:spPr/>
        <p:txBody>
          <a:bodyPr/>
          <a:lstStyle/>
          <a:p>
            <a:r>
              <a:rPr lang="en-US"/>
              <a:t>LinkedIn Followers Change | Buss AG</a:t>
            </a:r>
          </a:p>
        </p:txBody>
      </p:sp>
      <p:graphicFrame>
        <p:nvGraphicFramePr>
          <p:cNvPr id="6" name="Chart Placeholder 5">
            <a:extLst>
              <a:ext uri="{FF2B5EF4-FFF2-40B4-BE49-F238E27FC236}">
                <a16:creationId xmlns:a16="http://schemas.microsoft.com/office/drawing/2014/main" id="{DF160583-1172-4FBD-8130-C89ED939FA6A}"/>
              </a:ext>
            </a:extLst>
          </p:cNvPr>
          <p:cNvGraphicFramePr>
            <a:graphicFrameLocks noGrp="1"/>
          </p:cNvGraphicFramePr>
          <p:nvPr>
            <p:ph type="chart" sz="quarter" idx="13"/>
            <p:extLst>
              <p:ext uri="{D42A27DB-BD31-4B8C-83A1-F6EECF244321}">
                <p14:modId xmlns:p14="http://schemas.microsoft.com/office/powerpoint/2010/main" val="3111950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40EF09-934C-49D1-89B2-812B4E1C437C}"/>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5E520EB8-3010-4464-B728-3B9EBB8472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3822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ACB95-32A5-4A2C-A3F3-5BCF3EFC3BB7}"/>
              </a:ext>
            </a:extLst>
          </p:cNvPr>
          <p:cNvSpPr>
            <a:spLocks noGrp="1"/>
          </p:cNvSpPr>
          <p:nvPr>
            <p:ph type="title"/>
          </p:nvPr>
        </p:nvSpPr>
        <p:spPr/>
        <p:txBody>
          <a:bodyPr/>
          <a:lstStyle/>
          <a:p>
            <a:r>
              <a:rPr lang="en-US"/>
              <a:t>LinkedIn Interaction Rate | Buss AG</a:t>
            </a:r>
          </a:p>
        </p:txBody>
      </p:sp>
      <p:graphicFrame>
        <p:nvGraphicFramePr>
          <p:cNvPr id="6" name="Chart Placeholder 5">
            <a:extLst>
              <a:ext uri="{FF2B5EF4-FFF2-40B4-BE49-F238E27FC236}">
                <a16:creationId xmlns:a16="http://schemas.microsoft.com/office/drawing/2014/main" id="{078050D5-C29B-4996-8291-505FCB05A763}"/>
              </a:ext>
            </a:extLst>
          </p:cNvPr>
          <p:cNvGraphicFramePr>
            <a:graphicFrameLocks noGrp="1"/>
          </p:cNvGraphicFramePr>
          <p:nvPr>
            <p:ph type="chart" sz="quarter" idx="13"/>
            <p:extLst>
              <p:ext uri="{D42A27DB-BD31-4B8C-83A1-F6EECF244321}">
                <p14:modId xmlns:p14="http://schemas.microsoft.com/office/powerpoint/2010/main" val="3476599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2E1DBF-CF3D-46CF-877C-C27CEF874606}"/>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35BF1B8E-AF94-4707-9667-344EB57BF6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4906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8CD3B-46E5-4601-ADF4-B33C4A446536}"/>
              </a:ext>
            </a:extLst>
          </p:cNvPr>
          <p:cNvSpPr>
            <a:spLocks noGrp="1"/>
          </p:cNvSpPr>
          <p:nvPr>
            <p:ph type="title"/>
          </p:nvPr>
        </p:nvSpPr>
        <p:spPr/>
        <p:txBody>
          <a:bodyPr/>
          <a:lstStyle/>
          <a:p>
            <a:r>
              <a:rPr lang="en-US"/>
              <a:t>LinkedIn Interactions Distribution | Buss AG</a:t>
            </a:r>
          </a:p>
        </p:txBody>
      </p:sp>
      <p:graphicFrame>
        <p:nvGraphicFramePr>
          <p:cNvPr id="6" name="Chart Placeholder 5">
            <a:extLst>
              <a:ext uri="{FF2B5EF4-FFF2-40B4-BE49-F238E27FC236}">
                <a16:creationId xmlns:a16="http://schemas.microsoft.com/office/drawing/2014/main" id="{639D0B87-2731-4F12-8CA7-4EBA9A213704}"/>
              </a:ext>
            </a:extLst>
          </p:cNvPr>
          <p:cNvGraphicFramePr>
            <a:graphicFrameLocks noGrp="1"/>
          </p:cNvGraphicFramePr>
          <p:nvPr>
            <p:ph type="chart" sz="quarter" idx="13"/>
            <p:extLst>
              <p:ext uri="{D42A27DB-BD31-4B8C-83A1-F6EECF244321}">
                <p14:modId xmlns:p14="http://schemas.microsoft.com/office/powerpoint/2010/main" val="286036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252A80-F6A8-4F4D-806D-572500289FE7}"/>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624F0DDD-5DA1-43EF-91E4-601BCDF63A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8620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84A75-5FEC-4EF7-AA2C-B5E5996639B7}"/>
              </a:ext>
            </a:extLst>
          </p:cNvPr>
          <p:cNvSpPr>
            <a:spLocks noGrp="1"/>
          </p:cNvSpPr>
          <p:nvPr>
            <p:ph type="title"/>
          </p:nvPr>
        </p:nvSpPr>
        <p:spPr/>
        <p:txBody>
          <a:bodyPr/>
          <a:lstStyle/>
          <a:p>
            <a:r>
              <a:rPr lang="en-US"/>
              <a:t>LinkedIn Interaction Rate By Update Type | Buss AG</a:t>
            </a:r>
          </a:p>
        </p:txBody>
      </p:sp>
      <p:graphicFrame>
        <p:nvGraphicFramePr>
          <p:cNvPr id="6" name="Chart Placeholder 5">
            <a:extLst>
              <a:ext uri="{FF2B5EF4-FFF2-40B4-BE49-F238E27FC236}">
                <a16:creationId xmlns:a16="http://schemas.microsoft.com/office/drawing/2014/main" id="{E35E0FDD-53DE-495D-AA9A-F3A2F2C697DE}"/>
              </a:ext>
            </a:extLst>
          </p:cNvPr>
          <p:cNvGraphicFramePr>
            <a:graphicFrameLocks noGrp="1"/>
          </p:cNvGraphicFramePr>
          <p:nvPr>
            <p:ph type="chart" sz="quarter" idx="13"/>
            <p:extLst>
              <p:ext uri="{D42A27DB-BD31-4B8C-83A1-F6EECF244321}">
                <p14:modId xmlns:p14="http://schemas.microsoft.com/office/powerpoint/2010/main" val="4144992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58802E-3FA4-4957-AA30-ECC204246FCC}"/>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1A08D3E1-4832-4B1B-BC40-ABF02FA408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5921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DA5D7-36BF-4216-BCB9-2648886F8F19}"/>
              </a:ext>
            </a:extLst>
          </p:cNvPr>
          <p:cNvSpPr>
            <a:spLocks noGrp="1"/>
          </p:cNvSpPr>
          <p:nvPr>
            <p:ph type="title"/>
          </p:nvPr>
        </p:nvSpPr>
        <p:spPr/>
        <p:txBody>
          <a:bodyPr/>
          <a:lstStyle/>
          <a:p>
            <a:r>
              <a:rPr lang="en-US"/>
              <a:t>LinkedIn Total Interactions | Buss AG</a:t>
            </a:r>
          </a:p>
        </p:txBody>
      </p:sp>
      <p:graphicFrame>
        <p:nvGraphicFramePr>
          <p:cNvPr id="6" name="Chart Placeholder 5">
            <a:extLst>
              <a:ext uri="{FF2B5EF4-FFF2-40B4-BE49-F238E27FC236}">
                <a16:creationId xmlns:a16="http://schemas.microsoft.com/office/drawing/2014/main" id="{88E83B4C-14F8-4317-9A7B-BD6E6C5B2304}"/>
              </a:ext>
            </a:extLst>
          </p:cNvPr>
          <p:cNvGraphicFramePr>
            <a:graphicFrameLocks noGrp="1"/>
          </p:cNvGraphicFramePr>
          <p:nvPr>
            <p:ph type="chart" sz="quarter" idx="13"/>
            <p:extLst>
              <p:ext uri="{D42A27DB-BD31-4B8C-83A1-F6EECF244321}">
                <p14:modId xmlns:p14="http://schemas.microsoft.com/office/powerpoint/2010/main" val="158575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F77B09-C4A6-4ABE-AB07-759A3FC7BE84}"/>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828F60BF-F66F-4000-8C10-11D854E837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8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B8AA9-87B9-41FB-8157-69C785E36CE3}"/>
              </a:ext>
            </a:extLst>
          </p:cNvPr>
          <p:cNvSpPr>
            <a:spLocks noGrp="1"/>
          </p:cNvSpPr>
          <p:nvPr>
            <p:ph type="title"/>
          </p:nvPr>
        </p:nvSpPr>
        <p:spPr/>
        <p:txBody>
          <a:bodyPr/>
          <a:lstStyle/>
          <a:p>
            <a:r>
              <a:rPr lang="en-US"/>
              <a:t>LinkedIn Hashtag Detection | Buss AG - 1 of 3</a:t>
            </a:r>
          </a:p>
        </p:txBody>
      </p:sp>
      <p:graphicFrame>
        <p:nvGraphicFramePr>
          <p:cNvPr id="5" name="Table Placeholder 4">
            <a:extLst>
              <a:ext uri="{FF2B5EF4-FFF2-40B4-BE49-F238E27FC236}">
                <a16:creationId xmlns:a16="http://schemas.microsoft.com/office/drawing/2014/main" id="{65F8861C-DDFD-41A9-A4B8-0746100322D5}"/>
              </a:ext>
            </a:extLst>
          </p:cNvPr>
          <p:cNvGraphicFramePr>
            <a:graphicFrameLocks noGrp="1"/>
          </p:cNvGraphicFramePr>
          <p:nvPr>
            <p:ph type="tbl" sz="quarter" idx="13"/>
            <p:extLst>
              <p:ext uri="{D42A27DB-BD31-4B8C-83A1-F6EECF244321}">
                <p14:modId xmlns:p14="http://schemas.microsoft.com/office/powerpoint/2010/main" val="3073448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82828682"/>
                    </a:ext>
                  </a:extLst>
                </a:gridCol>
                <a:gridCol w="1481328">
                  <a:extLst>
                    <a:ext uri="{9D8B030D-6E8A-4147-A177-3AD203B41FA5}">
                      <a16:colId xmlns:a16="http://schemas.microsoft.com/office/drawing/2014/main" val="1873173752"/>
                    </a:ext>
                  </a:extLst>
                </a:gridCol>
                <a:gridCol w="1481328">
                  <a:extLst>
                    <a:ext uri="{9D8B030D-6E8A-4147-A177-3AD203B41FA5}">
                      <a16:colId xmlns:a16="http://schemas.microsoft.com/office/drawing/2014/main" val="3019976837"/>
                    </a:ext>
                  </a:extLst>
                </a:gridCol>
                <a:gridCol w="1481328">
                  <a:extLst>
                    <a:ext uri="{9D8B030D-6E8A-4147-A177-3AD203B41FA5}">
                      <a16:colId xmlns:a16="http://schemas.microsoft.com/office/drawing/2014/main" val="1288956258"/>
                    </a:ext>
                  </a:extLst>
                </a:gridCol>
                <a:gridCol w="1481328">
                  <a:extLst>
                    <a:ext uri="{9D8B030D-6E8A-4147-A177-3AD203B41FA5}">
                      <a16:colId xmlns:a16="http://schemas.microsoft.com/office/drawing/2014/main" val="3347287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1856025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#busscompounding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72015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#compoundingsolutions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901255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858299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extLst>
                  <a:ext uri="{0D108BD9-81ED-4DB2-BD59-A6C34878D82A}">
                    <a16:rowId xmlns:a16="http://schemas.microsoft.com/office/drawing/2014/main" val="3311438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#shanghai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839222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#chinesemarket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934718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#businessdevelopment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178530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97169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760821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624294165"/>
                  </a:ext>
                </a:extLst>
              </a:tr>
            </a:tbl>
          </a:graphicData>
        </a:graphic>
      </p:graphicFrame>
      <p:sp>
        <p:nvSpPr>
          <p:cNvPr id="4" name="Text Placeholder 3">
            <a:extLst>
              <a:ext uri="{FF2B5EF4-FFF2-40B4-BE49-F238E27FC236}">
                <a16:creationId xmlns:a16="http://schemas.microsoft.com/office/drawing/2014/main" id="{41788C6E-76C6-418C-8F17-636224CBB0C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620459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268CE-F2FC-4BD7-BBFF-92CEA3026A5A}"/>
              </a:ext>
            </a:extLst>
          </p:cNvPr>
          <p:cNvSpPr>
            <a:spLocks noGrp="1"/>
          </p:cNvSpPr>
          <p:nvPr>
            <p:ph type="title"/>
          </p:nvPr>
        </p:nvSpPr>
        <p:spPr/>
        <p:txBody>
          <a:bodyPr/>
          <a:lstStyle/>
          <a:p>
            <a:r>
              <a:rPr lang="en-US"/>
              <a:t>LinkedIn Hashtag Detection | Buss AG - 2 of 3</a:t>
            </a:r>
          </a:p>
        </p:txBody>
      </p:sp>
      <p:graphicFrame>
        <p:nvGraphicFramePr>
          <p:cNvPr id="5" name="Table Placeholder 4">
            <a:extLst>
              <a:ext uri="{FF2B5EF4-FFF2-40B4-BE49-F238E27FC236}">
                <a16:creationId xmlns:a16="http://schemas.microsoft.com/office/drawing/2014/main" id="{370CDE99-7354-4A0A-A904-DC9DA3868B03}"/>
              </a:ext>
            </a:extLst>
          </p:cNvPr>
          <p:cNvGraphicFramePr>
            <a:graphicFrameLocks noGrp="1"/>
          </p:cNvGraphicFramePr>
          <p:nvPr>
            <p:ph type="tbl" sz="quarter" idx="13"/>
            <p:extLst>
              <p:ext uri="{D42A27DB-BD31-4B8C-83A1-F6EECF244321}">
                <p14:modId xmlns:p14="http://schemas.microsoft.com/office/powerpoint/2010/main" val="3228448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8347532"/>
                    </a:ext>
                  </a:extLst>
                </a:gridCol>
                <a:gridCol w="1481328">
                  <a:extLst>
                    <a:ext uri="{9D8B030D-6E8A-4147-A177-3AD203B41FA5}">
                      <a16:colId xmlns:a16="http://schemas.microsoft.com/office/drawing/2014/main" val="15139599"/>
                    </a:ext>
                  </a:extLst>
                </a:gridCol>
                <a:gridCol w="1481328">
                  <a:extLst>
                    <a:ext uri="{9D8B030D-6E8A-4147-A177-3AD203B41FA5}">
                      <a16:colId xmlns:a16="http://schemas.microsoft.com/office/drawing/2014/main" val="3958175525"/>
                    </a:ext>
                  </a:extLst>
                </a:gridCol>
                <a:gridCol w="1481328">
                  <a:extLst>
                    <a:ext uri="{9D8B030D-6E8A-4147-A177-3AD203B41FA5}">
                      <a16:colId xmlns:a16="http://schemas.microsoft.com/office/drawing/2014/main" val="607556398"/>
                    </a:ext>
                  </a:extLst>
                </a:gridCol>
                <a:gridCol w="1481328">
                  <a:extLst>
                    <a:ext uri="{9D8B030D-6E8A-4147-A177-3AD203B41FA5}">
                      <a16:colId xmlns:a16="http://schemas.microsoft.com/office/drawing/2014/main" val="2769903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2366699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740564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952135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#twinscrew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626992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#twinscrewextruder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288156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#plasticpelletizing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144788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232783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#iranplast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283012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#wirechina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80429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484905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968538991"/>
                  </a:ext>
                </a:extLst>
              </a:tr>
            </a:tbl>
          </a:graphicData>
        </a:graphic>
      </p:graphicFrame>
      <p:sp>
        <p:nvSpPr>
          <p:cNvPr id="4" name="Text Placeholder 3">
            <a:extLst>
              <a:ext uri="{FF2B5EF4-FFF2-40B4-BE49-F238E27FC236}">
                <a16:creationId xmlns:a16="http://schemas.microsoft.com/office/drawing/2014/main" id="{3B8E302A-609D-4A6F-A29D-A034DA8CFCC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717669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10E8E-3832-4FA1-BDC3-B3BC6C862BF1}"/>
              </a:ext>
            </a:extLst>
          </p:cNvPr>
          <p:cNvSpPr>
            <a:spLocks noGrp="1"/>
          </p:cNvSpPr>
          <p:nvPr>
            <p:ph type="title"/>
          </p:nvPr>
        </p:nvSpPr>
        <p:spPr/>
        <p:txBody>
          <a:bodyPr/>
          <a:lstStyle/>
          <a:p>
            <a:r>
              <a:rPr lang="en-US"/>
              <a:t>LinkedIn Hashtag Detection | Buss AG - 3 of 3</a:t>
            </a:r>
          </a:p>
        </p:txBody>
      </p:sp>
      <p:graphicFrame>
        <p:nvGraphicFramePr>
          <p:cNvPr id="5" name="Table Placeholder 4">
            <a:extLst>
              <a:ext uri="{FF2B5EF4-FFF2-40B4-BE49-F238E27FC236}">
                <a16:creationId xmlns:a16="http://schemas.microsoft.com/office/drawing/2014/main" id="{A16D6245-8703-411F-8D7E-DA5F9C119155}"/>
              </a:ext>
            </a:extLst>
          </p:cNvPr>
          <p:cNvGraphicFramePr>
            <a:graphicFrameLocks noGrp="1"/>
          </p:cNvGraphicFramePr>
          <p:nvPr>
            <p:ph type="tbl" sz="quarter" idx="13"/>
            <p:extLst>
              <p:ext uri="{D42A27DB-BD31-4B8C-83A1-F6EECF244321}">
                <p14:modId xmlns:p14="http://schemas.microsoft.com/office/powerpoint/2010/main" val="2661809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03902805"/>
                    </a:ext>
                  </a:extLst>
                </a:gridCol>
                <a:gridCol w="1481328">
                  <a:extLst>
                    <a:ext uri="{9D8B030D-6E8A-4147-A177-3AD203B41FA5}">
                      <a16:colId xmlns:a16="http://schemas.microsoft.com/office/drawing/2014/main" val="3384256460"/>
                    </a:ext>
                  </a:extLst>
                </a:gridCol>
                <a:gridCol w="1481328">
                  <a:extLst>
                    <a:ext uri="{9D8B030D-6E8A-4147-A177-3AD203B41FA5}">
                      <a16:colId xmlns:a16="http://schemas.microsoft.com/office/drawing/2014/main" val="1963384824"/>
                    </a:ext>
                  </a:extLst>
                </a:gridCol>
                <a:gridCol w="1481328">
                  <a:extLst>
                    <a:ext uri="{9D8B030D-6E8A-4147-A177-3AD203B41FA5}">
                      <a16:colId xmlns:a16="http://schemas.microsoft.com/office/drawing/2014/main" val="3272395190"/>
                    </a:ext>
                  </a:extLst>
                </a:gridCol>
                <a:gridCol w="1481328">
                  <a:extLst>
                    <a:ext uri="{9D8B030D-6E8A-4147-A177-3AD203B41FA5}">
                      <a16:colId xmlns:a16="http://schemas.microsoft.com/office/drawing/2014/main" val="1767544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1975007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2173408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#plasticsindustry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129505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123721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113603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4189169323"/>
                  </a:ext>
                </a:extLst>
              </a:tr>
            </a:tbl>
          </a:graphicData>
        </a:graphic>
      </p:graphicFrame>
      <p:sp>
        <p:nvSpPr>
          <p:cNvPr id="4" name="Text Placeholder 3">
            <a:extLst>
              <a:ext uri="{FF2B5EF4-FFF2-40B4-BE49-F238E27FC236}">
                <a16:creationId xmlns:a16="http://schemas.microsoft.com/office/drawing/2014/main" id="{86D4BD91-5500-499B-A75A-AD15758FF8C0}"/>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996649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1CB61-0202-4E47-A435-39A058038293}"/>
              </a:ext>
            </a:extLst>
          </p:cNvPr>
          <p:cNvSpPr>
            <a:spLocks noGrp="1"/>
          </p:cNvSpPr>
          <p:nvPr>
            <p:ph type="title"/>
          </p:nvPr>
        </p:nvSpPr>
        <p:spPr/>
        <p:txBody>
          <a:bodyPr/>
          <a:lstStyle/>
          <a:p>
            <a:r>
              <a:rPr lang="en-US"/>
              <a:t>LinkedIn Updates | Buss AG</a:t>
            </a:r>
          </a:p>
        </p:txBody>
      </p:sp>
      <p:graphicFrame>
        <p:nvGraphicFramePr>
          <p:cNvPr id="6" name="Chart Placeholder 5">
            <a:extLst>
              <a:ext uri="{FF2B5EF4-FFF2-40B4-BE49-F238E27FC236}">
                <a16:creationId xmlns:a16="http://schemas.microsoft.com/office/drawing/2014/main" id="{5941E882-5550-4B96-AE33-88E8AAA06905}"/>
              </a:ext>
            </a:extLst>
          </p:cNvPr>
          <p:cNvGraphicFramePr>
            <a:graphicFrameLocks noGrp="1"/>
          </p:cNvGraphicFramePr>
          <p:nvPr>
            <p:ph type="chart" sz="quarter" idx="13"/>
            <p:extLst>
              <p:ext uri="{D42A27DB-BD31-4B8C-83A1-F6EECF244321}">
                <p14:modId xmlns:p14="http://schemas.microsoft.com/office/powerpoint/2010/main" val="1059686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422DAD-32AF-4297-8CD5-D4B71D4AECC2}"/>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41134EFA-28FA-4D21-B7F2-F3FD7F45A4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18460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475</Words>
  <Application>Microsoft Office PowerPoint</Application>
  <PresentationFormat>On-screen Show (4:3)</PresentationFormat>
  <Paragraphs>244</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BUSS LinkedIn</vt:lpstr>
      <vt:lpstr>LinkedIn Key Metrics Table | Buss AG</vt:lpstr>
      <vt:lpstr>LinkedIn Updates Table | Buss AG - 1 of 3</vt:lpstr>
      <vt:lpstr>LinkedIn Updates Table | Buss AG - 2 of 3</vt:lpstr>
      <vt:lpstr>LinkedIn Updates Table | Buss AG - 3 of 3</vt:lpstr>
      <vt:lpstr>LinkedIn Followers Table | Buss AG</vt:lpstr>
      <vt:lpstr>LinkedIn Followers Total | Buss AG</vt:lpstr>
      <vt:lpstr>LinkedIn Followers Change | Buss AG</vt:lpstr>
      <vt:lpstr>LinkedIn Interaction Rate | Buss AG</vt:lpstr>
      <vt:lpstr>LinkedIn Interactions Distribution | Buss AG</vt:lpstr>
      <vt:lpstr>LinkedIn Interaction Rate By Update Type | Buss AG</vt:lpstr>
      <vt:lpstr>LinkedIn Total Interactions | Buss AG</vt:lpstr>
      <vt:lpstr>LinkedIn Hashtag Detection | Buss AG - 1 of 3</vt:lpstr>
      <vt:lpstr>LinkedIn Hashtag Detection | Buss AG - 2 of 3</vt:lpstr>
      <vt:lpstr>LinkedIn Hashtag Detection | Buss AG - 3 of 3</vt:lpstr>
      <vt:lpstr>LinkedIn Updates | Buss 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LinkedIn</dc:title>
  <dc:creator>Administrator</dc:creator>
  <cp:lastModifiedBy>Administrator</cp:lastModifiedBy>
  <cp:revision>1</cp:revision>
  <dcterms:created xsi:type="dcterms:W3CDTF">2018-10-11T10:46:58Z</dcterms:created>
  <dcterms:modified xsi:type="dcterms:W3CDTF">2018-10-11T10:47:38Z</dcterms:modified>
</cp:coreProperties>
</file>