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1" r:id="rId6"/>
    <p:sldId id="262" r:id="rId7"/>
    <p:sldId id="263" r:id="rId8"/>
    <p:sldId id="264" r:id="rId9"/>
    <p:sldId id="265" r:id="rId10"/>
    <p:sldId id="266" r:id="rId11"/>
    <p:sldId id="267" r:id="rId12"/>
    <p:sldId id="268" r:id="rId13"/>
    <p:sldId id="270" r:id="rId14"/>
    <p:sldId id="271" r:id="rId15"/>
  </p:sldIdLst>
  <p:sldSz cx="9144000" cy="6858000" type="screen4x3"/>
  <p:notesSz cx="6858000" cy="9144000"/>
  <p:embeddedFontLst>
    <p:embeddedFont>
      <p:font typeface="Calibri" panose="020F0502020204030204" pitchFamily="34" charset="0"/>
      <p:regular r:id="rId16"/>
      <p:bold r:id="rId17"/>
      <p:italic r:id="rId18"/>
      <p:boldItalic r:id="rId19"/>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17" autoAdjust="0"/>
    <p:restoredTop sz="94692" autoAdjust="0"/>
  </p:normalViewPr>
  <p:slideViewPr>
    <p:cSldViewPr snapToGrid="0">
      <p:cViewPr varScale="1">
        <p:scale>
          <a:sx n="109" d="100"/>
          <a:sy n="109" d="100"/>
        </p:scale>
        <p:origin x="2160" y="96"/>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font" Target="fonts/font3.fntdata"/><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font" Target="fonts/font2.fntdata"/><Relationship Id="rId2" Type="http://schemas.openxmlformats.org/officeDocument/2006/relationships/slide" Target="slides/slide1.xml"/><Relationship Id="rId16" Type="http://schemas.openxmlformats.org/officeDocument/2006/relationships/font" Target="fonts/font1.fntdata"/><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font" Target="fonts/font4.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Buss AG</c:v>
                </c:pt>
              </c:strCache>
            </c:strRef>
          </c:tx>
          <c:spPr>
            <a:ln w="28575" cap="rnd">
              <a:solidFill>
                <a:schemeClr val="accent1"/>
              </a:solidFill>
              <a:round/>
            </a:ln>
            <a:effectLst/>
          </c:spPr>
          <c:marker>
            <c:symbol val="none"/>
          </c:marker>
          <c:cat>
            <c:numRef>
              <c:f>Sheet1!$A$2:$A$32</c:f>
              <c:numCache>
                <c:formatCode>m/d/yyyy</c:formatCode>
                <c:ptCount val="31"/>
                <c:pt idx="0">
                  <c:v>43313</c:v>
                </c:pt>
                <c:pt idx="1">
                  <c:v>43314</c:v>
                </c:pt>
                <c:pt idx="2">
                  <c:v>43315</c:v>
                </c:pt>
                <c:pt idx="3">
                  <c:v>43316</c:v>
                </c:pt>
                <c:pt idx="4">
                  <c:v>43317</c:v>
                </c:pt>
                <c:pt idx="5">
                  <c:v>43318</c:v>
                </c:pt>
                <c:pt idx="6">
                  <c:v>43319</c:v>
                </c:pt>
                <c:pt idx="7">
                  <c:v>43320</c:v>
                </c:pt>
                <c:pt idx="8">
                  <c:v>43321</c:v>
                </c:pt>
                <c:pt idx="9">
                  <c:v>43322</c:v>
                </c:pt>
                <c:pt idx="10">
                  <c:v>43323</c:v>
                </c:pt>
                <c:pt idx="11">
                  <c:v>43324</c:v>
                </c:pt>
                <c:pt idx="12">
                  <c:v>43325</c:v>
                </c:pt>
                <c:pt idx="13">
                  <c:v>43326</c:v>
                </c:pt>
                <c:pt idx="14">
                  <c:v>43327</c:v>
                </c:pt>
                <c:pt idx="15">
                  <c:v>43328</c:v>
                </c:pt>
                <c:pt idx="16">
                  <c:v>43329</c:v>
                </c:pt>
                <c:pt idx="17">
                  <c:v>43330</c:v>
                </c:pt>
                <c:pt idx="18">
                  <c:v>43331</c:v>
                </c:pt>
                <c:pt idx="19">
                  <c:v>43332</c:v>
                </c:pt>
                <c:pt idx="20">
                  <c:v>43333</c:v>
                </c:pt>
                <c:pt idx="21">
                  <c:v>43334</c:v>
                </c:pt>
                <c:pt idx="22">
                  <c:v>43335</c:v>
                </c:pt>
                <c:pt idx="23">
                  <c:v>43336</c:v>
                </c:pt>
                <c:pt idx="24">
                  <c:v>43337</c:v>
                </c:pt>
                <c:pt idx="25">
                  <c:v>43338</c:v>
                </c:pt>
                <c:pt idx="26">
                  <c:v>43339</c:v>
                </c:pt>
                <c:pt idx="27">
                  <c:v>43340</c:v>
                </c:pt>
                <c:pt idx="28">
                  <c:v>43341</c:v>
                </c:pt>
                <c:pt idx="29">
                  <c:v>43342</c:v>
                </c:pt>
                <c:pt idx="30">
                  <c:v>43343</c:v>
                </c:pt>
              </c:numCache>
            </c:numRef>
          </c:cat>
          <c:val>
            <c:numRef>
              <c:f>Sheet1!$B$2:$B$32</c:f>
              <c:numCache>
                <c:formatCode>General</c:formatCode>
                <c:ptCount val="31"/>
                <c:pt idx="0">
                  <c:v>89</c:v>
                </c:pt>
                <c:pt idx="1">
                  <c:v>89</c:v>
                </c:pt>
                <c:pt idx="2">
                  <c:v>89</c:v>
                </c:pt>
                <c:pt idx="3">
                  <c:v>89</c:v>
                </c:pt>
                <c:pt idx="4">
                  <c:v>89</c:v>
                </c:pt>
                <c:pt idx="5">
                  <c:v>89</c:v>
                </c:pt>
                <c:pt idx="6">
                  <c:v>89</c:v>
                </c:pt>
                <c:pt idx="7">
                  <c:v>89</c:v>
                </c:pt>
                <c:pt idx="8">
                  <c:v>90</c:v>
                </c:pt>
                <c:pt idx="9">
                  <c:v>90</c:v>
                </c:pt>
                <c:pt idx="10">
                  <c:v>90</c:v>
                </c:pt>
                <c:pt idx="11">
                  <c:v>90</c:v>
                </c:pt>
                <c:pt idx="12">
                  <c:v>90</c:v>
                </c:pt>
                <c:pt idx="13">
                  <c:v>90</c:v>
                </c:pt>
                <c:pt idx="14">
                  <c:v>90</c:v>
                </c:pt>
                <c:pt idx="15">
                  <c:v>90</c:v>
                </c:pt>
                <c:pt idx="16">
                  <c:v>90</c:v>
                </c:pt>
                <c:pt idx="17">
                  <c:v>90</c:v>
                </c:pt>
                <c:pt idx="18">
                  <c:v>90</c:v>
                </c:pt>
                <c:pt idx="19">
                  <c:v>90</c:v>
                </c:pt>
                <c:pt idx="20">
                  <c:v>90</c:v>
                </c:pt>
                <c:pt idx="21">
                  <c:v>90</c:v>
                </c:pt>
                <c:pt idx="22">
                  <c:v>90</c:v>
                </c:pt>
                <c:pt idx="23">
                  <c:v>90</c:v>
                </c:pt>
                <c:pt idx="24">
                  <c:v>90</c:v>
                </c:pt>
                <c:pt idx="25">
                  <c:v>90</c:v>
                </c:pt>
                <c:pt idx="26">
                  <c:v>90</c:v>
                </c:pt>
                <c:pt idx="27">
                  <c:v>90</c:v>
                </c:pt>
                <c:pt idx="28">
                  <c:v>90</c:v>
                </c:pt>
                <c:pt idx="29">
                  <c:v>90</c:v>
                </c:pt>
                <c:pt idx="30">
                  <c:v>90</c:v>
                </c:pt>
              </c:numCache>
            </c:numRef>
          </c:val>
          <c:smooth val="0"/>
          <c:extLst>
            <c:ext xmlns:c16="http://schemas.microsoft.com/office/drawing/2014/chart" uri="{C3380CC4-5D6E-409C-BE32-E72D297353CC}">
              <c16:uniqueId val="{00000000-9420-4DC1-B9E4-9AC6521D771C}"/>
            </c:ext>
          </c:extLst>
        </c:ser>
        <c:dLbls>
          <c:showLegendKey val="0"/>
          <c:showVal val="0"/>
          <c:showCatName val="0"/>
          <c:showSerName val="0"/>
          <c:showPercent val="0"/>
          <c:showBubbleSize val="0"/>
        </c:dLbls>
        <c:smooth val="0"/>
        <c:axId val="287921656"/>
        <c:axId val="287928216"/>
      </c:lineChart>
      <c:dateAx>
        <c:axId val="28792165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7928216"/>
        <c:crosses val="autoZero"/>
        <c:auto val="1"/>
        <c:lblOffset val="100"/>
        <c:baseTimeUnit val="days"/>
      </c:dateAx>
      <c:valAx>
        <c:axId val="28792821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792165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Buss AG</c:v>
                </c:pt>
              </c:strCache>
            </c:strRef>
          </c:tx>
          <c:spPr>
            <a:ln w="28575" cap="rnd">
              <a:solidFill>
                <a:schemeClr val="accent1"/>
              </a:solidFill>
              <a:round/>
            </a:ln>
            <a:effectLst/>
          </c:spPr>
          <c:marker>
            <c:symbol val="none"/>
          </c:marker>
          <c:cat>
            <c:numRef>
              <c:f>Sheet1!$A$2:$A$32</c:f>
              <c:numCache>
                <c:formatCode>m/d/yyyy</c:formatCode>
                <c:ptCount val="31"/>
                <c:pt idx="0">
                  <c:v>43313</c:v>
                </c:pt>
                <c:pt idx="1">
                  <c:v>43314</c:v>
                </c:pt>
                <c:pt idx="2">
                  <c:v>43315</c:v>
                </c:pt>
                <c:pt idx="3">
                  <c:v>43316</c:v>
                </c:pt>
                <c:pt idx="4">
                  <c:v>43317</c:v>
                </c:pt>
                <c:pt idx="5">
                  <c:v>43318</c:v>
                </c:pt>
                <c:pt idx="6">
                  <c:v>43319</c:v>
                </c:pt>
                <c:pt idx="7">
                  <c:v>43320</c:v>
                </c:pt>
                <c:pt idx="8">
                  <c:v>43321</c:v>
                </c:pt>
                <c:pt idx="9">
                  <c:v>43322</c:v>
                </c:pt>
                <c:pt idx="10">
                  <c:v>43323</c:v>
                </c:pt>
                <c:pt idx="11">
                  <c:v>43324</c:v>
                </c:pt>
                <c:pt idx="12">
                  <c:v>43325</c:v>
                </c:pt>
                <c:pt idx="13">
                  <c:v>43326</c:v>
                </c:pt>
                <c:pt idx="14">
                  <c:v>43327</c:v>
                </c:pt>
                <c:pt idx="15">
                  <c:v>43328</c:v>
                </c:pt>
                <c:pt idx="16">
                  <c:v>43329</c:v>
                </c:pt>
                <c:pt idx="17">
                  <c:v>43330</c:v>
                </c:pt>
                <c:pt idx="18">
                  <c:v>43331</c:v>
                </c:pt>
                <c:pt idx="19">
                  <c:v>43332</c:v>
                </c:pt>
                <c:pt idx="20">
                  <c:v>43333</c:v>
                </c:pt>
                <c:pt idx="21">
                  <c:v>43334</c:v>
                </c:pt>
                <c:pt idx="22">
                  <c:v>43335</c:v>
                </c:pt>
                <c:pt idx="23">
                  <c:v>43336</c:v>
                </c:pt>
                <c:pt idx="24">
                  <c:v>43337</c:v>
                </c:pt>
                <c:pt idx="25">
                  <c:v>43338</c:v>
                </c:pt>
                <c:pt idx="26">
                  <c:v>43339</c:v>
                </c:pt>
                <c:pt idx="27">
                  <c:v>43340</c:v>
                </c:pt>
                <c:pt idx="28">
                  <c:v>43341</c:v>
                </c:pt>
                <c:pt idx="29">
                  <c:v>43342</c:v>
                </c:pt>
                <c:pt idx="30">
                  <c:v>43343</c:v>
                </c:pt>
              </c:numCache>
            </c:numRef>
          </c:cat>
          <c:val>
            <c:numRef>
              <c:f>Sheet1!$B$2:$B$32</c:f>
              <c:numCache>
                <c:formatCode>General</c:formatCode>
                <c:ptCount val="31"/>
                <c:pt idx="0">
                  <c:v>0</c:v>
                </c:pt>
                <c:pt idx="1">
                  <c:v>1</c:v>
                </c:pt>
                <c:pt idx="2">
                  <c:v>0</c:v>
                </c:pt>
                <c:pt idx="3">
                  <c:v>0</c:v>
                </c:pt>
                <c:pt idx="4">
                  <c:v>0</c:v>
                </c:pt>
                <c:pt idx="5">
                  <c:v>0</c:v>
                </c:pt>
                <c:pt idx="6">
                  <c:v>0</c:v>
                </c:pt>
                <c:pt idx="7">
                  <c:v>0</c:v>
                </c:pt>
                <c:pt idx="8">
                  <c:v>0</c:v>
                </c:pt>
                <c:pt idx="9">
                  <c:v>0</c:v>
                </c:pt>
                <c:pt idx="10">
                  <c:v>0</c:v>
                </c:pt>
                <c:pt idx="11">
                  <c:v>0</c:v>
                </c:pt>
                <c:pt idx="12">
                  <c:v>0</c:v>
                </c:pt>
                <c:pt idx="13">
                  <c:v>1</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1</c:v>
                </c:pt>
                <c:pt idx="30">
                  <c:v>0</c:v>
                </c:pt>
              </c:numCache>
            </c:numRef>
          </c:val>
          <c:smooth val="0"/>
          <c:extLst>
            <c:ext xmlns:c16="http://schemas.microsoft.com/office/drawing/2014/chart" uri="{C3380CC4-5D6E-409C-BE32-E72D297353CC}">
              <c16:uniqueId val="{00000000-9FC7-4E8C-8619-94AC8DBFD6A3}"/>
            </c:ext>
          </c:extLst>
        </c:ser>
        <c:dLbls>
          <c:showLegendKey val="0"/>
          <c:showVal val="0"/>
          <c:showCatName val="0"/>
          <c:showSerName val="0"/>
          <c:showPercent val="0"/>
          <c:showBubbleSize val="0"/>
        </c:dLbls>
        <c:smooth val="0"/>
        <c:axId val="401929432"/>
        <c:axId val="401926480"/>
      </c:lineChart>
      <c:dateAx>
        <c:axId val="40192943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1926480"/>
        <c:crosses val="autoZero"/>
        <c:auto val="1"/>
        <c:lblOffset val="100"/>
        <c:baseTimeUnit val="days"/>
      </c:dateAx>
      <c:valAx>
        <c:axId val="40192648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192943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Buss AG</c:v>
                </c:pt>
              </c:strCache>
            </c:strRef>
          </c:tx>
          <c:spPr>
            <a:ln w="28575" cap="rnd">
              <a:solidFill>
                <a:schemeClr val="accent1"/>
              </a:solidFill>
              <a:round/>
            </a:ln>
            <a:effectLst/>
          </c:spPr>
          <c:marker>
            <c:symbol val="none"/>
          </c:marker>
          <c:cat>
            <c:numRef>
              <c:f>Sheet1!$A$2:$A$32</c:f>
              <c:numCache>
                <c:formatCode>m/d/yyyy</c:formatCode>
                <c:ptCount val="31"/>
                <c:pt idx="0">
                  <c:v>43313</c:v>
                </c:pt>
                <c:pt idx="1">
                  <c:v>43314</c:v>
                </c:pt>
                <c:pt idx="2">
                  <c:v>43315</c:v>
                </c:pt>
                <c:pt idx="3">
                  <c:v>43316</c:v>
                </c:pt>
                <c:pt idx="4">
                  <c:v>43317</c:v>
                </c:pt>
                <c:pt idx="5">
                  <c:v>43318</c:v>
                </c:pt>
                <c:pt idx="6">
                  <c:v>43319</c:v>
                </c:pt>
                <c:pt idx="7">
                  <c:v>43320</c:v>
                </c:pt>
                <c:pt idx="8">
                  <c:v>43321</c:v>
                </c:pt>
                <c:pt idx="9">
                  <c:v>43322</c:v>
                </c:pt>
                <c:pt idx="10">
                  <c:v>43323</c:v>
                </c:pt>
                <c:pt idx="11">
                  <c:v>43324</c:v>
                </c:pt>
                <c:pt idx="12">
                  <c:v>43325</c:v>
                </c:pt>
                <c:pt idx="13">
                  <c:v>43326</c:v>
                </c:pt>
                <c:pt idx="14">
                  <c:v>43327</c:v>
                </c:pt>
                <c:pt idx="15">
                  <c:v>43328</c:v>
                </c:pt>
                <c:pt idx="16">
                  <c:v>43329</c:v>
                </c:pt>
                <c:pt idx="17">
                  <c:v>43330</c:v>
                </c:pt>
                <c:pt idx="18">
                  <c:v>43331</c:v>
                </c:pt>
                <c:pt idx="19">
                  <c:v>43332</c:v>
                </c:pt>
                <c:pt idx="20">
                  <c:v>43333</c:v>
                </c:pt>
                <c:pt idx="21">
                  <c:v>43334</c:v>
                </c:pt>
                <c:pt idx="22">
                  <c:v>43335</c:v>
                </c:pt>
                <c:pt idx="23">
                  <c:v>43336</c:v>
                </c:pt>
                <c:pt idx="24">
                  <c:v>43337</c:v>
                </c:pt>
                <c:pt idx="25">
                  <c:v>43338</c:v>
                </c:pt>
                <c:pt idx="26">
                  <c:v>43339</c:v>
                </c:pt>
                <c:pt idx="27">
                  <c:v>43340</c:v>
                </c:pt>
                <c:pt idx="28">
                  <c:v>43341</c:v>
                </c:pt>
                <c:pt idx="29">
                  <c:v>43342</c:v>
                </c:pt>
                <c:pt idx="30">
                  <c:v>43343</c:v>
                </c:pt>
              </c:numCache>
            </c:numRef>
          </c:cat>
          <c:val>
            <c:numRef>
              <c:f>Sheet1!$B$2:$B$32</c:f>
              <c:numCache>
                <c:formatCode>General</c:formatCode>
                <c:ptCount val="31"/>
                <c:pt idx="0">
                  <c:v>0</c:v>
                </c:pt>
                <c:pt idx="1">
                  <c:v>41</c:v>
                </c:pt>
                <c:pt idx="2">
                  <c:v>38</c:v>
                </c:pt>
                <c:pt idx="3">
                  <c:v>18</c:v>
                </c:pt>
                <c:pt idx="4">
                  <c:v>9</c:v>
                </c:pt>
                <c:pt idx="5">
                  <c:v>5</c:v>
                </c:pt>
                <c:pt idx="6">
                  <c:v>0</c:v>
                </c:pt>
                <c:pt idx="7">
                  <c:v>0</c:v>
                </c:pt>
                <c:pt idx="8">
                  <c:v>1</c:v>
                </c:pt>
                <c:pt idx="9">
                  <c:v>0</c:v>
                </c:pt>
                <c:pt idx="10">
                  <c:v>0</c:v>
                </c:pt>
                <c:pt idx="11">
                  <c:v>0</c:v>
                </c:pt>
                <c:pt idx="12">
                  <c:v>0</c:v>
                </c:pt>
                <c:pt idx="13">
                  <c:v>27</c:v>
                </c:pt>
                <c:pt idx="14">
                  <c:v>5</c:v>
                </c:pt>
                <c:pt idx="15">
                  <c:v>3</c:v>
                </c:pt>
                <c:pt idx="16">
                  <c:v>0</c:v>
                </c:pt>
                <c:pt idx="17">
                  <c:v>0</c:v>
                </c:pt>
                <c:pt idx="18">
                  <c:v>5</c:v>
                </c:pt>
                <c:pt idx="19">
                  <c:v>0</c:v>
                </c:pt>
                <c:pt idx="20">
                  <c:v>1</c:v>
                </c:pt>
                <c:pt idx="21">
                  <c:v>0</c:v>
                </c:pt>
                <c:pt idx="22">
                  <c:v>0</c:v>
                </c:pt>
                <c:pt idx="23">
                  <c:v>0</c:v>
                </c:pt>
                <c:pt idx="24">
                  <c:v>0</c:v>
                </c:pt>
                <c:pt idx="25">
                  <c:v>0</c:v>
                </c:pt>
                <c:pt idx="26">
                  <c:v>0</c:v>
                </c:pt>
                <c:pt idx="27">
                  <c:v>135</c:v>
                </c:pt>
                <c:pt idx="28">
                  <c:v>189</c:v>
                </c:pt>
                <c:pt idx="29">
                  <c:v>88</c:v>
                </c:pt>
                <c:pt idx="30">
                  <c:v>41</c:v>
                </c:pt>
              </c:numCache>
            </c:numRef>
          </c:val>
          <c:smooth val="0"/>
          <c:extLst>
            <c:ext xmlns:c16="http://schemas.microsoft.com/office/drawing/2014/chart" uri="{C3380CC4-5D6E-409C-BE32-E72D297353CC}">
              <c16:uniqueId val="{00000000-EEAD-4521-8AD3-8B55B74A056B}"/>
            </c:ext>
          </c:extLst>
        </c:ser>
        <c:dLbls>
          <c:showLegendKey val="0"/>
          <c:showVal val="0"/>
          <c:showCatName val="0"/>
          <c:showSerName val="0"/>
          <c:showPercent val="0"/>
          <c:showBubbleSize val="0"/>
        </c:dLbls>
        <c:smooth val="0"/>
        <c:axId val="401908112"/>
        <c:axId val="401899256"/>
      </c:lineChart>
      <c:dateAx>
        <c:axId val="40190811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1899256"/>
        <c:crosses val="autoZero"/>
        <c:auto val="1"/>
        <c:lblOffset val="100"/>
        <c:baseTimeUnit val="days"/>
      </c:dateAx>
      <c:valAx>
        <c:axId val="40189925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190811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Buss AG</c:v>
                </c:pt>
              </c:strCache>
            </c:strRef>
          </c:tx>
          <c:spPr>
            <a:ln w="28575" cap="rnd">
              <a:solidFill>
                <a:schemeClr val="accent1"/>
              </a:solidFill>
              <a:round/>
            </a:ln>
            <a:effectLst/>
          </c:spPr>
          <c:marker>
            <c:symbol val="none"/>
          </c:marker>
          <c:cat>
            <c:numRef>
              <c:f>Sheet1!$A$2:$A$32</c:f>
              <c:numCache>
                <c:formatCode>m/d/yyyy</c:formatCode>
                <c:ptCount val="31"/>
                <c:pt idx="0">
                  <c:v>43313</c:v>
                </c:pt>
                <c:pt idx="1">
                  <c:v>43314</c:v>
                </c:pt>
                <c:pt idx="2">
                  <c:v>43315</c:v>
                </c:pt>
                <c:pt idx="3">
                  <c:v>43316</c:v>
                </c:pt>
                <c:pt idx="4">
                  <c:v>43317</c:v>
                </c:pt>
                <c:pt idx="5">
                  <c:v>43318</c:v>
                </c:pt>
                <c:pt idx="6">
                  <c:v>43319</c:v>
                </c:pt>
                <c:pt idx="7">
                  <c:v>43320</c:v>
                </c:pt>
                <c:pt idx="8">
                  <c:v>43321</c:v>
                </c:pt>
                <c:pt idx="9">
                  <c:v>43322</c:v>
                </c:pt>
                <c:pt idx="10">
                  <c:v>43323</c:v>
                </c:pt>
                <c:pt idx="11">
                  <c:v>43324</c:v>
                </c:pt>
                <c:pt idx="12">
                  <c:v>43325</c:v>
                </c:pt>
                <c:pt idx="13">
                  <c:v>43326</c:v>
                </c:pt>
                <c:pt idx="14">
                  <c:v>43327</c:v>
                </c:pt>
                <c:pt idx="15">
                  <c:v>43328</c:v>
                </c:pt>
                <c:pt idx="16">
                  <c:v>43329</c:v>
                </c:pt>
                <c:pt idx="17">
                  <c:v>43330</c:v>
                </c:pt>
                <c:pt idx="18">
                  <c:v>43331</c:v>
                </c:pt>
                <c:pt idx="19">
                  <c:v>43332</c:v>
                </c:pt>
                <c:pt idx="20">
                  <c:v>43333</c:v>
                </c:pt>
                <c:pt idx="21">
                  <c:v>43334</c:v>
                </c:pt>
                <c:pt idx="22">
                  <c:v>43335</c:v>
                </c:pt>
                <c:pt idx="23">
                  <c:v>43336</c:v>
                </c:pt>
                <c:pt idx="24">
                  <c:v>43337</c:v>
                </c:pt>
                <c:pt idx="25">
                  <c:v>43338</c:v>
                </c:pt>
                <c:pt idx="26">
                  <c:v>43339</c:v>
                </c:pt>
                <c:pt idx="27">
                  <c:v>43340</c:v>
                </c:pt>
                <c:pt idx="28">
                  <c:v>43341</c:v>
                </c:pt>
                <c:pt idx="29">
                  <c:v>43342</c:v>
                </c:pt>
                <c:pt idx="30">
                  <c:v>43343</c:v>
                </c:pt>
              </c:numCache>
            </c:numRef>
          </c:cat>
          <c:val>
            <c:numRef>
              <c:f>Sheet1!$B$2:$B$32</c:f>
              <c:numCache>
                <c:formatCode>General</c:formatCode>
                <c:ptCount val="31"/>
                <c:pt idx="1">
                  <c:v>10.714285714286</c:v>
                </c:pt>
                <c:pt idx="2">
                  <c:v>3.2258064516128999</c:v>
                </c:pt>
                <c:pt idx="3">
                  <c:v>6.6666666666666998</c:v>
                </c:pt>
                <c:pt idx="4">
                  <c:v>0</c:v>
                </c:pt>
                <c:pt idx="5">
                  <c:v>0</c:v>
                </c:pt>
                <c:pt idx="8">
                  <c:v>100</c:v>
                </c:pt>
                <c:pt idx="13">
                  <c:v>26.666666666666998</c:v>
                </c:pt>
                <c:pt idx="14">
                  <c:v>20</c:v>
                </c:pt>
                <c:pt idx="15">
                  <c:v>0</c:v>
                </c:pt>
                <c:pt idx="18">
                  <c:v>0</c:v>
                </c:pt>
                <c:pt idx="20">
                  <c:v>100</c:v>
                </c:pt>
                <c:pt idx="27">
                  <c:v>5.3333333333333002</c:v>
                </c:pt>
                <c:pt idx="28">
                  <c:v>2.5641025641025998</c:v>
                </c:pt>
                <c:pt idx="29">
                  <c:v>11.290322580645</c:v>
                </c:pt>
                <c:pt idx="30">
                  <c:v>0</c:v>
                </c:pt>
              </c:numCache>
            </c:numRef>
          </c:val>
          <c:smooth val="0"/>
          <c:extLst>
            <c:ext xmlns:c16="http://schemas.microsoft.com/office/drawing/2014/chart" uri="{C3380CC4-5D6E-409C-BE32-E72D297353CC}">
              <c16:uniqueId val="{00000000-9CB3-4E69-B6E9-FECB886A971D}"/>
            </c:ext>
          </c:extLst>
        </c:ser>
        <c:dLbls>
          <c:showLegendKey val="0"/>
          <c:showVal val="0"/>
          <c:showCatName val="0"/>
          <c:showSerName val="0"/>
          <c:showPercent val="0"/>
          <c:showBubbleSize val="0"/>
        </c:dLbls>
        <c:smooth val="0"/>
        <c:axId val="401900240"/>
        <c:axId val="401907784"/>
      </c:lineChart>
      <c:dateAx>
        <c:axId val="40190024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1907784"/>
        <c:crosses val="autoZero"/>
        <c:auto val="1"/>
        <c:lblOffset val="100"/>
        <c:baseTimeUnit val="days"/>
      </c:dateAx>
      <c:valAx>
        <c:axId val="40190778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190024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9/27/2018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9/27/2018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9/27/2018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9/27/2018</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9/27/2018</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9/27/2018</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9/27/2018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9/27/2018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9/27/2018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9/27/2018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15BCCC-D5BB-444B-8447-413B907E7846}"/>
              </a:ext>
            </a:extLst>
          </p:cNvPr>
          <p:cNvSpPr>
            <a:spLocks noGrp="1"/>
          </p:cNvSpPr>
          <p:nvPr>
            <p:ph type="ctrTitle"/>
          </p:nvPr>
        </p:nvSpPr>
        <p:spPr/>
        <p:txBody>
          <a:bodyPr/>
          <a:lstStyle/>
          <a:p>
            <a:r>
              <a:rPr lang="en-US"/>
              <a:t>BUSS Facebook</a:t>
            </a:r>
          </a:p>
        </p:txBody>
      </p:sp>
      <p:sp>
        <p:nvSpPr>
          <p:cNvPr id="3" name="Subtitle 2">
            <a:extLst>
              <a:ext uri="{FF2B5EF4-FFF2-40B4-BE49-F238E27FC236}">
                <a16:creationId xmlns:a16="http://schemas.microsoft.com/office/drawing/2014/main" id="{731939D7-A3E3-4076-AF6D-B6D3B8E0515C}"/>
              </a:ext>
            </a:extLst>
          </p:cNvPr>
          <p:cNvSpPr>
            <a:spLocks noGrp="1"/>
          </p:cNvSpPr>
          <p:nvPr>
            <p:ph type="subTitle" idx="1"/>
          </p:nvPr>
        </p:nvSpPr>
        <p:spPr/>
        <p:txBody>
          <a:bodyPr/>
          <a:lstStyle/>
          <a:p>
            <a:r>
              <a:rPr lang="en-US"/>
              <a:t>INCREON GmbH</a:t>
            </a:r>
          </a:p>
        </p:txBody>
      </p:sp>
    </p:spTree>
    <p:extLst>
      <p:ext uri="{BB962C8B-B14F-4D97-AF65-F5344CB8AC3E}">
        <p14:creationId xmlns:p14="http://schemas.microsoft.com/office/powerpoint/2010/main" val="201826600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9DBB53-E2D7-4BF5-B5DB-BA7B73B0AE01}"/>
              </a:ext>
            </a:extLst>
          </p:cNvPr>
          <p:cNvSpPr>
            <a:spLocks noGrp="1"/>
          </p:cNvSpPr>
          <p:nvPr>
            <p:ph type="title"/>
          </p:nvPr>
        </p:nvSpPr>
        <p:spPr/>
        <p:txBody>
          <a:bodyPr/>
          <a:lstStyle/>
          <a:p>
            <a:r>
              <a:rPr lang="en-US"/>
              <a:t>Facebook Key Metrics Table | Buss AG</a:t>
            </a:r>
          </a:p>
        </p:txBody>
      </p:sp>
      <p:graphicFrame>
        <p:nvGraphicFramePr>
          <p:cNvPr id="5" name="Table Placeholder 4">
            <a:extLst>
              <a:ext uri="{FF2B5EF4-FFF2-40B4-BE49-F238E27FC236}">
                <a16:creationId xmlns:a16="http://schemas.microsoft.com/office/drawing/2014/main" id="{DD4BA0B2-AB47-46E5-9A95-75103388E969}"/>
              </a:ext>
            </a:extLst>
          </p:cNvPr>
          <p:cNvGraphicFramePr>
            <a:graphicFrameLocks noGrp="1"/>
          </p:cNvGraphicFramePr>
          <p:nvPr>
            <p:ph type="tbl" sz="quarter" idx="13"/>
            <p:extLst>
              <p:ext uri="{D42A27DB-BD31-4B8C-83A1-F6EECF244321}">
                <p14:modId xmlns:p14="http://schemas.microsoft.com/office/powerpoint/2010/main" val="243181291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
                  <a:extLst>
                    <a:ext uri="{9D8B030D-6E8A-4147-A177-3AD203B41FA5}">
                      <a16:colId xmlns:a16="http://schemas.microsoft.com/office/drawing/2014/main" val="342478486"/>
                    </a:ext>
                  </a:extLst>
                </a:gridCol>
                <a:gridCol w="263347">
                  <a:extLst>
                    <a:ext uri="{9D8B030D-6E8A-4147-A177-3AD203B41FA5}">
                      <a16:colId xmlns:a16="http://schemas.microsoft.com/office/drawing/2014/main" val="3190196853"/>
                    </a:ext>
                  </a:extLst>
                </a:gridCol>
                <a:gridCol w="263347">
                  <a:extLst>
                    <a:ext uri="{9D8B030D-6E8A-4147-A177-3AD203B41FA5}">
                      <a16:colId xmlns:a16="http://schemas.microsoft.com/office/drawing/2014/main" val="3351806140"/>
                    </a:ext>
                  </a:extLst>
                </a:gridCol>
                <a:gridCol w="263347">
                  <a:extLst>
                    <a:ext uri="{9D8B030D-6E8A-4147-A177-3AD203B41FA5}">
                      <a16:colId xmlns:a16="http://schemas.microsoft.com/office/drawing/2014/main" val="354503692"/>
                    </a:ext>
                  </a:extLst>
                </a:gridCol>
                <a:gridCol w="263347">
                  <a:extLst>
                    <a:ext uri="{9D8B030D-6E8A-4147-A177-3AD203B41FA5}">
                      <a16:colId xmlns:a16="http://schemas.microsoft.com/office/drawing/2014/main" val="2402457236"/>
                    </a:ext>
                  </a:extLst>
                </a:gridCol>
                <a:gridCol w="263347">
                  <a:extLst>
                    <a:ext uri="{9D8B030D-6E8A-4147-A177-3AD203B41FA5}">
                      <a16:colId xmlns:a16="http://schemas.microsoft.com/office/drawing/2014/main" val="4233678101"/>
                    </a:ext>
                  </a:extLst>
                </a:gridCol>
                <a:gridCol w="263347">
                  <a:extLst>
                    <a:ext uri="{9D8B030D-6E8A-4147-A177-3AD203B41FA5}">
                      <a16:colId xmlns:a16="http://schemas.microsoft.com/office/drawing/2014/main" val="3956946255"/>
                    </a:ext>
                  </a:extLst>
                </a:gridCol>
                <a:gridCol w="263347">
                  <a:extLst>
                    <a:ext uri="{9D8B030D-6E8A-4147-A177-3AD203B41FA5}">
                      <a16:colId xmlns:a16="http://schemas.microsoft.com/office/drawing/2014/main" val="30026322"/>
                    </a:ext>
                  </a:extLst>
                </a:gridCol>
                <a:gridCol w="263347">
                  <a:extLst>
                    <a:ext uri="{9D8B030D-6E8A-4147-A177-3AD203B41FA5}">
                      <a16:colId xmlns:a16="http://schemas.microsoft.com/office/drawing/2014/main" val="1150406593"/>
                    </a:ext>
                  </a:extLst>
                </a:gridCol>
                <a:gridCol w="263347">
                  <a:extLst>
                    <a:ext uri="{9D8B030D-6E8A-4147-A177-3AD203B41FA5}">
                      <a16:colId xmlns:a16="http://schemas.microsoft.com/office/drawing/2014/main" val="812925187"/>
                    </a:ext>
                  </a:extLst>
                </a:gridCol>
                <a:gridCol w="263347">
                  <a:extLst>
                    <a:ext uri="{9D8B030D-6E8A-4147-A177-3AD203B41FA5}">
                      <a16:colId xmlns:a16="http://schemas.microsoft.com/office/drawing/2014/main" val="2703340535"/>
                    </a:ext>
                  </a:extLst>
                </a:gridCol>
                <a:gridCol w="263347">
                  <a:extLst>
                    <a:ext uri="{9D8B030D-6E8A-4147-A177-3AD203B41FA5}">
                      <a16:colId xmlns:a16="http://schemas.microsoft.com/office/drawing/2014/main" val="3543997975"/>
                    </a:ext>
                  </a:extLst>
                </a:gridCol>
                <a:gridCol w="263347">
                  <a:extLst>
                    <a:ext uri="{9D8B030D-6E8A-4147-A177-3AD203B41FA5}">
                      <a16:colId xmlns:a16="http://schemas.microsoft.com/office/drawing/2014/main" val="4134015772"/>
                    </a:ext>
                  </a:extLst>
                </a:gridCol>
                <a:gridCol w="263347">
                  <a:extLst>
                    <a:ext uri="{9D8B030D-6E8A-4147-A177-3AD203B41FA5}">
                      <a16:colId xmlns:a16="http://schemas.microsoft.com/office/drawing/2014/main" val="3642447139"/>
                    </a:ext>
                  </a:extLst>
                </a:gridCol>
                <a:gridCol w="263347">
                  <a:extLst>
                    <a:ext uri="{9D8B030D-6E8A-4147-A177-3AD203B41FA5}">
                      <a16:colId xmlns:a16="http://schemas.microsoft.com/office/drawing/2014/main" val="2369702074"/>
                    </a:ext>
                  </a:extLst>
                </a:gridCol>
                <a:gridCol w="263347">
                  <a:extLst>
                    <a:ext uri="{9D8B030D-6E8A-4147-A177-3AD203B41FA5}">
                      <a16:colId xmlns:a16="http://schemas.microsoft.com/office/drawing/2014/main" val="2982187990"/>
                    </a:ext>
                  </a:extLst>
                </a:gridCol>
                <a:gridCol w="263347">
                  <a:extLst>
                    <a:ext uri="{9D8B030D-6E8A-4147-A177-3AD203B41FA5}">
                      <a16:colId xmlns:a16="http://schemas.microsoft.com/office/drawing/2014/main" val="2495551893"/>
                    </a:ext>
                  </a:extLst>
                </a:gridCol>
                <a:gridCol w="263347">
                  <a:extLst>
                    <a:ext uri="{9D8B030D-6E8A-4147-A177-3AD203B41FA5}">
                      <a16:colId xmlns:a16="http://schemas.microsoft.com/office/drawing/2014/main" val="1786439403"/>
                    </a:ext>
                  </a:extLst>
                </a:gridCol>
                <a:gridCol w="263347">
                  <a:extLst>
                    <a:ext uri="{9D8B030D-6E8A-4147-A177-3AD203B41FA5}">
                      <a16:colId xmlns:a16="http://schemas.microsoft.com/office/drawing/2014/main" val="3818281892"/>
                    </a:ext>
                  </a:extLst>
                </a:gridCol>
                <a:gridCol w="263347">
                  <a:extLst>
                    <a:ext uri="{9D8B030D-6E8A-4147-A177-3AD203B41FA5}">
                      <a16:colId xmlns:a16="http://schemas.microsoft.com/office/drawing/2014/main" val="2061631392"/>
                    </a:ext>
                  </a:extLst>
                </a:gridCol>
                <a:gridCol w="263347">
                  <a:extLst>
                    <a:ext uri="{9D8B030D-6E8A-4147-A177-3AD203B41FA5}">
                      <a16:colId xmlns:a16="http://schemas.microsoft.com/office/drawing/2014/main" val="2827791370"/>
                    </a:ext>
                  </a:extLst>
                </a:gridCol>
                <a:gridCol w="263347">
                  <a:extLst>
                    <a:ext uri="{9D8B030D-6E8A-4147-A177-3AD203B41FA5}">
                      <a16:colId xmlns:a16="http://schemas.microsoft.com/office/drawing/2014/main" val="601779518"/>
                    </a:ext>
                  </a:extLst>
                </a:gridCol>
                <a:gridCol w="263347">
                  <a:extLst>
                    <a:ext uri="{9D8B030D-6E8A-4147-A177-3AD203B41FA5}">
                      <a16:colId xmlns:a16="http://schemas.microsoft.com/office/drawing/2014/main" val="3729584024"/>
                    </a:ext>
                  </a:extLst>
                </a:gridCol>
                <a:gridCol w="263347">
                  <a:extLst>
                    <a:ext uri="{9D8B030D-6E8A-4147-A177-3AD203B41FA5}">
                      <a16:colId xmlns:a16="http://schemas.microsoft.com/office/drawing/2014/main" val="1051678258"/>
                    </a:ext>
                  </a:extLst>
                </a:gridCol>
                <a:gridCol w="263347">
                  <a:extLst>
                    <a:ext uri="{9D8B030D-6E8A-4147-A177-3AD203B41FA5}">
                      <a16:colId xmlns:a16="http://schemas.microsoft.com/office/drawing/2014/main" val="433098518"/>
                    </a:ext>
                  </a:extLst>
                </a:gridCol>
                <a:gridCol w="263347">
                  <a:extLst>
                    <a:ext uri="{9D8B030D-6E8A-4147-A177-3AD203B41FA5}">
                      <a16:colId xmlns:a16="http://schemas.microsoft.com/office/drawing/2014/main" val="85755326"/>
                    </a:ext>
                  </a:extLst>
                </a:gridCol>
                <a:gridCol w="263347">
                  <a:extLst>
                    <a:ext uri="{9D8B030D-6E8A-4147-A177-3AD203B41FA5}">
                      <a16:colId xmlns:a16="http://schemas.microsoft.com/office/drawing/2014/main" val="706696822"/>
                    </a:ext>
                  </a:extLst>
                </a:gridCol>
                <a:gridCol w="263347">
                  <a:extLst>
                    <a:ext uri="{9D8B030D-6E8A-4147-A177-3AD203B41FA5}">
                      <a16:colId xmlns:a16="http://schemas.microsoft.com/office/drawing/2014/main" val="3299672670"/>
                    </a:ext>
                  </a:extLst>
                </a:gridCol>
                <a:gridCol w="263347">
                  <a:extLst>
                    <a:ext uri="{9D8B030D-6E8A-4147-A177-3AD203B41FA5}">
                      <a16:colId xmlns:a16="http://schemas.microsoft.com/office/drawing/2014/main" val="3168008512"/>
                    </a:ext>
                  </a:extLst>
                </a:gridCol>
                <a:gridCol w="263347">
                  <a:extLst>
                    <a:ext uri="{9D8B030D-6E8A-4147-A177-3AD203B41FA5}">
                      <a16:colId xmlns:a16="http://schemas.microsoft.com/office/drawing/2014/main" val="1116215167"/>
                    </a:ext>
                  </a:extLst>
                </a:gridCol>
                <a:gridCol w="263347">
                  <a:extLst>
                    <a:ext uri="{9D8B030D-6E8A-4147-A177-3AD203B41FA5}">
                      <a16:colId xmlns:a16="http://schemas.microsoft.com/office/drawing/2014/main" val="503325266"/>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Fan Adds</a:t>
                      </a:r>
                    </a:p>
                  </a:txBody>
                  <a:tcPr/>
                </a:tc>
                <a:tc>
                  <a:txBody>
                    <a:bodyPr/>
                    <a:lstStyle/>
                    <a:p>
                      <a:r>
                        <a:rPr lang="en-US" sz="1000"/>
                        <a:t>Fan Removes</a:t>
                      </a:r>
                    </a:p>
                  </a:txBody>
                  <a:tcPr/>
                </a:tc>
                <a:tc>
                  <a:txBody>
                    <a:bodyPr/>
                    <a:lstStyle/>
                    <a:p>
                      <a:r>
                        <a:rPr lang="en-US" sz="1000"/>
                        <a:t>Avg. Fans Online</a:t>
                      </a:r>
                    </a:p>
                  </a:txBody>
                  <a:tcPr/>
                </a:tc>
                <a:tc>
                  <a:txBody>
                    <a:bodyPr/>
                    <a:lstStyle/>
                    <a:p>
                      <a:r>
                        <a:rPr lang="en-US" sz="1000"/>
                        <a:t>Page Impressions</a:t>
                      </a:r>
                    </a:p>
                  </a:txBody>
                  <a:tcPr/>
                </a:tc>
                <a:tc>
                  <a:txBody>
                    <a:bodyPr/>
                    <a:lstStyle/>
                    <a:p>
                      <a:r>
                        <a:rPr lang="en-US" sz="1000"/>
                        <a:t>Page Impressions Paid</a:t>
                      </a:r>
                    </a:p>
                  </a:txBody>
                  <a:tcPr/>
                </a:tc>
                <a:tc>
                  <a:txBody>
                    <a:bodyPr/>
                    <a:lstStyle/>
                    <a:p>
                      <a:r>
                        <a:rPr lang="en-US" sz="1000"/>
                        <a:t>Page Impressions Organic</a:t>
                      </a:r>
                    </a:p>
                  </a:txBody>
                  <a:tcPr/>
                </a:tc>
                <a:tc>
                  <a:txBody>
                    <a:bodyPr/>
                    <a:lstStyle/>
                    <a:p>
                      <a:r>
                        <a:rPr lang="en-US" sz="1000"/>
                        <a:t>Post Virality</a:t>
                      </a:r>
                    </a:p>
                  </a:txBody>
                  <a:tcPr/>
                </a:tc>
                <a:tc>
                  <a:txBody>
                    <a:bodyPr/>
                    <a:lstStyle/>
                    <a:p>
                      <a:r>
                        <a:rPr lang="en-US" sz="1000"/>
                        <a:t>Video Views</a:t>
                      </a:r>
                    </a:p>
                  </a:txBody>
                  <a:tcPr/>
                </a:tc>
                <a:tc>
                  <a:txBody>
                    <a:bodyPr/>
                    <a:lstStyle/>
                    <a:p>
                      <a:r>
                        <a:rPr lang="en-US" sz="1000"/>
                        <a:t>View Time [minutes]</a:t>
                      </a:r>
                    </a:p>
                  </a:txBody>
                  <a:tcPr/>
                </a:tc>
                <a:tc>
                  <a:txBody>
                    <a:bodyPr/>
                    <a:lstStyle/>
                    <a:p>
                      <a:r>
                        <a:rPr lang="en-US" sz="1000"/>
                        <a:t>Website Clicks</a:t>
                      </a:r>
                    </a:p>
                  </a:txBody>
                  <a:tcPr/>
                </a:tc>
                <a:tc>
                  <a:txBody>
                    <a:bodyPr/>
                    <a:lstStyle/>
                    <a:p>
                      <a:r>
                        <a:rPr lang="en-US" sz="1000"/>
                        <a:t>CTA Clicks</a:t>
                      </a:r>
                    </a:p>
                  </a:txBody>
                  <a:tcPr/>
                </a:tc>
                <a:tc>
                  <a:txBody>
                    <a:bodyPr/>
                    <a:lstStyle/>
                    <a:p>
                      <a:r>
                        <a:rPr lang="en-US" sz="1000"/>
                        <a:t>Page Consumptions</a:t>
                      </a:r>
                    </a:p>
                  </a:txBody>
                  <a:tcPr/>
                </a:tc>
                <a:tc>
                  <a:txBody>
                    <a:bodyPr/>
                    <a:lstStyle/>
                    <a:p>
                      <a:r>
                        <a:rPr lang="en-US" sz="1000"/>
                        <a:t>Link Clicks</a:t>
                      </a:r>
                    </a:p>
                  </a:txBody>
                  <a:tcPr/>
                </a:tc>
                <a:tc>
                  <a:txBody>
                    <a:bodyPr/>
                    <a:lstStyle/>
                    <a:p>
                      <a:r>
                        <a:rPr lang="en-US" sz="1000"/>
                        <a:t>Photo Views</a:t>
                      </a:r>
                    </a:p>
                  </a:txBody>
                  <a:tcPr/>
                </a:tc>
                <a:tc>
                  <a:txBody>
                    <a:bodyPr/>
                    <a:lstStyle/>
                    <a:p>
                      <a:r>
                        <a:rPr lang="en-US" sz="1000"/>
                        <a:t>Video Play</a:t>
                      </a:r>
                    </a:p>
                  </a:txBody>
                  <a:tcPr/>
                </a:tc>
                <a:tc>
                  <a:txBody>
                    <a:bodyPr/>
                    <a:lstStyle/>
                    <a:p>
                      <a:r>
                        <a:rPr lang="en-US" sz="1000"/>
                        <a:t>Other clicks</a:t>
                      </a:r>
                    </a:p>
                  </a:txBody>
                  <a:tcPr/>
                </a:tc>
                <a:tc>
                  <a:txBody>
                    <a:bodyPr/>
                    <a:lstStyle/>
                    <a:p>
                      <a:r>
                        <a:rPr lang="en-US" sz="1000"/>
                        <a:t>Page Place Checkins</a:t>
                      </a:r>
                    </a:p>
                  </a:txBody>
                  <a:tcPr/>
                </a:tc>
                <a:tc>
                  <a:txBody>
                    <a:bodyPr/>
                    <a:lstStyle/>
                    <a:p>
                      <a:r>
                        <a:rPr lang="en-US" sz="1000"/>
                        <a:t>Positive Feedback</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Event Responses</a:t>
                      </a:r>
                    </a:p>
                  </a:txBody>
                  <a:tcPr/>
                </a:tc>
                <a:tc>
                  <a:txBody>
                    <a:bodyPr/>
                    <a:lstStyle/>
                    <a:p>
                      <a:r>
                        <a:rPr lang="en-US" sz="1000"/>
                        <a:t>Offer Claims</a:t>
                      </a:r>
                    </a:p>
                  </a:txBody>
                  <a:tcPr/>
                </a:tc>
                <a:tc>
                  <a:txBody>
                    <a:bodyPr/>
                    <a:lstStyle/>
                    <a:p>
                      <a:r>
                        <a:rPr lang="en-US" sz="1000"/>
                        <a:t>Negative Feedback</a:t>
                      </a:r>
                    </a:p>
                  </a:txBody>
                  <a:tcPr/>
                </a:tc>
                <a:tc>
                  <a:txBody>
                    <a:bodyPr/>
                    <a:lstStyle/>
                    <a:p>
                      <a:r>
                        <a:rPr lang="en-US" sz="1000"/>
                        <a:t>Hide Clicks</a:t>
                      </a:r>
                    </a:p>
                  </a:txBody>
                  <a:tcPr/>
                </a:tc>
                <a:tc>
                  <a:txBody>
                    <a:bodyPr/>
                    <a:lstStyle/>
                    <a:p>
                      <a:r>
                        <a:rPr lang="en-US" sz="1000"/>
                        <a:t>Hide All Clicks</a:t>
                      </a:r>
                    </a:p>
                  </a:txBody>
                  <a:tcPr/>
                </a:tc>
                <a:tc>
                  <a:txBody>
                    <a:bodyPr/>
                    <a:lstStyle/>
                    <a:p>
                      <a:r>
                        <a:rPr lang="en-US" sz="1000"/>
                        <a:t>Unlike Page Clicks</a:t>
                      </a:r>
                    </a:p>
                  </a:txBody>
                  <a:tcPr/>
                </a:tc>
                <a:tc>
                  <a:txBody>
                    <a:bodyPr/>
                    <a:lstStyle/>
                    <a:p>
                      <a:r>
                        <a:rPr lang="en-US" sz="1000"/>
                        <a:t>Report Spam Clicks</a:t>
                      </a:r>
                    </a:p>
                  </a:txBody>
                  <a:tcPr/>
                </a:tc>
                <a:extLst>
                  <a:ext uri="{0D108BD9-81ED-4DB2-BD59-A6C34878D82A}">
                    <a16:rowId xmlns:a16="http://schemas.microsoft.com/office/drawing/2014/main" val="53681013"/>
                  </a:ext>
                </a:extLst>
              </a:tr>
              <a:tr h="370840">
                <a:tc>
                  <a:txBody>
                    <a:bodyPr/>
                    <a:lstStyle/>
                    <a:p>
                      <a:r>
                        <a:rPr lang="en-US" sz="1000"/>
                        <a:t>Buss AG</a:t>
                      </a:r>
                    </a:p>
                  </a:txBody>
                  <a:tcPr/>
                </a:tc>
                <a:tc>
                  <a:txBody>
                    <a:bodyPr/>
                    <a:lstStyle/>
                    <a:p>
                      <a:r>
                        <a:rPr lang="en-US" sz="1000"/>
                        <a:t>90</a:t>
                      </a:r>
                    </a:p>
                  </a:txBody>
                  <a:tcPr/>
                </a:tc>
                <a:tc>
                  <a:txBody>
                    <a:bodyPr/>
                    <a:lstStyle/>
                    <a:p>
                      <a:r>
                        <a:rPr lang="en-US" sz="1000"/>
                        <a:t>1</a:t>
                      </a:r>
                    </a:p>
                  </a:txBody>
                  <a:tcPr/>
                </a:tc>
                <a:tc>
                  <a:txBody>
                    <a:bodyPr/>
                    <a:lstStyle/>
                    <a:p>
                      <a:r>
                        <a:rPr lang="en-US" sz="1000"/>
                        <a:t>1</a:t>
                      </a:r>
                    </a:p>
                  </a:txBody>
                  <a:tcPr/>
                </a:tc>
                <a:tc>
                  <a:txBody>
                    <a:bodyPr/>
                    <a:lstStyle/>
                    <a:p>
                      <a:r>
                        <a:rPr lang="en-US" sz="1000"/>
                        <a:t>0</a:t>
                      </a:r>
                    </a:p>
                  </a:txBody>
                  <a:tcPr/>
                </a:tc>
                <a:tc>
                  <a:txBody>
                    <a:bodyPr/>
                    <a:lstStyle/>
                    <a:p>
                      <a:r>
                        <a:rPr lang="en-US" sz="1000"/>
                        <a:t>64.483870967742</a:t>
                      </a:r>
                    </a:p>
                  </a:txBody>
                  <a:tcPr/>
                </a:tc>
                <a:tc>
                  <a:txBody>
                    <a:bodyPr/>
                    <a:lstStyle/>
                    <a:p>
                      <a:r>
                        <a:rPr lang="en-US" sz="1000"/>
                        <a:t>606</a:t>
                      </a:r>
                    </a:p>
                  </a:txBody>
                  <a:tcPr/>
                </a:tc>
                <a:tc>
                  <a:txBody>
                    <a:bodyPr/>
                    <a:lstStyle/>
                    <a:p>
                      <a:r>
                        <a:rPr lang="en-US" sz="1000"/>
                        <a:t>0</a:t>
                      </a:r>
                    </a:p>
                  </a:txBody>
                  <a:tcPr/>
                </a:tc>
                <a:tc>
                  <a:txBody>
                    <a:bodyPr/>
                    <a:lstStyle/>
                    <a:p>
                      <a:r>
                        <a:rPr lang="en-US" sz="1000"/>
                        <a:t>606</a:t>
                      </a:r>
                    </a:p>
                  </a:txBody>
                  <a:tcPr/>
                </a:tc>
                <a:tc>
                  <a:txBody>
                    <a:bodyPr/>
                    <a:lstStyle/>
                    <a:p>
                      <a:r>
                        <a:rPr lang="en-US" sz="1000"/>
                        <a:t>64.89 %</a:t>
                      </a:r>
                    </a:p>
                  </a:txBody>
                  <a:tcPr/>
                </a:tc>
                <a:tc>
                  <a:txBody>
                    <a:bodyPr/>
                    <a:lstStyle/>
                    <a:p>
                      <a:r>
                        <a:rPr lang="en-US" sz="1000"/>
                        <a:t>2</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31</a:t>
                      </a:r>
                    </a:p>
                  </a:txBody>
                  <a:tcPr/>
                </a:tc>
                <a:tc>
                  <a:txBody>
                    <a:bodyPr/>
                    <a:lstStyle/>
                    <a:p>
                      <a:r>
                        <a:rPr lang="en-US" sz="1000"/>
                        <a:t>0</a:t>
                      </a:r>
                    </a:p>
                  </a:txBody>
                  <a:tcPr/>
                </a:tc>
                <a:tc>
                  <a:txBody>
                    <a:bodyPr/>
                    <a:lstStyle/>
                    <a:p>
                      <a:r>
                        <a:rPr lang="en-US" sz="1000"/>
                        <a:t>11</a:t>
                      </a:r>
                    </a:p>
                  </a:txBody>
                  <a:tcPr/>
                </a:tc>
                <a:tc>
                  <a:txBody>
                    <a:bodyPr/>
                    <a:lstStyle/>
                    <a:p>
                      <a:r>
                        <a:rPr lang="en-US" sz="1000"/>
                        <a:t>2</a:t>
                      </a:r>
                    </a:p>
                  </a:txBody>
                  <a:tcPr/>
                </a:tc>
                <a:tc>
                  <a:txBody>
                    <a:bodyPr/>
                    <a:lstStyle/>
                    <a:p>
                      <a:r>
                        <a:rPr lang="en-US" sz="1000"/>
                        <a:t>18</a:t>
                      </a:r>
                    </a:p>
                  </a:txBody>
                  <a:tcPr/>
                </a:tc>
                <a:tc>
                  <a:txBody>
                    <a:bodyPr/>
                    <a:lstStyle/>
                    <a:p>
                      <a:r>
                        <a:rPr lang="en-US" sz="1000"/>
                        <a:t>1</a:t>
                      </a:r>
                    </a:p>
                  </a:txBody>
                  <a:tcPr/>
                </a:tc>
                <a:tc>
                  <a:txBody>
                    <a:bodyPr/>
                    <a:lstStyle/>
                    <a:p>
                      <a:r>
                        <a:rPr lang="en-US" sz="1000"/>
                        <a:t>10</a:t>
                      </a:r>
                    </a:p>
                  </a:txBody>
                  <a:tcPr/>
                </a:tc>
                <a:tc>
                  <a:txBody>
                    <a:bodyPr/>
                    <a:lstStyle/>
                    <a:p>
                      <a:r>
                        <a:rPr lang="en-US" sz="1000"/>
                        <a:t>7</a:t>
                      </a:r>
                    </a:p>
                  </a:txBody>
                  <a:tcPr/>
                </a:tc>
                <a:tc>
                  <a:txBody>
                    <a:bodyPr/>
                    <a:lstStyle/>
                    <a:p>
                      <a:r>
                        <a:rPr lang="en-US" sz="1000"/>
                        <a:t>0</a:t>
                      </a:r>
                    </a:p>
                  </a:txBody>
                  <a:tcPr/>
                </a:tc>
                <a:tc>
                  <a:txBody>
                    <a:bodyPr/>
                    <a:lstStyle/>
                    <a:p>
                      <a:r>
                        <a:rPr lang="en-US" sz="1000"/>
                        <a:t>3</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extLst>
                  <a:ext uri="{0D108BD9-81ED-4DB2-BD59-A6C34878D82A}">
                    <a16:rowId xmlns:a16="http://schemas.microsoft.com/office/drawing/2014/main" val="1465979491"/>
                  </a:ext>
                </a:extLst>
              </a:tr>
            </a:tbl>
          </a:graphicData>
        </a:graphic>
      </p:graphicFrame>
      <p:sp>
        <p:nvSpPr>
          <p:cNvPr id="4" name="Text Placeholder 3">
            <a:extLst>
              <a:ext uri="{FF2B5EF4-FFF2-40B4-BE49-F238E27FC236}">
                <a16:creationId xmlns:a16="http://schemas.microsoft.com/office/drawing/2014/main" id="{BE441903-5A7A-49FB-987D-08BED6F8E093}"/>
              </a:ext>
            </a:extLst>
          </p:cNvPr>
          <p:cNvSpPr>
            <a:spLocks noGrp="1"/>
          </p:cNvSpPr>
          <p:nvPr>
            <p:ph type="body" sz="quarter" idx="14"/>
          </p:nvPr>
        </p:nvSpPr>
        <p:spPr/>
        <p:txBody>
          <a:bodyPr/>
          <a:lstStyle/>
          <a:p>
            <a:r>
              <a:rPr lang="en-US"/>
              <a:t>08/01/2018 - 08/31/2018</a:t>
            </a:r>
          </a:p>
        </p:txBody>
      </p:sp>
    </p:spTree>
    <p:extLst>
      <p:ext uri="{BB962C8B-B14F-4D97-AF65-F5344CB8AC3E}">
        <p14:creationId xmlns:p14="http://schemas.microsoft.com/office/powerpoint/2010/main" val="273471964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D0E27F-4C5E-4D7A-A57C-B53FD4588E5F}"/>
              </a:ext>
            </a:extLst>
          </p:cNvPr>
          <p:cNvSpPr>
            <a:spLocks noGrp="1"/>
          </p:cNvSpPr>
          <p:nvPr>
            <p:ph type="title"/>
          </p:nvPr>
        </p:nvSpPr>
        <p:spPr/>
        <p:txBody>
          <a:bodyPr/>
          <a:lstStyle/>
          <a:p>
            <a:r>
              <a:rPr lang="en-US"/>
              <a:t>Facebook Fans Total | Buss AG</a:t>
            </a:r>
          </a:p>
        </p:txBody>
      </p:sp>
      <p:graphicFrame>
        <p:nvGraphicFramePr>
          <p:cNvPr id="6" name="Chart Placeholder 5">
            <a:extLst>
              <a:ext uri="{FF2B5EF4-FFF2-40B4-BE49-F238E27FC236}">
                <a16:creationId xmlns:a16="http://schemas.microsoft.com/office/drawing/2014/main" id="{137C90A4-9978-4034-96D8-DCFDE7C08263}"/>
              </a:ext>
            </a:extLst>
          </p:cNvPr>
          <p:cNvGraphicFramePr>
            <a:graphicFrameLocks noGrp="1"/>
          </p:cNvGraphicFramePr>
          <p:nvPr>
            <p:ph type="chart" sz="quarter" idx="13"/>
            <p:extLst>
              <p:ext uri="{D42A27DB-BD31-4B8C-83A1-F6EECF244321}">
                <p14:modId xmlns:p14="http://schemas.microsoft.com/office/powerpoint/2010/main" val="271419766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9E2D581-41D1-47A1-A02E-D13C1E6172C4}"/>
              </a:ext>
            </a:extLst>
          </p:cNvPr>
          <p:cNvSpPr>
            <a:spLocks noGrp="1"/>
          </p:cNvSpPr>
          <p:nvPr>
            <p:ph type="body" sz="quarter" idx="14"/>
          </p:nvPr>
        </p:nvSpPr>
        <p:spPr/>
        <p:txBody>
          <a:bodyPr/>
          <a:lstStyle/>
          <a:p>
            <a:r>
              <a:rPr lang="en-US"/>
              <a:t>08/01/2018 - 08/31/2018</a:t>
            </a:r>
          </a:p>
        </p:txBody>
      </p:sp>
      <p:sp>
        <p:nvSpPr>
          <p:cNvPr id="5" name="Footer Placeholder 4">
            <a:extLst>
              <a:ext uri="{FF2B5EF4-FFF2-40B4-BE49-F238E27FC236}">
                <a16:creationId xmlns:a16="http://schemas.microsoft.com/office/drawing/2014/main" id="{40526704-C1B5-4743-AFE4-87E08D6CE8E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98322317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75BE06-BD30-4067-B5DE-D46CBBA4BA66}"/>
              </a:ext>
            </a:extLst>
          </p:cNvPr>
          <p:cNvSpPr>
            <a:spLocks noGrp="1"/>
          </p:cNvSpPr>
          <p:nvPr>
            <p:ph type="title"/>
          </p:nvPr>
        </p:nvSpPr>
        <p:spPr/>
        <p:txBody>
          <a:bodyPr/>
          <a:lstStyle/>
          <a:p>
            <a:r>
              <a:rPr lang="en-US"/>
              <a:t>Facebook Fans Table | Buss AG</a:t>
            </a:r>
          </a:p>
        </p:txBody>
      </p:sp>
      <p:graphicFrame>
        <p:nvGraphicFramePr>
          <p:cNvPr id="5" name="Table Placeholder 4">
            <a:extLst>
              <a:ext uri="{FF2B5EF4-FFF2-40B4-BE49-F238E27FC236}">
                <a16:creationId xmlns:a16="http://schemas.microsoft.com/office/drawing/2014/main" id="{4A867EAE-E8C7-4AEA-84E5-28B8C9A0214A}"/>
              </a:ext>
            </a:extLst>
          </p:cNvPr>
          <p:cNvGraphicFramePr>
            <a:graphicFrameLocks noGrp="1"/>
          </p:cNvGraphicFramePr>
          <p:nvPr>
            <p:ph type="tbl" sz="quarter" idx="13"/>
            <p:extLst>
              <p:ext uri="{D42A27DB-BD31-4B8C-83A1-F6EECF244321}">
                <p14:modId xmlns:p14="http://schemas.microsoft.com/office/powerpoint/2010/main" val="184560145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387515231"/>
                    </a:ext>
                  </a:extLst>
                </a:gridCol>
                <a:gridCol w="1234440">
                  <a:extLst>
                    <a:ext uri="{9D8B030D-6E8A-4147-A177-3AD203B41FA5}">
                      <a16:colId xmlns:a16="http://schemas.microsoft.com/office/drawing/2014/main" val="3133460512"/>
                    </a:ext>
                  </a:extLst>
                </a:gridCol>
                <a:gridCol w="822960">
                  <a:extLst>
                    <a:ext uri="{9D8B030D-6E8A-4147-A177-3AD203B41FA5}">
                      <a16:colId xmlns:a16="http://schemas.microsoft.com/office/drawing/2014/main" val="1199697256"/>
                    </a:ext>
                  </a:extLst>
                </a:gridCol>
                <a:gridCol w="822960">
                  <a:extLst>
                    <a:ext uri="{9D8B030D-6E8A-4147-A177-3AD203B41FA5}">
                      <a16:colId xmlns:a16="http://schemas.microsoft.com/office/drawing/2014/main" val="1409371783"/>
                    </a:ext>
                  </a:extLst>
                </a:gridCol>
                <a:gridCol w="822960">
                  <a:extLst>
                    <a:ext uri="{9D8B030D-6E8A-4147-A177-3AD203B41FA5}">
                      <a16:colId xmlns:a16="http://schemas.microsoft.com/office/drawing/2014/main" val="2153749975"/>
                    </a:ext>
                  </a:extLst>
                </a:gridCol>
                <a:gridCol w="822960">
                  <a:extLst>
                    <a:ext uri="{9D8B030D-6E8A-4147-A177-3AD203B41FA5}">
                      <a16:colId xmlns:a16="http://schemas.microsoft.com/office/drawing/2014/main" val="3108145603"/>
                    </a:ext>
                  </a:extLst>
                </a:gridCol>
                <a:gridCol w="822960">
                  <a:extLst>
                    <a:ext uri="{9D8B030D-6E8A-4147-A177-3AD203B41FA5}">
                      <a16:colId xmlns:a16="http://schemas.microsoft.com/office/drawing/2014/main" val="1979938866"/>
                    </a:ext>
                  </a:extLst>
                </a:gridCol>
                <a:gridCol w="822960">
                  <a:extLst>
                    <a:ext uri="{9D8B030D-6E8A-4147-A177-3AD203B41FA5}">
                      <a16:colId xmlns:a16="http://schemas.microsoft.com/office/drawing/2014/main" val="2060864543"/>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3 days</a:t>
                      </a:r>
                    </a:p>
                  </a:txBody>
                  <a:tcPr/>
                </a:tc>
                <a:tc>
                  <a:txBody>
                    <a:bodyPr/>
                    <a:lstStyle/>
                    <a:p>
                      <a:r>
                        <a:rPr lang="en-US" sz="1000"/>
                        <a:t>%</a:t>
                      </a:r>
                    </a:p>
                  </a:txBody>
                  <a:tcPr/>
                </a:tc>
                <a:tc>
                  <a:txBody>
                    <a:bodyPr/>
                    <a:lstStyle/>
                    <a:p>
                      <a:r>
                        <a:rPr lang="en-US" sz="1000"/>
                        <a:t>7 days</a:t>
                      </a:r>
                    </a:p>
                  </a:txBody>
                  <a:tcPr/>
                </a:tc>
                <a:tc>
                  <a:txBody>
                    <a:bodyPr/>
                    <a:lstStyle/>
                    <a:p>
                      <a:r>
                        <a:rPr lang="en-US" sz="1000"/>
                        <a:t>%</a:t>
                      </a:r>
                    </a:p>
                  </a:txBody>
                  <a:tcPr/>
                </a:tc>
                <a:tc>
                  <a:txBody>
                    <a:bodyPr/>
                    <a:lstStyle/>
                    <a:p>
                      <a:r>
                        <a:rPr lang="en-US" sz="1000"/>
                        <a:t>30 days</a:t>
                      </a:r>
                    </a:p>
                  </a:txBody>
                  <a:tcPr/>
                </a:tc>
                <a:tc>
                  <a:txBody>
                    <a:bodyPr/>
                    <a:lstStyle/>
                    <a:p>
                      <a:r>
                        <a:rPr lang="en-US" sz="1000"/>
                        <a:t>%</a:t>
                      </a:r>
                    </a:p>
                  </a:txBody>
                  <a:tcPr/>
                </a:tc>
                <a:extLst>
                  <a:ext uri="{0D108BD9-81ED-4DB2-BD59-A6C34878D82A}">
                    <a16:rowId xmlns:a16="http://schemas.microsoft.com/office/drawing/2014/main" val="3221555432"/>
                  </a:ext>
                </a:extLst>
              </a:tr>
              <a:tr h="370840">
                <a:tc>
                  <a:txBody>
                    <a:bodyPr/>
                    <a:lstStyle/>
                    <a:p>
                      <a:r>
                        <a:rPr lang="en-US" sz="1000"/>
                        <a:t>Buss AG</a:t>
                      </a:r>
                    </a:p>
                  </a:txBody>
                  <a:tcPr/>
                </a:tc>
                <a:tc>
                  <a:txBody>
                    <a:bodyPr/>
                    <a:lstStyle/>
                    <a:p>
                      <a:r>
                        <a:rPr lang="en-US" sz="1000"/>
                        <a:t>90</a:t>
                      </a:r>
                    </a:p>
                  </a:txBody>
                  <a:tcPr/>
                </a:tc>
                <a:tc>
                  <a:txBody>
                    <a:bodyPr/>
                    <a:lstStyle/>
                    <a:p>
                      <a:r>
                        <a:rPr lang="en-US" sz="1000"/>
                        <a:t>0</a:t>
                      </a:r>
                    </a:p>
                  </a:txBody>
                  <a:tcPr/>
                </a:tc>
                <a:tc>
                  <a:txBody>
                    <a:bodyPr/>
                    <a:lstStyle/>
                    <a:p>
                      <a:r>
                        <a:rPr lang="en-US" sz="1000"/>
                        <a:t>0.0 %</a:t>
                      </a:r>
                    </a:p>
                  </a:txBody>
                  <a:tcPr/>
                </a:tc>
                <a:tc>
                  <a:txBody>
                    <a:bodyPr/>
                    <a:lstStyle/>
                    <a:p>
                      <a:r>
                        <a:rPr lang="en-US" sz="1000"/>
                        <a:t>0</a:t>
                      </a:r>
                    </a:p>
                  </a:txBody>
                  <a:tcPr/>
                </a:tc>
                <a:tc>
                  <a:txBody>
                    <a:bodyPr/>
                    <a:lstStyle/>
                    <a:p>
                      <a:r>
                        <a:rPr lang="en-US" sz="1000"/>
                        <a:t>0.0 %</a:t>
                      </a:r>
                    </a:p>
                  </a:txBody>
                  <a:tcPr/>
                </a:tc>
                <a:tc>
                  <a:txBody>
                    <a:bodyPr/>
                    <a:lstStyle/>
                    <a:p>
                      <a:r>
                        <a:rPr lang="en-US" sz="1000"/>
                        <a:t>0</a:t>
                      </a:r>
                    </a:p>
                  </a:txBody>
                  <a:tcPr/>
                </a:tc>
                <a:tc>
                  <a:txBody>
                    <a:bodyPr/>
                    <a:lstStyle/>
                    <a:p>
                      <a:r>
                        <a:rPr lang="en-US" sz="1000"/>
                        <a:t>0.0 %</a:t>
                      </a:r>
                    </a:p>
                  </a:txBody>
                  <a:tcPr/>
                </a:tc>
                <a:extLst>
                  <a:ext uri="{0D108BD9-81ED-4DB2-BD59-A6C34878D82A}">
                    <a16:rowId xmlns:a16="http://schemas.microsoft.com/office/drawing/2014/main" val="3778980628"/>
                  </a:ext>
                </a:extLst>
              </a:tr>
            </a:tbl>
          </a:graphicData>
        </a:graphic>
      </p:graphicFrame>
      <p:sp>
        <p:nvSpPr>
          <p:cNvPr id="4" name="Text Placeholder 3">
            <a:extLst>
              <a:ext uri="{FF2B5EF4-FFF2-40B4-BE49-F238E27FC236}">
                <a16:creationId xmlns:a16="http://schemas.microsoft.com/office/drawing/2014/main" id="{05673CB1-6CEF-41BE-9009-0DB8CD31D2B7}"/>
              </a:ext>
            </a:extLst>
          </p:cNvPr>
          <p:cNvSpPr>
            <a:spLocks noGrp="1"/>
          </p:cNvSpPr>
          <p:nvPr>
            <p:ph type="body" sz="quarter" idx="14"/>
          </p:nvPr>
        </p:nvSpPr>
        <p:spPr/>
        <p:txBody>
          <a:bodyPr/>
          <a:lstStyle/>
          <a:p>
            <a:r>
              <a:rPr lang="en-US"/>
              <a:t>08/01/2018 - 08/31/2018</a:t>
            </a:r>
          </a:p>
        </p:txBody>
      </p:sp>
    </p:spTree>
    <p:extLst>
      <p:ext uri="{BB962C8B-B14F-4D97-AF65-F5344CB8AC3E}">
        <p14:creationId xmlns:p14="http://schemas.microsoft.com/office/powerpoint/2010/main" val="35297619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735F16-0B64-425A-AE35-0D39E3229AF0}"/>
              </a:ext>
            </a:extLst>
          </p:cNvPr>
          <p:cNvSpPr>
            <a:spLocks noGrp="1"/>
          </p:cNvSpPr>
          <p:nvPr>
            <p:ph type="title"/>
          </p:nvPr>
        </p:nvSpPr>
        <p:spPr/>
        <p:txBody>
          <a:bodyPr/>
          <a:lstStyle/>
          <a:p>
            <a:r>
              <a:rPr lang="en-US"/>
              <a:t>Facebook Own Posts Table  | Buss AG - 1 of 4</a:t>
            </a:r>
          </a:p>
        </p:txBody>
      </p:sp>
      <p:graphicFrame>
        <p:nvGraphicFramePr>
          <p:cNvPr id="5" name="Table Placeholder 4">
            <a:extLst>
              <a:ext uri="{FF2B5EF4-FFF2-40B4-BE49-F238E27FC236}">
                <a16:creationId xmlns:a16="http://schemas.microsoft.com/office/drawing/2014/main" id="{DE3D16E0-1710-427E-9633-387082507116}"/>
              </a:ext>
            </a:extLst>
          </p:cNvPr>
          <p:cNvGraphicFramePr>
            <a:graphicFrameLocks noGrp="1"/>
          </p:cNvGraphicFramePr>
          <p:nvPr>
            <p:ph type="tbl" sz="quarter" idx="13"/>
            <p:extLst>
              <p:ext uri="{D42A27DB-BD31-4B8C-83A1-F6EECF244321}">
                <p14:modId xmlns:p14="http://schemas.microsoft.com/office/powerpoint/2010/main" val="343753516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957833264"/>
                    </a:ext>
                  </a:extLst>
                </a:gridCol>
                <a:gridCol w="370332">
                  <a:extLst>
                    <a:ext uri="{9D8B030D-6E8A-4147-A177-3AD203B41FA5}">
                      <a16:colId xmlns:a16="http://schemas.microsoft.com/office/drawing/2014/main" val="1966574245"/>
                    </a:ext>
                  </a:extLst>
                </a:gridCol>
                <a:gridCol w="370332">
                  <a:extLst>
                    <a:ext uri="{9D8B030D-6E8A-4147-A177-3AD203B41FA5}">
                      <a16:colId xmlns:a16="http://schemas.microsoft.com/office/drawing/2014/main" val="3379060398"/>
                    </a:ext>
                  </a:extLst>
                </a:gridCol>
                <a:gridCol w="370332">
                  <a:extLst>
                    <a:ext uri="{9D8B030D-6E8A-4147-A177-3AD203B41FA5}">
                      <a16:colId xmlns:a16="http://schemas.microsoft.com/office/drawing/2014/main" val="2912828401"/>
                    </a:ext>
                  </a:extLst>
                </a:gridCol>
                <a:gridCol w="329184">
                  <a:extLst>
                    <a:ext uri="{9D8B030D-6E8A-4147-A177-3AD203B41FA5}">
                      <a16:colId xmlns:a16="http://schemas.microsoft.com/office/drawing/2014/main" val="3136295687"/>
                    </a:ext>
                  </a:extLst>
                </a:gridCol>
                <a:gridCol w="329184">
                  <a:extLst>
                    <a:ext uri="{9D8B030D-6E8A-4147-A177-3AD203B41FA5}">
                      <a16:colId xmlns:a16="http://schemas.microsoft.com/office/drawing/2014/main" val="1011254364"/>
                    </a:ext>
                  </a:extLst>
                </a:gridCol>
                <a:gridCol w="329184">
                  <a:extLst>
                    <a:ext uri="{9D8B030D-6E8A-4147-A177-3AD203B41FA5}">
                      <a16:colId xmlns:a16="http://schemas.microsoft.com/office/drawing/2014/main" val="1264352310"/>
                    </a:ext>
                  </a:extLst>
                </a:gridCol>
                <a:gridCol w="329184">
                  <a:extLst>
                    <a:ext uri="{9D8B030D-6E8A-4147-A177-3AD203B41FA5}">
                      <a16:colId xmlns:a16="http://schemas.microsoft.com/office/drawing/2014/main" val="2286411473"/>
                    </a:ext>
                  </a:extLst>
                </a:gridCol>
                <a:gridCol w="329184">
                  <a:extLst>
                    <a:ext uri="{9D8B030D-6E8A-4147-A177-3AD203B41FA5}">
                      <a16:colId xmlns:a16="http://schemas.microsoft.com/office/drawing/2014/main" val="55049166"/>
                    </a:ext>
                  </a:extLst>
                </a:gridCol>
                <a:gridCol w="329184">
                  <a:extLst>
                    <a:ext uri="{9D8B030D-6E8A-4147-A177-3AD203B41FA5}">
                      <a16:colId xmlns:a16="http://schemas.microsoft.com/office/drawing/2014/main" val="374787130"/>
                    </a:ext>
                  </a:extLst>
                </a:gridCol>
                <a:gridCol w="329184">
                  <a:extLst>
                    <a:ext uri="{9D8B030D-6E8A-4147-A177-3AD203B41FA5}">
                      <a16:colId xmlns:a16="http://schemas.microsoft.com/office/drawing/2014/main" val="896311536"/>
                    </a:ext>
                  </a:extLst>
                </a:gridCol>
                <a:gridCol w="329184">
                  <a:extLst>
                    <a:ext uri="{9D8B030D-6E8A-4147-A177-3AD203B41FA5}">
                      <a16:colId xmlns:a16="http://schemas.microsoft.com/office/drawing/2014/main" val="133304444"/>
                    </a:ext>
                  </a:extLst>
                </a:gridCol>
                <a:gridCol w="329184">
                  <a:extLst>
                    <a:ext uri="{9D8B030D-6E8A-4147-A177-3AD203B41FA5}">
                      <a16:colId xmlns:a16="http://schemas.microsoft.com/office/drawing/2014/main" val="35907249"/>
                    </a:ext>
                  </a:extLst>
                </a:gridCol>
                <a:gridCol w="370332">
                  <a:extLst>
                    <a:ext uri="{9D8B030D-6E8A-4147-A177-3AD203B41FA5}">
                      <a16:colId xmlns:a16="http://schemas.microsoft.com/office/drawing/2014/main" val="2936684342"/>
                    </a:ext>
                  </a:extLst>
                </a:gridCol>
                <a:gridCol w="370332">
                  <a:extLst>
                    <a:ext uri="{9D8B030D-6E8A-4147-A177-3AD203B41FA5}">
                      <a16:colId xmlns:a16="http://schemas.microsoft.com/office/drawing/2014/main" val="3817362300"/>
                    </a:ext>
                  </a:extLst>
                </a:gridCol>
                <a:gridCol w="329184">
                  <a:extLst>
                    <a:ext uri="{9D8B030D-6E8A-4147-A177-3AD203B41FA5}">
                      <a16:colId xmlns:a16="http://schemas.microsoft.com/office/drawing/2014/main" val="2552346595"/>
                    </a:ext>
                  </a:extLst>
                </a:gridCol>
                <a:gridCol w="329184">
                  <a:extLst>
                    <a:ext uri="{9D8B030D-6E8A-4147-A177-3AD203B41FA5}">
                      <a16:colId xmlns:a16="http://schemas.microsoft.com/office/drawing/2014/main" val="2332645092"/>
                    </a:ext>
                  </a:extLst>
                </a:gridCol>
                <a:gridCol w="370332">
                  <a:extLst>
                    <a:ext uri="{9D8B030D-6E8A-4147-A177-3AD203B41FA5}">
                      <a16:colId xmlns:a16="http://schemas.microsoft.com/office/drawing/2014/main" val="25889051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72309243"/>
                  </a:ext>
                </a:extLst>
              </a:tr>
            </a:tbl>
          </a:graphicData>
        </a:graphic>
      </p:graphicFrame>
      <p:sp>
        <p:nvSpPr>
          <p:cNvPr id="4" name="Text Placeholder 3">
            <a:extLst>
              <a:ext uri="{FF2B5EF4-FFF2-40B4-BE49-F238E27FC236}">
                <a16:creationId xmlns:a16="http://schemas.microsoft.com/office/drawing/2014/main" id="{E676BB87-EBCB-4219-88BD-10F20A89A4AE}"/>
              </a:ext>
            </a:extLst>
          </p:cNvPr>
          <p:cNvSpPr>
            <a:spLocks noGrp="1"/>
          </p:cNvSpPr>
          <p:nvPr>
            <p:ph type="body" sz="quarter" idx="14"/>
          </p:nvPr>
        </p:nvSpPr>
        <p:spPr/>
        <p:txBody>
          <a:bodyPr/>
          <a:lstStyle/>
          <a:p>
            <a:r>
              <a:rPr lang="en-US"/>
              <a:t>08/01/2018 - 08/31/2018</a:t>
            </a:r>
          </a:p>
        </p:txBody>
      </p:sp>
    </p:spTree>
    <p:extLst>
      <p:ext uri="{BB962C8B-B14F-4D97-AF65-F5344CB8AC3E}">
        <p14:creationId xmlns:p14="http://schemas.microsoft.com/office/powerpoint/2010/main" val="240136415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6EC5F9-598F-44AD-8AEC-451618B64E16}"/>
              </a:ext>
            </a:extLst>
          </p:cNvPr>
          <p:cNvSpPr>
            <a:spLocks noGrp="1"/>
          </p:cNvSpPr>
          <p:nvPr>
            <p:ph type="title"/>
          </p:nvPr>
        </p:nvSpPr>
        <p:spPr/>
        <p:txBody>
          <a:bodyPr/>
          <a:lstStyle/>
          <a:p>
            <a:r>
              <a:rPr lang="en-US"/>
              <a:t>Facebook Own Posts Table  | Buss AG - 2 of 4</a:t>
            </a:r>
          </a:p>
        </p:txBody>
      </p:sp>
      <p:graphicFrame>
        <p:nvGraphicFramePr>
          <p:cNvPr id="5" name="Table Placeholder 4">
            <a:extLst>
              <a:ext uri="{FF2B5EF4-FFF2-40B4-BE49-F238E27FC236}">
                <a16:creationId xmlns:a16="http://schemas.microsoft.com/office/drawing/2014/main" id="{14879881-F852-4D65-85D9-BA3840325177}"/>
              </a:ext>
            </a:extLst>
          </p:cNvPr>
          <p:cNvGraphicFramePr>
            <a:graphicFrameLocks noGrp="1"/>
          </p:cNvGraphicFramePr>
          <p:nvPr>
            <p:ph type="tbl" sz="quarter" idx="13"/>
            <p:extLst>
              <p:ext uri="{D42A27DB-BD31-4B8C-83A1-F6EECF244321}">
                <p14:modId xmlns:p14="http://schemas.microsoft.com/office/powerpoint/2010/main" val="137103354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2517280067"/>
                    </a:ext>
                  </a:extLst>
                </a:gridCol>
                <a:gridCol w="370332">
                  <a:extLst>
                    <a:ext uri="{9D8B030D-6E8A-4147-A177-3AD203B41FA5}">
                      <a16:colId xmlns:a16="http://schemas.microsoft.com/office/drawing/2014/main" val="2821981214"/>
                    </a:ext>
                  </a:extLst>
                </a:gridCol>
                <a:gridCol w="370332">
                  <a:extLst>
                    <a:ext uri="{9D8B030D-6E8A-4147-A177-3AD203B41FA5}">
                      <a16:colId xmlns:a16="http://schemas.microsoft.com/office/drawing/2014/main" val="3961730728"/>
                    </a:ext>
                  </a:extLst>
                </a:gridCol>
                <a:gridCol w="370332">
                  <a:extLst>
                    <a:ext uri="{9D8B030D-6E8A-4147-A177-3AD203B41FA5}">
                      <a16:colId xmlns:a16="http://schemas.microsoft.com/office/drawing/2014/main" val="325196653"/>
                    </a:ext>
                  </a:extLst>
                </a:gridCol>
                <a:gridCol w="329184">
                  <a:extLst>
                    <a:ext uri="{9D8B030D-6E8A-4147-A177-3AD203B41FA5}">
                      <a16:colId xmlns:a16="http://schemas.microsoft.com/office/drawing/2014/main" val="1132576238"/>
                    </a:ext>
                  </a:extLst>
                </a:gridCol>
                <a:gridCol w="329184">
                  <a:extLst>
                    <a:ext uri="{9D8B030D-6E8A-4147-A177-3AD203B41FA5}">
                      <a16:colId xmlns:a16="http://schemas.microsoft.com/office/drawing/2014/main" val="1353606885"/>
                    </a:ext>
                  </a:extLst>
                </a:gridCol>
                <a:gridCol w="329184">
                  <a:extLst>
                    <a:ext uri="{9D8B030D-6E8A-4147-A177-3AD203B41FA5}">
                      <a16:colId xmlns:a16="http://schemas.microsoft.com/office/drawing/2014/main" val="3211799915"/>
                    </a:ext>
                  </a:extLst>
                </a:gridCol>
                <a:gridCol w="329184">
                  <a:extLst>
                    <a:ext uri="{9D8B030D-6E8A-4147-A177-3AD203B41FA5}">
                      <a16:colId xmlns:a16="http://schemas.microsoft.com/office/drawing/2014/main" val="1103829988"/>
                    </a:ext>
                  </a:extLst>
                </a:gridCol>
                <a:gridCol w="329184">
                  <a:extLst>
                    <a:ext uri="{9D8B030D-6E8A-4147-A177-3AD203B41FA5}">
                      <a16:colId xmlns:a16="http://schemas.microsoft.com/office/drawing/2014/main" val="948857398"/>
                    </a:ext>
                  </a:extLst>
                </a:gridCol>
                <a:gridCol w="329184">
                  <a:extLst>
                    <a:ext uri="{9D8B030D-6E8A-4147-A177-3AD203B41FA5}">
                      <a16:colId xmlns:a16="http://schemas.microsoft.com/office/drawing/2014/main" val="1950666496"/>
                    </a:ext>
                  </a:extLst>
                </a:gridCol>
                <a:gridCol w="329184">
                  <a:extLst>
                    <a:ext uri="{9D8B030D-6E8A-4147-A177-3AD203B41FA5}">
                      <a16:colId xmlns:a16="http://schemas.microsoft.com/office/drawing/2014/main" val="2770201438"/>
                    </a:ext>
                  </a:extLst>
                </a:gridCol>
                <a:gridCol w="329184">
                  <a:extLst>
                    <a:ext uri="{9D8B030D-6E8A-4147-A177-3AD203B41FA5}">
                      <a16:colId xmlns:a16="http://schemas.microsoft.com/office/drawing/2014/main" val="3794717828"/>
                    </a:ext>
                  </a:extLst>
                </a:gridCol>
                <a:gridCol w="329184">
                  <a:extLst>
                    <a:ext uri="{9D8B030D-6E8A-4147-A177-3AD203B41FA5}">
                      <a16:colId xmlns:a16="http://schemas.microsoft.com/office/drawing/2014/main" val="4059897559"/>
                    </a:ext>
                  </a:extLst>
                </a:gridCol>
                <a:gridCol w="370332">
                  <a:extLst>
                    <a:ext uri="{9D8B030D-6E8A-4147-A177-3AD203B41FA5}">
                      <a16:colId xmlns:a16="http://schemas.microsoft.com/office/drawing/2014/main" val="2566869865"/>
                    </a:ext>
                  </a:extLst>
                </a:gridCol>
                <a:gridCol w="370332">
                  <a:extLst>
                    <a:ext uri="{9D8B030D-6E8A-4147-A177-3AD203B41FA5}">
                      <a16:colId xmlns:a16="http://schemas.microsoft.com/office/drawing/2014/main" val="3856395606"/>
                    </a:ext>
                  </a:extLst>
                </a:gridCol>
                <a:gridCol w="329184">
                  <a:extLst>
                    <a:ext uri="{9D8B030D-6E8A-4147-A177-3AD203B41FA5}">
                      <a16:colId xmlns:a16="http://schemas.microsoft.com/office/drawing/2014/main" val="1745817498"/>
                    </a:ext>
                  </a:extLst>
                </a:gridCol>
                <a:gridCol w="329184">
                  <a:extLst>
                    <a:ext uri="{9D8B030D-6E8A-4147-A177-3AD203B41FA5}">
                      <a16:colId xmlns:a16="http://schemas.microsoft.com/office/drawing/2014/main" val="1867318437"/>
                    </a:ext>
                  </a:extLst>
                </a:gridCol>
                <a:gridCol w="370332">
                  <a:extLst>
                    <a:ext uri="{9D8B030D-6E8A-4147-A177-3AD203B41FA5}">
                      <a16:colId xmlns:a16="http://schemas.microsoft.com/office/drawing/2014/main" val="142022876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08129473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Buss AG - 2018-08-30 09:36:39 </a:t>
                      </a:r>
                      <a:r>
                        <a:rPr kumimoji="0" lang="en-US" sz="1000" b="0" i="0" u="none" strike="noStrike" kern="1200" cap="none" spc="0" normalizeH="0" baseline="0" noProof="0">
                          <a:ln>
                            <a:noFill/>
                          </a:ln>
                          <a:solidFill>
                            <a:prstClr val="black"/>
                          </a:solidFill>
                          <a:effectLst/>
                          <a:uLnTx/>
                          <a:uFillTx/>
                          <a:latin typeface="+mn-lt"/>
                          <a:ea typeface="+mn-ea"/>
                          <a:cs typeface="+mn-cs"/>
                        </a:rPr>
                        <a:t> 
 Withstanding the ingress of moisture, extremely good electrical resistance properties and flame retardancy, … The list of requirements for cable compounds is long and depends highly on its end uses. We at BUSS understand the diversity of cable compounds, from PVC to HFFR, from silane- to peroxide cross-linkable, as well as semi-conductives. Our new compounding system COMPEO, based on standardized modules, can be specifically configured to meet the increasing compounding requirements of the cable industry and covers the entire range of cable compounds, including HV and EHV grades.
Read more about our compounding solutions for the cable compounds industry here: https://busscorp.com/industries/cable-compounds/
#cablecompounds #cablecompounding #cablecompoundsindustry #compounding #cokneader #compoundingtechnology #compoundingprocess #mixing #kneading #polymers #polymerindustries #COMPEO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587062680"/>
                  </a:ext>
                </a:extLst>
              </a:tr>
            </a:tbl>
          </a:graphicData>
        </a:graphic>
      </p:graphicFrame>
      <p:sp>
        <p:nvSpPr>
          <p:cNvPr id="4" name="Text Placeholder 3">
            <a:extLst>
              <a:ext uri="{FF2B5EF4-FFF2-40B4-BE49-F238E27FC236}">
                <a16:creationId xmlns:a16="http://schemas.microsoft.com/office/drawing/2014/main" id="{CCBB495B-0815-4A83-9708-AF6A41D90B84}"/>
              </a:ext>
            </a:extLst>
          </p:cNvPr>
          <p:cNvSpPr>
            <a:spLocks noGrp="1"/>
          </p:cNvSpPr>
          <p:nvPr>
            <p:ph type="body" sz="quarter" idx="14"/>
          </p:nvPr>
        </p:nvSpPr>
        <p:spPr/>
        <p:txBody>
          <a:bodyPr/>
          <a:lstStyle/>
          <a:p>
            <a:r>
              <a:rPr lang="en-US"/>
              <a:t>08/01/2018 - 08/31/2018</a:t>
            </a:r>
          </a:p>
        </p:txBody>
      </p:sp>
    </p:spTree>
    <p:extLst>
      <p:ext uri="{BB962C8B-B14F-4D97-AF65-F5344CB8AC3E}">
        <p14:creationId xmlns:p14="http://schemas.microsoft.com/office/powerpoint/2010/main" val="131518765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75ABEA-72F2-412E-8047-6C4F763F337B}"/>
              </a:ext>
            </a:extLst>
          </p:cNvPr>
          <p:cNvSpPr>
            <a:spLocks noGrp="1"/>
          </p:cNvSpPr>
          <p:nvPr>
            <p:ph type="title"/>
          </p:nvPr>
        </p:nvSpPr>
        <p:spPr/>
        <p:txBody>
          <a:bodyPr/>
          <a:lstStyle/>
          <a:p>
            <a:r>
              <a:rPr lang="en-US"/>
              <a:t>Facebook Own Posts Table  | Buss AG - 3 of 4</a:t>
            </a:r>
          </a:p>
        </p:txBody>
      </p:sp>
      <p:graphicFrame>
        <p:nvGraphicFramePr>
          <p:cNvPr id="5" name="Table Placeholder 4">
            <a:extLst>
              <a:ext uri="{FF2B5EF4-FFF2-40B4-BE49-F238E27FC236}">
                <a16:creationId xmlns:a16="http://schemas.microsoft.com/office/drawing/2014/main" id="{46A993DD-E6D9-4C18-8287-74C003D098BD}"/>
              </a:ext>
            </a:extLst>
          </p:cNvPr>
          <p:cNvGraphicFramePr>
            <a:graphicFrameLocks noGrp="1"/>
          </p:cNvGraphicFramePr>
          <p:nvPr>
            <p:ph type="tbl" sz="quarter" idx="13"/>
            <p:extLst>
              <p:ext uri="{D42A27DB-BD31-4B8C-83A1-F6EECF244321}">
                <p14:modId xmlns:p14="http://schemas.microsoft.com/office/powerpoint/2010/main" val="11229216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2053483536"/>
                    </a:ext>
                  </a:extLst>
                </a:gridCol>
                <a:gridCol w="370332">
                  <a:extLst>
                    <a:ext uri="{9D8B030D-6E8A-4147-A177-3AD203B41FA5}">
                      <a16:colId xmlns:a16="http://schemas.microsoft.com/office/drawing/2014/main" val="3847222138"/>
                    </a:ext>
                  </a:extLst>
                </a:gridCol>
                <a:gridCol w="370332">
                  <a:extLst>
                    <a:ext uri="{9D8B030D-6E8A-4147-A177-3AD203B41FA5}">
                      <a16:colId xmlns:a16="http://schemas.microsoft.com/office/drawing/2014/main" val="3406123902"/>
                    </a:ext>
                  </a:extLst>
                </a:gridCol>
                <a:gridCol w="370332">
                  <a:extLst>
                    <a:ext uri="{9D8B030D-6E8A-4147-A177-3AD203B41FA5}">
                      <a16:colId xmlns:a16="http://schemas.microsoft.com/office/drawing/2014/main" val="2030987946"/>
                    </a:ext>
                  </a:extLst>
                </a:gridCol>
                <a:gridCol w="329184">
                  <a:extLst>
                    <a:ext uri="{9D8B030D-6E8A-4147-A177-3AD203B41FA5}">
                      <a16:colId xmlns:a16="http://schemas.microsoft.com/office/drawing/2014/main" val="497303950"/>
                    </a:ext>
                  </a:extLst>
                </a:gridCol>
                <a:gridCol w="329184">
                  <a:extLst>
                    <a:ext uri="{9D8B030D-6E8A-4147-A177-3AD203B41FA5}">
                      <a16:colId xmlns:a16="http://schemas.microsoft.com/office/drawing/2014/main" val="2291887298"/>
                    </a:ext>
                  </a:extLst>
                </a:gridCol>
                <a:gridCol w="329184">
                  <a:extLst>
                    <a:ext uri="{9D8B030D-6E8A-4147-A177-3AD203B41FA5}">
                      <a16:colId xmlns:a16="http://schemas.microsoft.com/office/drawing/2014/main" val="647301251"/>
                    </a:ext>
                  </a:extLst>
                </a:gridCol>
                <a:gridCol w="329184">
                  <a:extLst>
                    <a:ext uri="{9D8B030D-6E8A-4147-A177-3AD203B41FA5}">
                      <a16:colId xmlns:a16="http://schemas.microsoft.com/office/drawing/2014/main" val="2086141075"/>
                    </a:ext>
                  </a:extLst>
                </a:gridCol>
                <a:gridCol w="329184">
                  <a:extLst>
                    <a:ext uri="{9D8B030D-6E8A-4147-A177-3AD203B41FA5}">
                      <a16:colId xmlns:a16="http://schemas.microsoft.com/office/drawing/2014/main" val="2594384946"/>
                    </a:ext>
                  </a:extLst>
                </a:gridCol>
                <a:gridCol w="329184">
                  <a:extLst>
                    <a:ext uri="{9D8B030D-6E8A-4147-A177-3AD203B41FA5}">
                      <a16:colId xmlns:a16="http://schemas.microsoft.com/office/drawing/2014/main" val="3901784956"/>
                    </a:ext>
                  </a:extLst>
                </a:gridCol>
                <a:gridCol w="329184">
                  <a:extLst>
                    <a:ext uri="{9D8B030D-6E8A-4147-A177-3AD203B41FA5}">
                      <a16:colId xmlns:a16="http://schemas.microsoft.com/office/drawing/2014/main" val="3540916357"/>
                    </a:ext>
                  </a:extLst>
                </a:gridCol>
                <a:gridCol w="329184">
                  <a:extLst>
                    <a:ext uri="{9D8B030D-6E8A-4147-A177-3AD203B41FA5}">
                      <a16:colId xmlns:a16="http://schemas.microsoft.com/office/drawing/2014/main" val="75910371"/>
                    </a:ext>
                  </a:extLst>
                </a:gridCol>
                <a:gridCol w="329184">
                  <a:extLst>
                    <a:ext uri="{9D8B030D-6E8A-4147-A177-3AD203B41FA5}">
                      <a16:colId xmlns:a16="http://schemas.microsoft.com/office/drawing/2014/main" val="2098177177"/>
                    </a:ext>
                  </a:extLst>
                </a:gridCol>
                <a:gridCol w="370332">
                  <a:extLst>
                    <a:ext uri="{9D8B030D-6E8A-4147-A177-3AD203B41FA5}">
                      <a16:colId xmlns:a16="http://schemas.microsoft.com/office/drawing/2014/main" val="2044585444"/>
                    </a:ext>
                  </a:extLst>
                </a:gridCol>
                <a:gridCol w="370332">
                  <a:extLst>
                    <a:ext uri="{9D8B030D-6E8A-4147-A177-3AD203B41FA5}">
                      <a16:colId xmlns:a16="http://schemas.microsoft.com/office/drawing/2014/main" val="3503903589"/>
                    </a:ext>
                  </a:extLst>
                </a:gridCol>
                <a:gridCol w="329184">
                  <a:extLst>
                    <a:ext uri="{9D8B030D-6E8A-4147-A177-3AD203B41FA5}">
                      <a16:colId xmlns:a16="http://schemas.microsoft.com/office/drawing/2014/main" val="1769152197"/>
                    </a:ext>
                  </a:extLst>
                </a:gridCol>
                <a:gridCol w="329184">
                  <a:extLst>
                    <a:ext uri="{9D8B030D-6E8A-4147-A177-3AD203B41FA5}">
                      <a16:colId xmlns:a16="http://schemas.microsoft.com/office/drawing/2014/main" val="3791530104"/>
                    </a:ext>
                  </a:extLst>
                </a:gridCol>
                <a:gridCol w="370332">
                  <a:extLst>
                    <a:ext uri="{9D8B030D-6E8A-4147-A177-3AD203B41FA5}">
                      <a16:colId xmlns:a16="http://schemas.microsoft.com/office/drawing/2014/main" val="102122373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34180673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Buss AG - 2018-08-14 15:58:24 </a:t>
                      </a:r>
                      <a:r>
                        <a:rPr kumimoji="0" lang="en-US" sz="1000" b="0" i="0" u="none" strike="noStrike" kern="1200" cap="none" spc="0" normalizeH="0" baseline="0" noProof="0">
                          <a:ln>
                            <a:noFill/>
                          </a:ln>
                          <a:solidFill>
                            <a:prstClr val="black"/>
                          </a:solidFill>
                          <a:effectLst/>
                          <a:uLnTx/>
                          <a:uFillTx/>
                          <a:latin typeface="+mn-lt"/>
                          <a:ea typeface="+mn-ea"/>
                          <a:cs typeface="+mn-cs"/>
                        </a:rPr>
                        <a:t> 
 Everyone agrees: Swiss engineering is synonymous with high quality. And it’s true that the new COMPEO compounder generation innovates current and future plastics industry requirements. But at BUSS, we define Swiss Quality also in terms of service! Our service team is available to you worldwide for professional support: from project engineering, process-related advice, installation, and commissioning to training and unparalleled life-cycle service. Whatever you need, we are at your service!
Learn more about our service here https://busscorp.com/service/ 
#compounding #cokneader #compoundingtechnology #service #swissquality #swissengineering #compoundingprocess #mixing #kneading #plastics #polymers #polymerindustries #COMPEO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YouTube 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297502351"/>
                  </a:ext>
                </a:extLst>
              </a:tr>
            </a:tbl>
          </a:graphicData>
        </a:graphic>
      </p:graphicFrame>
      <p:sp>
        <p:nvSpPr>
          <p:cNvPr id="4" name="Text Placeholder 3">
            <a:extLst>
              <a:ext uri="{FF2B5EF4-FFF2-40B4-BE49-F238E27FC236}">
                <a16:creationId xmlns:a16="http://schemas.microsoft.com/office/drawing/2014/main" id="{90B5F04F-D292-4B4F-8710-9EFBF8E85F07}"/>
              </a:ext>
            </a:extLst>
          </p:cNvPr>
          <p:cNvSpPr>
            <a:spLocks noGrp="1"/>
          </p:cNvSpPr>
          <p:nvPr>
            <p:ph type="body" sz="quarter" idx="14"/>
          </p:nvPr>
        </p:nvSpPr>
        <p:spPr/>
        <p:txBody>
          <a:bodyPr/>
          <a:lstStyle/>
          <a:p>
            <a:r>
              <a:rPr lang="en-US"/>
              <a:t>08/01/2018 - 08/31/2018</a:t>
            </a:r>
          </a:p>
        </p:txBody>
      </p:sp>
    </p:spTree>
    <p:extLst>
      <p:ext uri="{BB962C8B-B14F-4D97-AF65-F5344CB8AC3E}">
        <p14:creationId xmlns:p14="http://schemas.microsoft.com/office/powerpoint/2010/main" val="201682560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6AEE0D-945E-4EE3-8232-CEA4E97F7841}"/>
              </a:ext>
            </a:extLst>
          </p:cNvPr>
          <p:cNvSpPr>
            <a:spLocks noGrp="1"/>
          </p:cNvSpPr>
          <p:nvPr>
            <p:ph type="title"/>
          </p:nvPr>
        </p:nvSpPr>
        <p:spPr/>
        <p:txBody>
          <a:bodyPr/>
          <a:lstStyle/>
          <a:p>
            <a:r>
              <a:rPr lang="en-US"/>
              <a:t>Facebook Own Posts Table  | Buss AG - 4 of 4</a:t>
            </a:r>
          </a:p>
        </p:txBody>
      </p:sp>
      <p:graphicFrame>
        <p:nvGraphicFramePr>
          <p:cNvPr id="5" name="Table Placeholder 4">
            <a:extLst>
              <a:ext uri="{FF2B5EF4-FFF2-40B4-BE49-F238E27FC236}">
                <a16:creationId xmlns:a16="http://schemas.microsoft.com/office/drawing/2014/main" id="{C334E7B4-3512-4144-B1C9-54A40FE73158}"/>
              </a:ext>
            </a:extLst>
          </p:cNvPr>
          <p:cNvGraphicFramePr>
            <a:graphicFrameLocks noGrp="1"/>
          </p:cNvGraphicFramePr>
          <p:nvPr>
            <p:ph type="tbl" sz="quarter" idx="13"/>
            <p:extLst>
              <p:ext uri="{D42A27DB-BD31-4B8C-83A1-F6EECF244321}">
                <p14:modId xmlns:p14="http://schemas.microsoft.com/office/powerpoint/2010/main" val="373564051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1472052563"/>
                    </a:ext>
                  </a:extLst>
                </a:gridCol>
                <a:gridCol w="370332">
                  <a:extLst>
                    <a:ext uri="{9D8B030D-6E8A-4147-A177-3AD203B41FA5}">
                      <a16:colId xmlns:a16="http://schemas.microsoft.com/office/drawing/2014/main" val="3200722159"/>
                    </a:ext>
                  </a:extLst>
                </a:gridCol>
                <a:gridCol w="370332">
                  <a:extLst>
                    <a:ext uri="{9D8B030D-6E8A-4147-A177-3AD203B41FA5}">
                      <a16:colId xmlns:a16="http://schemas.microsoft.com/office/drawing/2014/main" val="2037005636"/>
                    </a:ext>
                  </a:extLst>
                </a:gridCol>
                <a:gridCol w="370332">
                  <a:extLst>
                    <a:ext uri="{9D8B030D-6E8A-4147-A177-3AD203B41FA5}">
                      <a16:colId xmlns:a16="http://schemas.microsoft.com/office/drawing/2014/main" val="4254031969"/>
                    </a:ext>
                  </a:extLst>
                </a:gridCol>
                <a:gridCol w="329184">
                  <a:extLst>
                    <a:ext uri="{9D8B030D-6E8A-4147-A177-3AD203B41FA5}">
                      <a16:colId xmlns:a16="http://schemas.microsoft.com/office/drawing/2014/main" val="2362053328"/>
                    </a:ext>
                  </a:extLst>
                </a:gridCol>
                <a:gridCol w="329184">
                  <a:extLst>
                    <a:ext uri="{9D8B030D-6E8A-4147-A177-3AD203B41FA5}">
                      <a16:colId xmlns:a16="http://schemas.microsoft.com/office/drawing/2014/main" val="1955395049"/>
                    </a:ext>
                  </a:extLst>
                </a:gridCol>
                <a:gridCol w="329184">
                  <a:extLst>
                    <a:ext uri="{9D8B030D-6E8A-4147-A177-3AD203B41FA5}">
                      <a16:colId xmlns:a16="http://schemas.microsoft.com/office/drawing/2014/main" val="677557979"/>
                    </a:ext>
                  </a:extLst>
                </a:gridCol>
                <a:gridCol w="329184">
                  <a:extLst>
                    <a:ext uri="{9D8B030D-6E8A-4147-A177-3AD203B41FA5}">
                      <a16:colId xmlns:a16="http://schemas.microsoft.com/office/drawing/2014/main" val="1356693775"/>
                    </a:ext>
                  </a:extLst>
                </a:gridCol>
                <a:gridCol w="329184">
                  <a:extLst>
                    <a:ext uri="{9D8B030D-6E8A-4147-A177-3AD203B41FA5}">
                      <a16:colId xmlns:a16="http://schemas.microsoft.com/office/drawing/2014/main" val="1119524351"/>
                    </a:ext>
                  </a:extLst>
                </a:gridCol>
                <a:gridCol w="329184">
                  <a:extLst>
                    <a:ext uri="{9D8B030D-6E8A-4147-A177-3AD203B41FA5}">
                      <a16:colId xmlns:a16="http://schemas.microsoft.com/office/drawing/2014/main" val="1271216096"/>
                    </a:ext>
                  </a:extLst>
                </a:gridCol>
                <a:gridCol w="329184">
                  <a:extLst>
                    <a:ext uri="{9D8B030D-6E8A-4147-A177-3AD203B41FA5}">
                      <a16:colId xmlns:a16="http://schemas.microsoft.com/office/drawing/2014/main" val="477544883"/>
                    </a:ext>
                  </a:extLst>
                </a:gridCol>
                <a:gridCol w="329184">
                  <a:extLst>
                    <a:ext uri="{9D8B030D-6E8A-4147-A177-3AD203B41FA5}">
                      <a16:colId xmlns:a16="http://schemas.microsoft.com/office/drawing/2014/main" val="3574060010"/>
                    </a:ext>
                  </a:extLst>
                </a:gridCol>
                <a:gridCol w="329184">
                  <a:extLst>
                    <a:ext uri="{9D8B030D-6E8A-4147-A177-3AD203B41FA5}">
                      <a16:colId xmlns:a16="http://schemas.microsoft.com/office/drawing/2014/main" val="3019836313"/>
                    </a:ext>
                  </a:extLst>
                </a:gridCol>
                <a:gridCol w="370332">
                  <a:extLst>
                    <a:ext uri="{9D8B030D-6E8A-4147-A177-3AD203B41FA5}">
                      <a16:colId xmlns:a16="http://schemas.microsoft.com/office/drawing/2014/main" val="245030307"/>
                    </a:ext>
                  </a:extLst>
                </a:gridCol>
                <a:gridCol w="370332">
                  <a:extLst>
                    <a:ext uri="{9D8B030D-6E8A-4147-A177-3AD203B41FA5}">
                      <a16:colId xmlns:a16="http://schemas.microsoft.com/office/drawing/2014/main" val="1627642481"/>
                    </a:ext>
                  </a:extLst>
                </a:gridCol>
                <a:gridCol w="329184">
                  <a:extLst>
                    <a:ext uri="{9D8B030D-6E8A-4147-A177-3AD203B41FA5}">
                      <a16:colId xmlns:a16="http://schemas.microsoft.com/office/drawing/2014/main" val="366414643"/>
                    </a:ext>
                  </a:extLst>
                </a:gridCol>
                <a:gridCol w="329184">
                  <a:extLst>
                    <a:ext uri="{9D8B030D-6E8A-4147-A177-3AD203B41FA5}">
                      <a16:colId xmlns:a16="http://schemas.microsoft.com/office/drawing/2014/main" val="3767168779"/>
                    </a:ext>
                  </a:extLst>
                </a:gridCol>
                <a:gridCol w="370332">
                  <a:extLst>
                    <a:ext uri="{9D8B030D-6E8A-4147-A177-3AD203B41FA5}">
                      <a16:colId xmlns:a16="http://schemas.microsoft.com/office/drawing/2014/main" val="243036972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9420453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Buss AG - 2018-08-02 15:33:22 </a:t>
                      </a:r>
                      <a:r>
                        <a:rPr kumimoji="0" lang="en-US" sz="1000" b="0" i="0" u="none" strike="noStrike" kern="1200" cap="none" spc="0" normalizeH="0" baseline="0" noProof="0">
                          <a:ln>
                            <a:noFill/>
                          </a:ln>
                          <a:solidFill>
                            <a:prstClr val="black"/>
                          </a:solidFill>
                          <a:effectLst/>
                          <a:uLnTx/>
                          <a:uFillTx/>
                          <a:latin typeface="+mn-lt"/>
                          <a:ea typeface="+mn-ea"/>
                          <a:cs typeface="+mn-cs"/>
                        </a:rPr>
                        <a:t> 
 Gorgeous from every angle, don’t you think? ... This closeup of a two- to six-flighted BUSS Kneader was taken during a COMPEO photo shooting at our headquarters in Switzerland. The special COMPEO screw geometrie is not only ideal for a great industrial picture, but also for compounding demanding polymers. With this Buss Kneader, an intensive mixing of even highly shear-sensitive raw materials is possible, which is also highly energy-efficient. Learn more about Buss Kneader Technology here:   
https://busscorp.com/process-technology/ 
#compounding #cokneader #compoundingtechnology #shearsensitive #compoundingprocess #mixing #kneading #processtechnology #polymers #polymerindustries #COMPEO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732465472"/>
                  </a:ext>
                </a:extLst>
              </a:tr>
            </a:tbl>
          </a:graphicData>
        </a:graphic>
      </p:graphicFrame>
      <p:sp>
        <p:nvSpPr>
          <p:cNvPr id="4" name="Text Placeholder 3">
            <a:extLst>
              <a:ext uri="{FF2B5EF4-FFF2-40B4-BE49-F238E27FC236}">
                <a16:creationId xmlns:a16="http://schemas.microsoft.com/office/drawing/2014/main" id="{FDCB85BE-C8B1-4748-AD17-FEDC7FCEFBFE}"/>
              </a:ext>
            </a:extLst>
          </p:cNvPr>
          <p:cNvSpPr>
            <a:spLocks noGrp="1"/>
          </p:cNvSpPr>
          <p:nvPr>
            <p:ph type="body" sz="quarter" idx="14"/>
          </p:nvPr>
        </p:nvSpPr>
        <p:spPr/>
        <p:txBody>
          <a:bodyPr/>
          <a:lstStyle/>
          <a:p>
            <a:r>
              <a:rPr lang="en-US"/>
              <a:t>08/01/2018 - 08/31/2018</a:t>
            </a:r>
          </a:p>
        </p:txBody>
      </p:sp>
    </p:spTree>
    <p:extLst>
      <p:ext uri="{BB962C8B-B14F-4D97-AF65-F5344CB8AC3E}">
        <p14:creationId xmlns:p14="http://schemas.microsoft.com/office/powerpoint/2010/main" val="31546957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25ED92-7EAB-455D-B17B-8C2A4B0443D5}"/>
              </a:ext>
            </a:extLst>
          </p:cNvPr>
          <p:cNvSpPr>
            <a:spLocks noGrp="1"/>
          </p:cNvSpPr>
          <p:nvPr>
            <p:ph type="title"/>
          </p:nvPr>
        </p:nvSpPr>
        <p:spPr/>
        <p:txBody>
          <a:bodyPr/>
          <a:lstStyle/>
          <a:p>
            <a:r>
              <a:rPr lang="en-US"/>
              <a:t>Facebook Own Posts | Buss AG</a:t>
            </a:r>
          </a:p>
        </p:txBody>
      </p:sp>
      <p:graphicFrame>
        <p:nvGraphicFramePr>
          <p:cNvPr id="6" name="Chart Placeholder 5">
            <a:extLst>
              <a:ext uri="{FF2B5EF4-FFF2-40B4-BE49-F238E27FC236}">
                <a16:creationId xmlns:a16="http://schemas.microsoft.com/office/drawing/2014/main" id="{F1E0160D-8BDE-47C3-B8AE-0137E0ACB759}"/>
              </a:ext>
            </a:extLst>
          </p:cNvPr>
          <p:cNvGraphicFramePr>
            <a:graphicFrameLocks noGrp="1"/>
          </p:cNvGraphicFramePr>
          <p:nvPr>
            <p:ph type="chart" sz="quarter" idx="13"/>
            <p:extLst>
              <p:ext uri="{D42A27DB-BD31-4B8C-83A1-F6EECF244321}">
                <p14:modId xmlns:p14="http://schemas.microsoft.com/office/powerpoint/2010/main" val="138566651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8532B0E-502C-4CCD-A0F9-75768894E57B}"/>
              </a:ext>
            </a:extLst>
          </p:cNvPr>
          <p:cNvSpPr>
            <a:spLocks noGrp="1"/>
          </p:cNvSpPr>
          <p:nvPr>
            <p:ph type="body" sz="quarter" idx="14"/>
          </p:nvPr>
        </p:nvSpPr>
        <p:spPr/>
        <p:txBody>
          <a:bodyPr/>
          <a:lstStyle/>
          <a:p>
            <a:r>
              <a:rPr lang="en-US"/>
              <a:t>08/01/2018 - 08/31/2018</a:t>
            </a:r>
          </a:p>
        </p:txBody>
      </p:sp>
      <p:sp>
        <p:nvSpPr>
          <p:cNvPr id="5" name="Footer Placeholder 4">
            <a:extLst>
              <a:ext uri="{FF2B5EF4-FFF2-40B4-BE49-F238E27FC236}">
                <a16:creationId xmlns:a16="http://schemas.microsoft.com/office/drawing/2014/main" id="{AB8CF5D9-E6F5-4260-A520-E6779E91EE5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41479304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4EDD0C-E061-4F2B-94E4-81A5FEF6C980}"/>
              </a:ext>
            </a:extLst>
          </p:cNvPr>
          <p:cNvSpPr>
            <a:spLocks noGrp="1"/>
          </p:cNvSpPr>
          <p:nvPr>
            <p:ph type="title"/>
          </p:nvPr>
        </p:nvSpPr>
        <p:spPr/>
        <p:txBody>
          <a:bodyPr/>
          <a:lstStyle/>
          <a:p>
            <a:r>
              <a:rPr lang="en-US"/>
              <a:t>Facebook Page Post Reach Table | Buss AG</a:t>
            </a:r>
          </a:p>
        </p:txBody>
      </p:sp>
      <p:graphicFrame>
        <p:nvGraphicFramePr>
          <p:cNvPr id="5" name="Table Placeholder 4">
            <a:extLst>
              <a:ext uri="{FF2B5EF4-FFF2-40B4-BE49-F238E27FC236}">
                <a16:creationId xmlns:a16="http://schemas.microsoft.com/office/drawing/2014/main" id="{8B1A001D-976A-413D-9B33-7BE046FB9990}"/>
              </a:ext>
            </a:extLst>
          </p:cNvPr>
          <p:cNvGraphicFramePr>
            <a:graphicFrameLocks noGrp="1"/>
          </p:cNvGraphicFramePr>
          <p:nvPr>
            <p:ph type="tbl" sz="quarter" idx="13"/>
            <p:extLst>
              <p:ext uri="{D42A27DB-BD31-4B8C-83A1-F6EECF244321}">
                <p14:modId xmlns:p14="http://schemas.microsoft.com/office/powerpoint/2010/main" val="233909421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670924602"/>
                    </a:ext>
                  </a:extLst>
                </a:gridCol>
                <a:gridCol w="1645920">
                  <a:extLst>
                    <a:ext uri="{9D8B030D-6E8A-4147-A177-3AD203B41FA5}">
                      <a16:colId xmlns:a16="http://schemas.microsoft.com/office/drawing/2014/main" val="3670929328"/>
                    </a:ext>
                  </a:extLst>
                </a:gridCol>
                <a:gridCol w="1645920">
                  <a:extLst>
                    <a:ext uri="{9D8B030D-6E8A-4147-A177-3AD203B41FA5}">
                      <a16:colId xmlns:a16="http://schemas.microsoft.com/office/drawing/2014/main" val="3286027150"/>
                    </a:ext>
                  </a:extLst>
                </a:gridCol>
                <a:gridCol w="1645920">
                  <a:extLst>
                    <a:ext uri="{9D8B030D-6E8A-4147-A177-3AD203B41FA5}">
                      <a16:colId xmlns:a16="http://schemas.microsoft.com/office/drawing/2014/main" val="2601027224"/>
                    </a:ext>
                  </a:extLst>
                </a:gridCol>
              </a:tblGrid>
              <a:tr h="370840">
                <a:tc>
                  <a:txBody>
                    <a:bodyPr/>
                    <a:lstStyle/>
                    <a:p>
                      <a:r>
                        <a:rPr lang="en-US" sz="1000"/>
                        <a:t>Name</a:t>
                      </a:r>
                    </a:p>
                  </a:txBody>
                  <a:tcPr/>
                </a:tc>
                <a:tc>
                  <a:txBody>
                    <a:bodyPr/>
                    <a:lstStyle/>
                    <a:p>
                      <a:r>
                        <a:rPr lang="en-US" sz="1000"/>
                        <a:t>Reach - Day</a:t>
                      </a:r>
                    </a:p>
                  </a:txBody>
                  <a:tcPr/>
                </a:tc>
                <a:tc>
                  <a:txBody>
                    <a:bodyPr/>
                    <a:lstStyle/>
                    <a:p>
                      <a:r>
                        <a:rPr lang="en-US" sz="1000"/>
                        <a:t>Reach - Week</a:t>
                      </a:r>
                    </a:p>
                  </a:txBody>
                  <a:tcPr/>
                </a:tc>
                <a:tc>
                  <a:txBody>
                    <a:bodyPr/>
                    <a:lstStyle/>
                    <a:p>
                      <a:r>
                        <a:rPr lang="en-US" sz="1000"/>
                        <a:t>Reach - 28 Days</a:t>
                      </a:r>
                    </a:p>
                  </a:txBody>
                  <a:tcPr/>
                </a:tc>
                <a:extLst>
                  <a:ext uri="{0D108BD9-81ED-4DB2-BD59-A6C34878D82A}">
                    <a16:rowId xmlns:a16="http://schemas.microsoft.com/office/drawing/2014/main" val="2855769789"/>
                  </a:ext>
                </a:extLst>
              </a:tr>
              <a:tr h="370840">
                <a:tc>
                  <a:txBody>
                    <a:bodyPr/>
                    <a:lstStyle/>
                    <a:p>
                      <a:r>
                        <a:rPr lang="en-US" sz="1000"/>
                        <a:t>Buss AG</a:t>
                      </a:r>
                    </a:p>
                  </a:txBody>
                  <a:tcPr/>
                </a:tc>
                <a:tc>
                  <a:txBody>
                    <a:bodyPr/>
                    <a:lstStyle/>
                    <a:p>
                      <a:r>
                        <a:rPr lang="en-US" sz="1000"/>
                        <a:t>10</a:t>
                      </a:r>
                    </a:p>
                  </a:txBody>
                  <a:tcPr/>
                </a:tc>
                <a:tc>
                  <a:txBody>
                    <a:bodyPr/>
                    <a:lstStyle/>
                    <a:p>
                      <a:r>
                        <a:rPr lang="en-US" sz="1000"/>
                        <a:t>54</a:t>
                      </a:r>
                    </a:p>
                  </a:txBody>
                  <a:tcPr/>
                </a:tc>
                <a:tc>
                  <a:txBody>
                    <a:bodyPr/>
                    <a:lstStyle/>
                    <a:p>
                      <a:r>
                        <a:rPr lang="en-US" sz="1000"/>
                        <a:t>80</a:t>
                      </a:r>
                    </a:p>
                  </a:txBody>
                  <a:tcPr/>
                </a:tc>
                <a:extLst>
                  <a:ext uri="{0D108BD9-81ED-4DB2-BD59-A6C34878D82A}">
                    <a16:rowId xmlns:a16="http://schemas.microsoft.com/office/drawing/2014/main" val="2745286490"/>
                  </a:ext>
                </a:extLst>
              </a:tr>
            </a:tbl>
          </a:graphicData>
        </a:graphic>
      </p:graphicFrame>
      <p:sp>
        <p:nvSpPr>
          <p:cNvPr id="4" name="Text Placeholder 3">
            <a:extLst>
              <a:ext uri="{FF2B5EF4-FFF2-40B4-BE49-F238E27FC236}">
                <a16:creationId xmlns:a16="http://schemas.microsoft.com/office/drawing/2014/main" id="{24D667F7-D139-47FD-BC3F-55CD47F33C2A}"/>
              </a:ext>
            </a:extLst>
          </p:cNvPr>
          <p:cNvSpPr>
            <a:spLocks noGrp="1"/>
          </p:cNvSpPr>
          <p:nvPr>
            <p:ph type="body" sz="quarter" idx="14"/>
          </p:nvPr>
        </p:nvSpPr>
        <p:spPr/>
        <p:txBody>
          <a:bodyPr/>
          <a:lstStyle/>
          <a:p>
            <a:r>
              <a:rPr lang="en-US"/>
              <a:t>08/01/2018 - 08/31/2018</a:t>
            </a:r>
          </a:p>
        </p:txBody>
      </p:sp>
    </p:spTree>
    <p:extLst>
      <p:ext uri="{BB962C8B-B14F-4D97-AF65-F5344CB8AC3E}">
        <p14:creationId xmlns:p14="http://schemas.microsoft.com/office/powerpoint/2010/main" val="419683134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78984F-DF6E-49CA-8095-5A99507EA3A9}"/>
              </a:ext>
            </a:extLst>
          </p:cNvPr>
          <p:cNvSpPr>
            <a:spLocks noGrp="1"/>
          </p:cNvSpPr>
          <p:nvPr>
            <p:ph type="title"/>
          </p:nvPr>
        </p:nvSpPr>
        <p:spPr/>
        <p:txBody>
          <a:bodyPr/>
          <a:lstStyle/>
          <a:p>
            <a:r>
              <a:rPr lang="en-US"/>
              <a:t>Facebook Impressions | Buss AG</a:t>
            </a:r>
          </a:p>
        </p:txBody>
      </p:sp>
      <p:graphicFrame>
        <p:nvGraphicFramePr>
          <p:cNvPr id="6" name="Chart Placeholder 5">
            <a:extLst>
              <a:ext uri="{FF2B5EF4-FFF2-40B4-BE49-F238E27FC236}">
                <a16:creationId xmlns:a16="http://schemas.microsoft.com/office/drawing/2014/main" id="{062BE778-C476-44E3-80B7-D565EB078E14}"/>
              </a:ext>
            </a:extLst>
          </p:cNvPr>
          <p:cNvGraphicFramePr>
            <a:graphicFrameLocks noGrp="1"/>
          </p:cNvGraphicFramePr>
          <p:nvPr>
            <p:ph type="chart" sz="quarter" idx="13"/>
            <p:extLst>
              <p:ext uri="{D42A27DB-BD31-4B8C-83A1-F6EECF244321}">
                <p14:modId xmlns:p14="http://schemas.microsoft.com/office/powerpoint/2010/main" val="363554058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CB4323C-28A1-472E-BF26-D11D63992819}"/>
              </a:ext>
            </a:extLst>
          </p:cNvPr>
          <p:cNvSpPr>
            <a:spLocks noGrp="1"/>
          </p:cNvSpPr>
          <p:nvPr>
            <p:ph type="body" sz="quarter" idx="14"/>
          </p:nvPr>
        </p:nvSpPr>
        <p:spPr/>
        <p:txBody>
          <a:bodyPr/>
          <a:lstStyle/>
          <a:p>
            <a:r>
              <a:rPr lang="en-US"/>
              <a:t>08/01/2018 - 08/31/2018</a:t>
            </a:r>
          </a:p>
        </p:txBody>
      </p:sp>
      <p:sp>
        <p:nvSpPr>
          <p:cNvPr id="5" name="Footer Placeholder 4">
            <a:extLst>
              <a:ext uri="{FF2B5EF4-FFF2-40B4-BE49-F238E27FC236}">
                <a16:creationId xmlns:a16="http://schemas.microsoft.com/office/drawing/2014/main" id="{DF9F8FEB-81BD-4C37-8952-FF70C4CD432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95913659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7169F6-7635-4870-B00B-D3D5EA808201}"/>
              </a:ext>
            </a:extLst>
          </p:cNvPr>
          <p:cNvSpPr>
            <a:spLocks noGrp="1"/>
          </p:cNvSpPr>
          <p:nvPr>
            <p:ph type="title"/>
          </p:nvPr>
        </p:nvSpPr>
        <p:spPr/>
        <p:txBody>
          <a:bodyPr/>
          <a:lstStyle/>
          <a:p>
            <a:r>
              <a:rPr lang="en-US"/>
              <a:t>Facebook Engagement Rate | Buss AG</a:t>
            </a:r>
          </a:p>
        </p:txBody>
      </p:sp>
      <p:graphicFrame>
        <p:nvGraphicFramePr>
          <p:cNvPr id="6" name="Chart Placeholder 5">
            <a:extLst>
              <a:ext uri="{FF2B5EF4-FFF2-40B4-BE49-F238E27FC236}">
                <a16:creationId xmlns:a16="http://schemas.microsoft.com/office/drawing/2014/main" id="{BF41580F-1FEC-4DC6-A230-5C32AE48BE50}"/>
              </a:ext>
            </a:extLst>
          </p:cNvPr>
          <p:cNvGraphicFramePr>
            <a:graphicFrameLocks noGrp="1"/>
          </p:cNvGraphicFramePr>
          <p:nvPr>
            <p:ph type="chart" sz="quarter" idx="13"/>
            <p:extLst>
              <p:ext uri="{D42A27DB-BD31-4B8C-83A1-F6EECF244321}">
                <p14:modId xmlns:p14="http://schemas.microsoft.com/office/powerpoint/2010/main" val="330072531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935D0E0-E5CE-45C4-A045-7E262780C735}"/>
              </a:ext>
            </a:extLst>
          </p:cNvPr>
          <p:cNvSpPr>
            <a:spLocks noGrp="1"/>
          </p:cNvSpPr>
          <p:nvPr>
            <p:ph type="body" sz="quarter" idx="14"/>
          </p:nvPr>
        </p:nvSpPr>
        <p:spPr/>
        <p:txBody>
          <a:bodyPr/>
          <a:lstStyle/>
          <a:p>
            <a:r>
              <a:rPr lang="en-US"/>
              <a:t>08/01/2018 - 08/31/2018</a:t>
            </a:r>
          </a:p>
        </p:txBody>
      </p:sp>
      <p:sp>
        <p:nvSpPr>
          <p:cNvPr id="5" name="Footer Placeholder 4">
            <a:extLst>
              <a:ext uri="{FF2B5EF4-FFF2-40B4-BE49-F238E27FC236}">
                <a16:creationId xmlns:a16="http://schemas.microsoft.com/office/drawing/2014/main" id="{4528F8BF-E9E5-4ECA-B062-15497A5D51E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30862945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A3E34F-C8F9-4CD1-B23A-4B7901F08197}"/>
              </a:ext>
            </a:extLst>
          </p:cNvPr>
          <p:cNvSpPr>
            <a:spLocks noGrp="1"/>
          </p:cNvSpPr>
          <p:nvPr>
            <p:ph type="title"/>
          </p:nvPr>
        </p:nvSpPr>
        <p:spPr/>
        <p:txBody>
          <a:bodyPr/>
          <a:lstStyle/>
          <a:p>
            <a:r>
              <a:rPr lang="en-US"/>
              <a:t>Facebook Hashtag Detection | Buss AG - 1 of 2</a:t>
            </a:r>
          </a:p>
        </p:txBody>
      </p:sp>
      <p:graphicFrame>
        <p:nvGraphicFramePr>
          <p:cNvPr id="5" name="Table Placeholder 4">
            <a:extLst>
              <a:ext uri="{FF2B5EF4-FFF2-40B4-BE49-F238E27FC236}">
                <a16:creationId xmlns:a16="http://schemas.microsoft.com/office/drawing/2014/main" id="{8AE42C3E-AB40-4736-8C7B-94A167313D40}"/>
              </a:ext>
            </a:extLst>
          </p:cNvPr>
          <p:cNvGraphicFramePr>
            <a:graphicFrameLocks noGrp="1"/>
          </p:cNvGraphicFramePr>
          <p:nvPr>
            <p:ph type="tbl" sz="quarter" idx="13"/>
            <p:extLst>
              <p:ext uri="{D42A27DB-BD31-4B8C-83A1-F6EECF244321}">
                <p14:modId xmlns:p14="http://schemas.microsoft.com/office/powerpoint/2010/main" val="265084972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359998724"/>
                    </a:ext>
                  </a:extLst>
                </a:gridCol>
                <a:gridCol w="1234440">
                  <a:extLst>
                    <a:ext uri="{9D8B030D-6E8A-4147-A177-3AD203B41FA5}">
                      <a16:colId xmlns:a16="http://schemas.microsoft.com/office/drawing/2014/main" val="3162777664"/>
                    </a:ext>
                  </a:extLst>
                </a:gridCol>
                <a:gridCol w="1234440">
                  <a:extLst>
                    <a:ext uri="{9D8B030D-6E8A-4147-A177-3AD203B41FA5}">
                      <a16:colId xmlns:a16="http://schemas.microsoft.com/office/drawing/2014/main" val="3136521209"/>
                    </a:ext>
                  </a:extLst>
                </a:gridCol>
                <a:gridCol w="1234440">
                  <a:extLst>
                    <a:ext uri="{9D8B030D-6E8A-4147-A177-3AD203B41FA5}">
                      <a16:colId xmlns:a16="http://schemas.microsoft.com/office/drawing/2014/main" val="1908382857"/>
                    </a:ext>
                  </a:extLst>
                </a:gridCol>
                <a:gridCol w="1234440">
                  <a:extLst>
                    <a:ext uri="{9D8B030D-6E8A-4147-A177-3AD203B41FA5}">
                      <a16:colId xmlns:a16="http://schemas.microsoft.com/office/drawing/2014/main" val="1789606910"/>
                    </a:ext>
                  </a:extLst>
                </a:gridCol>
                <a:gridCol w="1234440">
                  <a:extLst>
                    <a:ext uri="{9D8B030D-6E8A-4147-A177-3AD203B41FA5}">
                      <a16:colId xmlns:a16="http://schemas.microsoft.com/office/drawing/2014/main" val="147580552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Hashtag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 per Post</a:t>
                      </a:r>
                    </a:p>
                  </a:txBody>
                  <a:tcPr/>
                </a:tc>
                <a:extLst>
                  <a:ext uri="{0D108BD9-81ED-4DB2-BD59-A6C34878D82A}">
                    <a16:rowId xmlns:a16="http://schemas.microsoft.com/office/drawing/2014/main" val="10498519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#compounding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2.3333333333333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0.66666666666667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extLst>
                  <a:ext uri="{0D108BD9-81ED-4DB2-BD59-A6C34878D82A}">
                    <a16:rowId xmlns:a16="http://schemas.microsoft.com/office/drawing/2014/main" val="11035427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#cokneader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2.3333333333333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0.66666666666667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extLst>
                  <a:ext uri="{0D108BD9-81ED-4DB2-BD59-A6C34878D82A}">
                    <a16:rowId xmlns:a16="http://schemas.microsoft.com/office/drawing/2014/main" val="161263815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#compoundingtechnology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2.3333333333333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0.66666666666667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extLst>
                  <a:ext uri="{0D108BD9-81ED-4DB2-BD59-A6C34878D82A}">
                    <a16:rowId xmlns:a16="http://schemas.microsoft.com/office/drawing/2014/main" val="142474721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#shearsensitive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extLst>
                  <a:ext uri="{0D108BD9-81ED-4DB2-BD59-A6C34878D82A}">
                    <a16:rowId xmlns:a16="http://schemas.microsoft.com/office/drawing/2014/main" val="270295955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#compoundingprocess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2.3333333333333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0.66666666666667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extLst>
                  <a:ext uri="{0D108BD9-81ED-4DB2-BD59-A6C34878D82A}">
                    <a16:rowId xmlns:a16="http://schemas.microsoft.com/office/drawing/2014/main" val="398743303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#mixing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2.3333333333333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0.66666666666667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extLst>
                  <a:ext uri="{0D108BD9-81ED-4DB2-BD59-A6C34878D82A}">
                    <a16:rowId xmlns:a16="http://schemas.microsoft.com/office/drawing/2014/main" val="402239651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#kneading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2.3333333333333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0.66666666666667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extLst>
                  <a:ext uri="{0D108BD9-81ED-4DB2-BD59-A6C34878D82A}">
                    <a16:rowId xmlns:a16="http://schemas.microsoft.com/office/drawing/2014/main" val="14911463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#processtechnology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extLst>
                  <a:ext uri="{0D108BD9-81ED-4DB2-BD59-A6C34878D82A}">
                    <a16:rowId xmlns:a16="http://schemas.microsoft.com/office/drawing/2014/main" val="195146509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#polymers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2.3333333333333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0.66666666666667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extLst>
                  <a:ext uri="{0D108BD9-81ED-4DB2-BD59-A6C34878D82A}">
                    <a16:rowId xmlns:a16="http://schemas.microsoft.com/office/drawing/2014/main" val="124827296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#polymerindustries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2.3333333333333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0.66666666666667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extLst>
                  <a:ext uri="{0D108BD9-81ED-4DB2-BD59-A6C34878D82A}">
                    <a16:rowId xmlns:a16="http://schemas.microsoft.com/office/drawing/2014/main" val="3852323823"/>
                  </a:ext>
                </a:extLst>
              </a:tr>
            </a:tbl>
          </a:graphicData>
        </a:graphic>
      </p:graphicFrame>
      <p:sp>
        <p:nvSpPr>
          <p:cNvPr id="4" name="Text Placeholder 3">
            <a:extLst>
              <a:ext uri="{FF2B5EF4-FFF2-40B4-BE49-F238E27FC236}">
                <a16:creationId xmlns:a16="http://schemas.microsoft.com/office/drawing/2014/main" id="{ECF7D2DE-DFAA-462D-AC3D-5AA34C3AE48A}"/>
              </a:ext>
            </a:extLst>
          </p:cNvPr>
          <p:cNvSpPr>
            <a:spLocks noGrp="1"/>
          </p:cNvSpPr>
          <p:nvPr>
            <p:ph type="body" sz="quarter" idx="14"/>
          </p:nvPr>
        </p:nvSpPr>
        <p:spPr/>
        <p:txBody>
          <a:bodyPr/>
          <a:lstStyle/>
          <a:p>
            <a:r>
              <a:rPr lang="en-US"/>
              <a:t>08/01/2018 - 08/31/2018</a:t>
            </a:r>
          </a:p>
        </p:txBody>
      </p:sp>
    </p:spTree>
    <p:extLst>
      <p:ext uri="{BB962C8B-B14F-4D97-AF65-F5344CB8AC3E}">
        <p14:creationId xmlns:p14="http://schemas.microsoft.com/office/powerpoint/2010/main" val="308182257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D9E5CF-D123-4BDC-84F3-13EDAFE0F7EA}"/>
              </a:ext>
            </a:extLst>
          </p:cNvPr>
          <p:cNvSpPr>
            <a:spLocks noGrp="1"/>
          </p:cNvSpPr>
          <p:nvPr>
            <p:ph type="title"/>
          </p:nvPr>
        </p:nvSpPr>
        <p:spPr/>
        <p:txBody>
          <a:bodyPr/>
          <a:lstStyle/>
          <a:p>
            <a:r>
              <a:rPr lang="en-US"/>
              <a:t>Facebook Hashtag Detection | Buss AG - 2 of 2</a:t>
            </a:r>
          </a:p>
        </p:txBody>
      </p:sp>
      <p:graphicFrame>
        <p:nvGraphicFramePr>
          <p:cNvPr id="5" name="Table Placeholder 4">
            <a:extLst>
              <a:ext uri="{FF2B5EF4-FFF2-40B4-BE49-F238E27FC236}">
                <a16:creationId xmlns:a16="http://schemas.microsoft.com/office/drawing/2014/main" id="{99CD7903-46E1-4D15-9602-2A15D065E3AC}"/>
              </a:ext>
            </a:extLst>
          </p:cNvPr>
          <p:cNvGraphicFramePr>
            <a:graphicFrameLocks noGrp="1"/>
          </p:cNvGraphicFramePr>
          <p:nvPr>
            <p:ph type="tbl" sz="quarter" idx="13"/>
            <p:extLst>
              <p:ext uri="{D42A27DB-BD31-4B8C-83A1-F6EECF244321}">
                <p14:modId xmlns:p14="http://schemas.microsoft.com/office/powerpoint/2010/main" val="299344996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802128646"/>
                    </a:ext>
                  </a:extLst>
                </a:gridCol>
                <a:gridCol w="1234440">
                  <a:extLst>
                    <a:ext uri="{9D8B030D-6E8A-4147-A177-3AD203B41FA5}">
                      <a16:colId xmlns:a16="http://schemas.microsoft.com/office/drawing/2014/main" val="1744244737"/>
                    </a:ext>
                  </a:extLst>
                </a:gridCol>
                <a:gridCol w="1234440">
                  <a:extLst>
                    <a:ext uri="{9D8B030D-6E8A-4147-A177-3AD203B41FA5}">
                      <a16:colId xmlns:a16="http://schemas.microsoft.com/office/drawing/2014/main" val="847804635"/>
                    </a:ext>
                  </a:extLst>
                </a:gridCol>
                <a:gridCol w="1234440">
                  <a:extLst>
                    <a:ext uri="{9D8B030D-6E8A-4147-A177-3AD203B41FA5}">
                      <a16:colId xmlns:a16="http://schemas.microsoft.com/office/drawing/2014/main" val="1211311689"/>
                    </a:ext>
                  </a:extLst>
                </a:gridCol>
                <a:gridCol w="1234440">
                  <a:extLst>
                    <a:ext uri="{9D8B030D-6E8A-4147-A177-3AD203B41FA5}">
                      <a16:colId xmlns:a16="http://schemas.microsoft.com/office/drawing/2014/main" val="4120899942"/>
                    </a:ext>
                  </a:extLst>
                </a:gridCol>
                <a:gridCol w="1234440">
                  <a:extLst>
                    <a:ext uri="{9D8B030D-6E8A-4147-A177-3AD203B41FA5}">
                      <a16:colId xmlns:a16="http://schemas.microsoft.com/office/drawing/2014/main" val="242014153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Hashtag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 per Post</a:t>
                      </a:r>
                    </a:p>
                  </a:txBody>
                  <a:tcPr/>
                </a:tc>
                <a:extLst>
                  <a:ext uri="{0D108BD9-81ED-4DB2-BD59-A6C34878D82A}">
                    <a16:rowId xmlns:a16="http://schemas.microsoft.com/office/drawing/2014/main" val="208123712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#COMPEO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2.3333333333333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0.66666666666667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extLst>
                  <a:ext uri="{0D108BD9-81ED-4DB2-BD59-A6C34878D82A}">
                    <a16:rowId xmlns:a16="http://schemas.microsoft.com/office/drawing/2014/main" val="374589815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#service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extLst>
                  <a:ext uri="{0D108BD9-81ED-4DB2-BD59-A6C34878D82A}">
                    <a16:rowId xmlns:a16="http://schemas.microsoft.com/office/drawing/2014/main" val="134551852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#swissquality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extLst>
                  <a:ext uri="{0D108BD9-81ED-4DB2-BD59-A6C34878D82A}">
                    <a16:rowId xmlns:a16="http://schemas.microsoft.com/office/drawing/2014/main" val="205914243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#swissengineering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extLst>
                  <a:ext uri="{0D108BD9-81ED-4DB2-BD59-A6C34878D82A}">
                    <a16:rowId xmlns:a16="http://schemas.microsoft.com/office/drawing/2014/main" val="357202300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#plastics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extLst>
                  <a:ext uri="{0D108BD9-81ED-4DB2-BD59-A6C34878D82A}">
                    <a16:rowId xmlns:a16="http://schemas.microsoft.com/office/drawing/2014/main" val="235876071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#cablecompounds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extLst>
                  <a:ext uri="{0D108BD9-81ED-4DB2-BD59-A6C34878D82A}">
                    <a16:rowId xmlns:a16="http://schemas.microsoft.com/office/drawing/2014/main" val="14107592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#cablecompounding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extLst>
                  <a:ext uri="{0D108BD9-81ED-4DB2-BD59-A6C34878D82A}">
                    <a16:rowId xmlns:a16="http://schemas.microsoft.com/office/drawing/2014/main" val="257890028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#cablecompoundsindustry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extLst>
                  <a:ext uri="{0D108BD9-81ED-4DB2-BD59-A6C34878D82A}">
                    <a16:rowId xmlns:a16="http://schemas.microsoft.com/office/drawing/2014/main" val="2627503979"/>
                  </a:ext>
                </a:extLst>
              </a:tr>
            </a:tbl>
          </a:graphicData>
        </a:graphic>
      </p:graphicFrame>
      <p:sp>
        <p:nvSpPr>
          <p:cNvPr id="4" name="Text Placeholder 3">
            <a:extLst>
              <a:ext uri="{FF2B5EF4-FFF2-40B4-BE49-F238E27FC236}">
                <a16:creationId xmlns:a16="http://schemas.microsoft.com/office/drawing/2014/main" id="{1C48A439-76BB-435B-A5E7-94AC56183821}"/>
              </a:ext>
            </a:extLst>
          </p:cNvPr>
          <p:cNvSpPr>
            <a:spLocks noGrp="1"/>
          </p:cNvSpPr>
          <p:nvPr>
            <p:ph type="body" sz="quarter" idx="14"/>
          </p:nvPr>
        </p:nvSpPr>
        <p:spPr/>
        <p:txBody>
          <a:bodyPr/>
          <a:lstStyle/>
          <a:p>
            <a:r>
              <a:rPr lang="en-US"/>
              <a:t>08/01/2018 - 08/31/2018</a:t>
            </a:r>
          </a:p>
        </p:txBody>
      </p:sp>
    </p:spTree>
    <p:extLst>
      <p:ext uri="{BB962C8B-B14F-4D97-AF65-F5344CB8AC3E}">
        <p14:creationId xmlns:p14="http://schemas.microsoft.com/office/powerpoint/2010/main" val="701344781"/>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637</Words>
  <Application>Microsoft Office PowerPoint</Application>
  <PresentationFormat>On-screen Show (4:3)</PresentationFormat>
  <Paragraphs>364</Paragraphs>
  <Slides>14</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14</vt:i4>
      </vt:variant>
    </vt:vector>
  </HeadingPairs>
  <TitlesOfParts>
    <vt:vector size="17" baseType="lpstr">
      <vt:lpstr>Calibri</vt:lpstr>
      <vt:lpstr>Arial</vt:lpstr>
      <vt:lpstr>quintly_template</vt:lpstr>
      <vt:lpstr>BUSS Facebook</vt:lpstr>
      <vt:lpstr>Facebook Key Metrics Table | Buss AG</vt:lpstr>
      <vt:lpstr>Facebook Fans Total | Buss AG</vt:lpstr>
      <vt:lpstr>Facebook Fans Table | Buss AG</vt:lpstr>
      <vt:lpstr>Facebook Own Posts Table  | Buss AG - 1 of 4</vt:lpstr>
      <vt:lpstr>Facebook Own Posts Table  | Buss AG - 2 of 4</vt:lpstr>
      <vt:lpstr>Facebook Own Posts Table  | Buss AG - 3 of 4</vt:lpstr>
      <vt:lpstr>Facebook Own Posts Table  | Buss AG - 4 of 4</vt:lpstr>
      <vt:lpstr>Facebook Own Posts | Buss AG</vt:lpstr>
      <vt:lpstr>Facebook Page Post Reach Table | Buss AG</vt:lpstr>
      <vt:lpstr>Facebook Impressions | Buss AG</vt:lpstr>
      <vt:lpstr>Facebook Engagement Rate | Buss AG</vt:lpstr>
      <vt:lpstr>Facebook Hashtag Detection | Buss AG - 1 of 2</vt:lpstr>
      <vt:lpstr>Facebook Hashtag Detection | Buss AG - 2 of 2</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BUSS Facebook</dc:title>
  <dc:creator>Administrator</dc:creator>
  <cp:lastModifiedBy>Administrator</cp:lastModifiedBy>
  <cp:revision>1</cp:revision>
  <dcterms:created xsi:type="dcterms:W3CDTF">2018-09-27T14:19:57Z</dcterms:created>
  <dcterms:modified xsi:type="dcterms:W3CDTF">2018-09-27T14:20:25Z</dcterms:modified>
</cp:coreProperties>
</file>