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Sheet1!$A$2:$A$28</c:f>
              <c:numCache>
                <c:formatCode>m/d/yyyy</c:formatCode>
                <c:ptCount val="27"/>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numCache>
            </c:numRef>
          </c:cat>
          <c:val>
            <c:numRef>
              <c:f>Sheet1!$B$2:$B$28</c:f>
              <c:numCache>
                <c:formatCode>General</c:formatCode>
                <c:ptCount val="27"/>
                <c:pt idx="0">
                  <c:v>637</c:v>
                </c:pt>
                <c:pt idx="1">
                  <c:v>637</c:v>
                </c:pt>
                <c:pt idx="2">
                  <c:v>637</c:v>
                </c:pt>
                <c:pt idx="3">
                  <c:v>637</c:v>
                </c:pt>
                <c:pt idx="4">
                  <c:v>637</c:v>
                </c:pt>
                <c:pt idx="5">
                  <c:v>637</c:v>
                </c:pt>
                <c:pt idx="6">
                  <c:v>637</c:v>
                </c:pt>
                <c:pt idx="7">
                  <c:v>637</c:v>
                </c:pt>
                <c:pt idx="8">
                  <c:v>637</c:v>
                </c:pt>
                <c:pt idx="9">
                  <c:v>637</c:v>
                </c:pt>
                <c:pt idx="10">
                  <c:v>641</c:v>
                </c:pt>
                <c:pt idx="11">
                  <c:v>643</c:v>
                </c:pt>
                <c:pt idx="12">
                  <c:v>644</c:v>
                </c:pt>
                <c:pt idx="13">
                  <c:v>644</c:v>
                </c:pt>
                <c:pt idx="14">
                  <c:v>644</c:v>
                </c:pt>
                <c:pt idx="15">
                  <c:v>645</c:v>
                </c:pt>
                <c:pt idx="16">
                  <c:v>645</c:v>
                </c:pt>
                <c:pt idx="17">
                  <c:v>645</c:v>
                </c:pt>
                <c:pt idx="18">
                  <c:v>645</c:v>
                </c:pt>
                <c:pt idx="19">
                  <c:v>646</c:v>
                </c:pt>
                <c:pt idx="20">
                  <c:v>646</c:v>
                </c:pt>
                <c:pt idx="21">
                  <c:v>647</c:v>
                </c:pt>
                <c:pt idx="22">
                  <c:v>650</c:v>
                </c:pt>
                <c:pt idx="23">
                  <c:v>650</c:v>
                </c:pt>
                <c:pt idx="24">
                  <c:v>653</c:v>
                </c:pt>
                <c:pt idx="25">
                  <c:v>653</c:v>
                </c:pt>
                <c:pt idx="26">
                  <c:v>653</c:v>
                </c:pt>
              </c:numCache>
            </c:numRef>
          </c:val>
          <c:smooth val="0"/>
          <c:extLst>
            <c:ext xmlns:c16="http://schemas.microsoft.com/office/drawing/2014/chart" uri="{C3380CC4-5D6E-409C-BE32-E72D297353CC}">
              <c16:uniqueId val="{00000000-DD6E-4ECB-880C-B4BDFDEB38AF}"/>
            </c:ext>
          </c:extLst>
        </c:ser>
        <c:dLbls>
          <c:showLegendKey val="0"/>
          <c:showVal val="0"/>
          <c:showCatName val="0"/>
          <c:showSerName val="0"/>
          <c:showPercent val="0"/>
          <c:showBubbleSize val="0"/>
        </c:dLbls>
        <c:smooth val="0"/>
        <c:axId val="296899960"/>
        <c:axId val="296894056"/>
      </c:lineChart>
      <c:dateAx>
        <c:axId val="29689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94056"/>
        <c:crosses val="autoZero"/>
        <c:auto val="1"/>
        <c:lblOffset val="100"/>
        <c:baseTimeUnit val="days"/>
      </c:dateAx>
      <c:valAx>
        <c:axId val="29689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9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Sheet1!$A$2:$A$28</c:f>
              <c:numCache>
                <c:formatCode>m/d/yyyy</c:formatCode>
                <c:ptCount val="27"/>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numCache>
            </c:numRef>
          </c:cat>
          <c:val>
            <c:numRef>
              <c:f>Sheet1!$B$2:$B$28</c:f>
              <c:numCache>
                <c:formatCode>General</c:formatCode>
                <c:ptCount val="27"/>
                <c:pt idx="0">
                  <c:v>3</c:v>
                </c:pt>
                <c:pt idx="1">
                  <c:v>0</c:v>
                </c:pt>
                <c:pt idx="2">
                  <c:v>0</c:v>
                </c:pt>
                <c:pt idx="3">
                  <c:v>0</c:v>
                </c:pt>
                <c:pt idx="4">
                  <c:v>0</c:v>
                </c:pt>
                <c:pt idx="5">
                  <c:v>0</c:v>
                </c:pt>
                <c:pt idx="6">
                  <c:v>0</c:v>
                </c:pt>
                <c:pt idx="7">
                  <c:v>0</c:v>
                </c:pt>
                <c:pt idx="8">
                  <c:v>0</c:v>
                </c:pt>
                <c:pt idx="9">
                  <c:v>0</c:v>
                </c:pt>
                <c:pt idx="10">
                  <c:v>4</c:v>
                </c:pt>
                <c:pt idx="11">
                  <c:v>2</c:v>
                </c:pt>
                <c:pt idx="12">
                  <c:v>1</c:v>
                </c:pt>
                <c:pt idx="13">
                  <c:v>0</c:v>
                </c:pt>
                <c:pt idx="14">
                  <c:v>0</c:v>
                </c:pt>
                <c:pt idx="15">
                  <c:v>1</c:v>
                </c:pt>
                <c:pt idx="16">
                  <c:v>0</c:v>
                </c:pt>
                <c:pt idx="17">
                  <c:v>0</c:v>
                </c:pt>
                <c:pt idx="18">
                  <c:v>0</c:v>
                </c:pt>
                <c:pt idx="19">
                  <c:v>1</c:v>
                </c:pt>
                <c:pt idx="20">
                  <c:v>0</c:v>
                </c:pt>
                <c:pt idx="21">
                  <c:v>1</c:v>
                </c:pt>
                <c:pt idx="22">
                  <c:v>3</c:v>
                </c:pt>
                <c:pt idx="23">
                  <c:v>0</c:v>
                </c:pt>
                <c:pt idx="24">
                  <c:v>3</c:v>
                </c:pt>
                <c:pt idx="25">
                  <c:v>0</c:v>
                </c:pt>
                <c:pt idx="26">
                  <c:v>0</c:v>
                </c:pt>
              </c:numCache>
            </c:numRef>
          </c:val>
          <c:smooth val="0"/>
          <c:extLst>
            <c:ext xmlns:c16="http://schemas.microsoft.com/office/drawing/2014/chart" uri="{C3380CC4-5D6E-409C-BE32-E72D297353CC}">
              <c16:uniqueId val="{00000000-5BC2-4BE3-ABE2-E75F5C880516}"/>
            </c:ext>
          </c:extLst>
        </c:ser>
        <c:dLbls>
          <c:showLegendKey val="0"/>
          <c:showVal val="0"/>
          <c:showCatName val="0"/>
          <c:showSerName val="0"/>
          <c:showPercent val="0"/>
          <c:showBubbleSize val="0"/>
        </c:dLbls>
        <c:smooth val="0"/>
        <c:axId val="187331600"/>
        <c:axId val="187328320"/>
      </c:lineChart>
      <c:dateAx>
        <c:axId val="18733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328320"/>
        <c:crosses val="autoZero"/>
        <c:auto val="1"/>
        <c:lblOffset val="100"/>
        <c:baseTimeUnit val="days"/>
      </c:dateAx>
      <c:valAx>
        <c:axId val="18732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33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Sheet1!$A$2:$A$28</c:f>
              <c:numCache>
                <c:formatCode>m/d/yyyy</c:formatCode>
                <c:ptCount val="27"/>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4.6948356807511997</c:v>
                </c:pt>
                <c:pt idx="11">
                  <c:v>0</c:v>
                </c:pt>
                <c:pt idx="12">
                  <c:v>0</c:v>
                </c:pt>
                <c:pt idx="13">
                  <c:v>0</c:v>
                </c:pt>
                <c:pt idx="14">
                  <c:v>0</c:v>
                </c:pt>
                <c:pt idx="15">
                  <c:v>0</c:v>
                </c:pt>
                <c:pt idx="16">
                  <c:v>0</c:v>
                </c:pt>
                <c:pt idx="17">
                  <c:v>2.0155038759689998</c:v>
                </c:pt>
                <c:pt idx="18">
                  <c:v>0</c:v>
                </c:pt>
                <c:pt idx="19">
                  <c:v>0</c:v>
                </c:pt>
                <c:pt idx="20">
                  <c:v>2.9411764705882</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7DBC-4728-821B-722A931FC4A9}"/>
            </c:ext>
          </c:extLst>
        </c:ser>
        <c:dLbls>
          <c:showLegendKey val="0"/>
          <c:showVal val="0"/>
          <c:showCatName val="0"/>
          <c:showSerName val="0"/>
          <c:showPercent val="0"/>
          <c:showBubbleSize val="0"/>
        </c:dLbls>
        <c:smooth val="0"/>
        <c:axId val="293120672"/>
        <c:axId val="293119032"/>
      </c:lineChart>
      <c:dateAx>
        <c:axId val="29312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19032"/>
        <c:crosses val="autoZero"/>
        <c:auto val="1"/>
        <c:lblOffset val="100"/>
        <c:baseTimeUnit val="days"/>
      </c:dateAx>
      <c:valAx>
        <c:axId val="29311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55</c:v>
                </c:pt>
              </c:numCache>
            </c:numRef>
          </c:val>
          <c:extLst>
            <c:ext xmlns:c16="http://schemas.microsoft.com/office/drawing/2014/chart" uri="{C3380CC4-5D6E-409C-BE32-E72D297353CC}">
              <c16:uniqueId val="{00000000-C6A6-4823-AAAD-9E1A8A0F1B78}"/>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7</c:v>
                </c:pt>
              </c:numCache>
            </c:numRef>
          </c:val>
          <c:extLst>
            <c:ext xmlns:c16="http://schemas.microsoft.com/office/drawing/2014/chart" uri="{C3380CC4-5D6E-409C-BE32-E72D297353CC}">
              <c16:uniqueId val="{00000001-C6A6-4823-AAAD-9E1A8A0F1B78}"/>
            </c:ext>
          </c:extLst>
        </c:ser>
        <c:dLbls>
          <c:showLegendKey val="0"/>
          <c:showVal val="0"/>
          <c:showCatName val="0"/>
          <c:showSerName val="0"/>
          <c:showPercent val="0"/>
          <c:showBubbleSize val="0"/>
        </c:dLbls>
        <c:gapWidth val="150"/>
        <c:overlap val="100"/>
        <c:axId val="293116080"/>
        <c:axId val="293121656"/>
      </c:barChart>
      <c:catAx>
        <c:axId val="29311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1656"/>
        <c:crosses val="autoZero"/>
        <c:auto val="1"/>
        <c:lblAlgn val="ctr"/>
        <c:lblOffset val="100"/>
        <c:noMultiLvlLbl val="0"/>
      </c:catAx>
      <c:valAx>
        <c:axId val="293121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1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3.2122891846817998</c:v>
                </c:pt>
                <c:pt idx="2">
                  <c:v>0</c:v>
                </c:pt>
                <c:pt idx="3">
                  <c:v>0</c:v>
                </c:pt>
              </c:numCache>
            </c:numRef>
          </c:val>
          <c:extLst>
            <c:ext xmlns:c16="http://schemas.microsoft.com/office/drawing/2014/chart" uri="{C3380CC4-5D6E-409C-BE32-E72D297353CC}">
              <c16:uniqueId val="{00000000-941A-487E-93A4-DB60A40BFBB4}"/>
            </c:ext>
          </c:extLst>
        </c:ser>
        <c:dLbls>
          <c:showLegendKey val="0"/>
          <c:showVal val="0"/>
          <c:showCatName val="0"/>
          <c:showSerName val="0"/>
          <c:showPercent val="0"/>
          <c:showBubbleSize val="0"/>
        </c:dLbls>
        <c:gapWidth val="219"/>
        <c:overlap val="-27"/>
        <c:axId val="293128216"/>
        <c:axId val="293129528"/>
      </c:barChart>
      <c:catAx>
        <c:axId val="29312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9528"/>
        <c:crosses val="autoZero"/>
        <c:auto val="1"/>
        <c:lblAlgn val="ctr"/>
        <c:lblOffset val="100"/>
        <c:noMultiLvlLbl val="0"/>
      </c:catAx>
      <c:valAx>
        <c:axId val="29312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62</c:v>
                </c:pt>
              </c:numCache>
            </c:numRef>
          </c:val>
          <c:extLst>
            <c:ext xmlns:c16="http://schemas.microsoft.com/office/drawing/2014/chart" uri="{C3380CC4-5D6E-409C-BE32-E72D297353CC}">
              <c16:uniqueId val="{00000000-D2C3-4715-9D25-4F36CC3F25F1}"/>
            </c:ext>
          </c:extLst>
        </c:ser>
        <c:dLbls>
          <c:showLegendKey val="0"/>
          <c:showVal val="0"/>
          <c:showCatName val="0"/>
          <c:showSerName val="0"/>
          <c:showPercent val="0"/>
          <c:showBubbleSize val="0"/>
        </c:dLbls>
        <c:gapWidth val="219"/>
        <c:overlap val="-27"/>
        <c:axId val="296888608"/>
        <c:axId val="362888784"/>
      </c:barChart>
      <c:catAx>
        <c:axId val="29688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88784"/>
        <c:crosses val="autoZero"/>
        <c:auto val="1"/>
        <c:lblAlgn val="ctr"/>
        <c:lblOffset val="100"/>
        <c:noMultiLvlLbl val="0"/>
      </c:catAx>
      <c:valAx>
        <c:axId val="3628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8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Sheet1!$A$2:$A$28</c:f>
              <c:numCache>
                <c:formatCode>m/d/yyyy</c:formatCode>
                <c:ptCount val="27"/>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1</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B687-43A1-ADEE-333989E9CD09}"/>
            </c:ext>
          </c:extLst>
        </c:ser>
        <c:dLbls>
          <c:showLegendKey val="0"/>
          <c:showVal val="0"/>
          <c:showCatName val="0"/>
          <c:showSerName val="0"/>
          <c:showPercent val="0"/>
          <c:showBubbleSize val="0"/>
        </c:dLbls>
        <c:smooth val="0"/>
        <c:axId val="232601272"/>
        <c:axId val="232599632"/>
      </c:lineChart>
      <c:dateAx>
        <c:axId val="23260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99632"/>
        <c:crosses val="autoZero"/>
        <c:auto val="1"/>
        <c:lblOffset val="100"/>
        <c:baseTimeUnit val="days"/>
      </c:dateAx>
      <c:valAx>
        <c:axId val="23259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0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F8631-AAA3-4812-ACE4-0294EE211710}"/>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2CD43916-2072-4983-A39D-BE0631E66C08}"/>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43711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3780E-500D-4C33-96C3-798ED0133E35}"/>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FA6E53A6-9833-4779-80D4-86DA482D131C}"/>
              </a:ext>
            </a:extLst>
          </p:cNvPr>
          <p:cNvGraphicFramePr>
            <a:graphicFrameLocks noGrp="1"/>
          </p:cNvGraphicFramePr>
          <p:nvPr>
            <p:ph type="tbl" sz="quarter" idx="13"/>
            <p:extLst>
              <p:ext uri="{D42A27DB-BD31-4B8C-83A1-F6EECF244321}">
                <p14:modId xmlns:p14="http://schemas.microsoft.com/office/powerpoint/2010/main" val="3842462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1700407"/>
                    </a:ext>
                  </a:extLst>
                </a:gridCol>
                <a:gridCol w="1069848">
                  <a:extLst>
                    <a:ext uri="{9D8B030D-6E8A-4147-A177-3AD203B41FA5}">
                      <a16:colId xmlns:a16="http://schemas.microsoft.com/office/drawing/2014/main" val="3817323427"/>
                    </a:ext>
                  </a:extLst>
                </a:gridCol>
                <a:gridCol w="1069848">
                  <a:extLst>
                    <a:ext uri="{9D8B030D-6E8A-4147-A177-3AD203B41FA5}">
                      <a16:colId xmlns:a16="http://schemas.microsoft.com/office/drawing/2014/main" val="1660517743"/>
                    </a:ext>
                  </a:extLst>
                </a:gridCol>
                <a:gridCol w="1069848">
                  <a:extLst>
                    <a:ext uri="{9D8B030D-6E8A-4147-A177-3AD203B41FA5}">
                      <a16:colId xmlns:a16="http://schemas.microsoft.com/office/drawing/2014/main" val="993530025"/>
                    </a:ext>
                  </a:extLst>
                </a:gridCol>
                <a:gridCol w="1069848">
                  <a:extLst>
                    <a:ext uri="{9D8B030D-6E8A-4147-A177-3AD203B41FA5}">
                      <a16:colId xmlns:a16="http://schemas.microsoft.com/office/drawing/2014/main" val="156128335"/>
                    </a:ext>
                  </a:extLst>
                </a:gridCol>
                <a:gridCol w="1069848">
                  <a:extLst>
                    <a:ext uri="{9D8B030D-6E8A-4147-A177-3AD203B41FA5}">
                      <a16:colId xmlns:a16="http://schemas.microsoft.com/office/drawing/2014/main" val="4192964093"/>
                    </a:ext>
                  </a:extLst>
                </a:gridCol>
                <a:gridCol w="1069848">
                  <a:extLst>
                    <a:ext uri="{9D8B030D-6E8A-4147-A177-3AD203B41FA5}">
                      <a16:colId xmlns:a16="http://schemas.microsoft.com/office/drawing/2014/main" val="29976517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43188648"/>
                  </a:ext>
                </a:extLst>
              </a:tr>
              <a:tr h="370840">
                <a:tc>
                  <a:txBody>
                    <a:bodyPr/>
                    <a:lstStyle/>
                    <a:p>
                      <a:r>
                        <a:rPr lang="en-US" sz="1000"/>
                        <a:t>Buss AG</a:t>
                      </a:r>
                    </a:p>
                  </a:txBody>
                  <a:tcPr/>
                </a:tc>
                <a:tc>
                  <a:txBody>
                    <a:bodyPr/>
                    <a:lstStyle/>
                    <a:p>
                      <a:r>
                        <a:rPr lang="en-US" sz="1000"/>
                        <a:t>653</a:t>
                      </a:r>
                    </a:p>
                  </a:txBody>
                  <a:tcPr/>
                </a:tc>
                <a:tc>
                  <a:txBody>
                    <a:bodyPr/>
                    <a:lstStyle/>
                    <a:p>
                      <a:r>
                        <a:rPr lang="en-US" sz="1000"/>
                        <a:t>19</a:t>
                      </a:r>
                    </a:p>
                  </a:txBody>
                  <a:tcPr/>
                </a:tc>
                <a:tc>
                  <a:txBody>
                    <a:bodyPr/>
                    <a:lstStyle/>
                    <a:p>
                      <a:r>
                        <a:rPr lang="en-US" sz="1000"/>
                        <a:t>3</a:t>
                      </a:r>
                    </a:p>
                  </a:txBody>
                  <a:tcPr/>
                </a:tc>
                <a:tc>
                  <a:txBody>
                    <a:bodyPr/>
                    <a:lstStyle/>
                    <a:p>
                      <a:r>
                        <a:rPr lang="en-US" sz="1000"/>
                        <a:t>55</a:t>
                      </a:r>
                    </a:p>
                  </a:txBody>
                  <a:tcPr/>
                </a:tc>
                <a:tc>
                  <a:txBody>
                    <a:bodyPr/>
                    <a:lstStyle/>
                    <a:p>
                      <a:r>
                        <a:rPr lang="en-US" sz="1000"/>
                        <a:t>7</a:t>
                      </a:r>
                    </a:p>
                  </a:txBody>
                  <a:tcPr/>
                </a:tc>
                <a:tc>
                  <a:txBody>
                    <a:bodyPr/>
                    <a:lstStyle/>
                    <a:p>
                      <a:r>
                        <a:rPr lang="en-US" sz="1000"/>
                        <a:t>3.2141 %</a:t>
                      </a:r>
                    </a:p>
                  </a:txBody>
                  <a:tcPr/>
                </a:tc>
                <a:extLst>
                  <a:ext uri="{0D108BD9-81ED-4DB2-BD59-A6C34878D82A}">
                    <a16:rowId xmlns:a16="http://schemas.microsoft.com/office/drawing/2014/main" val="4030934616"/>
                  </a:ext>
                </a:extLst>
              </a:tr>
            </a:tbl>
          </a:graphicData>
        </a:graphic>
      </p:graphicFrame>
      <p:sp>
        <p:nvSpPr>
          <p:cNvPr id="4" name="Text Placeholder 3">
            <a:extLst>
              <a:ext uri="{FF2B5EF4-FFF2-40B4-BE49-F238E27FC236}">
                <a16:creationId xmlns:a16="http://schemas.microsoft.com/office/drawing/2014/main" id="{FF39962E-F093-4532-B561-56F6F1633F05}"/>
              </a:ext>
            </a:extLst>
          </p:cNvPr>
          <p:cNvSpPr>
            <a:spLocks noGrp="1"/>
          </p:cNvSpPr>
          <p:nvPr>
            <p:ph type="body" sz="quarter" idx="14"/>
          </p:nvPr>
        </p:nvSpPr>
        <p:spPr/>
        <p:txBody>
          <a:bodyPr/>
          <a:lstStyle/>
          <a:p>
            <a:r>
              <a:rPr lang="en-US"/>
              <a:t>09/01/2018 - 09/27/2018</a:t>
            </a:r>
          </a:p>
        </p:txBody>
      </p:sp>
    </p:spTree>
    <p:extLst>
      <p:ext uri="{BB962C8B-B14F-4D97-AF65-F5344CB8AC3E}">
        <p14:creationId xmlns:p14="http://schemas.microsoft.com/office/powerpoint/2010/main" val="111874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51EE5-E844-4765-B585-3C626B32885F}"/>
              </a:ext>
            </a:extLst>
          </p:cNvPr>
          <p:cNvSpPr>
            <a:spLocks noGrp="1"/>
          </p:cNvSpPr>
          <p:nvPr>
            <p:ph type="title"/>
          </p:nvPr>
        </p:nvSpPr>
        <p:spPr/>
        <p:txBody>
          <a:bodyPr/>
          <a:lstStyle/>
          <a:p>
            <a:r>
              <a:rPr lang="en-US"/>
              <a:t>LinkedIn Updates Table | Buss AG</a:t>
            </a:r>
          </a:p>
        </p:txBody>
      </p:sp>
      <p:graphicFrame>
        <p:nvGraphicFramePr>
          <p:cNvPr id="5" name="Table Placeholder 4">
            <a:extLst>
              <a:ext uri="{FF2B5EF4-FFF2-40B4-BE49-F238E27FC236}">
                <a16:creationId xmlns:a16="http://schemas.microsoft.com/office/drawing/2014/main" id="{C171F221-6CBE-4AC5-BDEE-67F01BB05353}"/>
              </a:ext>
            </a:extLst>
          </p:cNvPr>
          <p:cNvGraphicFramePr>
            <a:graphicFrameLocks noGrp="1"/>
          </p:cNvGraphicFramePr>
          <p:nvPr>
            <p:ph type="tbl" sz="quarter" idx="13"/>
            <p:extLst>
              <p:ext uri="{D42A27DB-BD31-4B8C-83A1-F6EECF244321}">
                <p14:modId xmlns:p14="http://schemas.microsoft.com/office/powerpoint/2010/main" val="4235212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869387"/>
                    </a:ext>
                  </a:extLst>
                </a:gridCol>
                <a:gridCol w="987552">
                  <a:extLst>
                    <a:ext uri="{9D8B030D-6E8A-4147-A177-3AD203B41FA5}">
                      <a16:colId xmlns:a16="http://schemas.microsoft.com/office/drawing/2014/main" val="4278579747"/>
                    </a:ext>
                  </a:extLst>
                </a:gridCol>
                <a:gridCol w="987552">
                  <a:extLst>
                    <a:ext uri="{9D8B030D-6E8A-4147-A177-3AD203B41FA5}">
                      <a16:colId xmlns:a16="http://schemas.microsoft.com/office/drawing/2014/main" val="4086098593"/>
                    </a:ext>
                  </a:extLst>
                </a:gridCol>
                <a:gridCol w="987552">
                  <a:extLst>
                    <a:ext uri="{9D8B030D-6E8A-4147-A177-3AD203B41FA5}">
                      <a16:colId xmlns:a16="http://schemas.microsoft.com/office/drawing/2014/main" val="298992971"/>
                    </a:ext>
                  </a:extLst>
                </a:gridCol>
                <a:gridCol w="987552">
                  <a:extLst>
                    <a:ext uri="{9D8B030D-6E8A-4147-A177-3AD203B41FA5}">
                      <a16:colId xmlns:a16="http://schemas.microsoft.com/office/drawing/2014/main" val="1141351428"/>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79708077"/>
                  </a:ext>
                </a:extLst>
              </a:tr>
              <a:tr h="370840">
                <a:tc>
                  <a:txBody>
                    <a:bodyPr/>
                    <a:lstStyle/>
                    <a:p>
                      <a:r>
                        <a:rPr lang="en-US" sz="1000" b="1"/>
                        <a:t> Buss AG - 2018-09-21 15:32:53 </a:t>
                      </a:r>
                      <a:r>
                        <a:rPr lang="en-US" sz="1000"/>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https://lnkd.in/dTt4dPb  
#shanghai #china #asia #polymer #polymerindustry #plasticsindustry #buss #compounding #compeo #team</a:t>
                      </a:r>
                    </a:p>
                  </a:txBody>
                  <a:tcPr/>
                </a:tc>
                <a:tc>
                  <a:txBody>
                    <a:bodyPr/>
                    <a:lstStyle/>
                    <a:p>
                      <a:r>
                        <a:rPr lang="en-US" sz="1000"/>
                        <a:t>17</a:t>
                      </a:r>
                    </a:p>
                  </a:txBody>
                  <a:tcPr/>
                </a:tc>
                <a:tc>
                  <a:txBody>
                    <a:bodyPr/>
                    <a:lstStyle/>
                    <a:p>
                      <a:r>
                        <a:rPr lang="en-US" sz="1000"/>
                        <a:t>2</a:t>
                      </a:r>
                    </a:p>
                  </a:txBody>
                  <a:tcPr/>
                </a:tc>
                <a:tc>
                  <a:txBody>
                    <a:bodyPr/>
                    <a:lstStyle/>
                    <a:p>
                      <a:r>
                        <a:rPr lang="en-US" sz="1000"/>
                        <a:t>2.9412 %</a:t>
                      </a:r>
                    </a:p>
                  </a:txBody>
                  <a:tcPr/>
                </a:tc>
                <a:tc>
                  <a:txBody>
                    <a:bodyPr/>
                    <a:lstStyle/>
                    <a:p>
                      <a:r>
                        <a:rPr lang="en-US" sz="1000"/>
                        <a:t>Photo</a:t>
                      </a:r>
                    </a:p>
                  </a:txBody>
                  <a:tcPr/>
                </a:tc>
                <a:extLst>
                  <a:ext uri="{0D108BD9-81ED-4DB2-BD59-A6C34878D82A}">
                    <a16:rowId xmlns:a16="http://schemas.microsoft.com/office/drawing/2014/main" val="1179252419"/>
                  </a:ext>
                </a:extLst>
              </a:tr>
              <a:tr h="370840">
                <a:tc>
                  <a:txBody>
                    <a:bodyPr/>
                    <a:lstStyle/>
                    <a:p>
                      <a:r>
                        <a:rPr lang="en-US" sz="1000" b="1"/>
                        <a:t> Buss AG - 2018-09-18 11:37:55 </a:t>
                      </a:r>
                      <a:r>
                        <a:rPr lang="en-US" sz="1000"/>
                        <a:t>
  This autumn’s trade fair season is starting: the BUSS team will be waiting for you at Iranplast in Tehran and at Wire China in Shanghai in less than two weeks! Get to know the BUSS compounding technology and our new compounder generation COMPEO!
All fairs and events: https://lnkd.in/dB7aYgD 
#compoundmachine #compoundtechnology #compoundingmachine #compoundingtechnology #polymercompounding #twinscrew #twinscrewextruder #plasticpelletizing #cablecompounds #iranplast #wirechina</a:t>
                      </a:r>
                    </a:p>
                  </a:txBody>
                  <a:tcPr/>
                </a:tc>
                <a:tc>
                  <a:txBody>
                    <a:bodyPr/>
                    <a:lstStyle/>
                    <a:p>
                      <a:r>
                        <a:rPr lang="en-US" sz="1000"/>
                        <a:t>11</a:t>
                      </a:r>
                    </a:p>
                  </a:txBody>
                  <a:tcPr/>
                </a:tc>
                <a:tc>
                  <a:txBody>
                    <a:bodyPr/>
                    <a:lstStyle/>
                    <a:p>
                      <a:r>
                        <a:rPr lang="en-US" sz="1000"/>
                        <a:t>2</a:t>
                      </a:r>
                    </a:p>
                  </a:txBody>
                  <a:tcPr/>
                </a:tc>
                <a:tc>
                  <a:txBody>
                    <a:bodyPr/>
                    <a:lstStyle/>
                    <a:p>
                      <a:r>
                        <a:rPr lang="en-US" sz="1000"/>
                        <a:t>2.0155 %</a:t>
                      </a:r>
                    </a:p>
                  </a:txBody>
                  <a:tcPr/>
                </a:tc>
                <a:tc>
                  <a:txBody>
                    <a:bodyPr/>
                    <a:lstStyle/>
                    <a:p>
                      <a:r>
                        <a:rPr lang="en-US" sz="1000"/>
                        <a:t>Photo</a:t>
                      </a:r>
                    </a:p>
                  </a:txBody>
                  <a:tcPr/>
                </a:tc>
                <a:extLst>
                  <a:ext uri="{0D108BD9-81ED-4DB2-BD59-A6C34878D82A}">
                    <a16:rowId xmlns:a16="http://schemas.microsoft.com/office/drawing/2014/main" val="654850825"/>
                  </a:ext>
                </a:extLst>
              </a:tr>
              <a:tr h="370840">
                <a:tc>
                  <a:txBody>
                    <a:bodyPr/>
                    <a:lstStyle/>
                    <a:p>
                      <a:r>
                        <a:rPr lang="en-US" sz="1000" b="1"/>
                        <a:t> Buss AG - 2018-09-11 10:43:45 </a:t>
                      </a:r>
                      <a:r>
                        <a:rPr lang="en-US" sz="1000"/>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27th, 2018. 
Read the full press release on our website: https://lnkd.in/dJQey8s 
#busscompounding #compoundingsolutions #compounding #china #shanghai #chinesemarket #businessdevelopment</a:t>
                      </a:r>
                    </a:p>
                  </a:txBody>
                  <a:tcPr/>
                </a:tc>
                <a:tc>
                  <a:txBody>
                    <a:bodyPr/>
                    <a:lstStyle/>
                    <a:p>
                      <a:r>
                        <a:rPr lang="en-US" sz="1000"/>
                        <a:t>27</a:t>
                      </a:r>
                    </a:p>
                  </a:txBody>
                  <a:tcPr/>
                </a:tc>
                <a:tc>
                  <a:txBody>
                    <a:bodyPr/>
                    <a:lstStyle/>
                    <a:p>
                      <a:r>
                        <a:rPr lang="en-US" sz="1000"/>
                        <a:t>3</a:t>
                      </a:r>
                    </a:p>
                  </a:txBody>
                  <a:tcPr/>
                </a:tc>
                <a:tc>
                  <a:txBody>
                    <a:bodyPr/>
                    <a:lstStyle/>
                    <a:p>
                      <a:r>
                        <a:rPr lang="en-US" sz="1000"/>
                        <a:t>4.6802 %</a:t>
                      </a:r>
                    </a:p>
                  </a:txBody>
                  <a:tcPr/>
                </a:tc>
                <a:tc>
                  <a:txBody>
                    <a:bodyPr/>
                    <a:lstStyle/>
                    <a:p>
                      <a:r>
                        <a:rPr lang="en-US" sz="1000"/>
                        <a:t>Photo</a:t>
                      </a:r>
                    </a:p>
                  </a:txBody>
                  <a:tcPr/>
                </a:tc>
                <a:extLst>
                  <a:ext uri="{0D108BD9-81ED-4DB2-BD59-A6C34878D82A}">
                    <a16:rowId xmlns:a16="http://schemas.microsoft.com/office/drawing/2014/main" val="3825858313"/>
                  </a:ext>
                </a:extLst>
              </a:tr>
            </a:tbl>
          </a:graphicData>
        </a:graphic>
      </p:graphicFrame>
      <p:sp>
        <p:nvSpPr>
          <p:cNvPr id="4" name="Text Placeholder 3">
            <a:extLst>
              <a:ext uri="{FF2B5EF4-FFF2-40B4-BE49-F238E27FC236}">
                <a16:creationId xmlns:a16="http://schemas.microsoft.com/office/drawing/2014/main" id="{23CD650F-9C8D-49FD-B74C-6AAB1AD30D65}"/>
              </a:ext>
            </a:extLst>
          </p:cNvPr>
          <p:cNvSpPr>
            <a:spLocks noGrp="1"/>
          </p:cNvSpPr>
          <p:nvPr>
            <p:ph type="body" sz="quarter" idx="14"/>
          </p:nvPr>
        </p:nvSpPr>
        <p:spPr/>
        <p:txBody>
          <a:bodyPr/>
          <a:lstStyle/>
          <a:p>
            <a:r>
              <a:rPr lang="en-US"/>
              <a:t>09/01/2018 - 09/27/2018</a:t>
            </a:r>
          </a:p>
        </p:txBody>
      </p:sp>
    </p:spTree>
    <p:extLst>
      <p:ext uri="{BB962C8B-B14F-4D97-AF65-F5344CB8AC3E}">
        <p14:creationId xmlns:p14="http://schemas.microsoft.com/office/powerpoint/2010/main" val="2908243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2D34-7EE6-4327-A59B-392F3AB9DCBD}"/>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D2D3CD35-F44B-48C1-A48C-047DFB4383C4}"/>
              </a:ext>
            </a:extLst>
          </p:cNvPr>
          <p:cNvGraphicFramePr>
            <a:graphicFrameLocks noGrp="1"/>
          </p:cNvGraphicFramePr>
          <p:nvPr>
            <p:ph type="tbl" sz="quarter" idx="13"/>
            <p:extLst>
              <p:ext uri="{D42A27DB-BD31-4B8C-83A1-F6EECF244321}">
                <p14:modId xmlns:p14="http://schemas.microsoft.com/office/powerpoint/2010/main" val="59330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6137644"/>
                    </a:ext>
                  </a:extLst>
                </a:gridCol>
                <a:gridCol w="1234440">
                  <a:extLst>
                    <a:ext uri="{9D8B030D-6E8A-4147-A177-3AD203B41FA5}">
                      <a16:colId xmlns:a16="http://schemas.microsoft.com/office/drawing/2014/main" val="3678388682"/>
                    </a:ext>
                  </a:extLst>
                </a:gridCol>
                <a:gridCol w="822960">
                  <a:extLst>
                    <a:ext uri="{9D8B030D-6E8A-4147-A177-3AD203B41FA5}">
                      <a16:colId xmlns:a16="http://schemas.microsoft.com/office/drawing/2014/main" val="4293813500"/>
                    </a:ext>
                  </a:extLst>
                </a:gridCol>
                <a:gridCol w="822960">
                  <a:extLst>
                    <a:ext uri="{9D8B030D-6E8A-4147-A177-3AD203B41FA5}">
                      <a16:colId xmlns:a16="http://schemas.microsoft.com/office/drawing/2014/main" val="478052803"/>
                    </a:ext>
                  </a:extLst>
                </a:gridCol>
                <a:gridCol w="822960">
                  <a:extLst>
                    <a:ext uri="{9D8B030D-6E8A-4147-A177-3AD203B41FA5}">
                      <a16:colId xmlns:a16="http://schemas.microsoft.com/office/drawing/2014/main" val="3059607240"/>
                    </a:ext>
                  </a:extLst>
                </a:gridCol>
                <a:gridCol w="822960">
                  <a:extLst>
                    <a:ext uri="{9D8B030D-6E8A-4147-A177-3AD203B41FA5}">
                      <a16:colId xmlns:a16="http://schemas.microsoft.com/office/drawing/2014/main" val="365657856"/>
                    </a:ext>
                  </a:extLst>
                </a:gridCol>
                <a:gridCol w="822960">
                  <a:extLst>
                    <a:ext uri="{9D8B030D-6E8A-4147-A177-3AD203B41FA5}">
                      <a16:colId xmlns:a16="http://schemas.microsoft.com/office/drawing/2014/main" val="1338967868"/>
                    </a:ext>
                  </a:extLst>
                </a:gridCol>
                <a:gridCol w="822960">
                  <a:extLst>
                    <a:ext uri="{9D8B030D-6E8A-4147-A177-3AD203B41FA5}">
                      <a16:colId xmlns:a16="http://schemas.microsoft.com/office/drawing/2014/main" val="7407717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68541877"/>
                  </a:ext>
                </a:extLst>
              </a:tr>
              <a:tr h="370840">
                <a:tc>
                  <a:txBody>
                    <a:bodyPr/>
                    <a:lstStyle/>
                    <a:p>
                      <a:r>
                        <a:rPr lang="en-US" sz="1000"/>
                        <a:t>Buss AG</a:t>
                      </a:r>
                    </a:p>
                  </a:txBody>
                  <a:tcPr/>
                </a:tc>
                <a:tc>
                  <a:txBody>
                    <a:bodyPr/>
                    <a:lstStyle/>
                    <a:p>
                      <a:r>
                        <a:rPr lang="en-US" sz="1000"/>
                        <a:t>653</a:t>
                      </a:r>
                    </a:p>
                  </a:txBody>
                  <a:tcPr/>
                </a:tc>
                <a:tc>
                  <a:txBody>
                    <a:bodyPr/>
                    <a:lstStyle/>
                    <a:p>
                      <a:r>
                        <a:rPr lang="en-US" sz="1000"/>
                        <a:t>3</a:t>
                      </a:r>
                    </a:p>
                  </a:txBody>
                  <a:tcPr/>
                </a:tc>
                <a:tc>
                  <a:txBody>
                    <a:bodyPr/>
                    <a:lstStyle/>
                    <a:p>
                      <a:r>
                        <a:rPr lang="en-US" sz="1000"/>
                        <a:t>0.5 %</a:t>
                      </a:r>
                    </a:p>
                  </a:txBody>
                  <a:tcPr/>
                </a:tc>
                <a:tc>
                  <a:txBody>
                    <a:bodyPr/>
                    <a:lstStyle/>
                    <a:p>
                      <a:r>
                        <a:rPr lang="en-US" sz="1000"/>
                        <a:t>7</a:t>
                      </a:r>
                    </a:p>
                  </a:txBody>
                  <a:tcPr/>
                </a:tc>
                <a:tc>
                  <a:txBody>
                    <a:bodyPr/>
                    <a:lstStyle/>
                    <a:p>
                      <a:r>
                        <a:rPr lang="en-US" sz="1000"/>
                        <a:t>1.1 %</a:t>
                      </a:r>
                    </a:p>
                  </a:txBody>
                  <a:tcPr/>
                </a:tc>
                <a:tc>
                  <a:txBody>
                    <a:bodyPr/>
                    <a:lstStyle/>
                    <a:p>
                      <a:r>
                        <a:rPr lang="en-US" sz="1000"/>
                        <a:t>20</a:t>
                      </a:r>
                    </a:p>
                  </a:txBody>
                  <a:tcPr/>
                </a:tc>
                <a:tc>
                  <a:txBody>
                    <a:bodyPr/>
                    <a:lstStyle/>
                    <a:p>
                      <a:r>
                        <a:rPr lang="en-US" sz="1000"/>
                        <a:t>3.2 %</a:t>
                      </a:r>
                    </a:p>
                  </a:txBody>
                  <a:tcPr/>
                </a:tc>
                <a:extLst>
                  <a:ext uri="{0D108BD9-81ED-4DB2-BD59-A6C34878D82A}">
                    <a16:rowId xmlns:a16="http://schemas.microsoft.com/office/drawing/2014/main" val="48786932"/>
                  </a:ext>
                </a:extLst>
              </a:tr>
            </a:tbl>
          </a:graphicData>
        </a:graphic>
      </p:graphicFrame>
      <p:sp>
        <p:nvSpPr>
          <p:cNvPr id="4" name="Text Placeholder 3">
            <a:extLst>
              <a:ext uri="{FF2B5EF4-FFF2-40B4-BE49-F238E27FC236}">
                <a16:creationId xmlns:a16="http://schemas.microsoft.com/office/drawing/2014/main" id="{93378228-1A44-4DF2-8A67-6B2EBDECC7A6}"/>
              </a:ext>
            </a:extLst>
          </p:cNvPr>
          <p:cNvSpPr>
            <a:spLocks noGrp="1"/>
          </p:cNvSpPr>
          <p:nvPr>
            <p:ph type="body" sz="quarter" idx="14"/>
          </p:nvPr>
        </p:nvSpPr>
        <p:spPr/>
        <p:txBody>
          <a:bodyPr/>
          <a:lstStyle/>
          <a:p>
            <a:r>
              <a:rPr lang="en-US"/>
              <a:t>08/28/2018 - 09/27/2018</a:t>
            </a:r>
          </a:p>
        </p:txBody>
      </p:sp>
    </p:spTree>
    <p:extLst>
      <p:ext uri="{BB962C8B-B14F-4D97-AF65-F5344CB8AC3E}">
        <p14:creationId xmlns:p14="http://schemas.microsoft.com/office/powerpoint/2010/main" val="3376787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CF2B-B6B2-4382-8BDC-FB7D38B33E03}"/>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5D0FAE3C-E9C7-4D4C-9504-5CA8C2FA6E56}"/>
              </a:ext>
            </a:extLst>
          </p:cNvPr>
          <p:cNvGraphicFramePr>
            <a:graphicFrameLocks noGrp="1"/>
          </p:cNvGraphicFramePr>
          <p:nvPr>
            <p:ph type="chart" sz="quarter" idx="13"/>
            <p:extLst>
              <p:ext uri="{D42A27DB-BD31-4B8C-83A1-F6EECF244321}">
                <p14:modId xmlns:p14="http://schemas.microsoft.com/office/powerpoint/2010/main" val="1057185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A8032-311D-4A5D-A6DF-7B87EB5D5110}"/>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23968E74-AE36-4FD0-9C20-D9832CC9D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193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8E701-02CE-4271-98C1-AD4659357DCF}"/>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643E7D7B-56DC-4A6D-A195-3593BCE0CE50}"/>
              </a:ext>
            </a:extLst>
          </p:cNvPr>
          <p:cNvGraphicFramePr>
            <a:graphicFrameLocks noGrp="1"/>
          </p:cNvGraphicFramePr>
          <p:nvPr>
            <p:ph type="chart" sz="quarter" idx="13"/>
            <p:extLst>
              <p:ext uri="{D42A27DB-BD31-4B8C-83A1-F6EECF244321}">
                <p14:modId xmlns:p14="http://schemas.microsoft.com/office/powerpoint/2010/main" val="1038246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B03D43-7D83-455B-8C60-C9974D1CEEEB}"/>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9A400C87-984D-47A7-97C7-6F5026171D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491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AC77-06DB-4BB2-8B7A-2E2ED22675F2}"/>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F9337008-B9A6-440E-ABCA-797539978D14}"/>
              </a:ext>
            </a:extLst>
          </p:cNvPr>
          <p:cNvGraphicFramePr>
            <a:graphicFrameLocks noGrp="1"/>
          </p:cNvGraphicFramePr>
          <p:nvPr>
            <p:ph type="chart" sz="quarter" idx="13"/>
            <p:extLst>
              <p:ext uri="{D42A27DB-BD31-4B8C-83A1-F6EECF244321}">
                <p14:modId xmlns:p14="http://schemas.microsoft.com/office/powerpoint/2010/main" val="1675774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5D442-95CA-485F-A12B-D4CEB55F850B}"/>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DCD15CD7-2A8F-4E04-9A3D-9B97D1ECD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6180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005B7-B804-48C1-B620-403A7D808E69}"/>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D01F4240-22B9-450D-B9DE-3C3DF3DC265C}"/>
              </a:ext>
            </a:extLst>
          </p:cNvPr>
          <p:cNvGraphicFramePr>
            <a:graphicFrameLocks noGrp="1"/>
          </p:cNvGraphicFramePr>
          <p:nvPr>
            <p:ph type="chart" sz="quarter" idx="13"/>
            <p:extLst>
              <p:ext uri="{D42A27DB-BD31-4B8C-83A1-F6EECF244321}">
                <p14:modId xmlns:p14="http://schemas.microsoft.com/office/powerpoint/2010/main" val="2290252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C98DA-CBBA-4212-AA12-A07EC1DE12AC}"/>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E46FB33F-342C-4761-8C14-66C33674B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58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E71F-7D63-482C-BB6F-7BF31C54DEF2}"/>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17320C4E-322E-4045-BDA9-C8E1ACE01DF1}"/>
              </a:ext>
            </a:extLst>
          </p:cNvPr>
          <p:cNvGraphicFramePr>
            <a:graphicFrameLocks noGrp="1"/>
          </p:cNvGraphicFramePr>
          <p:nvPr>
            <p:ph type="chart" sz="quarter" idx="13"/>
            <p:extLst>
              <p:ext uri="{D42A27DB-BD31-4B8C-83A1-F6EECF244321}">
                <p14:modId xmlns:p14="http://schemas.microsoft.com/office/powerpoint/2010/main" val="2543212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037B5-1B6C-43E3-BFF4-BC035A0CCF36}"/>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3226D7A4-5886-454C-8D13-C3CF07930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99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37A6-8C9A-4145-A5ED-34240B04E092}"/>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E9289FCF-DE24-4EE0-ABF8-BBF3E1D6002E}"/>
              </a:ext>
            </a:extLst>
          </p:cNvPr>
          <p:cNvGraphicFramePr>
            <a:graphicFrameLocks noGrp="1"/>
          </p:cNvGraphicFramePr>
          <p:nvPr>
            <p:ph type="chart" sz="quarter" idx="13"/>
            <p:extLst>
              <p:ext uri="{D42A27DB-BD31-4B8C-83A1-F6EECF244321}">
                <p14:modId xmlns:p14="http://schemas.microsoft.com/office/powerpoint/2010/main" val="4112299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35DB4B-ECCE-4D69-B86C-992B6BF5822C}"/>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0175AE8A-CA00-40C8-9060-562538C32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363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C7506-9F64-4E41-8BE2-C58250530F03}"/>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B2B6300E-B247-4445-BD04-A85EF4C7FB27}"/>
              </a:ext>
            </a:extLst>
          </p:cNvPr>
          <p:cNvGraphicFramePr>
            <a:graphicFrameLocks noGrp="1"/>
          </p:cNvGraphicFramePr>
          <p:nvPr>
            <p:ph type="tbl" sz="quarter" idx="13"/>
            <p:extLst>
              <p:ext uri="{D42A27DB-BD31-4B8C-83A1-F6EECF244321}">
                <p14:modId xmlns:p14="http://schemas.microsoft.com/office/powerpoint/2010/main" val="260292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42896036"/>
                    </a:ext>
                  </a:extLst>
                </a:gridCol>
                <a:gridCol w="1481328">
                  <a:extLst>
                    <a:ext uri="{9D8B030D-6E8A-4147-A177-3AD203B41FA5}">
                      <a16:colId xmlns:a16="http://schemas.microsoft.com/office/drawing/2014/main" val="1444230188"/>
                    </a:ext>
                  </a:extLst>
                </a:gridCol>
                <a:gridCol w="1481328">
                  <a:extLst>
                    <a:ext uri="{9D8B030D-6E8A-4147-A177-3AD203B41FA5}">
                      <a16:colId xmlns:a16="http://schemas.microsoft.com/office/drawing/2014/main" val="3746348977"/>
                    </a:ext>
                  </a:extLst>
                </a:gridCol>
                <a:gridCol w="1481328">
                  <a:extLst>
                    <a:ext uri="{9D8B030D-6E8A-4147-A177-3AD203B41FA5}">
                      <a16:colId xmlns:a16="http://schemas.microsoft.com/office/drawing/2014/main" val="3313231322"/>
                    </a:ext>
                  </a:extLst>
                </a:gridCol>
                <a:gridCol w="1481328">
                  <a:extLst>
                    <a:ext uri="{9D8B030D-6E8A-4147-A177-3AD203B41FA5}">
                      <a16:colId xmlns:a16="http://schemas.microsoft.com/office/drawing/2014/main" val="175614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424210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97228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1232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225758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139478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191396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#chinesemarket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8664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64619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5555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2991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35887012"/>
                  </a:ext>
                </a:extLst>
              </a:tr>
            </a:tbl>
          </a:graphicData>
        </a:graphic>
      </p:graphicFrame>
      <p:sp>
        <p:nvSpPr>
          <p:cNvPr id="4" name="Text Placeholder 3">
            <a:extLst>
              <a:ext uri="{FF2B5EF4-FFF2-40B4-BE49-F238E27FC236}">
                <a16:creationId xmlns:a16="http://schemas.microsoft.com/office/drawing/2014/main" id="{3D864B2D-6829-4C12-A4B8-D4746348D26E}"/>
              </a:ext>
            </a:extLst>
          </p:cNvPr>
          <p:cNvSpPr>
            <a:spLocks noGrp="1"/>
          </p:cNvSpPr>
          <p:nvPr>
            <p:ph type="body" sz="quarter" idx="14"/>
          </p:nvPr>
        </p:nvSpPr>
        <p:spPr/>
        <p:txBody>
          <a:bodyPr/>
          <a:lstStyle/>
          <a:p>
            <a:r>
              <a:rPr lang="en-US"/>
              <a:t>09/01/2018 - 09/27/2018</a:t>
            </a:r>
          </a:p>
        </p:txBody>
      </p:sp>
    </p:spTree>
    <p:extLst>
      <p:ext uri="{BB962C8B-B14F-4D97-AF65-F5344CB8AC3E}">
        <p14:creationId xmlns:p14="http://schemas.microsoft.com/office/powerpoint/2010/main" val="428942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91BF-6777-4B40-AC81-108C8EFBC133}"/>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A1B39E13-8FBE-44F3-84AE-13502D0B723F}"/>
              </a:ext>
            </a:extLst>
          </p:cNvPr>
          <p:cNvGraphicFramePr>
            <a:graphicFrameLocks noGrp="1"/>
          </p:cNvGraphicFramePr>
          <p:nvPr>
            <p:ph type="tbl" sz="quarter" idx="13"/>
            <p:extLst>
              <p:ext uri="{D42A27DB-BD31-4B8C-83A1-F6EECF244321}">
                <p14:modId xmlns:p14="http://schemas.microsoft.com/office/powerpoint/2010/main" val="202378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51531867"/>
                    </a:ext>
                  </a:extLst>
                </a:gridCol>
                <a:gridCol w="1481328">
                  <a:extLst>
                    <a:ext uri="{9D8B030D-6E8A-4147-A177-3AD203B41FA5}">
                      <a16:colId xmlns:a16="http://schemas.microsoft.com/office/drawing/2014/main" val="1028261715"/>
                    </a:ext>
                  </a:extLst>
                </a:gridCol>
                <a:gridCol w="1481328">
                  <a:extLst>
                    <a:ext uri="{9D8B030D-6E8A-4147-A177-3AD203B41FA5}">
                      <a16:colId xmlns:a16="http://schemas.microsoft.com/office/drawing/2014/main" val="1191937113"/>
                    </a:ext>
                  </a:extLst>
                </a:gridCol>
                <a:gridCol w="1481328">
                  <a:extLst>
                    <a:ext uri="{9D8B030D-6E8A-4147-A177-3AD203B41FA5}">
                      <a16:colId xmlns:a16="http://schemas.microsoft.com/office/drawing/2014/main" val="907908478"/>
                    </a:ext>
                  </a:extLst>
                </a:gridCol>
                <a:gridCol w="1481328">
                  <a:extLst>
                    <a:ext uri="{9D8B030D-6E8A-4147-A177-3AD203B41FA5}">
                      <a16:colId xmlns:a16="http://schemas.microsoft.com/office/drawing/2014/main" val="206900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52087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733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8942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8298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61696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4040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04858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#iranplast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71300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89150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54850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99330015"/>
                  </a:ext>
                </a:extLst>
              </a:tr>
            </a:tbl>
          </a:graphicData>
        </a:graphic>
      </p:graphicFrame>
      <p:sp>
        <p:nvSpPr>
          <p:cNvPr id="4" name="Text Placeholder 3">
            <a:extLst>
              <a:ext uri="{FF2B5EF4-FFF2-40B4-BE49-F238E27FC236}">
                <a16:creationId xmlns:a16="http://schemas.microsoft.com/office/drawing/2014/main" id="{011CE270-B6B3-45A0-AE37-768E5005D63E}"/>
              </a:ext>
            </a:extLst>
          </p:cNvPr>
          <p:cNvSpPr>
            <a:spLocks noGrp="1"/>
          </p:cNvSpPr>
          <p:nvPr>
            <p:ph type="body" sz="quarter" idx="14"/>
          </p:nvPr>
        </p:nvSpPr>
        <p:spPr/>
        <p:txBody>
          <a:bodyPr/>
          <a:lstStyle/>
          <a:p>
            <a:r>
              <a:rPr lang="en-US"/>
              <a:t>09/01/2018 - 09/27/2018</a:t>
            </a:r>
          </a:p>
        </p:txBody>
      </p:sp>
    </p:spTree>
    <p:extLst>
      <p:ext uri="{BB962C8B-B14F-4D97-AF65-F5344CB8AC3E}">
        <p14:creationId xmlns:p14="http://schemas.microsoft.com/office/powerpoint/2010/main" val="2883577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C9C2-C434-43CA-8E79-64B137624DC1}"/>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545EE16F-2402-4EF5-9275-00ED3E8F9426}"/>
              </a:ext>
            </a:extLst>
          </p:cNvPr>
          <p:cNvGraphicFramePr>
            <a:graphicFrameLocks noGrp="1"/>
          </p:cNvGraphicFramePr>
          <p:nvPr>
            <p:ph type="tbl" sz="quarter" idx="13"/>
            <p:extLst>
              <p:ext uri="{D42A27DB-BD31-4B8C-83A1-F6EECF244321}">
                <p14:modId xmlns:p14="http://schemas.microsoft.com/office/powerpoint/2010/main" val="191917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810366"/>
                    </a:ext>
                  </a:extLst>
                </a:gridCol>
                <a:gridCol w="1481328">
                  <a:extLst>
                    <a:ext uri="{9D8B030D-6E8A-4147-A177-3AD203B41FA5}">
                      <a16:colId xmlns:a16="http://schemas.microsoft.com/office/drawing/2014/main" val="2842343368"/>
                    </a:ext>
                  </a:extLst>
                </a:gridCol>
                <a:gridCol w="1481328">
                  <a:extLst>
                    <a:ext uri="{9D8B030D-6E8A-4147-A177-3AD203B41FA5}">
                      <a16:colId xmlns:a16="http://schemas.microsoft.com/office/drawing/2014/main" val="2127042654"/>
                    </a:ext>
                  </a:extLst>
                </a:gridCol>
                <a:gridCol w="1481328">
                  <a:extLst>
                    <a:ext uri="{9D8B030D-6E8A-4147-A177-3AD203B41FA5}">
                      <a16:colId xmlns:a16="http://schemas.microsoft.com/office/drawing/2014/main" val="938598040"/>
                    </a:ext>
                  </a:extLst>
                </a:gridCol>
                <a:gridCol w="1481328">
                  <a:extLst>
                    <a:ext uri="{9D8B030D-6E8A-4147-A177-3AD203B41FA5}">
                      <a16:colId xmlns:a16="http://schemas.microsoft.com/office/drawing/2014/main" val="365180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19185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3346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9993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4908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2131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64456025"/>
                  </a:ext>
                </a:extLst>
              </a:tr>
            </a:tbl>
          </a:graphicData>
        </a:graphic>
      </p:graphicFrame>
      <p:sp>
        <p:nvSpPr>
          <p:cNvPr id="4" name="Text Placeholder 3">
            <a:extLst>
              <a:ext uri="{FF2B5EF4-FFF2-40B4-BE49-F238E27FC236}">
                <a16:creationId xmlns:a16="http://schemas.microsoft.com/office/drawing/2014/main" id="{6DB1DEC2-373A-472C-B4CC-4A615188FDF4}"/>
              </a:ext>
            </a:extLst>
          </p:cNvPr>
          <p:cNvSpPr>
            <a:spLocks noGrp="1"/>
          </p:cNvSpPr>
          <p:nvPr>
            <p:ph type="body" sz="quarter" idx="14"/>
          </p:nvPr>
        </p:nvSpPr>
        <p:spPr/>
        <p:txBody>
          <a:bodyPr/>
          <a:lstStyle/>
          <a:p>
            <a:r>
              <a:rPr lang="en-US"/>
              <a:t>09/01/2018 - 09/27/2018</a:t>
            </a:r>
          </a:p>
        </p:txBody>
      </p:sp>
    </p:spTree>
    <p:extLst>
      <p:ext uri="{BB962C8B-B14F-4D97-AF65-F5344CB8AC3E}">
        <p14:creationId xmlns:p14="http://schemas.microsoft.com/office/powerpoint/2010/main" val="3501279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52EBC-AD9F-40C8-A772-CB9E10CA5687}"/>
              </a:ext>
            </a:extLst>
          </p:cNvPr>
          <p:cNvSpPr>
            <a:spLocks noGrp="1"/>
          </p:cNvSpPr>
          <p:nvPr>
            <p:ph type="title"/>
          </p:nvPr>
        </p:nvSpPr>
        <p:spPr/>
        <p:txBody>
          <a:bodyPr/>
          <a:lstStyle/>
          <a:p>
            <a:r>
              <a:rPr lang="en-US"/>
              <a:t>LinkedIn Updates | Buss AG</a:t>
            </a:r>
          </a:p>
        </p:txBody>
      </p:sp>
      <p:graphicFrame>
        <p:nvGraphicFramePr>
          <p:cNvPr id="6" name="Chart Placeholder 5">
            <a:extLst>
              <a:ext uri="{FF2B5EF4-FFF2-40B4-BE49-F238E27FC236}">
                <a16:creationId xmlns:a16="http://schemas.microsoft.com/office/drawing/2014/main" id="{D3553902-8B36-46EC-8C37-CF7AE0C758C1}"/>
              </a:ext>
            </a:extLst>
          </p:cNvPr>
          <p:cNvGraphicFramePr>
            <a:graphicFrameLocks noGrp="1"/>
          </p:cNvGraphicFramePr>
          <p:nvPr>
            <p:ph type="chart" sz="quarter" idx="13"/>
            <p:extLst>
              <p:ext uri="{D42A27DB-BD31-4B8C-83A1-F6EECF244321}">
                <p14:modId xmlns:p14="http://schemas.microsoft.com/office/powerpoint/2010/main" val="4024859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1A9417-134C-4ACC-A06D-9B8AA0E90FB1}"/>
              </a:ext>
            </a:extLst>
          </p:cNvPr>
          <p:cNvSpPr>
            <a:spLocks noGrp="1"/>
          </p:cNvSpPr>
          <p:nvPr>
            <p:ph type="body" sz="quarter" idx="14"/>
          </p:nvPr>
        </p:nvSpPr>
        <p:spPr/>
        <p:txBody>
          <a:bodyPr/>
          <a:lstStyle/>
          <a:p>
            <a:r>
              <a:rPr lang="en-US"/>
              <a:t>09/01/2018 - 09/27/2018</a:t>
            </a:r>
          </a:p>
        </p:txBody>
      </p:sp>
      <p:sp>
        <p:nvSpPr>
          <p:cNvPr id="5" name="Footer Placeholder 4">
            <a:extLst>
              <a:ext uri="{FF2B5EF4-FFF2-40B4-BE49-F238E27FC236}">
                <a16:creationId xmlns:a16="http://schemas.microsoft.com/office/drawing/2014/main" id="{B7684163-B195-43F4-95B0-CC5BB12A3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6739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422</Words>
  <Application>Microsoft Office PowerPoint</Application>
  <PresentationFormat>On-screen Show (4:3)</PresentationFormat>
  <Paragraphs>225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BUSS LinkedIn</vt:lpstr>
      <vt:lpstr>LinkedIn Key Metrics Table | Buss AG</vt:lpstr>
      <vt:lpstr>LinkedIn Updates Table | Buss AG</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lpstr>LinkedIn Updates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2018-09-27T14:11:15Z</dcterms:created>
  <dcterms:modified xsi:type="dcterms:W3CDTF">2018-09-27T14:12:04Z</dcterms:modified>
</cp:coreProperties>
</file>