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2F07A-E5A2-4347-925D-FBA4EF9F4A89}"/>
              </a:ext>
            </a:extLst>
          </p:cNvPr>
          <p:cNvSpPr>
            <a:spLocks noGrp="1"/>
          </p:cNvSpPr>
          <p:nvPr>
            <p:ph type="title"/>
          </p:nvPr>
        </p:nvSpPr>
        <p:spPr/>
        <p:txBody>
          <a:bodyPr/>
          <a:lstStyle/>
          <a:p>
            <a:r>
              <a:rPr lang="en-US"/>
              <a:t>Facebook Own Posts Table  | All Pages - 1 of 5</a:t>
            </a:r>
          </a:p>
        </p:txBody>
      </p:sp>
      <p:graphicFrame>
        <p:nvGraphicFramePr>
          <p:cNvPr id="5" name="Table Placeholder 4">
            <a:extLst>
              <a:ext uri="{FF2B5EF4-FFF2-40B4-BE49-F238E27FC236}">
                <a16:creationId xmlns:a16="http://schemas.microsoft.com/office/drawing/2014/main" id="{A4040603-C2D3-4BF7-9A7A-5178EF079999}"/>
              </a:ext>
            </a:extLst>
          </p:cNvPr>
          <p:cNvGraphicFramePr>
            <a:graphicFrameLocks noGrp="1"/>
          </p:cNvGraphicFramePr>
          <p:nvPr>
            <p:ph type="tbl" sz="quarter" idx="13"/>
            <p:extLst>
              <p:ext uri="{D42A27DB-BD31-4B8C-83A1-F6EECF244321}">
                <p14:modId xmlns:p14="http://schemas.microsoft.com/office/powerpoint/2010/main" val="4103994752"/>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9222670"/>
                    </a:ext>
                  </a:extLst>
                </a:gridCol>
                <a:gridCol w="370332">
                  <a:extLst>
                    <a:ext uri="{9D8B030D-6E8A-4147-A177-3AD203B41FA5}">
                      <a16:colId xmlns:a16="http://schemas.microsoft.com/office/drawing/2014/main" val="3774909894"/>
                    </a:ext>
                  </a:extLst>
                </a:gridCol>
                <a:gridCol w="370332">
                  <a:extLst>
                    <a:ext uri="{9D8B030D-6E8A-4147-A177-3AD203B41FA5}">
                      <a16:colId xmlns:a16="http://schemas.microsoft.com/office/drawing/2014/main" val="114743714"/>
                    </a:ext>
                  </a:extLst>
                </a:gridCol>
                <a:gridCol w="370332">
                  <a:extLst>
                    <a:ext uri="{9D8B030D-6E8A-4147-A177-3AD203B41FA5}">
                      <a16:colId xmlns:a16="http://schemas.microsoft.com/office/drawing/2014/main" val="3184975070"/>
                    </a:ext>
                  </a:extLst>
                </a:gridCol>
                <a:gridCol w="329184">
                  <a:extLst>
                    <a:ext uri="{9D8B030D-6E8A-4147-A177-3AD203B41FA5}">
                      <a16:colId xmlns:a16="http://schemas.microsoft.com/office/drawing/2014/main" val="3177556513"/>
                    </a:ext>
                  </a:extLst>
                </a:gridCol>
                <a:gridCol w="329184">
                  <a:extLst>
                    <a:ext uri="{9D8B030D-6E8A-4147-A177-3AD203B41FA5}">
                      <a16:colId xmlns:a16="http://schemas.microsoft.com/office/drawing/2014/main" val="3165013484"/>
                    </a:ext>
                  </a:extLst>
                </a:gridCol>
                <a:gridCol w="329184">
                  <a:extLst>
                    <a:ext uri="{9D8B030D-6E8A-4147-A177-3AD203B41FA5}">
                      <a16:colId xmlns:a16="http://schemas.microsoft.com/office/drawing/2014/main" val="2470081286"/>
                    </a:ext>
                  </a:extLst>
                </a:gridCol>
                <a:gridCol w="329184">
                  <a:extLst>
                    <a:ext uri="{9D8B030D-6E8A-4147-A177-3AD203B41FA5}">
                      <a16:colId xmlns:a16="http://schemas.microsoft.com/office/drawing/2014/main" val="3346792200"/>
                    </a:ext>
                  </a:extLst>
                </a:gridCol>
                <a:gridCol w="329184">
                  <a:extLst>
                    <a:ext uri="{9D8B030D-6E8A-4147-A177-3AD203B41FA5}">
                      <a16:colId xmlns:a16="http://schemas.microsoft.com/office/drawing/2014/main" val="2350424094"/>
                    </a:ext>
                  </a:extLst>
                </a:gridCol>
                <a:gridCol w="329184">
                  <a:extLst>
                    <a:ext uri="{9D8B030D-6E8A-4147-A177-3AD203B41FA5}">
                      <a16:colId xmlns:a16="http://schemas.microsoft.com/office/drawing/2014/main" val="2307385603"/>
                    </a:ext>
                  </a:extLst>
                </a:gridCol>
                <a:gridCol w="329184">
                  <a:extLst>
                    <a:ext uri="{9D8B030D-6E8A-4147-A177-3AD203B41FA5}">
                      <a16:colId xmlns:a16="http://schemas.microsoft.com/office/drawing/2014/main" val="3899716822"/>
                    </a:ext>
                  </a:extLst>
                </a:gridCol>
                <a:gridCol w="329184">
                  <a:extLst>
                    <a:ext uri="{9D8B030D-6E8A-4147-A177-3AD203B41FA5}">
                      <a16:colId xmlns:a16="http://schemas.microsoft.com/office/drawing/2014/main" val="3995266065"/>
                    </a:ext>
                  </a:extLst>
                </a:gridCol>
                <a:gridCol w="329184">
                  <a:extLst>
                    <a:ext uri="{9D8B030D-6E8A-4147-A177-3AD203B41FA5}">
                      <a16:colId xmlns:a16="http://schemas.microsoft.com/office/drawing/2014/main" val="188963663"/>
                    </a:ext>
                  </a:extLst>
                </a:gridCol>
                <a:gridCol w="370332">
                  <a:extLst>
                    <a:ext uri="{9D8B030D-6E8A-4147-A177-3AD203B41FA5}">
                      <a16:colId xmlns:a16="http://schemas.microsoft.com/office/drawing/2014/main" val="3939874017"/>
                    </a:ext>
                  </a:extLst>
                </a:gridCol>
                <a:gridCol w="370332">
                  <a:extLst>
                    <a:ext uri="{9D8B030D-6E8A-4147-A177-3AD203B41FA5}">
                      <a16:colId xmlns:a16="http://schemas.microsoft.com/office/drawing/2014/main" val="1432598098"/>
                    </a:ext>
                  </a:extLst>
                </a:gridCol>
                <a:gridCol w="329184">
                  <a:extLst>
                    <a:ext uri="{9D8B030D-6E8A-4147-A177-3AD203B41FA5}">
                      <a16:colId xmlns:a16="http://schemas.microsoft.com/office/drawing/2014/main" val="2972730887"/>
                    </a:ext>
                  </a:extLst>
                </a:gridCol>
                <a:gridCol w="329184">
                  <a:extLst>
                    <a:ext uri="{9D8B030D-6E8A-4147-A177-3AD203B41FA5}">
                      <a16:colId xmlns:a16="http://schemas.microsoft.com/office/drawing/2014/main" val="333622366"/>
                    </a:ext>
                  </a:extLst>
                </a:gridCol>
                <a:gridCol w="370332">
                  <a:extLst>
                    <a:ext uri="{9D8B030D-6E8A-4147-A177-3AD203B41FA5}">
                      <a16:colId xmlns:a16="http://schemas.microsoft.com/office/drawing/2014/main" val="223969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25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- 2018-05-14 15:13:04 </a:t>
                      </a:r>
                      <a:r>
                        <a:rPr kumimoji="0" lang="en-US" sz="1000" b="0" i="0" u="none" strike="noStrike" kern="1200" cap="none" spc="0" normalizeH="0" baseline="0" noProof="0">
                          <a:ln>
                            <a:noFill/>
                          </a:ln>
                          <a:solidFill>
                            <a:prstClr val="black"/>
                          </a:solidFill>
                          <a:effectLst/>
                          <a:uLnTx/>
                          <a:uFillTx/>
                          <a:latin typeface="+mn-lt"/>
                          <a:ea typeface="+mn-ea"/>
                          <a:cs typeface="+mn-cs"/>
                        </a:rPr>
                        <a:t> 
 We had five intensive days at NPE 2018. Many thanks from the Orlando BUSS team to everyone who visited our booth, who was interested in our state-of-the-art Compounder COMPEO and to everyone else we met! The first fair was a success... now we will continue at PLAST in Milan, where we will present the COMPEO to European experts. Make a note: PLAST, Milano | May 29 - June 1, 2018 | Hall 13, Booth 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772926"/>
                  </a:ext>
                </a:extLst>
              </a:tr>
            </a:tbl>
          </a:graphicData>
        </a:graphic>
      </p:graphicFrame>
      <p:sp>
        <p:nvSpPr>
          <p:cNvPr id="4" name="Text Placeholder 3">
            <a:extLst>
              <a:ext uri="{FF2B5EF4-FFF2-40B4-BE49-F238E27FC236}">
                <a16:creationId xmlns:a16="http://schemas.microsoft.com/office/drawing/2014/main" id="{E48AFBBF-B3C8-49F7-BC67-ADCE5E79B419}"/>
              </a:ext>
            </a:extLst>
          </p:cNvPr>
          <p:cNvSpPr>
            <a:spLocks noGrp="1"/>
          </p:cNvSpPr>
          <p:nvPr>
            <p:ph type="body" sz="quarter" idx="14"/>
          </p:nvPr>
        </p:nvSpPr>
        <p:spPr/>
        <p:txBody>
          <a:bodyPr/>
          <a:lstStyle/>
          <a:p>
            <a:r>
              <a:rPr lang="en-US"/>
              <a:t>05/01/2018 - 05/15/2018</a:t>
            </a:r>
          </a:p>
        </p:txBody>
      </p:sp>
    </p:spTree>
    <p:extLst>
      <p:ext uri="{BB962C8B-B14F-4D97-AF65-F5344CB8AC3E}">
        <p14:creationId xmlns:p14="http://schemas.microsoft.com/office/powerpoint/2010/main" val="1603394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0E85-3AFA-4FE3-AC8B-FBF6FB8A6029}"/>
              </a:ext>
            </a:extLst>
          </p:cNvPr>
          <p:cNvSpPr>
            <a:spLocks noGrp="1"/>
          </p:cNvSpPr>
          <p:nvPr>
            <p:ph type="title"/>
          </p:nvPr>
        </p:nvSpPr>
        <p:spPr/>
        <p:txBody>
          <a:bodyPr/>
          <a:lstStyle/>
          <a:p>
            <a:r>
              <a:rPr lang="en-US"/>
              <a:t>Facebook Own Posts Table  | All Pages - 2 of 5</a:t>
            </a:r>
          </a:p>
        </p:txBody>
      </p:sp>
      <p:graphicFrame>
        <p:nvGraphicFramePr>
          <p:cNvPr id="5" name="Table Placeholder 4">
            <a:extLst>
              <a:ext uri="{FF2B5EF4-FFF2-40B4-BE49-F238E27FC236}">
                <a16:creationId xmlns:a16="http://schemas.microsoft.com/office/drawing/2014/main" id="{4F798F70-874B-4794-90E9-B5C6F2898A87}"/>
              </a:ext>
            </a:extLst>
          </p:cNvPr>
          <p:cNvGraphicFramePr>
            <a:graphicFrameLocks noGrp="1"/>
          </p:cNvGraphicFramePr>
          <p:nvPr>
            <p:ph type="tbl" sz="quarter" idx="13"/>
            <p:extLst>
              <p:ext uri="{D42A27DB-BD31-4B8C-83A1-F6EECF244321}">
                <p14:modId xmlns:p14="http://schemas.microsoft.com/office/powerpoint/2010/main" val="154505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2160686"/>
                    </a:ext>
                  </a:extLst>
                </a:gridCol>
                <a:gridCol w="370332">
                  <a:extLst>
                    <a:ext uri="{9D8B030D-6E8A-4147-A177-3AD203B41FA5}">
                      <a16:colId xmlns:a16="http://schemas.microsoft.com/office/drawing/2014/main" val="2168697172"/>
                    </a:ext>
                  </a:extLst>
                </a:gridCol>
                <a:gridCol w="370332">
                  <a:extLst>
                    <a:ext uri="{9D8B030D-6E8A-4147-A177-3AD203B41FA5}">
                      <a16:colId xmlns:a16="http://schemas.microsoft.com/office/drawing/2014/main" val="1751580946"/>
                    </a:ext>
                  </a:extLst>
                </a:gridCol>
                <a:gridCol w="370332">
                  <a:extLst>
                    <a:ext uri="{9D8B030D-6E8A-4147-A177-3AD203B41FA5}">
                      <a16:colId xmlns:a16="http://schemas.microsoft.com/office/drawing/2014/main" val="980883125"/>
                    </a:ext>
                  </a:extLst>
                </a:gridCol>
                <a:gridCol w="329184">
                  <a:extLst>
                    <a:ext uri="{9D8B030D-6E8A-4147-A177-3AD203B41FA5}">
                      <a16:colId xmlns:a16="http://schemas.microsoft.com/office/drawing/2014/main" val="1748787343"/>
                    </a:ext>
                  </a:extLst>
                </a:gridCol>
                <a:gridCol w="329184">
                  <a:extLst>
                    <a:ext uri="{9D8B030D-6E8A-4147-A177-3AD203B41FA5}">
                      <a16:colId xmlns:a16="http://schemas.microsoft.com/office/drawing/2014/main" val="3552833985"/>
                    </a:ext>
                  </a:extLst>
                </a:gridCol>
                <a:gridCol w="329184">
                  <a:extLst>
                    <a:ext uri="{9D8B030D-6E8A-4147-A177-3AD203B41FA5}">
                      <a16:colId xmlns:a16="http://schemas.microsoft.com/office/drawing/2014/main" val="2487183779"/>
                    </a:ext>
                  </a:extLst>
                </a:gridCol>
                <a:gridCol w="329184">
                  <a:extLst>
                    <a:ext uri="{9D8B030D-6E8A-4147-A177-3AD203B41FA5}">
                      <a16:colId xmlns:a16="http://schemas.microsoft.com/office/drawing/2014/main" val="3944890084"/>
                    </a:ext>
                  </a:extLst>
                </a:gridCol>
                <a:gridCol w="329184">
                  <a:extLst>
                    <a:ext uri="{9D8B030D-6E8A-4147-A177-3AD203B41FA5}">
                      <a16:colId xmlns:a16="http://schemas.microsoft.com/office/drawing/2014/main" val="2605692298"/>
                    </a:ext>
                  </a:extLst>
                </a:gridCol>
                <a:gridCol w="329184">
                  <a:extLst>
                    <a:ext uri="{9D8B030D-6E8A-4147-A177-3AD203B41FA5}">
                      <a16:colId xmlns:a16="http://schemas.microsoft.com/office/drawing/2014/main" val="1782077538"/>
                    </a:ext>
                  </a:extLst>
                </a:gridCol>
                <a:gridCol w="329184">
                  <a:extLst>
                    <a:ext uri="{9D8B030D-6E8A-4147-A177-3AD203B41FA5}">
                      <a16:colId xmlns:a16="http://schemas.microsoft.com/office/drawing/2014/main" val="481412120"/>
                    </a:ext>
                  </a:extLst>
                </a:gridCol>
                <a:gridCol w="329184">
                  <a:extLst>
                    <a:ext uri="{9D8B030D-6E8A-4147-A177-3AD203B41FA5}">
                      <a16:colId xmlns:a16="http://schemas.microsoft.com/office/drawing/2014/main" val="2167370404"/>
                    </a:ext>
                  </a:extLst>
                </a:gridCol>
                <a:gridCol w="329184">
                  <a:extLst>
                    <a:ext uri="{9D8B030D-6E8A-4147-A177-3AD203B41FA5}">
                      <a16:colId xmlns:a16="http://schemas.microsoft.com/office/drawing/2014/main" val="2740950594"/>
                    </a:ext>
                  </a:extLst>
                </a:gridCol>
                <a:gridCol w="370332">
                  <a:extLst>
                    <a:ext uri="{9D8B030D-6E8A-4147-A177-3AD203B41FA5}">
                      <a16:colId xmlns:a16="http://schemas.microsoft.com/office/drawing/2014/main" val="761915275"/>
                    </a:ext>
                  </a:extLst>
                </a:gridCol>
                <a:gridCol w="370332">
                  <a:extLst>
                    <a:ext uri="{9D8B030D-6E8A-4147-A177-3AD203B41FA5}">
                      <a16:colId xmlns:a16="http://schemas.microsoft.com/office/drawing/2014/main" val="1765381605"/>
                    </a:ext>
                  </a:extLst>
                </a:gridCol>
                <a:gridCol w="329184">
                  <a:extLst>
                    <a:ext uri="{9D8B030D-6E8A-4147-A177-3AD203B41FA5}">
                      <a16:colId xmlns:a16="http://schemas.microsoft.com/office/drawing/2014/main" val="2974674269"/>
                    </a:ext>
                  </a:extLst>
                </a:gridCol>
                <a:gridCol w="329184">
                  <a:extLst>
                    <a:ext uri="{9D8B030D-6E8A-4147-A177-3AD203B41FA5}">
                      <a16:colId xmlns:a16="http://schemas.microsoft.com/office/drawing/2014/main" val="1718617512"/>
                    </a:ext>
                  </a:extLst>
                </a:gridCol>
                <a:gridCol w="370332">
                  <a:extLst>
                    <a:ext uri="{9D8B030D-6E8A-4147-A177-3AD203B41FA5}">
                      <a16:colId xmlns:a16="http://schemas.microsoft.com/office/drawing/2014/main" val="316481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166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- 2018-05-11 21:28:59 </a:t>
                      </a:r>
                      <a:r>
                        <a:rPr kumimoji="0" lang="en-US" sz="1000" b="0" i="0" u="none" strike="noStrike" kern="1200" cap="none" spc="0" normalizeH="0" baseline="0" noProof="0">
                          <a:ln>
                            <a:noFill/>
                          </a:ln>
                          <a:solidFill>
                            <a:prstClr val="black"/>
                          </a:solidFill>
                          <a:effectLst/>
                          <a:uLnTx/>
                          <a:uFillTx/>
                          <a:latin typeface="+mn-lt"/>
                          <a:ea typeface="+mn-ea"/>
                          <a:cs typeface="+mn-cs"/>
                        </a:rPr>
                        <a:t> 
 After five days at NPE in Orlando and numerous discussions with interested visitors and experts, one thing is clear: the industry responded in a positive way to the new COMPEO compounder generation. With the modular machine concept, the ability to freely combine mixing elements with two to six rows of flights and an innovative discharge concept, the market has an unparalleled compounder at its disposal now .
"The launch of COMPEO was successful. NPE was the ideal trade show for the first step into the market. Good general conditions, an extraordinary booth and the visitors´ overwhelming interest was motivation to us and thus carried us through the days at the fair. The COMPEO presentation now continues at PLAST Milan in Italy and Compounding World Expo in Germany", says Philip Nising, CEO of BUSS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652579"/>
                  </a:ext>
                </a:extLst>
              </a:tr>
            </a:tbl>
          </a:graphicData>
        </a:graphic>
      </p:graphicFrame>
      <p:sp>
        <p:nvSpPr>
          <p:cNvPr id="4" name="Text Placeholder 3">
            <a:extLst>
              <a:ext uri="{FF2B5EF4-FFF2-40B4-BE49-F238E27FC236}">
                <a16:creationId xmlns:a16="http://schemas.microsoft.com/office/drawing/2014/main" id="{1C0D239D-ED9A-48FB-B145-D066A1D79261}"/>
              </a:ext>
            </a:extLst>
          </p:cNvPr>
          <p:cNvSpPr>
            <a:spLocks noGrp="1"/>
          </p:cNvSpPr>
          <p:nvPr>
            <p:ph type="body" sz="quarter" idx="14"/>
          </p:nvPr>
        </p:nvSpPr>
        <p:spPr/>
        <p:txBody>
          <a:bodyPr/>
          <a:lstStyle/>
          <a:p>
            <a:r>
              <a:rPr lang="en-US"/>
              <a:t>05/01/2018 - 05/15/2018</a:t>
            </a:r>
          </a:p>
        </p:txBody>
      </p:sp>
    </p:spTree>
    <p:extLst>
      <p:ext uri="{BB962C8B-B14F-4D97-AF65-F5344CB8AC3E}">
        <p14:creationId xmlns:p14="http://schemas.microsoft.com/office/powerpoint/2010/main" val="1757584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6414A-B5D0-4315-B4B1-A8A9B4AC670F}"/>
              </a:ext>
            </a:extLst>
          </p:cNvPr>
          <p:cNvSpPr>
            <a:spLocks noGrp="1"/>
          </p:cNvSpPr>
          <p:nvPr>
            <p:ph type="title"/>
          </p:nvPr>
        </p:nvSpPr>
        <p:spPr/>
        <p:txBody>
          <a:bodyPr/>
          <a:lstStyle/>
          <a:p>
            <a:r>
              <a:rPr lang="en-US"/>
              <a:t>Facebook Own Posts Table  | All Pages - 3 of 5</a:t>
            </a:r>
          </a:p>
        </p:txBody>
      </p:sp>
      <p:graphicFrame>
        <p:nvGraphicFramePr>
          <p:cNvPr id="5" name="Table Placeholder 4">
            <a:extLst>
              <a:ext uri="{FF2B5EF4-FFF2-40B4-BE49-F238E27FC236}">
                <a16:creationId xmlns:a16="http://schemas.microsoft.com/office/drawing/2014/main" id="{1DD8705F-4980-4DFE-A415-A11634191270}"/>
              </a:ext>
            </a:extLst>
          </p:cNvPr>
          <p:cNvGraphicFramePr>
            <a:graphicFrameLocks noGrp="1"/>
          </p:cNvGraphicFramePr>
          <p:nvPr>
            <p:ph type="tbl" sz="quarter" idx="13"/>
            <p:extLst>
              <p:ext uri="{D42A27DB-BD31-4B8C-83A1-F6EECF244321}">
                <p14:modId xmlns:p14="http://schemas.microsoft.com/office/powerpoint/2010/main" val="1813495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5900353"/>
                    </a:ext>
                  </a:extLst>
                </a:gridCol>
                <a:gridCol w="370332">
                  <a:extLst>
                    <a:ext uri="{9D8B030D-6E8A-4147-A177-3AD203B41FA5}">
                      <a16:colId xmlns:a16="http://schemas.microsoft.com/office/drawing/2014/main" val="332373597"/>
                    </a:ext>
                  </a:extLst>
                </a:gridCol>
                <a:gridCol w="370332">
                  <a:extLst>
                    <a:ext uri="{9D8B030D-6E8A-4147-A177-3AD203B41FA5}">
                      <a16:colId xmlns:a16="http://schemas.microsoft.com/office/drawing/2014/main" val="3718408032"/>
                    </a:ext>
                  </a:extLst>
                </a:gridCol>
                <a:gridCol w="370332">
                  <a:extLst>
                    <a:ext uri="{9D8B030D-6E8A-4147-A177-3AD203B41FA5}">
                      <a16:colId xmlns:a16="http://schemas.microsoft.com/office/drawing/2014/main" val="1762777543"/>
                    </a:ext>
                  </a:extLst>
                </a:gridCol>
                <a:gridCol w="329184">
                  <a:extLst>
                    <a:ext uri="{9D8B030D-6E8A-4147-A177-3AD203B41FA5}">
                      <a16:colId xmlns:a16="http://schemas.microsoft.com/office/drawing/2014/main" val="1482314417"/>
                    </a:ext>
                  </a:extLst>
                </a:gridCol>
                <a:gridCol w="329184">
                  <a:extLst>
                    <a:ext uri="{9D8B030D-6E8A-4147-A177-3AD203B41FA5}">
                      <a16:colId xmlns:a16="http://schemas.microsoft.com/office/drawing/2014/main" val="302713984"/>
                    </a:ext>
                  </a:extLst>
                </a:gridCol>
                <a:gridCol w="329184">
                  <a:extLst>
                    <a:ext uri="{9D8B030D-6E8A-4147-A177-3AD203B41FA5}">
                      <a16:colId xmlns:a16="http://schemas.microsoft.com/office/drawing/2014/main" val="1127390157"/>
                    </a:ext>
                  </a:extLst>
                </a:gridCol>
                <a:gridCol w="329184">
                  <a:extLst>
                    <a:ext uri="{9D8B030D-6E8A-4147-A177-3AD203B41FA5}">
                      <a16:colId xmlns:a16="http://schemas.microsoft.com/office/drawing/2014/main" val="3591515927"/>
                    </a:ext>
                  </a:extLst>
                </a:gridCol>
                <a:gridCol w="329184">
                  <a:extLst>
                    <a:ext uri="{9D8B030D-6E8A-4147-A177-3AD203B41FA5}">
                      <a16:colId xmlns:a16="http://schemas.microsoft.com/office/drawing/2014/main" val="1953147820"/>
                    </a:ext>
                  </a:extLst>
                </a:gridCol>
                <a:gridCol w="329184">
                  <a:extLst>
                    <a:ext uri="{9D8B030D-6E8A-4147-A177-3AD203B41FA5}">
                      <a16:colId xmlns:a16="http://schemas.microsoft.com/office/drawing/2014/main" val="1946370303"/>
                    </a:ext>
                  </a:extLst>
                </a:gridCol>
                <a:gridCol w="329184">
                  <a:extLst>
                    <a:ext uri="{9D8B030D-6E8A-4147-A177-3AD203B41FA5}">
                      <a16:colId xmlns:a16="http://schemas.microsoft.com/office/drawing/2014/main" val="2272650699"/>
                    </a:ext>
                  </a:extLst>
                </a:gridCol>
                <a:gridCol w="329184">
                  <a:extLst>
                    <a:ext uri="{9D8B030D-6E8A-4147-A177-3AD203B41FA5}">
                      <a16:colId xmlns:a16="http://schemas.microsoft.com/office/drawing/2014/main" val="999946625"/>
                    </a:ext>
                  </a:extLst>
                </a:gridCol>
                <a:gridCol w="329184">
                  <a:extLst>
                    <a:ext uri="{9D8B030D-6E8A-4147-A177-3AD203B41FA5}">
                      <a16:colId xmlns:a16="http://schemas.microsoft.com/office/drawing/2014/main" val="1260570609"/>
                    </a:ext>
                  </a:extLst>
                </a:gridCol>
                <a:gridCol w="370332">
                  <a:extLst>
                    <a:ext uri="{9D8B030D-6E8A-4147-A177-3AD203B41FA5}">
                      <a16:colId xmlns:a16="http://schemas.microsoft.com/office/drawing/2014/main" val="2499142792"/>
                    </a:ext>
                  </a:extLst>
                </a:gridCol>
                <a:gridCol w="370332">
                  <a:extLst>
                    <a:ext uri="{9D8B030D-6E8A-4147-A177-3AD203B41FA5}">
                      <a16:colId xmlns:a16="http://schemas.microsoft.com/office/drawing/2014/main" val="3469463470"/>
                    </a:ext>
                  </a:extLst>
                </a:gridCol>
                <a:gridCol w="329184">
                  <a:extLst>
                    <a:ext uri="{9D8B030D-6E8A-4147-A177-3AD203B41FA5}">
                      <a16:colId xmlns:a16="http://schemas.microsoft.com/office/drawing/2014/main" val="3655445356"/>
                    </a:ext>
                  </a:extLst>
                </a:gridCol>
                <a:gridCol w="329184">
                  <a:extLst>
                    <a:ext uri="{9D8B030D-6E8A-4147-A177-3AD203B41FA5}">
                      <a16:colId xmlns:a16="http://schemas.microsoft.com/office/drawing/2014/main" val="1919562408"/>
                    </a:ext>
                  </a:extLst>
                </a:gridCol>
                <a:gridCol w="370332">
                  <a:extLst>
                    <a:ext uri="{9D8B030D-6E8A-4147-A177-3AD203B41FA5}">
                      <a16:colId xmlns:a16="http://schemas.microsoft.com/office/drawing/2014/main" val="116108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546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- 2018-05-10 15:12:34 </a:t>
                      </a:r>
                      <a:r>
                        <a:rPr kumimoji="0" lang="en-US" sz="1000" b="0" i="0" u="none" strike="noStrike" kern="1200" cap="none" spc="0" normalizeH="0" baseline="0" noProof="0">
                          <a:ln>
                            <a:noFill/>
                          </a:ln>
                          <a:solidFill>
                            <a:prstClr val="black"/>
                          </a:solidFill>
                          <a:effectLst/>
                          <a:uLnTx/>
                          <a:uFillTx/>
                          <a:latin typeface="+mn-lt"/>
                          <a:ea typeface="+mn-ea"/>
                          <a:cs typeface="+mn-cs"/>
                        </a:rPr>
                        <a:t> 
 COMPEO is definitely the star at our booth W1963 in the West Hall of the Orange County Convention Center in Orlando, Florida. The impressive and high-contrast stand design attracts attention and directs the interest to the elegant yet extremely functional machine design of our new compounder, which significantly expands the application spectrum of the reciprocating Kneader technology for the plastics industry. The motto "Incredibly different" aptly underlines the performance in terms of extended process window, high performance at low speeds, robustness and operational reliability.    
Come and visit us at NPE 2018! Orange County Convention Center in Orlando, Florida. Hall: West Hall / Booth: W1963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0521244"/>
                  </a:ext>
                </a:extLst>
              </a:tr>
            </a:tbl>
          </a:graphicData>
        </a:graphic>
      </p:graphicFrame>
      <p:sp>
        <p:nvSpPr>
          <p:cNvPr id="4" name="Text Placeholder 3">
            <a:extLst>
              <a:ext uri="{FF2B5EF4-FFF2-40B4-BE49-F238E27FC236}">
                <a16:creationId xmlns:a16="http://schemas.microsoft.com/office/drawing/2014/main" id="{1FD6542C-4D8E-4AAF-B762-413E11E8FE60}"/>
              </a:ext>
            </a:extLst>
          </p:cNvPr>
          <p:cNvSpPr>
            <a:spLocks noGrp="1"/>
          </p:cNvSpPr>
          <p:nvPr>
            <p:ph type="body" sz="quarter" idx="14"/>
          </p:nvPr>
        </p:nvSpPr>
        <p:spPr/>
        <p:txBody>
          <a:bodyPr/>
          <a:lstStyle/>
          <a:p>
            <a:r>
              <a:rPr lang="en-US"/>
              <a:t>05/01/2018 - 05/15/2018</a:t>
            </a:r>
          </a:p>
        </p:txBody>
      </p:sp>
    </p:spTree>
    <p:extLst>
      <p:ext uri="{BB962C8B-B14F-4D97-AF65-F5344CB8AC3E}">
        <p14:creationId xmlns:p14="http://schemas.microsoft.com/office/powerpoint/2010/main" val="2310882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86B6-6FB7-4455-B5CF-F10361553763}"/>
              </a:ext>
            </a:extLst>
          </p:cNvPr>
          <p:cNvSpPr>
            <a:spLocks noGrp="1"/>
          </p:cNvSpPr>
          <p:nvPr>
            <p:ph type="title"/>
          </p:nvPr>
        </p:nvSpPr>
        <p:spPr/>
        <p:txBody>
          <a:bodyPr/>
          <a:lstStyle/>
          <a:p>
            <a:r>
              <a:rPr lang="en-US"/>
              <a:t>Facebook Own Posts Table  | All Pages - 4 of 5</a:t>
            </a:r>
          </a:p>
        </p:txBody>
      </p:sp>
      <p:graphicFrame>
        <p:nvGraphicFramePr>
          <p:cNvPr id="5" name="Table Placeholder 4">
            <a:extLst>
              <a:ext uri="{FF2B5EF4-FFF2-40B4-BE49-F238E27FC236}">
                <a16:creationId xmlns:a16="http://schemas.microsoft.com/office/drawing/2014/main" id="{D5BE5D08-212A-4598-9F2F-5A211C9E8E9D}"/>
              </a:ext>
            </a:extLst>
          </p:cNvPr>
          <p:cNvGraphicFramePr>
            <a:graphicFrameLocks noGrp="1"/>
          </p:cNvGraphicFramePr>
          <p:nvPr>
            <p:ph type="tbl" sz="quarter" idx="13"/>
            <p:extLst>
              <p:ext uri="{D42A27DB-BD31-4B8C-83A1-F6EECF244321}">
                <p14:modId xmlns:p14="http://schemas.microsoft.com/office/powerpoint/2010/main" val="171860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37390515"/>
                    </a:ext>
                  </a:extLst>
                </a:gridCol>
                <a:gridCol w="370332">
                  <a:extLst>
                    <a:ext uri="{9D8B030D-6E8A-4147-A177-3AD203B41FA5}">
                      <a16:colId xmlns:a16="http://schemas.microsoft.com/office/drawing/2014/main" val="337676282"/>
                    </a:ext>
                  </a:extLst>
                </a:gridCol>
                <a:gridCol w="370332">
                  <a:extLst>
                    <a:ext uri="{9D8B030D-6E8A-4147-A177-3AD203B41FA5}">
                      <a16:colId xmlns:a16="http://schemas.microsoft.com/office/drawing/2014/main" val="2735884266"/>
                    </a:ext>
                  </a:extLst>
                </a:gridCol>
                <a:gridCol w="370332">
                  <a:extLst>
                    <a:ext uri="{9D8B030D-6E8A-4147-A177-3AD203B41FA5}">
                      <a16:colId xmlns:a16="http://schemas.microsoft.com/office/drawing/2014/main" val="3155665923"/>
                    </a:ext>
                  </a:extLst>
                </a:gridCol>
                <a:gridCol w="329184">
                  <a:extLst>
                    <a:ext uri="{9D8B030D-6E8A-4147-A177-3AD203B41FA5}">
                      <a16:colId xmlns:a16="http://schemas.microsoft.com/office/drawing/2014/main" val="3414497280"/>
                    </a:ext>
                  </a:extLst>
                </a:gridCol>
                <a:gridCol w="329184">
                  <a:extLst>
                    <a:ext uri="{9D8B030D-6E8A-4147-A177-3AD203B41FA5}">
                      <a16:colId xmlns:a16="http://schemas.microsoft.com/office/drawing/2014/main" val="1544999346"/>
                    </a:ext>
                  </a:extLst>
                </a:gridCol>
                <a:gridCol w="329184">
                  <a:extLst>
                    <a:ext uri="{9D8B030D-6E8A-4147-A177-3AD203B41FA5}">
                      <a16:colId xmlns:a16="http://schemas.microsoft.com/office/drawing/2014/main" val="1439328461"/>
                    </a:ext>
                  </a:extLst>
                </a:gridCol>
                <a:gridCol w="329184">
                  <a:extLst>
                    <a:ext uri="{9D8B030D-6E8A-4147-A177-3AD203B41FA5}">
                      <a16:colId xmlns:a16="http://schemas.microsoft.com/office/drawing/2014/main" val="2031454687"/>
                    </a:ext>
                  </a:extLst>
                </a:gridCol>
                <a:gridCol w="329184">
                  <a:extLst>
                    <a:ext uri="{9D8B030D-6E8A-4147-A177-3AD203B41FA5}">
                      <a16:colId xmlns:a16="http://schemas.microsoft.com/office/drawing/2014/main" val="2592910683"/>
                    </a:ext>
                  </a:extLst>
                </a:gridCol>
                <a:gridCol w="329184">
                  <a:extLst>
                    <a:ext uri="{9D8B030D-6E8A-4147-A177-3AD203B41FA5}">
                      <a16:colId xmlns:a16="http://schemas.microsoft.com/office/drawing/2014/main" val="953561146"/>
                    </a:ext>
                  </a:extLst>
                </a:gridCol>
                <a:gridCol w="329184">
                  <a:extLst>
                    <a:ext uri="{9D8B030D-6E8A-4147-A177-3AD203B41FA5}">
                      <a16:colId xmlns:a16="http://schemas.microsoft.com/office/drawing/2014/main" val="3026724037"/>
                    </a:ext>
                  </a:extLst>
                </a:gridCol>
                <a:gridCol w="329184">
                  <a:extLst>
                    <a:ext uri="{9D8B030D-6E8A-4147-A177-3AD203B41FA5}">
                      <a16:colId xmlns:a16="http://schemas.microsoft.com/office/drawing/2014/main" val="1119580494"/>
                    </a:ext>
                  </a:extLst>
                </a:gridCol>
                <a:gridCol w="329184">
                  <a:extLst>
                    <a:ext uri="{9D8B030D-6E8A-4147-A177-3AD203B41FA5}">
                      <a16:colId xmlns:a16="http://schemas.microsoft.com/office/drawing/2014/main" val="3506553907"/>
                    </a:ext>
                  </a:extLst>
                </a:gridCol>
                <a:gridCol w="370332">
                  <a:extLst>
                    <a:ext uri="{9D8B030D-6E8A-4147-A177-3AD203B41FA5}">
                      <a16:colId xmlns:a16="http://schemas.microsoft.com/office/drawing/2014/main" val="1569377980"/>
                    </a:ext>
                  </a:extLst>
                </a:gridCol>
                <a:gridCol w="370332">
                  <a:extLst>
                    <a:ext uri="{9D8B030D-6E8A-4147-A177-3AD203B41FA5}">
                      <a16:colId xmlns:a16="http://schemas.microsoft.com/office/drawing/2014/main" val="4253137412"/>
                    </a:ext>
                  </a:extLst>
                </a:gridCol>
                <a:gridCol w="329184">
                  <a:extLst>
                    <a:ext uri="{9D8B030D-6E8A-4147-A177-3AD203B41FA5}">
                      <a16:colId xmlns:a16="http://schemas.microsoft.com/office/drawing/2014/main" val="2782611260"/>
                    </a:ext>
                  </a:extLst>
                </a:gridCol>
                <a:gridCol w="329184">
                  <a:extLst>
                    <a:ext uri="{9D8B030D-6E8A-4147-A177-3AD203B41FA5}">
                      <a16:colId xmlns:a16="http://schemas.microsoft.com/office/drawing/2014/main" val="3228627383"/>
                    </a:ext>
                  </a:extLst>
                </a:gridCol>
                <a:gridCol w="370332">
                  <a:extLst>
                    <a:ext uri="{9D8B030D-6E8A-4147-A177-3AD203B41FA5}">
                      <a16:colId xmlns:a16="http://schemas.microsoft.com/office/drawing/2014/main" val="359592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95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- 2018-05-09 12:38:18 </a:t>
                      </a:r>
                      <a:r>
                        <a:rPr kumimoji="0" lang="en-US" sz="1000" b="0" i="0" u="none" strike="noStrike" kern="1200" cap="none" spc="0" normalizeH="0" baseline="0" noProof="0">
                          <a:ln>
                            <a:noFill/>
                          </a:ln>
                          <a:solidFill>
                            <a:prstClr val="black"/>
                          </a:solidFill>
                          <a:effectLst/>
                          <a:uLnTx/>
                          <a:uFillTx/>
                          <a:latin typeface="+mn-lt"/>
                          <a:ea typeface="+mn-ea"/>
                          <a:cs typeface="+mn-cs"/>
                        </a:rPr>
                        <a:t> 
 Second day at the NPE in Orlando. Again, our BUSS booth was very well visited. COMPEO, our new compounder generation, which combines its predecessors’ performance and robustness in a unique, multifunctional series, was discussed today. "Visitors to the stand are very interested in the powerful features of COMPEO. Especially the compounder´s wide range of applications, the new screw geometries and the extended process windows are of great interest to the booth visitors", Sales Manager Dana Pulvino sums up the second day of the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822980"/>
                  </a:ext>
                </a:extLst>
              </a:tr>
            </a:tbl>
          </a:graphicData>
        </a:graphic>
      </p:graphicFrame>
      <p:sp>
        <p:nvSpPr>
          <p:cNvPr id="4" name="Text Placeholder 3">
            <a:extLst>
              <a:ext uri="{FF2B5EF4-FFF2-40B4-BE49-F238E27FC236}">
                <a16:creationId xmlns:a16="http://schemas.microsoft.com/office/drawing/2014/main" id="{5E7B9F5A-5D4E-43E4-968C-AA1E3880CB03}"/>
              </a:ext>
            </a:extLst>
          </p:cNvPr>
          <p:cNvSpPr>
            <a:spLocks noGrp="1"/>
          </p:cNvSpPr>
          <p:nvPr>
            <p:ph type="body" sz="quarter" idx="14"/>
          </p:nvPr>
        </p:nvSpPr>
        <p:spPr/>
        <p:txBody>
          <a:bodyPr/>
          <a:lstStyle/>
          <a:p>
            <a:r>
              <a:rPr lang="en-US"/>
              <a:t>05/01/2018 - 05/15/2018</a:t>
            </a:r>
          </a:p>
        </p:txBody>
      </p:sp>
    </p:spTree>
    <p:extLst>
      <p:ext uri="{BB962C8B-B14F-4D97-AF65-F5344CB8AC3E}">
        <p14:creationId xmlns:p14="http://schemas.microsoft.com/office/powerpoint/2010/main" val="2094183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5B11-E194-4EE8-B7C0-211C91A8ED78}"/>
              </a:ext>
            </a:extLst>
          </p:cNvPr>
          <p:cNvSpPr>
            <a:spLocks noGrp="1"/>
          </p:cNvSpPr>
          <p:nvPr>
            <p:ph type="title"/>
          </p:nvPr>
        </p:nvSpPr>
        <p:spPr/>
        <p:txBody>
          <a:bodyPr/>
          <a:lstStyle/>
          <a:p>
            <a:r>
              <a:rPr lang="en-US"/>
              <a:t>Facebook Own Posts Table  | All Pages - 5 of 5</a:t>
            </a:r>
          </a:p>
        </p:txBody>
      </p:sp>
      <p:graphicFrame>
        <p:nvGraphicFramePr>
          <p:cNvPr id="5" name="Table Placeholder 4">
            <a:extLst>
              <a:ext uri="{FF2B5EF4-FFF2-40B4-BE49-F238E27FC236}">
                <a16:creationId xmlns:a16="http://schemas.microsoft.com/office/drawing/2014/main" id="{5806FEFB-38BE-4592-9D17-546F438F834F}"/>
              </a:ext>
            </a:extLst>
          </p:cNvPr>
          <p:cNvGraphicFramePr>
            <a:graphicFrameLocks noGrp="1"/>
          </p:cNvGraphicFramePr>
          <p:nvPr>
            <p:ph type="tbl" sz="quarter" idx="13"/>
            <p:extLst>
              <p:ext uri="{D42A27DB-BD31-4B8C-83A1-F6EECF244321}">
                <p14:modId xmlns:p14="http://schemas.microsoft.com/office/powerpoint/2010/main" val="80444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3958455"/>
                    </a:ext>
                  </a:extLst>
                </a:gridCol>
                <a:gridCol w="370332">
                  <a:extLst>
                    <a:ext uri="{9D8B030D-6E8A-4147-A177-3AD203B41FA5}">
                      <a16:colId xmlns:a16="http://schemas.microsoft.com/office/drawing/2014/main" val="2892451596"/>
                    </a:ext>
                  </a:extLst>
                </a:gridCol>
                <a:gridCol w="370332">
                  <a:extLst>
                    <a:ext uri="{9D8B030D-6E8A-4147-A177-3AD203B41FA5}">
                      <a16:colId xmlns:a16="http://schemas.microsoft.com/office/drawing/2014/main" val="3988822101"/>
                    </a:ext>
                  </a:extLst>
                </a:gridCol>
                <a:gridCol w="370332">
                  <a:extLst>
                    <a:ext uri="{9D8B030D-6E8A-4147-A177-3AD203B41FA5}">
                      <a16:colId xmlns:a16="http://schemas.microsoft.com/office/drawing/2014/main" val="2233831590"/>
                    </a:ext>
                  </a:extLst>
                </a:gridCol>
                <a:gridCol w="329184">
                  <a:extLst>
                    <a:ext uri="{9D8B030D-6E8A-4147-A177-3AD203B41FA5}">
                      <a16:colId xmlns:a16="http://schemas.microsoft.com/office/drawing/2014/main" val="1361407299"/>
                    </a:ext>
                  </a:extLst>
                </a:gridCol>
                <a:gridCol w="329184">
                  <a:extLst>
                    <a:ext uri="{9D8B030D-6E8A-4147-A177-3AD203B41FA5}">
                      <a16:colId xmlns:a16="http://schemas.microsoft.com/office/drawing/2014/main" val="830033578"/>
                    </a:ext>
                  </a:extLst>
                </a:gridCol>
                <a:gridCol w="329184">
                  <a:extLst>
                    <a:ext uri="{9D8B030D-6E8A-4147-A177-3AD203B41FA5}">
                      <a16:colId xmlns:a16="http://schemas.microsoft.com/office/drawing/2014/main" val="3631166315"/>
                    </a:ext>
                  </a:extLst>
                </a:gridCol>
                <a:gridCol w="329184">
                  <a:extLst>
                    <a:ext uri="{9D8B030D-6E8A-4147-A177-3AD203B41FA5}">
                      <a16:colId xmlns:a16="http://schemas.microsoft.com/office/drawing/2014/main" val="4106992594"/>
                    </a:ext>
                  </a:extLst>
                </a:gridCol>
                <a:gridCol w="329184">
                  <a:extLst>
                    <a:ext uri="{9D8B030D-6E8A-4147-A177-3AD203B41FA5}">
                      <a16:colId xmlns:a16="http://schemas.microsoft.com/office/drawing/2014/main" val="2958012498"/>
                    </a:ext>
                  </a:extLst>
                </a:gridCol>
                <a:gridCol w="329184">
                  <a:extLst>
                    <a:ext uri="{9D8B030D-6E8A-4147-A177-3AD203B41FA5}">
                      <a16:colId xmlns:a16="http://schemas.microsoft.com/office/drawing/2014/main" val="1652147572"/>
                    </a:ext>
                  </a:extLst>
                </a:gridCol>
                <a:gridCol w="329184">
                  <a:extLst>
                    <a:ext uri="{9D8B030D-6E8A-4147-A177-3AD203B41FA5}">
                      <a16:colId xmlns:a16="http://schemas.microsoft.com/office/drawing/2014/main" val="4160556878"/>
                    </a:ext>
                  </a:extLst>
                </a:gridCol>
                <a:gridCol w="329184">
                  <a:extLst>
                    <a:ext uri="{9D8B030D-6E8A-4147-A177-3AD203B41FA5}">
                      <a16:colId xmlns:a16="http://schemas.microsoft.com/office/drawing/2014/main" val="1506028867"/>
                    </a:ext>
                  </a:extLst>
                </a:gridCol>
                <a:gridCol w="329184">
                  <a:extLst>
                    <a:ext uri="{9D8B030D-6E8A-4147-A177-3AD203B41FA5}">
                      <a16:colId xmlns:a16="http://schemas.microsoft.com/office/drawing/2014/main" val="1212292288"/>
                    </a:ext>
                  </a:extLst>
                </a:gridCol>
                <a:gridCol w="370332">
                  <a:extLst>
                    <a:ext uri="{9D8B030D-6E8A-4147-A177-3AD203B41FA5}">
                      <a16:colId xmlns:a16="http://schemas.microsoft.com/office/drawing/2014/main" val="1656481710"/>
                    </a:ext>
                  </a:extLst>
                </a:gridCol>
                <a:gridCol w="370332">
                  <a:extLst>
                    <a:ext uri="{9D8B030D-6E8A-4147-A177-3AD203B41FA5}">
                      <a16:colId xmlns:a16="http://schemas.microsoft.com/office/drawing/2014/main" val="2808407903"/>
                    </a:ext>
                  </a:extLst>
                </a:gridCol>
                <a:gridCol w="329184">
                  <a:extLst>
                    <a:ext uri="{9D8B030D-6E8A-4147-A177-3AD203B41FA5}">
                      <a16:colId xmlns:a16="http://schemas.microsoft.com/office/drawing/2014/main" val="3212450805"/>
                    </a:ext>
                  </a:extLst>
                </a:gridCol>
                <a:gridCol w="329184">
                  <a:extLst>
                    <a:ext uri="{9D8B030D-6E8A-4147-A177-3AD203B41FA5}">
                      <a16:colId xmlns:a16="http://schemas.microsoft.com/office/drawing/2014/main" val="4131182105"/>
                    </a:ext>
                  </a:extLst>
                </a:gridCol>
                <a:gridCol w="370332">
                  <a:extLst>
                    <a:ext uri="{9D8B030D-6E8A-4147-A177-3AD203B41FA5}">
                      <a16:colId xmlns:a16="http://schemas.microsoft.com/office/drawing/2014/main" val="219173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042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Buss AG - 2018-05-04 10:55:52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8499827"/>
                  </a:ext>
                </a:extLst>
              </a:tr>
            </a:tbl>
          </a:graphicData>
        </a:graphic>
      </p:graphicFrame>
      <p:sp>
        <p:nvSpPr>
          <p:cNvPr id="4" name="Text Placeholder 3">
            <a:extLst>
              <a:ext uri="{FF2B5EF4-FFF2-40B4-BE49-F238E27FC236}">
                <a16:creationId xmlns:a16="http://schemas.microsoft.com/office/drawing/2014/main" id="{08252E66-A74D-4D18-A1AF-279A56725A91}"/>
              </a:ext>
            </a:extLst>
          </p:cNvPr>
          <p:cNvSpPr>
            <a:spLocks noGrp="1"/>
          </p:cNvSpPr>
          <p:nvPr>
            <p:ph type="body" sz="quarter" idx="14"/>
          </p:nvPr>
        </p:nvSpPr>
        <p:spPr/>
        <p:txBody>
          <a:bodyPr/>
          <a:lstStyle/>
          <a:p>
            <a:r>
              <a:rPr lang="en-US"/>
              <a:t>05/01/2018 - 05/15/2018</a:t>
            </a:r>
          </a:p>
        </p:txBody>
      </p:sp>
    </p:spTree>
    <p:extLst>
      <p:ext uri="{BB962C8B-B14F-4D97-AF65-F5344CB8AC3E}">
        <p14:creationId xmlns:p14="http://schemas.microsoft.com/office/powerpoint/2010/main" val="42156892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325</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Posts Table  | All Pages - 1 of 5</vt:lpstr>
      <vt:lpstr>Facebook Own Posts Table  | All Pages - 2 of 5</vt:lpstr>
      <vt:lpstr>Facebook Own Posts Table  | All Pages - 3 of 5</vt:lpstr>
      <vt:lpstr>Facebook Own Posts Table  | All Pages - 4 of 5</vt:lpstr>
      <vt:lpstr>Facebook Own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5</dc:title>
  <dc:creator>Administrator</dc:creator>
  <cp:lastModifiedBy>Administrator</cp:lastModifiedBy>
  <cp:revision>1</cp:revision>
  <dcterms:created xsi:type="dcterms:W3CDTF">2018-09-04T07:59:33Z</dcterms:created>
  <dcterms:modified xsi:type="dcterms:W3CDTF">2018-09-04T08:00:37Z</dcterms:modified>
</cp:coreProperties>
</file>