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E14DF-807D-4CB3-A294-3D4C77B79EC1}"/>
              </a:ext>
            </a:extLst>
          </p:cNvPr>
          <p:cNvSpPr>
            <a:spLocks noGrp="1"/>
          </p:cNvSpPr>
          <p:nvPr>
            <p:ph type="title"/>
          </p:nvPr>
        </p:nvSpPr>
        <p:spPr/>
        <p:txBody>
          <a:bodyPr/>
          <a:lstStyle/>
          <a:p>
            <a:r>
              <a:rPr lang="en-US"/>
              <a:t>Facebook Own Posts Table  | All Pages - 1 of 24</a:t>
            </a:r>
          </a:p>
        </p:txBody>
      </p:sp>
      <p:graphicFrame>
        <p:nvGraphicFramePr>
          <p:cNvPr id="5" name="Table Placeholder 4">
            <a:extLst>
              <a:ext uri="{FF2B5EF4-FFF2-40B4-BE49-F238E27FC236}">
                <a16:creationId xmlns:a16="http://schemas.microsoft.com/office/drawing/2014/main" id="{37C6FBAC-B69B-4561-AC8A-8C7E6B4A7A96}"/>
              </a:ext>
            </a:extLst>
          </p:cNvPr>
          <p:cNvGraphicFramePr>
            <a:graphicFrameLocks noGrp="1"/>
          </p:cNvGraphicFramePr>
          <p:nvPr>
            <p:ph type="tbl" sz="quarter" idx="13"/>
            <p:extLst>
              <p:ext uri="{D42A27DB-BD31-4B8C-83A1-F6EECF244321}">
                <p14:modId xmlns:p14="http://schemas.microsoft.com/office/powerpoint/2010/main" val="1806925810"/>
              </p:ext>
            </p:extLst>
          </p:nvPr>
        </p:nvGraphicFramePr>
        <p:xfrm>
          <a:off x="457200" y="1731963"/>
          <a:ext cx="8229600" cy="1310640"/>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829747269"/>
                    </a:ext>
                  </a:extLst>
                </a:gridCol>
                <a:gridCol w="370332">
                  <a:extLst>
                    <a:ext uri="{9D8B030D-6E8A-4147-A177-3AD203B41FA5}">
                      <a16:colId xmlns:a16="http://schemas.microsoft.com/office/drawing/2014/main" val="2168531001"/>
                    </a:ext>
                  </a:extLst>
                </a:gridCol>
                <a:gridCol w="370332">
                  <a:extLst>
                    <a:ext uri="{9D8B030D-6E8A-4147-A177-3AD203B41FA5}">
                      <a16:colId xmlns:a16="http://schemas.microsoft.com/office/drawing/2014/main" val="3836706035"/>
                    </a:ext>
                  </a:extLst>
                </a:gridCol>
                <a:gridCol w="370332">
                  <a:extLst>
                    <a:ext uri="{9D8B030D-6E8A-4147-A177-3AD203B41FA5}">
                      <a16:colId xmlns:a16="http://schemas.microsoft.com/office/drawing/2014/main" val="2211529379"/>
                    </a:ext>
                  </a:extLst>
                </a:gridCol>
                <a:gridCol w="329184">
                  <a:extLst>
                    <a:ext uri="{9D8B030D-6E8A-4147-A177-3AD203B41FA5}">
                      <a16:colId xmlns:a16="http://schemas.microsoft.com/office/drawing/2014/main" val="2135747881"/>
                    </a:ext>
                  </a:extLst>
                </a:gridCol>
                <a:gridCol w="329184">
                  <a:extLst>
                    <a:ext uri="{9D8B030D-6E8A-4147-A177-3AD203B41FA5}">
                      <a16:colId xmlns:a16="http://schemas.microsoft.com/office/drawing/2014/main" val="1194023271"/>
                    </a:ext>
                  </a:extLst>
                </a:gridCol>
                <a:gridCol w="329184">
                  <a:extLst>
                    <a:ext uri="{9D8B030D-6E8A-4147-A177-3AD203B41FA5}">
                      <a16:colId xmlns:a16="http://schemas.microsoft.com/office/drawing/2014/main" val="1694746376"/>
                    </a:ext>
                  </a:extLst>
                </a:gridCol>
                <a:gridCol w="329184">
                  <a:extLst>
                    <a:ext uri="{9D8B030D-6E8A-4147-A177-3AD203B41FA5}">
                      <a16:colId xmlns:a16="http://schemas.microsoft.com/office/drawing/2014/main" val="156903177"/>
                    </a:ext>
                  </a:extLst>
                </a:gridCol>
                <a:gridCol w="329184">
                  <a:extLst>
                    <a:ext uri="{9D8B030D-6E8A-4147-A177-3AD203B41FA5}">
                      <a16:colId xmlns:a16="http://schemas.microsoft.com/office/drawing/2014/main" val="4067981531"/>
                    </a:ext>
                  </a:extLst>
                </a:gridCol>
                <a:gridCol w="329184">
                  <a:extLst>
                    <a:ext uri="{9D8B030D-6E8A-4147-A177-3AD203B41FA5}">
                      <a16:colId xmlns:a16="http://schemas.microsoft.com/office/drawing/2014/main" val="1128424165"/>
                    </a:ext>
                  </a:extLst>
                </a:gridCol>
                <a:gridCol w="329184">
                  <a:extLst>
                    <a:ext uri="{9D8B030D-6E8A-4147-A177-3AD203B41FA5}">
                      <a16:colId xmlns:a16="http://schemas.microsoft.com/office/drawing/2014/main" val="1548360004"/>
                    </a:ext>
                  </a:extLst>
                </a:gridCol>
                <a:gridCol w="329184">
                  <a:extLst>
                    <a:ext uri="{9D8B030D-6E8A-4147-A177-3AD203B41FA5}">
                      <a16:colId xmlns:a16="http://schemas.microsoft.com/office/drawing/2014/main" val="2826976860"/>
                    </a:ext>
                  </a:extLst>
                </a:gridCol>
                <a:gridCol w="329184">
                  <a:extLst>
                    <a:ext uri="{9D8B030D-6E8A-4147-A177-3AD203B41FA5}">
                      <a16:colId xmlns:a16="http://schemas.microsoft.com/office/drawing/2014/main" val="459262648"/>
                    </a:ext>
                  </a:extLst>
                </a:gridCol>
                <a:gridCol w="370332">
                  <a:extLst>
                    <a:ext uri="{9D8B030D-6E8A-4147-A177-3AD203B41FA5}">
                      <a16:colId xmlns:a16="http://schemas.microsoft.com/office/drawing/2014/main" val="2044184405"/>
                    </a:ext>
                  </a:extLst>
                </a:gridCol>
                <a:gridCol w="370332">
                  <a:extLst>
                    <a:ext uri="{9D8B030D-6E8A-4147-A177-3AD203B41FA5}">
                      <a16:colId xmlns:a16="http://schemas.microsoft.com/office/drawing/2014/main" val="855899366"/>
                    </a:ext>
                  </a:extLst>
                </a:gridCol>
                <a:gridCol w="329184">
                  <a:extLst>
                    <a:ext uri="{9D8B030D-6E8A-4147-A177-3AD203B41FA5}">
                      <a16:colId xmlns:a16="http://schemas.microsoft.com/office/drawing/2014/main" val="1585994578"/>
                    </a:ext>
                  </a:extLst>
                </a:gridCol>
                <a:gridCol w="329184">
                  <a:extLst>
                    <a:ext uri="{9D8B030D-6E8A-4147-A177-3AD203B41FA5}">
                      <a16:colId xmlns:a16="http://schemas.microsoft.com/office/drawing/2014/main" val="3594991099"/>
                    </a:ext>
                  </a:extLst>
                </a:gridCol>
                <a:gridCol w="370332">
                  <a:extLst>
                    <a:ext uri="{9D8B030D-6E8A-4147-A177-3AD203B41FA5}">
                      <a16:colId xmlns:a16="http://schemas.microsoft.com/office/drawing/2014/main" val="2031341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78833204"/>
                  </a:ext>
                </a:extLst>
              </a:tr>
            </a:tbl>
          </a:graphicData>
        </a:graphic>
      </p:graphicFrame>
      <p:sp>
        <p:nvSpPr>
          <p:cNvPr id="4" name="Text Placeholder 3">
            <a:extLst>
              <a:ext uri="{FF2B5EF4-FFF2-40B4-BE49-F238E27FC236}">
                <a16:creationId xmlns:a16="http://schemas.microsoft.com/office/drawing/2014/main" id="{8712850A-4FBE-409B-8D47-32DF29174BB5}"/>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12575036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AD2142-7974-41CC-A496-EB44B0C6D46B}"/>
              </a:ext>
            </a:extLst>
          </p:cNvPr>
          <p:cNvSpPr>
            <a:spLocks noGrp="1"/>
          </p:cNvSpPr>
          <p:nvPr>
            <p:ph type="title"/>
          </p:nvPr>
        </p:nvSpPr>
        <p:spPr/>
        <p:txBody>
          <a:bodyPr/>
          <a:lstStyle/>
          <a:p>
            <a:r>
              <a:rPr lang="en-US"/>
              <a:t>Facebook Own Posts Table  | All Pages - 2 of 24</a:t>
            </a:r>
          </a:p>
        </p:txBody>
      </p:sp>
      <p:graphicFrame>
        <p:nvGraphicFramePr>
          <p:cNvPr id="5" name="Table Placeholder 4">
            <a:extLst>
              <a:ext uri="{FF2B5EF4-FFF2-40B4-BE49-F238E27FC236}">
                <a16:creationId xmlns:a16="http://schemas.microsoft.com/office/drawing/2014/main" id="{5FC91AE3-C367-4A93-A409-036A2A123276}"/>
              </a:ext>
            </a:extLst>
          </p:cNvPr>
          <p:cNvGraphicFramePr>
            <a:graphicFrameLocks noGrp="1"/>
          </p:cNvGraphicFramePr>
          <p:nvPr>
            <p:ph type="tbl" sz="quarter" idx="13"/>
            <p:extLst>
              <p:ext uri="{D42A27DB-BD31-4B8C-83A1-F6EECF244321}">
                <p14:modId xmlns:p14="http://schemas.microsoft.com/office/powerpoint/2010/main" val="16789431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654358173"/>
                    </a:ext>
                  </a:extLst>
                </a:gridCol>
                <a:gridCol w="370332">
                  <a:extLst>
                    <a:ext uri="{9D8B030D-6E8A-4147-A177-3AD203B41FA5}">
                      <a16:colId xmlns:a16="http://schemas.microsoft.com/office/drawing/2014/main" val="3164464526"/>
                    </a:ext>
                  </a:extLst>
                </a:gridCol>
                <a:gridCol w="370332">
                  <a:extLst>
                    <a:ext uri="{9D8B030D-6E8A-4147-A177-3AD203B41FA5}">
                      <a16:colId xmlns:a16="http://schemas.microsoft.com/office/drawing/2014/main" val="3455085588"/>
                    </a:ext>
                  </a:extLst>
                </a:gridCol>
                <a:gridCol w="370332">
                  <a:extLst>
                    <a:ext uri="{9D8B030D-6E8A-4147-A177-3AD203B41FA5}">
                      <a16:colId xmlns:a16="http://schemas.microsoft.com/office/drawing/2014/main" val="1441789305"/>
                    </a:ext>
                  </a:extLst>
                </a:gridCol>
                <a:gridCol w="329184">
                  <a:extLst>
                    <a:ext uri="{9D8B030D-6E8A-4147-A177-3AD203B41FA5}">
                      <a16:colId xmlns:a16="http://schemas.microsoft.com/office/drawing/2014/main" val="4178834476"/>
                    </a:ext>
                  </a:extLst>
                </a:gridCol>
                <a:gridCol w="329184">
                  <a:extLst>
                    <a:ext uri="{9D8B030D-6E8A-4147-A177-3AD203B41FA5}">
                      <a16:colId xmlns:a16="http://schemas.microsoft.com/office/drawing/2014/main" val="2389976332"/>
                    </a:ext>
                  </a:extLst>
                </a:gridCol>
                <a:gridCol w="329184">
                  <a:extLst>
                    <a:ext uri="{9D8B030D-6E8A-4147-A177-3AD203B41FA5}">
                      <a16:colId xmlns:a16="http://schemas.microsoft.com/office/drawing/2014/main" val="1803697007"/>
                    </a:ext>
                  </a:extLst>
                </a:gridCol>
                <a:gridCol w="329184">
                  <a:extLst>
                    <a:ext uri="{9D8B030D-6E8A-4147-A177-3AD203B41FA5}">
                      <a16:colId xmlns:a16="http://schemas.microsoft.com/office/drawing/2014/main" val="2538450293"/>
                    </a:ext>
                  </a:extLst>
                </a:gridCol>
                <a:gridCol w="329184">
                  <a:extLst>
                    <a:ext uri="{9D8B030D-6E8A-4147-A177-3AD203B41FA5}">
                      <a16:colId xmlns:a16="http://schemas.microsoft.com/office/drawing/2014/main" val="3542121498"/>
                    </a:ext>
                  </a:extLst>
                </a:gridCol>
                <a:gridCol w="329184">
                  <a:extLst>
                    <a:ext uri="{9D8B030D-6E8A-4147-A177-3AD203B41FA5}">
                      <a16:colId xmlns:a16="http://schemas.microsoft.com/office/drawing/2014/main" val="2962430437"/>
                    </a:ext>
                  </a:extLst>
                </a:gridCol>
                <a:gridCol w="329184">
                  <a:extLst>
                    <a:ext uri="{9D8B030D-6E8A-4147-A177-3AD203B41FA5}">
                      <a16:colId xmlns:a16="http://schemas.microsoft.com/office/drawing/2014/main" val="760781090"/>
                    </a:ext>
                  </a:extLst>
                </a:gridCol>
                <a:gridCol w="329184">
                  <a:extLst>
                    <a:ext uri="{9D8B030D-6E8A-4147-A177-3AD203B41FA5}">
                      <a16:colId xmlns:a16="http://schemas.microsoft.com/office/drawing/2014/main" val="4032539946"/>
                    </a:ext>
                  </a:extLst>
                </a:gridCol>
                <a:gridCol w="329184">
                  <a:extLst>
                    <a:ext uri="{9D8B030D-6E8A-4147-A177-3AD203B41FA5}">
                      <a16:colId xmlns:a16="http://schemas.microsoft.com/office/drawing/2014/main" val="1497116254"/>
                    </a:ext>
                  </a:extLst>
                </a:gridCol>
                <a:gridCol w="370332">
                  <a:extLst>
                    <a:ext uri="{9D8B030D-6E8A-4147-A177-3AD203B41FA5}">
                      <a16:colId xmlns:a16="http://schemas.microsoft.com/office/drawing/2014/main" val="4176720558"/>
                    </a:ext>
                  </a:extLst>
                </a:gridCol>
                <a:gridCol w="370332">
                  <a:extLst>
                    <a:ext uri="{9D8B030D-6E8A-4147-A177-3AD203B41FA5}">
                      <a16:colId xmlns:a16="http://schemas.microsoft.com/office/drawing/2014/main" val="1537650652"/>
                    </a:ext>
                  </a:extLst>
                </a:gridCol>
                <a:gridCol w="329184">
                  <a:extLst>
                    <a:ext uri="{9D8B030D-6E8A-4147-A177-3AD203B41FA5}">
                      <a16:colId xmlns:a16="http://schemas.microsoft.com/office/drawing/2014/main" val="2470980236"/>
                    </a:ext>
                  </a:extLst>
                </a:gridCol>
                <a:gridCol w="329184">
                  <a:extLst>
                    <a:ext uri="{9D8B030D-6E8A-4147-A177-3AD203B41FA5}">
                      <a16:colId xmlns:a16="http://schemas.microsoft.com/office/drawing/2014/main" val="1524951589"/>
                    </a:ext>
                  </a:extLst>
                </a:gridCol>
                <a:gridCol w="370332">
                  <a:extLst>
                    <a:ext uri="{9D8B030D-6E8A-4147-A177-3AD203B41FA5}">
                      <a16:colId xmlns:a16="http://schemas.microsoft.com/office/drawing/2014/main" val="30289964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04804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- 2018-08-30 09:36:39 </a:t>
                      </a:r>
                      <a:r>
                        <a:rPr kumimoji="0" lang="en-US" sz="1000" b="0" i="0" u="none" strike="noStrike" kern="1200" cap="none" spc="0" normalizeH="0" baseline="0" noProof="0">
                          <a:ln>
                            <a:noFill/>
                          </a:ln>
                          <a:solidFill>
                            <a:prstClr val="black"/>
                          </a:solidFill>
                          <a:effectLst/>
                          <a:uLnTx/>
                          <a:uFillTx/>
                          <a:latin typeface="+mn-lt"/>
                          <a:ea typeface="+mn-ea"/>
                          <a:cs typeface="+mn-cs"/>
                        </a:rPr>
                        <a:t> 
 Withstanding the ingress of moisture, extremely good electrical resistance properties and flame retardancy, … The list of requirements for cable compounds is long and depends highly on its end uses. We at BUSS understand the diversity of cable compounds, from PVC to HFFR, from silane- to peroxide cross-linkable, as well as semi-conductives. Our new compounding system COMPEO, based on standardized modules, can be specifically configured to meet the increasing compounding requirements of the cable industry and covers the entire range of cable compounds, including HV and EHV grades.
Read more about our compounding solutions for the cable compounds industry here: https://busscorp.com/industries/cable-compounds/
#cablecompounds #cablecompounding #cablecompoundsindustry #compounding #cokneader #compoundingtechnology #compoundingprocess #mixing #kneading #polymers #polymerindustries #COMPEO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00312381"/>
                  </a:ext>
                </a:extLst>
              </a:tr>
            </a:tbl>
          </a:graphicData>
        </a:graphic>
      </p:graphicFrame>
      <p:sp>
        <p:nvSpPr>
          <p:cNvPr id="4" name="Text Placeholder 3">
            <a:extLst>
              <a:ext uri="{FF2B5EF4-FFF2-40B4-BE49-F238E27FC236}">
                <a16:creationId xmlns:a16="http://schemas.microsoft.com/office/drawing/2014/main" id="{972821EA-40DF-4146-8C1A-110A58D649B2}"/>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1627031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7570C-B1F7-4167-81FD-AA811F273D02}"/>
              </a:ext>
            </a:extLst>
          </p:cNvPr>
          <p:cNvSpPr>
            <a:spLocks noGrp="1"/>
          </p:cNvSpPr>
          <p:nvPr>
            <p:ph type="title"/>
          </p:nvPr>
        </p:nvSpPr>
        <p:spPr/>
        <p:txBody>
          <a:bodyPr/>
          <a:lstStyle/>
          <a:p>
            <a:r>
              <a:rPr lang="en-US"/>
              <a:t>Facebook Own Posts Table  | All Pages - 3 of 24</a:t>
            </a:r>
          </a:p>
        </p:txBody>
      </p:sp>
      <p:graphicFrame>
        <p:nvGraphicFramePr>
          <p:cNvPr id="5" name="Table Placeholder 4">
            <a:extLst>
              <a:ext uri="{FF2B5EF4-FFF2-40B4-BE49-F238E27FC236}">
                <a16:creationId xmlns:a16="http://schemas.microsoft.com/office/drawing/2014/main" id="{4C650229-B52D-46DB-9B76-2B52B0A03963}"/>
              </a:ext>
            </a:extLst>
          </p:cNvPr>
          <p:cNvGraphicFramePr>
            <a:graphicFrameLocks noGrp="1"/>
          </p:cNvGraphicFramePr>
          <p:nvPr>
            <p:ph type="tbl" sz="quarter" idx="13"/>
            <p:extLst>
              <p:ext uri="{D42A27DB-BD31-4B8C-83A1-F6EECF244321}">
                <p14:modId xmlns:p14="http://schemas.microsoft.com/office/powerpoint/2010/main" val="40056293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842214691"/>
                    </a:ext>
                  </a:extLst>
                </a:gridCol>
                <a:gridCol w="370332">
                  <a:extLst>
                    <a:ext uri="{9D8B030D-6E8A-4147-A177-3AD203B41FA5}">
                      <a16:colId xmlns:a16="http://schemas.microsoft.com/office/drawing/2014/main" val="2694444373"/>
                    </a:ext>
                  </a:extLst>
                </a:gridCol>
                <a:gridCol w="370332">
                  <a:extLst>
                    <a:ext uri="{9D8B030D-6E8A-4147-A177-3AD203B41FA5}">
                      <a16:colId xmlns:a16="http://schemas.microsoft.com/office/drawing/2014/main" val="4161205998"/>
                    </a:ext>
                  </a:extLst>
                </a:gridCol>
                <a:gridCol w="370332">
                  <a:extLst>
                    <a:ext uri="{9D8B030D-6E8A-4147-A177-3AD203B41FA5}">
                      <a16:colId xmlns:a16="http://schemas.microsoft.com/office/drawing/2014/main" val="1851515888"/>
                    </a:ext>
                  </a:extLst>
                </a:gridCol>
                <a:gridCol w="329184">
                  <a:extLst>
                    <a:ext uri="{9D8B030D-6E8A-4147-A177-3AD203B41FA5}">
                      <a16:colId xmlns:a16="http://schemas.microsoft.com/office/drawing/2014/main" val="1804895576"/>
                    </a:ext>
                  </a:extLst>
                </a:gridCol>
                <a:gridCol w="329184">
                  <a:extLst>
                    <a:ext uri="{9D8B030D-6E8A-4147-A177-3AD203B41FA5}">
                      <a16:colId xmlns:a16="http://schemas.microsoft.com/office/drawing/2014/main" val="353289754"/>
                    </a:ext>
                  </a:extLst>
                </a:gridCol>
                <a:gridCol w="329184">
                  <a:extLst>
                    <a:ext uri="{9D8B030D-6E8A-4147-A177-3AD203B41FA5}">
                      <a16:colId xmlns:a16="http://schemas.microsoft.com/office/drawing/2014/main" val="1373083571"/>
                    </a:ext>
                  </a:extLst>
                </a:gridCol>
                <a:gridCol w="329184">
                  <a:extLst>
                    <a:ext uri="{9D8B030D-6E8A-4147-A177-3AD203B41FA5}">
                      <a16:colId xmlns:a16="http://schemas.microsoft.com/office/drawing/2014/main" val="3789245023"/>
                    </a:ext>
                  </a:extLst>
                </a:gridCol>
                <a:gridCol w="329184">
                  <a:extLst>
                    <a:ext uri="{9D8B030D-6E8A-4147-A177-3AD203B41FA5}">
                      <a16:colId xmlns:a16="http://schemas.microsoft.com/office/drawing/2014/main" val="3427955733"/>
                    </a:ext>
                  </a:extLst>
                </a:gridCol>
                <a:gridCol w="329184">
                  <a:extLst>
                    <a:ext uri="{9D8B030D-6E8A-4147-A177-3AD203B41FA5}">
                      <a16:colId xmlns:a16="http://schemas.microsoft.com/office/drawing/2014/main" val="2456725466"/>
                    </a:ext>
                  </a:extLst>
                </a:gridCol>
                <a:gridCol w="329184">
                  <a:extLst>
                    <a:ext uri="{9D8B030D-6E8A-4147-A177-3AD203B41FA5}">
                      <a16:colId xmlns:a16="http://schemas.microsoft.com/office/drawing/2014/main" val="1037576246"/>
                    </a:ext>
                  </a:extLst>
                </a:gridCol>
                <a:gridCol w="329184">
                  <a:extLst>
                    <a:ext uri="{9D8B030D-6E8A-4147-A177-3AD203B41FA5}">
                      <a16:colId xmlns:a16="http://schemas.microsoft.com/office/drawing/2014/main" val="3659811748"/>
                    </a:ext>
                  </a:extLst>
                </a:gridCol>
                <a:gridCol w="329184">
                  <a:extLst>
                    <a:ext uri="{9D8B030D-6E8A-4147-A177-3AD203B41FA5}">
                      <a16:colId xmlns:a16="http://schemas.microsoft.com/office/drawing/2014/main" val="2822870799"/>
                    </a:ext>
                  </a:extLst>
                </a:gridCol>
                <a:gridCol w="370332">
                  <a:extLst>
                    <a:ext uri="{9D8B030D-6E8A-4147-A177-3AD203B41FA5}">
                      <a16:colId xmlns:a16="http://schemas.microsoft.com/office/drawing/2014/main" val="2159327802"/>
                    </a:ext>
                  </a:extLst>
                </a:gridCol>
                <a:gridCol w="370332">
                  <a:extLst>
                    <a:ext uri="{9D8B030D-6E8A-4147-A177-3AD203B41FA5}">
                      <a16:colId xmlns:a16="http://schemas.microsoft.com/office/drawing/2014/main" val="4163652698"/>
                    </a:ext>
                  </a:extLst>
                </a:gridCol>
                <a:gridCol w="329184">
                  <a:extLst>
                    <a:ext uri="{9D8B030D-6E8A-4147-A177-3AD203B41FA5}">
                      <a16:colId xmlns:a16="http://schemas.microsoft.com/office/drawing/2014/main" val="271629983"/>
                    </a:ext>
                  </a:extLst>
                </a:gridCol>
                <a:gridCol w="329184">
                  <a:extLst>
                    <a:ext uri="{9D8B030D-6E8A-4147-A177-3AD203B41FA5}">
                      <a16:colId xmlns:a16="http://schemas.microsoft.com/office/drawing/2014/main" val="1122569114"/>
                    </a:ext>
                  </a:extLst>
                </a:gridCol>
                <a:gridCol w="370332">
                  <a:extLst>
                    <a:ext uri="{9D8B030D-6E8A-4147-A177-3AD203B41FA5}">
                      <a16:colId xmlns:a16="http://schemas.microsoft.com/office/drawing/2014/main" val="40392578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84167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- 2018-08-14 15:58:24 </a:t>
                      </a:r>
                      <a:r>
                        <a:rPr kumimoji="0" lang="en-US" sz="1000" b="0" i="0" u="none" strike="noStrike" kern="1200" cap="none" spc="0" normalizeH="0" baseline="0" noProof="0">
                          <a:ln>
                            <a:noFill/>
                          </a:ln>
                          <a:solidFill>
                            <a:prstClr val="black"/>
                          </a:solidFill>
                          <a:effectLst/>
                          <a:uLnTx/>
                          <a:uFillTx/>
                          <a:latin typeface="+mn-lt"/>
                          <a:ea typeface="+mn-ea"/>
                          <a:cs typeface="+mn-cs"/>
                        </a:rPr>
                        <a:t> 
 Everyone agrees: Swiss engineering is synonymous with high quality. And it’s true that the new COMPEO compounder generation innovates current and future plastics industry requirements. But at BUSS, we define Swiss Quality also in terms of service! Our service team is available to you worldwide for professional support: from project engineering, process-related advice, installation, and commissioning to training and unparalleled life-cycle service. Whatever you need, we are at your service!
Learn more about our service here https://busscorp.com/service/ 
#compounding #cokneader #compoundingtechnology #service #swissquality #swissengineering #compoundingprocess #mixing #kneading #plastics #polymers #polymerindustries #COMPEO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11223032"/>
                  </a:ext>
                </a:extLst>
              </a:tr>
            </a:tbl>
          </a:graphicData>
        </a:graphic>
      </p:graphicFrame>
      <p:sp>
        <p:nvSpPr>
          <p:cNvPr id="4" name="Text Placeholder 3">
            <a:extLst>
              <a:ext uri="{FF2B5EF4-FFF2-40B4-BE49-F238E27FC236}">
                <a16:creationId xmlns:a16="http://schemas.microsoft.com/office/drawing/2014/main" id="{A92A5742-4C7A-40B3-9723-77860BAC7301}"/>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29023598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6CD9B-5060-4403-AAF1-F9CEFC3D3261}"/>
              </a:ext>
            </a:extLst>
          </p:cNvPr>
          <p:cNvSpPr>
            <a:spLocks noGrp="1"/>
          </p:cNvSpPr>
          <p:nvPr>
            <p:ph type="title"/>
          </p:nvPr>
        </p:nvSpPr>
        <p:spPr/>
        <p:txBody>
          <a:bodyPr/>
          <a:lstStyle/>
          <a:p>
            <a:r>
              <a:rPr lang="en-US"/>
              <a:t>Facebook Own Posts Table  | All Pages - 4 of 24</a:t>
            </a:r>
          </a:p>
        </p:txBody>
      </p:sp>
      <p:graphicFrame>
        <p:nvGraphicFramePr>
          <p:cNvPr id="5" name="Table Placeholder 4">
            <a:extLst>
              <a:ext uri="{FF2B5EF4-FFF2-40B4-BE49-F238E27FC236}">
                <a16:creationId xmlns:a16="http://schemas.microsoft.com/office/drawing/2014/main" id="{41E740F2-38CF-4770-A486-5ADA1FB7AEA0}"/>
              </a:ext>
            </a:extLst>
          </p:cNvPr>
          <p:cNvGraphicFramePr>
            <a:graphicFrameLocks noGrp="1"/>
          </p:cNvGraphicFramePr>
          <p:nvPr>
            <p:ph type="tbl" sz="quarter" idx="13"/>
            <p:extLst>
              <p:ext uri="{D42A27DB-BD31-4B8C-83A1-F6EECF244321}">
                <p14:modId xmlns:p14="http://schemas.microsoft.com/office/powerpoint/2010/main" val="8381601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896493581"/>
                    </a:ext>
                  </a:extLst>
                </a:gridCol>
                <a:gridCol w="370332">
                  <a:extLst>
                    <a:ext uri="{9D8B030D-6E8A-4147-A177-3AD203B41FA5}">
                      <a16:colId xmlns:a16="http://schemas.microsoft.com/office/drawing/2014/main" val="2865840309"/>
                    </a:ext>
                  </a:extLst>
                </a:gridCol>
                <a:gridCol w="370332">
                  <a:extLst>
                    <a:ext uri="{9D8B030D-6E8A-4147-A177-3AD203B41FA5}">
                      <a16:colId xmlns:a16="http://schemas.microsoft.com/office/drawing/2014/main" val="2614954617"/>
                    </a:ext>
                  </a:extLst>
                </a:gridCol>
                <a:gridCol w="370332">
                  <a:extLst>
                    <a:ext uri="{9D8B030D-6E8A-4147-A177-3AD203B41FA5}">
                      <a16:colId xmlns:a16="http://schemas.microsoft.com/office/drawing/2014/main" val="3620937860"/>
                    </a:ext>
                  </a:extLst>
                </a:gridCol>
                <a:gridCol w="329184">
                  <a:extLst>
                    <a:ext uri="{9D8B030D-6E8A-4147-A177-3AD203B41FA5}">
                      <a16:colId xmlns:a16="http://schemas.microsoft.com/office/drawing/2014/main" val="2446635990"/>
                    </a:ext>
                  </a:extLst>
                </a:gridCol>
                <a:gridCol w="329184">
                  <a:extLst>
                    <a:ext uri="{9D8B030D-6E8A-4147-A177-3AD203B41FA5}">
                      <a16:colId xmlns:a16="http://schemas.microsoft.com/office/drawing/2014/main" val="1683414533"/>
                    </a:ext>
                  </a:extLst>
                </a:gridCol>
                <a:gridCol w="329184">
                  <a:extLst>
                    <a:ext uri="{9D8B030D-6E8A-4147-A177-3AD203B41FA5}">
                      <a16:colId xmlns:a16="http://schemas.microsoft.com/office/drawing/2014/main" val="3048352839"/>
                    </a:ext>
                  </a:extLst>
                </a:gridCol>
                <a:gridCol w="329184">
                  <a:extLst>
                    <a:ext uri="{9D8B030D-6E8A-4147-A177-3AD203B41FA5}">
                      <a16:colId xmlns:a16="http://schemas.microsoft.com/office/drawing/2014/main" val="3419149965"/>
                    </a:ext>
                  </a:extLst>
                </a:gridCol>
                <a:gridCol w="329184">
                  <a:extLst>
                    <a:ext uri="{9D8B030D-6E8A-4147-A177-3AD203B41FA5}">
                      <a16:colId xmlns:a16="http://schemas.microsoft.com/office/drawing/2014/main" val="2271223634"/>
                    </a:ext>
                  </a:extLst>
                </a:gridCol>
                <a:gridCol w="329184">
                  <a:extLst>
                    <a:ext uri="{9D8B030D-6E8A-4147-A177-3AD203B41FA5}">
                      <a16:colId xmlns:a16="http://schemas.microsoft.com/office/drawing/2014/main" val="3285544015"/>
                    </a:ext>
                  </a:extLst>
                </a:gridCol>
                <a:gridCol w="329184">
                  <a:extLst>
                    <a:ext uri="{9D8B030D-6E8A-4147-A177-3AD203B41FA5}">
                      <a16:colId xmlns:a16="http://schemas.microsoft.com/office/drawing/2014/main" val="2390329714"/>
                    </a:ext>
                  </a:extLst>
                </a:gridCol>
                <a:gridCol w="329184">
                  <a:extLst>
                    <a:ext uri="{9D8B030D-6E8A-4147-A177-3AD203B41FA5}">
                      <a16:colId xmlns:a16="http://schemas.microsoft.com/office/drawing/2014/main" val="2383942468"/>
                    </a:ext>
                  </a:extLst>
                </a:gridCol>
                <a:gridCol w="329184">
                  <a:extLst>
                    <a:ext uri="{9D8B030D-6E8A-4147-A177-3AD203B41FA5}">
                      <a16:colId xmlns:a16="http://schemas.microsoft.com/office/drawing/2014/main" val="3514914115"/>
                    </a:ext>
                  </a:extLst>
                </a:gridCol>
                <a:gridCol w="370332">
                  <a:extLst>
                    <a:ext uri="{9D8B030D-6E8A-4147-A177-3AD203B41FA5}">
                      <a16:colId xmlns:a16="http://schemas.microsoft.com/office/drawing/2014/main" val="3684998879"/>
                    </a:ext>
                  </a:extLst>
                </a:gridCol>
                <a:gridCol w="370332">
                  <a:extLst>
                    <a:ext uri="{9D8B030D-6E8A-4147-A177-3AD203B41FA5}">
                      <a16:colId xmlns:a16="http://schemas.microsoft.com/office/drawing/2014/main" val="1498608485"/>
                    </a:ext>
                  </a:extLst>
                </a:gridCol>
                <a:gridCol w="329184">
                  <a:extLst>
                    <a:ext uri="{9D8B030D-6E8A-4147-A177-3AD203B41FA5}">
                      <a16:colId xmlns:a16="http://schemas.microsoft.com/office/drawing/2014/main" val="2157561594"/>
                    </a:ext>
                  </a:extLst>
                </a:gridCol>
                <a:gridCol w="329184">
                  <a:extLst>
                    <a:ext uri="{9D8B030D-6E8A-4147-A177-3AD203B41FA5}">
                      <a16:colId xmlns:a16="http://schemas.microsoft.com/office/drawing/2014/main" val="1604610042"/>
                    </a:ext>
                  </a:extLst>
                </a:gridCol>
                <a:gridCol w="370332">
                  <a:extLst>
                    <a:ext uri="{9D8B030D-6E8A-4147-A177-3AD203B41FA5}">
                      <a16:colId xmlns:a16="http://schemas.microsoft.com/office/drawing/2014/main" val="8845223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65154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- 2018-08-02 15:33:22 </a:t>
                      </a:r>
                      <a:r>
                        <a:rPr kumimoji="0" lang="en-US" sz="1000" b="0" i="0" u="none" strike="noStrike" kern="1200" cap="none" spc="0" normalizeH="0" baseline="0" noProof="0">
                          <a:ln>
                            <a:noFill/>
                          </a:ln>
                          <a:solidFill>
                            <a:prstClr val="black"/>
                          </a:solidFill>
                          <a:effectLst/>
                          <a:uLnTx/>
                          <a:uFillTx/>
                          <a:latin typeface="+mn-lt"/>
                          <a:ea typeface="+mn-ea"/>
                          <a:cs typeface="+mn-cs"/>
                        </a:rPr>
                        <a:t> 
 Gorgeous from every angle, don’t you think? ... This closeup of a two- to six-flighted BUSS Kneader was taken during a COMPEO photo shooting at our headquarters in Switzerland. The special COMPEO screw geometrie is not only ideal for a great industrial picture, but also for compounding demanding polymers. With this Buss Kneader, an intensive mixing of even highly shear-sensitive raw materials is possible, which is also highly energy-efficient. Learn more about Buss Kneader Technology here:   
https://busscorp.com/process-technology/ 
#compounding #cokneader #compoundingtechnology #shearsensitive #compoundingprocess #mixing #kneading #processtechnology #polymers #polymerindustries #COMPEO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32200293"/>
                  </a:ext>
                </a:extLst>
              </a:tr>
            </a:tbl>
          </a:graphicData>
        </a:graphic>
      </p:graphicFrame>
      <p:sp>
        <p:nvSpPr>
          <p:cNvPr id="4" name="Text Placeholder 3">
            <a:extLst>
              <a:ext uri="{FF2B5EF4-FFF2-40B4-BE49-F238E27FC236}">
                <a16:creationId xmlns:a16="http://schemas.microsoft.com/office/drawing/2014/main" id="{17DE48DA-8A19-43AC-93D8-7B5B2635A424}"/>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42474221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1C5E3-0E82-4982-B384-284656266433}"/>
              </a:ext>
            </a:extLst>
          </p:cNvPr>
          <p:cNvSpPr>
            <a:spLocks noGrp="1"/>
          </p:cNvSpPr>
          <p:nvPr>
            <p:ph type="title"/>
          </p:nvPr>
        </p:nvSpPr>
        <p:spPr/>
        <p:txBody>
          <a:bodyPr/>
          <a:lstStyle/>
          <a:p>
            <a:r>
              <a:rPr lang="en-US"/>
              <a:t>Facebook Own Posts Table  | All Pages - 5 of 24</a:t>
            </a:r>
          </a:p>
        </p:txBody>
      </p:sp>
      <p:graphicFrame>
        <p:nvGraphicFramePr>
          <p:cNvPr id="5" name="Table Placeholder 4">
            <a:extLst>
              <a:ext uri="{FF2B5EF4-FFF2-40B4-BE49-F238E27FC236}">
                <a16:creationId xmlns:a16="http://schemas.microsoft.com/office/drawing/2014/main" id="{4387213B-2991-4F77-8D35-573DE927F175}"/>
              </a:ext>
            </a:extLst>
          </p:cNvPr>
          <p:cNvGraphicFramePr>
            <a:graphicFrameLocks noGrp="1"/>
          </p:cNvGraphicFramePr>
          <p:nvPr>
            <p:ph type="tbl" sz="quarter" idx="13"/>
            <p:extLst>
              <p:ext uri="{D42A27DB-BD31-4B8C-83A1-F6EECF244321}">
                <p14:modId xmlns:p14="http://schemas.microsoft.com/office/powerpoint/2010/main" val="3982733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527667385"/>
                    </a:ext>
                  </a:extLst>
                </a:gridCol>
                <a:gridCol w="370332">
                  <a:extLst>
                    <a:ext uri="{9D8B030D-6E8A-4147-A177-3AD203B41FA5}">
                      <a16:colId xmlns:a16="http://schemas.microsoft.com/office/drawing/2014/main" val="1624715733"/>
                    </a:ext>
                  </a:extLst>
                </a:gridCol>
                <a:gridCol w="370332">
                  <a:extLst>
                    <a:ext uri="{9D8B030D-6E8A-4147-A177-3AD203B41FA5}">
                      <a16:colId xmlns:a16="http://schemas.microsoft.com/office/drawing/2014/main" val="1295607239"/>
                    </a:ext>
                  </a:extLst>
                </a:gridCol>
                <a:gridCol w="370332">
                  <a:extLst>
                    <a:ext uri="{9D8B030D-6E8A-4147-A177-3AD203B41FA5}">
                      <a16:colId xmlns:a16="http://schemas.microsoft.com/office/drawing/2014/main" val="885401308"/>
                    </a:ext>
                  </a:extLst>
                </a:gridCol>
                <a:gridCol w="329184">
                  <a:extLst>
                    <a:ext uri="{9D8B030D-6E8A-4147-A177-3AD203B41FA5}">
                      <a16:colId xmlns:a16="http://schemas.microsoft.com/office/drawing/2014/main" val="1965589386"/>
                    </a:ext>
                  </a:extLst>
                </a:gridCol>
                <a:gridCol w="329184">
                  <a:extLst>
                    <a:ext uri="{9D8B030D-6E8A-4147-A177-3AD203B41FA5}">
                      <a16:colId xmlns:a16="http://schemas.microsoft.com/office/drawing/2014/main" val="1936097190"/>
                    </a:ext>
                  </a:extLst>
                </a:gridCol>
                <a:gridCol w="329184">
                  <a:extLst>
                    <a:ext uri="{9D8B030D-6E8A-4147-A177-3AD203B41FA5}">
                      <a16:colId xmlns:a16="http://schemas.microsoft.com/office/drawing/2014/main" val="3809136842"/>
                    </a:ext>
                  </a:extLst>
                </a:gridCol>
                <a:gridCol w="329184">
                  <a:extLst>
                    <a:ext uri="{9D8B030D-6E8A-4147-A177-3AD203B41FA5}">
                      <a16:colId xmlns:a16="http://schemas.microsoft.com/office/drawing/2014/main" val="2219120130"/>
                    </a:ext>
                  </a:extLst>
                </a:gridCol>
                <a:gridCol w="329184">
                  <a:extLst>
                    <a:ext uri="{9D8B030D-6E8A-4147-A177-3AD203B41FA5}">
                      <a16:colId xmlns:a16="http://schemas.microsoft.com/office/drawing/2014/main" val="3916028086"/>
                    </a:ext>
                  </a:extLst>
                </a:gridCol>
                <a:gridCol w="329184">
                  <a:extLst>
                    <a:ext uri="{9D8B030D-6E8A-4147-A177-3AD203B41FA5}">
                      <a16:colId xmlns:a16="http://schemas.microsoft.com/office/drawing/2014/main" val="366817348"/>
                    </a:ext>
                  </a:extLst>
                </a:gridCol>
                <a:gridCol w="329184">
                  <a:extLst>
                    <a:ext uri="{9D8B030D-6E8A-4147-A177-3AD203B41FA5}">
                      <a16:colId xmlns:a16="http://schemas.microsoft.com/office/drawing/2014/main" val="838507361"/>
                    </a:ext>
                  </a:extLst>
                </a:gridCol>
                <a:gridCol w="329184">
                  <a:extLst>
                    <a:ext uri="{9D8B030D-6E8A-4147-A177-3AD203B41FA5}">
                      <a16:colId xmlns:a16="http://schemas.microsoft.com/office/drawing/2014/main" val="3579413817"/>
                    </a:ext>
                  </a:extLst>
                </a:gridCol>
                <a:gridCol w="329184">
                  <a:extLst>
                    <a:ext uri="{9D8B030D-6E8A-4147-A177-3AD203B41FA5}">
                      <a16:colId xmlns:a16="http://schemas.microsoft.com/office/drawing/2014/main" val="540670603"/>
                    </a:ext>
                  </a:extLst>
                </a:gridCol>
                <a:gridCol w="370332">
                  <a:extLst>
                    <a:ext uri="{9D8B030D-6E8A-4147-A177-3AD203B41FA5}">
                      <a16:colId xmlns:a16="http://schemas.microsoft.com/office/drawing/2014/main" val="4071858219"/>
                    </a:ext>
                  </a:extLst>
                </a:gridCol>
                <a:gridCol w="370332">
                  <a:extLst>
                    <a:ext uri="{9D8B030D-6E8A-4147-A177-3AD203B41FA5}">
                      <a16:colId xmlns:a16="http://schemas.microsoft.com/office/drawing/2014/main" val="1580431746"/>
                    </a:ext>
                  </a:extLst>
                </a:gridCol>
                <a:gridCol w="329184">
                  <a:extLst>
                    <a:ext uri="{9D8B030D-6E8A-4147-A177-3AD203B41FA5}">
                      <a16:colId xmlns:a16="http://schemas.microsoft.com/office/drawing/2014/main" val="542895701"/>
                    </a:ext>
                  </a:extLst>
                </a:gridCol>
                <a:gridCol w="329184">
                  <a:extLst>
                    <a:ext uri="{9D8B030D-6E8A-4147-A177-3AD203B41FA5}">
                      <a16:colId xmlns:a16="http://schemas.microsoft.com/office/drawing/2014/main" val="2380781380"/>
                    </a:ext>
                  </a:extLst>
                </a:gridCol>
                <a:gridCol w="370332">
                  <a:extLst>
                    <a:ext uri="{9D8B030D-6E8A-4147-A177-3AD203B41FA5}">
                      <a16:colId xmlns:a16="http://schemas.microsoft.com/office/drawing/2014/main" val="10438127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87044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- 2018-07-25 11:38:11 </a:t>
                      </a:r>
                      <a:r>
                        <a:rPr kumimoji="0" lang="en-US" sz="1000" b="0" i="0" u="none" strike="noStrike" kern="1200" cap="none" spc="0" normalizeH="0" baseline="0" noProof="0">
                          <a:ln>
                            <a:noFill/>
                          </a:ln>
                          <a:solidFill>
                            <a:prstClr val="black"/>
                          </a:solidFill>
                          <a:effectLst/>
                          <a:uLnTx/>
                          <a:uFillTx/>
                          <a:latin typeface="+mn-lt"/>
                          <a:ea typeface="+mn-ea"/>
                          <a:cs typeface="+mn-cs"/>
                        </a:rPr>
                        <a:t> 
 Industry 4.0 and connectivity are not just buzz words, but the gateway to the future. That is why our new COMPEO compounding system is equipped with a touch-screen control system that is based on a state of-the-art control system (Siemens or Allen Bradley) and features an OPC-UA interface for connection to higher-level IT architectures. The modular control unit software is structured according to the system configuration and ensures intuitive operation. All essential system parameters such as filling levels, flow rates or quantities, pressures, temperatures and outputs are visualized, recorded, and archived. The control system works with stored formulation parameter sets, which makes it possible to switch between formulations with the push of a button. 
Learn more about the innovative COMPEO control concept here https://busscorp.com/news/compeo-innovative-control-concept/ 
#compoundingmachine #compoundingtechnology #compoundingsolutions #compoundmachine #industry4.0 #connectivity #co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16431684"/>
                  </a:ext>
                </a:extLst>
              </a:tr>
            </a:tbl>
          </a:graphicData>
        </a:graphic>
      </p:graphicFrame>
      <p:sp>
        <p:nvSpPr>
          <p:cNvPr id="4" name="Text Placeholder 3">
            <a:extLst>
              <a:ext uri="{FF2B5EF4-FFF2-40B4-BE49-F238E27FC236}">
                <a16:creationId xmlns:a16="http://schemas.microsoft.com/office/drawing/2014/main" id="{9D3FC0FE-F7D6-4B46-A091-67250095D443}"/>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23307322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4CC37-A042-4C04-85A3-C87BD587BF6E}"/>
              </a:ext>
            </a:extLst>
          </p:cNvPr>
          <p:cNvSpPr>
            <a:spLocks noGrp="1"/>
          </p:cNvSpPr>
          <p:nvPr>
            <p:ph type="title"/>
          </p:nvPr>
        </p:nvSpPr>
        <p:spPr/>
        <p:txBody>
          <a:bodyPr/>
          <a:lstStyle/>
          <a:p>
            <a:r>
              <a:rPr lang="en-US"/>
              <a:t>Facebook Own Posts Table  | All Pages - 6 of 24</a:t>
            </a:r>
          </a:p>
        </p:txBody>
      </p:sp>
      <p:graphicFrame>
        <p:nvGraphicFramePr>
          <p:cNvPr id="5" name="Table Placeholder 4">
            <a:extLst>
              <a:ext uri="{FF2B5EF4-FFF2-40B4-BE49-F238E27FC236}">
                <a16:creationId xmlns:a16="http://schemas.microsoft.com/office/drawing/2014/main" id="{9A582877-B8F9-4687-9043-FF4795D6E7AA}"/>
              </a:ext>
            </a:extLst>
          </p:cNvPr>
          <p:cNvGraphicFramePr>
            <a:graphicFrameLocks noGrp="1"/>
          </p:cNvGraphicFramePr>
          <p:nvPr>
            <p:ph type="tbl" sz="quarter" idx="13"/>
            <p:extLst>
              <p:ext uri="{D42A27DB-BD31-4B8C-83A1-F6EECF244321}">
                <p14:modId xmlns:p14="http://schemas.microsoft.com/office/powerpoint/2010/main" val="21548923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111758639"/>
                    </a:ext>
                  </a:extLst>
                </a:gridCol>
                <a:gridCol w="370332">
                  <a:extLst>
                    <a:ext uri="{9D8B030D-6E8A-4147-A177-3AD203B41FA5}">
                      <a16:colId xmlns:a16="http://schemas.microsoft.com/office/drawing/2014/main" val="3383273612"/>
                    </a:ext>
                  </a:extLst>
                </a:gridCol>
                <a:gridCol w="370332">
                  <a:extLst>
                    <a:ext uri="{9D8B030D-6E8A-4147-A177-3AD203B41FA5}">
                      <a16:colId xmlns:a16="http://schemas.microsoft.com/office/drawing/2014/main" val="3845417733"/>
                    </a:ext>
                  </a:extLst>
                </a:gridCol>
                <a:gridCol w="370332">
                  <a:extLst>
                    <a:ext uri="{9D8B030D-6E8A-4147-A177-3AD203B41FA5}">
                      <a16:colId xmlns:a16="http://schemas.microsoft.com/office/drawing/2014/main" val="3915788655"/>
                    </a:ext>
                  </a:extLst>
                </a:gridCol>
                <a:gridCol w="329184">
                  <a:extLst>
                    <a:ext uri="{9D8B030D-6E8A-4147-A177-3AD203B41FA5}">
                      <a16:colId xmlns:a16="http://schemas.microsoft.com/office/drawing/2014/main" val="2865520208"/>
                    </a:ext>
                  </a:extLst>
                </a:gridCol>
                <a:gridCol w="329184">
                  <a:extLst>
                    <a:ext uri="{9D8B030D-6E8A-4147-A177-3AD203B41FA5}">
                      <a16:colId xmlns:a16="http://schemas.microsoft.com/office/drawing/2014/main" val="2864734865"/>
                    </a:ext>
                  </a:extLst>
                </a:gridCol>
                <a:gridCol w="329184">
                  <a:extLst>
                    <a:ext uri="{9D8B030D-6E8A-4147-A177-3AD203B41FA5}">
                      <a16:colId xmlns:a16="http://schemas.microsoft.com/office/drawing/2014/main" val="997262788"/>
                    </a:ext>
                  </a:extLst>
                </a:gridCol>
                <a:gridCol w="329184">
                  <a:extLst>
                    <a:ext uri="{9D8B030D-6E8A-4147-A177-3AD203B41FA5}">
                      <a16:colId xmlns:a16="http://schemas.microsoft.com/office/drawing/2014/main" val="2658235668"/>
                    </a:ext>
                  </a:extLst>
                </a:gridCol>
                <a:gridCol w="329184">
                  <a:extLst>
                    <a:ext uri="{9D8B030D-6E8A-4147-A177-3AD203B41FA5}">
                      <a16:colId xmlns:a16="http://schemas.microsoft.com/office/drawing/2014/main" val="1649836139"/>
                    </a:ext>
                  </a:extLst>
                </a:gridCol>
                <a:gridCol w="329184">
                  <a:extLst>
                    <a:ext uri="{9D8B030D-6E8A-4147-A177-3AD203B41FA5}">
                      <a16:colId xmlns:a16="http://schemas.microsoft.com/office/drawing/2014/main" val="3354245258"/>
                    </a:ext>
                  </a:extLst>
                </a:gridCol>
                <a:gridCol w="329184">
                  <a:extLst>
                    <a:ext uri="{9D8B030D-6E8A-4147-A177-3AD203B41FA5}">
                      <a16:colId xmlns:a16="http://schemas.microsoft.com/office/drawing/2014/main" val="2873291796"/>
                    </a:ext>
                  </a:extLst>
                </a:gridCol>
                <a:gridCol w="329184">
                  <a:extLst>
                    <a:ext uri="{9D8B030D-6E8A-4147-A177-3AD203B41FA5}">
                      <a16:colId xmlns:a16="http://schemas.microsoft.com/office/drawing/2014/main" val="1278102036"/>
                    </a:ext>
                  </a:extLst>
                </a:gridCol>
                <a:gridCol w="329184">
                  <a:extLst>
                    <a:ext uri="{9D8B030D-6E8A-4147-A177-3AD203B41FA5}">
                      <a16:colId xmlns:a16="http://schemas.microsoft.com/office/drawing/2014/main" val="1624021788"/>
                    </a:ext>
                  </a:extLst>
                </a:gridCol>
                <a:gridCol w="370332">
                  <a:extLst>
                    <a:ext uri="{9D8B030D-6E8A-4147-A177-3AD203B41FA5}">
                      <a16:colId xmlns:a16="http://schemas.microsoft.com/office/drawing/2014/main" val="3982380048"/>
                    </a:ext>
                  </a:extLst>
                </a:gridCol>
                <a:gridCol w="370332">
                  <a:extLst>
                    <a:ext uri="{9D8B030D-6E8A-4147-A177-3AD203B41FA5}">
                      <a16:colId xmlns:a16="http://schemas.microsoft.com/office/drawing/2014/main" val="3115469385"/>
                    </a:ext>
                  </a:extLst>
                </a:gridCol>
                <a:gridCol w="329184">
                  <a:extLst>
                    <a:ext uri="{9D8B030D-6E8A-4147-A177-3AD203B41FA5}">
                      <a16:colId xmlns:a16="http://schemas.microsoft.com/office/drawing/2014/main" val="1874346227"/>
                    </a:ext>
                  </a:extLst>
                </a:gridCol>
                <a:gridCol w="329184">
                  <a:extLst>
                    <a:ext uri="{9D8B030D-6E8A-4147-A177-3AD203B41FA5}">
                      <a16:colId xmlns:a16="http://schemas.microsoft.com/office/drawing/2014/main" val="3154713084"/>
                    </a:ext>
                  </a:extLst>
                </a:gridCol>
                <a:gridCol w="370332">
                  <a:extLst>
                    <a:ext uri="{9D8B030D-6E8A-4147-A177-3AD203B41FA5}">
                      <a16:colId xmlns:a16="http://schemas.microsoft.com/office/drawing/2014/main" val="19130511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19941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- 2018-07-19 15:30:14 </a:t>
                      </a:r>
                      <a:r>
                        <a:rPr kumimoji="0" lang="en-US" sz="1000" b="0" i="0" u="none" strike="noStrike" kern="1200" cap="none" spc="0" normalizeH="0" baseline="0" noProof="0">
                          <a:ln>
                            <a:noFill/>
                          </a:ln>
                          <a:solidFill>
                            <a:prstClr val="black"/>
                          </a:solidFill>
                          <a:effectLst/>
                          <a:uLnTx/>
                          <a:uFillTx/>
                          <a:latin typeface="+mn-lt"/>
                          <a:ea typeface="+mn-ea"/>
                          <a:cs typeface="+mn-cs"/>
                        </a:rPr>
                        <a:t> 
 It’s half-time on the world premiere tour of our COMPEO compounding system… And we are extremely happy! Country by country, roadshow by roadshow, BUSS is impressing customers, suppliers and other industry professionals with the technical sophistication and wide application spectrum. Philip Nising, CEO of Buss AG, summarized the last weeks as follows: “All in all, we got extremely good feedback and took home very positive motivation to push the market introduction of COMPEO to within the second half of 2018." Read all about our successful launch in the United States and Europe: https://busscorp.com/news/compeo-a-glimpse-back-and-a-look-ahead/  
More about BUSS events and fairs: www.busscorp.com/about-us/events-fairs  
More about COMPEO: www.busscorp.com/products/compeo  
#compoundingmachine #compoundingtechnology #compoundingsolutions #compoundmachine #tradefair #compoundingworldexpo #cablecompounds #polymers #rubbercompounds #masterbatch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18571479"/>
                  </a:ext>
                </a:extLst>
              </a:tr>
            </a:tbl>
          </a:graphicData>
        </a:graphic>
      </p:graphicFrame>
      <p:sp>
        <p:nvSpPr>
          <p:cNvPr id="4" name="Text Placeholder 3">
            <a:extLst>
              <a:ext uri="{FF2B5EF4-FFF2-40B4-BE49-F238E27FC236}">
                <a16:creationId xmlns:a16="http://schemas.microsoft.com/office/drawing/2014/main" id="{D8C7253C-7AA0-459B-8121-F031A9238C91}"/>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5537603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8468D-4A8A-4E64-BC66-BBD82480FB69}"/>
              </a:ext>
            </a:extLst>
          </p:cNvPr>
          <p:cNvSpPr>
            <a:spLocks noGrp="1"/>
          </p:cNvSpPr>
          <p:nvPr>
            <p:ph type="title"/>
          </p:nvPr>
        </p:nvSpPr>
        <p:spPr/>
        <p:txBody>
          <a:bodyPr/>
          <a:lstStyle/>
          <a:p>
            <a:r>
              <a:rPr lang="en-US"/>
              <a:t>Facebook Own Posts Table  | All Pages - 7 of 24</a:t>
            </a:r>
          </a:p>
        </p:txBody>
      </p:sp>
      <p:graphicFrame>
        <p:nvGraphicFramePr>
          <p:cNvPr id="5" name="Table Placeholder 4">
            <a:extLst>
              <a:ext uri="{FF2B5EF4-FFF2-40B4-BE49-F238E27FC236}">
                <a16:creationId xmlns:a16="http://schemas.microsoft.com/office/drawing/2014/main" id="{63B08F4D-B7F1-426A-97CC-AB3056B26947}"/>
              </a:ext>
            </a:extLst>
          </p:cNvPr>
          <p:cNvGraphicFramePr>
            <a:graphicFrameLocks noGrp="1"/>
          </p:cNvGraphicFramePr>
          <p:nvPr>
            <p:ph type="tbl" sz="quarter" idx="13"/>
            <p:extLst>
              <p:ext uri="{D42A27DB-BD31-4B8C-83A1-F6EECF244321}">
                <p14:modId xmlns:p14="http://schemas.microsoft.com/office/powerpoint/2010/main" val="33848362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219771990"/>
                    </a:ext>
                  </a:extLst>
                </a:gridCol>
                <a:gridCol w="370332">
                  <a:extLst>
                    <a:ext uri="{9D8B030D-6E8A-4147-A177-3AD203B41FA5}">
                      <a16:colId xmlns:a16="http://schemas.microsoft.com/office/drawing/2014/main" val="1333948576"/>
                    </a:ext>
                  </a:extLst>
                </a:gridCol>
                <a:gridCol w="370332">
                  <a:extLst>
                    <a:ext uri="{9D8B030D-6E8A-4147-A177-3AD203B41FA5}">
                      <a16:colId xmlns:a16="http://schemas.microsoft.com/office/drawing/2014/main" val="3028229454"/>
                    </a:ext>
                  </a:extLst>
                </a:gridCol>
                <a:gridCol w="370332">
                  <a:extLst>
                    <a:ext uri="{9D8B030D-6E8A-4147-A177-3AD203B41FA5}">
                      <a16:colId xmlns:a16="http://schemas.microsoft.com/office/drawing/2014/main" val="978188251"/>
                    </a:ext>
                  </a:extLst>
                </a:gridCol>
                <a:gridCol w="329184">
                  <a:extLst>
                    <a:ext uri="{9D8B030D-6E8A-4147-A177-3AD203B41FA5}">
                      <a16:colId xmlns:a16="http://schemas.microsoft.com/office/drawing/2014/main" val="105862896"/>
                    </a:ext>
                  </a:extLst>
                </a:gridCol>
                <a:gridCol w="329184">
                  <a:extLst>
                    <a:ext uri="{9D8B030D-6E8A-4147-A177-3AD203B41FA5}">
                      <a16:colId xmlns:a16="http://schemas.microsoft.com/office/drawing/2014/main" val="1752439380"/>
                    </a:ext>
                  </a:extLst>
                </a:gridCol>
                <a:gridCol w="329184">
                  <a:extLst>
                    <a:ext uri="{9D8B030D-6E8A-4147-A177-3AD203B41FA5}">
                      <a16:colId xmlns:a16="http://schemas.microsoft.com/office/drawing/2014/main" val="2418482972"/>
                    </a:ext>
                  </a:extLst>
                </a:gridCol>
                <a:gridCol w="329184">
                  <a:extLst>
                    <a:ext uri="{9D8B030D-6E8A-4147-A177-3AD203B41FA5}">
                      <a16:colId xmlns:a16="http://schemas.microsoft.com/office/drawing/2014/main" val="13563142"/>
                    </a:ext>
                  </a:extLst>
                </a:gridCol>
                <a:gridCol w="329184">
                  <a:extLst>
                    <a:ext uri="{9D8B030D-6E8A-4147-A177-3AD203B41FA5}">
                      <a16:colId xmlns:a16="http://schemas.microsoft.com/office/drawing/2014/main" val="2564629290"/>
                    </a:ext>
                  </a:extLst>
                </a:gridCol>
                <a:gridCol w="329184">
                  <a:extLst>
                    <a:ext uri="{9D8B030D-6E8A-4147-A177-3AD203B41FA5}">
                      <a16:colId xmlns:a16="http://schemas.microsoft.com/office/drawing/2014/main" val="3863274091"/>
                    </a:ext>
                  </a:extLst>
                </a:gridCol>
                <a:gridCol w="329184">
                  <a:extLst>
                    <a:ext uri="{9D8B030D-6E8A-4147-A177-3AD203B41FA5}">
                      <a16:colId xmlns:a16="http://schemas.microsoft.com/office/drawing/2014/main" val="4229972234"/>
                    </a:ext>
                  </a:extLst>
                </a:gridCol>
                <a:gridCol w="329184">
                  <a:extLst>
                    <a:ext uri="{9D8B030D-6E8A-4147-A177-3AD203B41FA5}">
                      <a16:colId xmlns:a16="http://schemas.microsoft.com/office/drawing/2014/main" val="2268959705"/>
                    </a:ext>
                  </a:extLst>
                </a:gridCol>
                <a:gridCol w="329184">
                  <a:extLst>
                    <a:ext uri="{9D8B030D-6E8A-4147-A177-3AD203B41FA5}">
                      <a16:colId xmlns:a16="http://schemas.microsoft.com/office/drawing/2014/main" val="3916952925"/>
                    </a:ext>
                  </a:extLst>
                </a:gridCol>
                <a:gridCol w="370332">
                  <a:extLst>
                    <a:ext uri="{9D8B030D-6E8A-4147-A177-3AD203B41FA5}">
                      <a16:colId xmlns:a16="http://schemas.microsoft.com/office/drawing/2014/main" val="2158148864"/>
                    </a:ext>
                  </a:extLst>
                </a:gridCol>
                <a:gridCol w="370332">
                  <a:extLst>
                    <a:ext uri="{9D8B030D-6E8A-4147-A177-3AD203B41FA5}">
                      <a16:colId xmlns:a16="http://schemas.microsoft.com/office/drawing/2014/main" val="3956482634"/>
                    </a:ext>
                  </a:extLst>
                </a:gridCol>
                <a:gridCol w="329184">
                  <a:extLst>
                    <a:ext uri="{9D8B030D-6E8A-4147-A177-3AD203B41FA5}">
                      <a16:colId xmlns:a16="http://schemas.microsoft.com/office/drawing/2014/main" val="1196662687"/>
                    </a:ext>
                  </a:extLst>
                </a:gridCol>
                <a:gridCol w="329184">
                  <a:extLst>
                    <a:ext uri="{9D8B030D-6E8A-4147-A177-3AD203B41FA5}">
                      <a16:colId xmlns:a16="http://schemas.microsoft.com/office/drawing/2014/main" val="2875925428"/>
                    </a:ext>
                  </a:extLst>
                </a:gridCol>
                <a:gridCol w="370332">
                  <a:extLst>
                    <a:ext uri="{9D8B030D-6E8A-4147-A177-3AD203B41FA5}">
                      <a16:colId xmlns:a16="http://schemas.microsoft.com/office/drawing/2014/main" val="22168572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41345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- 2018-07-13 15:52:22 </a:t>
                      </a:r>
                      <a:r>
                        <a:rPr kumimoji="0" lang="en-US" sz="1000" b="0" i="0" u="none" strike="noStrike" kern="1200" cap="none" spc="0" normalizeH="0" baseline="0" noProof="0">
                          <a:ln>
                            <a:noFill/>
                          </a:ln>
                          <a:solidFill>
                            <a:prstClr val="black"/>
                          </a:solidFill>
                          <a:effectLst/>
                          <a:uLnTx/>
                          <a:uFillTx/>
                          <a:latin typeface="+mn-lt"/>
                          <a:ea typeface="+mn-ea"/>
                          <a:cs typeface="+mn-cs"/>
                        </a:rPr>
                        <a:t> 
 Energy efficiency and reduced operating costs as well as operational and user safety are market requirements that the new compounding system COMPEO from BUSS meets, too. One component that ensures maximum compounding efficiency is the COMPEO discharge concept. It builds up the required pressure for downstream units. It is based on the principle of a conical twin-screw extruder and it is run in a metered mode. The entire pressure build-up takes place in the slowly rotating twin screw, which prevents temperature increases ... 
Learn more about the COMPEO technology for highly efficient polymer compounding on our website: www.busscorp.com/news/compeo-the-efficient-allrounder-among-the-compounding-systems/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14645362"/>
                  </a:ext>
                </a:extLst>
              </a:tr>
            </a:tbl>
          </a:graphicData>
        </a:graphic>
      </p:graphicFrame>
      <p:sp>
        <p:nvSpPr>
          <p:cNvPr id="4" name="Text Placeholder 3">
            <a:extLst>
              <a:ext uri="{FF2B5EF4-FFF2-40B4-BE49-F238E27FC236}">
                <a16:creationId xmlns:a16="http://schemas.microsoft.com/office/drawing/2014/main" id="{B1F2B173-E1F4-4E6D-A8F9-2F0BCD3647FC}"/>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38921906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3BA95-36F2-4352-A107-8F1748BBF63D}"/>
              </a:ext>
            </a:extLst>
          </p:cNvPr>
          <p:cNvSpPr>
            <a:spLocks noGrp="1"/>
          </p:cNvSpPr>
          <p:nvPr>
            <p:ph type="title"/>
          </p:nvPr>
        </p:nvSpPr>
        <p:spPr/>
        <p:txBody>
          <a:bodyPr/>
          <a:lstStyle/>
          <a:p>
            <a:r>
              <a:rPr lang="en-US"/>
              <a:t>Facebook Own Posts Table  | All Pages - 8 of 24</a:t>
            </a:r>
          </a:p>
        </p:txBody>
      </p:sp>
      <p:graphicFrame>
        <p:nvGraphicFramePr>
          <p:cNvPr id="5" name="Table Placeholder 4">
            <a:extLst>
              <a:ext uri="{FF2B5EF4-FFF2-40B4-BE49-F238E27FC236}">
                <a16:creationId xmlns:a16="http://schemas.microsoft.com/office/drawing/2014/main" id="{FF33D460-0DE9-4C06-ADF7-0596A424F241}"/>
              </a:ext>
            </a:extLst>
          </p:cNvPr>
          <p:cNvGraphicFramePr>
            <a:graphicFrameLocks noGrp="1"/>
          </p:cNvGraphicFramePr>
          <p:nvPr>
            <p:ph type="tbl" sz="quarter" idx="13"/>
            <p:extLst>
              <p:ext uri="{D42A27DB-BD31-4B8C-83A1-F6EECF244321}">
                <p14:modId xmlns:p14="http://schemas.microsoft.com/office/powerpoint/2010/main" val="29497974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81782179"/>
                    </a:ext>
                  </a:extLst>
                </a:gridCol>
                <a:gridCol w="370332">
                  <a:extLst>
                    <a:ext uri="{9D8B030D-6E8A-4147-A177-3AD203B41FA5}">
                      <a16:colId xmlns:a16="http://schemas.microsoft.com/office/drawing/2014/main" val="2794588127"/>
                    </a:ext>
                  </a:extLst>
                </a:gridCol>
                <a:gridCol w="370332">
                  <a:extLst>
                    <a:ext uri="{9D8B030D-6E8A-4147-A177-3AD203B41FA5}">
                      <a16:colId xmlns:a16="http://schemas.microsoft.com/office/drawing/2014/main" val="1396337549"/>
                    </a:ext>
                  </a:extLst>
                </a:gridCol>
                <a:gridCol w="370332">
                  <a:extLst>
                    <a:ext uri="{9D8B030D-6E8A-4147-A177-3AD203B41FA5}">
                      <a16:colId xmlns:a16="http://schemas.microsoft.com/office/drawing/2014/main" val="2426265098"/>
                    </a:ext>
                  </a:extLst>
                </a:gridCol>
                <a:gridCol w="329184">
                  <a:extLst>
                    <a:ext uri="{9D8B030D-6E8A-4147-A177-3AD203B41FA5}">
                      <a16:colId xmlns:a16="http://schemas.microsoft.com/office/drawing/2014/main" val="1403280104"/>
                    </a:ext>
                  </a:extLst>
                </a:gridCol>
                <a:gridCol w="329184">
                  <a:extLst>
                    <a:ext uri="{9D8B030D-6E8A-4147-A177-3AD203B41FA5}">
                      <a16:colId xmlns:a16="http://schemas.microsoft.com/office/drawing/2014/main" val="694990248"/>
                    </a:ext>
                  </a:extLst>
                </a:gridCol>
                <a:gridCol w="329184">
                  <a:extLst>
                    <a:ext uri="{9D8B030D-6E8A-4147-A177-3AD203B41FA5}">
                      <a16:colId xmlns:a16="http://schemas.microsoft.com/office/drawing/2014/main" val="1684885867"/>
                    </a:ext>
                  </a:extLst>
                </a:gridCol>
                <a:gridCol w="329184">
                  <a:extLst>
                    <a:ext uri="{9D8B030D-6E8A-4147-A177-3AD203B41FA5}">
                      <a16:colId xmlns:a16="http://schemas.microsoft.com/office/drawing/2014/main" val="816856845"/>
                    </a:ext>
                  </a:extLst>
                </a:gridCol>
                <a:gridCol w="329184">
                  <a:extLst>
                    <a:ext uri="{9D8B030D-6E8A-4147-A177-3AD203B41FA5}">
                      <a16:colId xmlns:a16="http://schemas.microsoft.com/office/drawing/2014/main" val="3235800655"/>
                    </a:ext>
                  </a:extLst>
                </a:gridCol>
                <a:gridCol w="329184">
                  <a:extLst>
                    <a:ext uri="{9D8B030D-6E8A-4147-A177-3AD203B41FA5}">
                      <a16:colId xmlns:a16="http://schemas.microsoft.com/office/drawing/2014/main" val="2952401221"/>
                    </a:ext>
                  </a:extLst>
                </a:gridCol>
                <a:gridCol w="329184">
                  <a:extLst>
                    <a:ext uri="{9D8B030D-6E8A-4147-A177-3AD203B41FA5}">
                      <a16:colId xmlns:a16="http://schemas.microsoft.com/office/drawing/2014/main" val="2540158024"/>
                    </a:ext>
                  </a:extLst>
                </a:gridCol>
                <a:gridCol w="329184">
                  <a:extLst>
                    <a:ext uri="{9D8B030D-6E8A-4147-A177-3AD203B41FA5}">
                      <a16:colId xmlns:a16="http://schemas.microsoft.com/office/drawing/2014/main" val="3159500784"/>
                    </a:ext>
                  </a:extLst>
                </a:gridCol>
                <a:gridCol w="329184">
                  <a:extLst>
                    <a:ext uri="{9D8B030D-6E8A-4147-A177-3AD203B41FA5}">
                      <a16:colId xmlns:a16="http://schemas.microsoft.com/office/drawing/2014/main" val="3695364203"/>
                    </a:ext>
                  </a:extLst>
                </a:gridCol>
                <a:gridCol w="370332">
                  <a:extLst>
                    <a:ext uri="{9D8B030D-6E8A-4147-A177-3AD203B41FA5}">
                      <a16:colId xmlns:a16="http://schemas.microsoft.com/office/drawing/2014/main" val="3340556138"/>
                    </a:ext>
                  </a:extLst>
                </a:gridCol>
                <a:gridCol w="370332">
                  <a:extLst>
                    <a:ext uri="{9D8B030D-6E8A-4147-A177-3AD203B41FA5}">
                      <a16:colId xmlns:a16="http://schemas.microsoft.com/office/drawing/2014/main" val="1396521886"/>
                    </a:ext>
                  </a:extLst>
                </a:gridCol>
                <a:gridCol w="329184">
                  <a:extLst>
                    <a:ext uri="{9D8B030D-6E8A-4147-A177-3AD203B41FA5}">
                      <a16:colId xmlns:a16="http://schemas.microsoft.com/office/drawing/2014/main" val="934087506"/>
                    </a:ext>
                  </a:extLst>
                </a:gridCol>
                <a:gridCol w="329184">
                  <a:extLst>
                    <a:ext uri="{9D8B030D-6E8A-4147-A177-3AD203B41FA5}">
                      <a16:colId xmlns:a16="http://schemas.microsoft.com/office/drawing/2014/main" val="1203902381"/>
                    </a:ext>
                  </a:extLst>
                </a:gridCol>
                <a:gridCol w="370332">
                  <a:extLst>
                    <a:ext uri="{9D8B030D-6E8A-4147-A177-3AD203B41FA5}">
                      <a16:colId xmlns:a16="http://schemas.microsoft.com/office/drawing/2014/main" val="19260270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97324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- 2018-07-05 11:17:26 </a:t>
                      </a:r>
                      <a:r>
                        <a:rPr kumimoji="0" lang="en-US" sz="1000" b="0" i="0" u="none" strike="noStrike" kern="1200" cap="none" spc="0" normalizeH="0" baseline="0" noProof="0">
                          <a:ln>
                            <a:noFill/>
                          </a:ln>
                          <a:solidFill>
                            <a:prstClr val="black"/>
                          </a:solidFill>
                          <a:effectLst/>
                          <a:uLnTx/>
                          <a:uFillTx/>
                          <a:latin typeface="+mn-lt"/>
                          <a:ea typeface="+mn-ea"/>
                          <a:cs typeface="+mn-cs"/>
                        </a:rPr>
                        <a:t> 
 Pressure build-up at the end of the production process is at least as important for perfect pellet quality as a fully homogeneous mixing of the various raw materials in the compounding step. The new COMPEO discharge unit is based on the principle of a conical twin screw, designed to run in a metered method. The entire controlled pressure build-up takes place in the slowly rotating twin screw. In this way potential temperature increases at the transition from compounder to discharge unit are eliminated. The operating principle of a screw pump guarantees maximum conveying efficiency at low RPM. The COMPEO discharge unit is suitable for a wide range of applications, is very user-friendly and extremly efficient. 
The new state-of-the-art COMPEO compounder in combination with this extremely efficient discharge unit  is particularly suitable for PVC pelletizing, masterbatch, calendering, cable and rubber compounds, performance compounds, engineering plastics, thermoplastic elastomers, therm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01760142"/>
                  </a:ext>
                </a:extLst>
              </a:tr>
            </a:tbl>
          </a:graphicData>
        </a:graphic>
      </p:graphicFrame>
      <p:sp>
        <p:nvSpPr>
          <p:cNvPr id="4" name="Text Placeholder 3">
            <a:extLst>
              <a:ext uri="{FF2B5EF4-FFF2-40B4-BE49-F238E27FC236}">
                <a16:creationId xmlns:a16="http://schemas.microsoft.com/office/drawing/2014/main" id="{4B8A69D5-101C-42BF-84CE-48571F60A74D}"/>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23542804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BC0888-3693-49A1-8AC2-23870C2F8EF3}"/>
              </a:ext>
            </a:extLst>
          </p:cNvPr>
          <p:cNvSpPr>
            <a:spLocks noGrp="1"/>
          </p:cNvSpPr>
          <p:nvPr>
            <p:ph type="title"/>
          </p:nvPr>
        </p:nvSpPr>
        <p:spPr/>
        <p:txBody>
          <a:bodyPr/>
          <a:lstStyle/>
          <a:p>
            <a:r>
              <a:rPr lang="en-US"/>
              <a:t>Facebook Own Posts Table  | All Pages - 9 of 24</a:t>
            </a:r>
          </a:p>
        </p:txBody>
      </p:sp>
      <p:graphicFrame>
        <p:nvGraphicFramePr>
          <p:cNvPr id="5" name="Table Placeholder 4">
            <a:extLst>
              <a:ext uri="{FF2B5EF4-FFF2-40B4-BE49-F238E27FC236}">
                <a16:creationId xmlns:a16="http://schemas.microsoft.com/office/drawing/2014/main" id="{25519DDF-4D59-4A06-AB43-F7E8A88373B6}"/>
              </a:ext>
            </a:extLst>
          </p:cNvPr>
          <p:cNvGraphicFramePr>
            <a:graphicFrameLocks noGrp="1"/>
          </p:cNvGraphicFramePr>
          <p:nvPr>
            <p:ph type="tbl" sz="quarter" idx="13"/>
            <p:extLst>
              <p:ext uri="{D42A27DB-BD31-4B8C-83A1-F6EECF244321}">
                <p14:modId xmlns:p14="http://schemas.microsoft.com/office/powerpoint/2010/main" val="5431237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549977286"/>
                    </a:ext>
                  </a:extLst>
                </a:gridCol>
                <a:gridCol w="370332">
                  <a:extLst>
                    <a:ext uri="{9D8B030D-6E8A-4147-A177-3AD203B41FA5}">
                      <a16:colId xmlns:a16="http://schemas.microsoft.com/office/drawing/2014/main" val="2952274441"/>
                    </a:ext>
                  </a:extLst>
                </a:gridCol>
                <a:gridCol w="370332">
                  <a:extLst>
                    <a:ext uri="{9D8B030D-6E8A-4147-A177-3AD203B41FA5}">
                      <a16:colId xmlns:a16="http://schemas.microsoft.com/office/drawing/2014/main" val="552175227"/>
                    </a:ext>
                  </a:extLst>
                </a:gridCol>
                <a:gridCol w="370332">
                  <a:extLst>
                    <a:ext uri="{9D8B030D-6E8A-4147-A177-3AD203B41FA5}">
                      <a16:colId xmlns:a16="http://schemas.microsoft.com/office/drawing/2014/main" val="1140934701"/>
                    </a:ext>
                  </a:extLst>
                </a:gridCol>
                <a:gridCol w="329184">
                  <a:extLst>
                    <a:ext uri="{9D8B030D-6E8A-4147-A177-3AD203B41FA5}">
                      <a16:colId xmlns:a16="http://schemas.microsoft.com/office/drawing/2014/main" val="872377693"/>
                    </a:ext>
                  </a:extLst>
                </a:gridCol>
                <a:gridCol w="329184">
                  <a:extLst>
                    <a:ext uri="{9D8B030D-6E8A-4147-A177-3AD203B41FA5}">
                      <a16:colId xmlns:a16="http://schemas.microsoft.com/office/drawing/2014/main" val="3088827587"/>
                    </a:ext>
                  </a:extLst>
                </a:gridCol>
                <a:gridCol w="329184">
                  <a:extLst>
                    <a:ext uri="{9D8B030D-6E8A-4147-A177-3AD203B41FA5}">
                      <a16:colId xmlns:a16="http://schemas.microsoft.com/office/drawing/2014/main" val="3255991378"/>
                    </a:ext>
                  </a:extLst>
                </a:gridCol>
                <a:gridCol w="329184">
                  <a:extLst>
                    <a:ext uri="{9D8B030D-6E8A-4147-A177-3AD203B41FA5}">
                      <a16:colId xmlns:a16="http://schemas.microsoft.com/office/drawing/2014/main" val="2354501550"/>
                    </a:ext>
                  </a:extLst>
                </a:gridCol>
                <a:gridCol w="329184">
                  <a:extLst>
                    <a:ext uri="{9D8B030D-6E8A-4147-A177-3AD203B41FA5}">
                      <a16:colId xmlns:a16="http://schemas.microsoft.com/office/drawing/2014/main" val="1414082506"/>
                    </a:ext>
                  </a:extLst>
                </a:gridCol>
                <a:gridCol w="329184">
                  <a:extLst>
                    <a:ext uri="{9D8B030D-6E8A-4147-A177-3AD203B41FA5}">
                      <a16:colId xmlns:a16="http://schemas.microsoft.com/office/drawing/2014/main" val="3850742863"/>
                    </a:ext>
                  </a:extLst>
                </a:gridCol>
                <a:gridCol w="329184">
                  <a:extLst>
                    <a:ext uri="{9D8B030D-6E8A-4147-A177-3AD203B41FA5}">
                      <a16:colId xmlns:a16="http://schemas.microsoft.com/office/drawing/2014/main" val="465973109"/>
                    </a:ext>
                  </a:extLst>
                </a:gridCol>
                <a:gridCol w="329184">
                  <a:extLst>
                    <a:ext uri="{9D8B030D-6E8A-4147-A177-3AD203B41FA5}">
                      <a16:colId xmlns:a16="http://schemas.microsoft.com/office/drawing/2014/main" val="2519623443"/>
                    </a:ext>
                  </a:extLst>
                </a:gridCol>
                <a:gridCol w="329184">
                  <a:extLst>
                    <a:ext uri="{9D8B030D-6E8A-4147-A177-3AD203B41FA5}">
                      <a16:colId xmlns:a16="http://schemas.microsoft.com/office/drawing/2014/main" val="2875254198"/>
                    </a:ext>
                  </a:extLst>
                </a:gridCol>
                <a:gridCol w="370332">
                  <a:extLst>
                    <a:ext uri="{9D8B030D-6E8A-4147-A177-3AD203B41FA5}">
                      <a16:colId xmlns:a16="http://schemas.microsoft.com/office/drawing/2014/main" val="2303993911"/>
                    </a:ext>
                  </a:extLst>
                </a:gridCol>
                <a:gridCol w="370332">
                  <a:extLst>
                    <a:ext uri="{9D8B030D-6E8A-4147-A177-3AD203B41FA5}">
                      <a16:colId xmlns:a16="http://schemas.microsoft.com/office/drawing/2014/main" val="1345410878"/>
                    </a:ext>
                  </a:extLst>
                </a:gridCol>
                <a:gridCol w="329184">
                  <a:extLst>
                    <a:ext uri="{9D8B030D-6E8A-4147-A177-3AD203B41FA5}">
                      <a16:colId xmlns:a16="http://schemas.microsoft.com/office/drawing/2014/main" val="3988278732"/>
                    </a:ext>
                  </a:extLst>
                </a:gridCol>
                <a:gridCol w="329184">
                  <a:extLst>
                    <a:ext uri="{9D8B030D-6E8A-4147-A177-3AD203B41FA5}">
                      <a16:colId xmlns:a16="http://schemas.microsoft.com/office/drawing/2014/main" val="1585742438"/>
                    </a:ext>
                  </a:extLst>
                </a:gridCol>
                <a:gridCol w="370332">
                  <a:extLst>
                    <a:ext uri="{9D8B030D-6E8A-4147-A177-3AD203B41FA5}">
                      <a16:colId xmlns:a16="http://schemas.microsoft.com/office/drawing/2014/main" val="11639552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1416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- 2018-06-28 17:47:46 </a:t>
                      </a:r>
                      <a:r>
                        <a:rPr kumimoji="0" lang="en-US" sz="1000" b="0" i="0" u="none" strike="noStrike" kern="1200" cap="none" spc="0" normalizeH="0" baseline="0" noProof="0">
                          <a:ln>
                            <a:noFill/>
                          </a:ln>
                          <a:solidFill>
                            <a:prstClr val="black"/>
                          </a:solidFill>
                          <a:effectLst/>
                          <a:uLnTx/>
                          <a:uFillTx/>
                          <a:latin typeface="+mn-lt"/>
                          <a:ea typeface="+mn-ea"/>
                          <a:cs typeface="+mn-cs"/>
                        </a:rPr>
                        <a:t> 
 Second and last day at the Compounding World Expo 2018... This specialized and focused exhibition is what the compounding market needs. It was the perfect environment for a further presentation of the COMPEO, our compounding machine of the latest generation. Marko Stähler, COO of Buss AG, comments: "Our new compounding system COMPEO is very positively accepted by the market. This applies to the new and improved functions, the modern machine design and the innovative conical twin screw discharge. The wide range of applications covered and the enlarged process window are also attracting great interest. The market attests to the fact that a significant development step has taken place with the COMPEO. Customers as well as suppliers are extremely interested!" 
More information about BUSS: www.busscorp.com
More information about COMPEO: www.busscorp.com/products/compeo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6522917"/>
                  </a:ext>
                </a:extLst>
              </a:tr>
            </a:tbl>
          </a:graphicData>
        </a:graphic>
      </p:graphicFrame>
      <p:sp>
        <p:nvSpPr>
          <p:cNvPr id="4" name="Text Placeholder 3">
            <a:extLst>
              <a:ext uri="{FF2B5EF4-FFF2-40B4-BE49-F238E27FC236}">
                <a16:creationId xmlns:a16="http://schemas.microsoft.com/office/drawing/2014/main" id="{8B7DFCFA-C6CA-4D1C-8F8A-B0193CCAB956}"/>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3787991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A8418-E29C-4F48-AB2C-4EDC72DFF714}"/>
              </a:ext>
            </a:extLst>
          </p:cNvPr>
          <p:cNvSpPr>
            <a:spLocks noGrp="1"/>
          </p:cNvSpPr>
          <p:nvPr>
            <p:ph type="title"/>
          </p:nvPr>
        </p:nvSpPr>
        <p:spPr/>
        <p:txBody>
          <a:bodyPr/>
          <a:lstStyle/>
          <a:p>
            <a:r>
              <a:rPr lang="en-US"/>
              <a:t>Facebook Own Posts Table  | All Pages - 10 of 24</a:t>
            </a:r>
          </a:p>
        </p:txBody>
      </p:sp>
      <p:graphicFrame>
        <p:nvGraphicFramePr>
          <p:cNvPr id="5" name="Table Placeholder 4">
            <a:extLst>
              <a:ext uri="{FF2B5EF4-FFF2-40B4-BE49-F238E27FC236}">
                <a16:creationId xmlns:a16="http://schemas.microsoft.com/office/drawing/2014/main" id="{865B2959-0468-4A47-8772-550B682E3357}"/>
              </a:ext>
            </a:extLst>
          </p:cNvPr>
          <p:cNvGraphicFramePr>
            <a:graphicFrameLocks noGrp="1"/>
          </p:cNvGraphicFramePr>
          <p:nvPr>
            <p:ph type="tbl" sz="quarter" idx="13"/>
            <p:extLst>
              <p:ext uri="{D42A27DB-BD31-4B8C-83A1-F6EECF244321}">
                <p14:modId xmlns:p14="http://schemas.microsoft.com/office/powerpoint/2010/main" val="35151531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132317986"/>
                    </a:ext>
                  </a:extLst>
                </a:gridCol>
                <a:gridCol w="370332">
                  <a:extLst>
                    <a:ext uri="{9D8B030D-6E8A-4147-A177-3AD203B41FA5}">
                      <a16:colId xmlns:a16="http://schemas.microsoft.com/office/drawing/2014/main" val="1392180229"/>
                    </a:ext>
                  </a:extLst>
                </a:gridCol>
                <a:gridCol w="370332">
                  <a:extLst>
                    <a:ext uri="{9D8B030D-6E8A-4147-A177-3AD203B41FA5}">
                      <a16:colId xmlns:a16="http://schemas.microsoft.com/office/drawing/2014/main" val="1734053317"/>
                    </a:ext>
                  </a:extLst>
                </a:gridCol>
                <a:gridCol w="370332">
                  <a:extLst>
                    <a:ext uri="{9D8B030D-6E8A-4147-A177-3AD203B41FA5}">
                      <a16:colId xmlns:a16="http://schemas.microsoft.com/office/drawing/2014/main" val="663552085"/>
                    </a:ext>
                  </a:extLst>
                </a:gridCol>
                <a:gridCol w="329184">
                  <a:extLst>
                    <a:ext uri="{9D8B030D-6E8A-4147-A177-3AD203B41FA5}">
                      <a16:colId xmlns:a16="http://schemas.microsoft.com/office/drawing/2014/main" val="3747839701"/>
                    </a:ext>
                  </a:extLst>
                </a:gridCol>
                <a:gridCol w="329184">
                  <a:extLst>
                    <a:ext uri="{9D8B030D-6E8A-4147-A177-3AD203B41FA5}">
                      <a16:colId xmlns:a16="http://schemas.microsoft.com/office/drawing/2014/main" val="1126150623"/>
                    </a:ext>
                  </a:extLst>
                </a:gridCol>
                <a:gridCol w="329184">
                  <a:extLst>
                    <a:ext uri="{9D8B030D-6E8A-4147-A177-3AD203B41FA5}">
                      <a16:colId xmlns:a16="http://schemas.microsoft.com/office/drawing/2014/main" val="3929192778"/>
                    </a:ext>
                  </a:extLst>
                </a:gridCol>
                <a:gridCol w="329184">
                  <a:extLst>
                    <a:ext uri="{9D8B030D-6E8A-4147-A177-3AD203B41FA5}">
                      <a16:colId xmlns:a16="http://schemas.microsoft.com/office/drawing/2014/main" val="510690906"/>
                    </a:ext>
                  </a:extLst>
                </a:gridCol>
                <a:gridCol w="329184">
                  <a:extLst>
                    <a:ext uri="{9D8B030D-6E8A-4147-A177-3AD203B41FA5}">
                      <a16:colId xmlns:a16="http://schemas.microsoft.com/office/drawing/2014/main" val="3725803300"/>
                    </a:ext>
                  </a:extLst>
                </a:gridCol>
                <a:gridCol w="329184">
                  <a:extLst>
                    <a:ext uri="{9D8B030D-6E8A-4147-A177-3AD203B41FA5}">
                      <a16:colId xmlns:a16="http://schemas.microsoft.com/office/drawing/2014/main" val="4251059090"/>
                    </a:ext>
                  </a:extLst>
                </a:gridCol>
                <a:gridCol w="329184">
                  <a:extLst>
                    <a:ext uri="{9D8B030D-6E8A-4147-A177-3AD203B41FA5}">
                      <a16:colId xmlns:a16="http://schemas.microsoft.com/office/drawing/2014/main" val="689153151"/>
                    </a:ext>
                  </a:extLst>
                </a:gridCol>
                <a:gridCol w="329184">
                  <a:extLst>
                    <a:ext uri="{9D8B030D-6E8A-4147-A177-3AD203B41FA5}">
                      <a16:colId xmlns:a16="http://schemas.microsoft.com/office/drawing/2014/main" val="253994352"/>
                    </a:ext>
                  </a:extLst>
                </a:gridCol>
                <a:gridCol w="329184">
                  <a:extLst>
                    <a:ext uri="{9D8B030D-6E8A-4147-A177-3AD203B41FA5}">
                      <a16:colId xmlns:a16="http://schemas.microsoft.com/office/drawing/2014/main" val="675501999"/>
                    </a:ext>
                  </a:extLst>
                </a:gridCol>
                <a:gridCol w="370332">
                  <a:extLst>
                    <a:ext uri="{9D8B030D-6E8A-4147-A177-3AD203B41FA5}">
                      <a16:colId xmlns:a16="http://schemas.microsoft.com/office/drawing/2014/main" val="1639888953"/>
                    </a:ext>
                  </a:extLst>
                </a:gridCol>
                <a:gridCol w="370332">
                  <a:extLst>
                    <a:ext uri="{9D8B030D-6E8A-4147-A177-3AD203B41FA5}">
                      <a16:colId xmlns:a16="http://schemas.microsoft.com/office/drawing/2014/main" val="1565204978"/>
                    </a:ext>
                  </a:extLst>
                </a:gridCol>
                <a:gridCol w="329184">
                  <a:extLst>
                    <a:ext uri="{9D8B030D-6E8A-4147-A177-3AD203B41FA5}">
                      <a16:colId xmlns:a16="http://schemas.microsoft.com/office/drawing/2014/main" val="1978606807"/>
                    </a:ext>
                  </a:extLst>
                </a:gridCol>
                <a:gridCol w="329184">
                  <a:extLst>
                    <a:ext uri="{9D8B030D-6E8A-4147-A177-3AD203B41FA5}">
                      <a16:colId xmlns:a16="http://schemas.microsoft.com/office/drawing/2014/main" val="2998391463"/>
                    </a:ext>
                  </a:extLst>
                </a:gridCol>
                <a:gridCol w="370332">
                  <a:extLst>
                    <a:ext uri="{9D8B030D-6E8A-4147-A177-3AD203B41FA5}">
                      <a16:colId xmlns:a16="http://schemas.microsoft.com/office/drawing/2014/main" val="4240630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80736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- 2018-06-27 21:08:48 </a:t>
                      </a:r>
                      <a:r>
                        <a:rPr kumimoji="0" lang="en-US" sz="1000" b="0" i="0" u="none" strike="noStrike" kern="1200" cap="none" spc="0" normalizeH="0" baseline="0" noProof="0">
                          <a:ln>
                            <a:noFill/>
                          </a:ln>
                          <a:solidFill>
                            <a:prstClr val="black"/>
                          </a:solidFill>
                          <a:effectLst/>
                          <a:uLnTx/>
                          <a:uFillTx/>
                          <a:latin typeface="+mn-lt"/>
                          <a:ea typeface="+mn-ea"/>
                          <a:cs typeface="+mn-cs"/>
                        </a:rPr>
                        <a:t> 
 Brilliant start for the first Compounding World Expo in Essen... We expected a lot from this special trade fair. After the first day, the BUSS team is very impressed. Our new compounding machine COMPEO is the focus of attention. Expert discussions with interested parties, familiar faces of the industry and, above all, visitors who are considering entering the compounding business have characterized the trade fair day. From early in the morning until the end of the fair. We look forward to tomorrow!
Compounding World Expo, Essen, Germany
June 27-28, 2018 | Hall 1, Booth 504
www.busscorp.com/products/compeo/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46476457"/>
                  </a:ext>
                </a:extLst>
              </a:tr>
            </a:tbl>
          </a:graphicData>
        </a:graphic>
      </p:graphicFrame>
      <p:sp>
        <p:nvSpPr>
          <p:cNvPr id="4" name="Text Placeholder 3">
            <a:extLst>
              <a:ext uri="{FF2B5EF4-FFF2-40B4-BE49-F238E27FC236}">
                <a16:creationId xmlns:a16="http://schemas.microsoft.com/office/drawing/2014/main" id="{9AD655FE-4CAC-42DF-95B4-0F6701E66189}"/>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19755960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F1A161-AC5B-465D-896C-1B458B02E961}"/>
              </a:ext>
            </a:extLst>
          </p:cNvPr>
          <p:cNvSpPr>
            <a:spLocks noGrp="1"/>
          </p:cNvSpPr>
          <p:nvPr>
            <p:ph type="title"/>
          </p:nvPr>
        </p:nvSpPr>
        <p:spPr/>
        <p:txBody>
          <a:bodyPr/>
          <a:lstStyle/>
          <a:p>
            <a:r>
              <a:rPr lang="en-US"/>
              <a:t>Facebook Own Posts Table  | All Pages - 11 of 24</a:t>
            </a:r>
          </a:p>
        </p:txBody>
      </p:sp>
      <p:graphicFrame>
        <p:nvGraphicFramePr>
          <p:cNvPr id="5" name="Table Placeholder 4">
            <a:extLst>
              <a:ext uri="{FF2B5EF4-FFF2-40B4-BE49-F238E27FC236}">
                <a16:creationId xmlns:a16="http://schemas.microsoft.com/office/drawing/2014/main" id="{1535CB84-943A-42EF-9AC4-187FB9BCDEDA}"/>
              </a:ext>
            </a:extLst>
          </p:cNvPr>
          <p:cNvGraphicFramePr>
            <a:graphicFrameLocks noGrp="1"/>
          </p:cNvGraphicFramePr>
          <p:nvPr>
            <p:ph type="tbl" sz="quarter" idx="13"/>
            <p:extLst>
              <p:ext uri="{D42A27DB-BD31-4B8C-83A1-F6EECF244321}">
                <p14:modId xmlns:p14="http://schemas.microsoft.com/office/powerpoint/2010/main" val="8580121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822103855"/>
                    </a:ext>
                  </a:extLst>
                </a:gridCol>
                <a:gridCol w="370332">
                  <a:extLst>
                    <a:ext uri="{9D8B030D-6E8A-4147-A177-3AD203B41FA5}">
                      <a16:colId xmlns:a16="http://schemas.microsoft.com/office/drawing/2014/main" val="3774958119"/>
                    </a:ext>
                  </a:extLst>
                </a:gridCol>
                <a:gridCol w="370332">
                  <a:extLst>
                    <a:ext uri="{9D8B030D-6E8A-4147-A177-3AD203B41FA5}">
                      <a16:colId xmlns:a16="http://schemas.microsoft.com/office/drawing/2014/main" val="3728518159"/>
                    </a:ext>
                  </a:extLst>
                </a:gridCol>
                <a:gridCol w="370332">
                  <a:extLst>
                    <a:ext uri="{9D8B030D-6E8A-4147-A177-3AD203B41FA5}">
                      <a16:colId xmlns:a16="http://schemas.microsoft.com/office/drawing/2014/main" val="1227084977"/>
                    </a:ext>
                  </a:extLst>
                </a:gridCol>
                <a:gridCol w="329184">
                  <a:extLst>
                    <a:ext uri="{9D8B030D-6E8A-4147-A177-3AD203B41FA5}">
                      <a16:colId xmlns:a16="http://schemas.microsoft.com/office/drawing/2014/main" val="1420096375"/>
                    </a:ext>
                  </a:extLst>
                </a:gridCol>
                <a:gridCol w="329184">
                  <a:extLst>
                    <a:ext uri="{9D8B030D-6E8A-4147-A177-3AD203B41FA5}">
                      <a16:colId xmlns:a16="http://schemas.microsoft.com/office/drawing/2014/main" val="1138402927"/>
                    </a:ext>
                  </a:extLst>
                </a:gridCol>
                <a:gridCol w="329184">
                  <a:extLst>
                    <a:ext uri="{9D8B030D-6E8A-4147-A177-3AD203B41FA5}">
                      <a16:colId xmlns:a16="http://schemas.microsoft.com/office/drawing/2014/main" val="451548280"/>
                    </a:ext>
                  </a:extLst>
                </a:gridCol>
                <a:gridCol w="329184">
                  <a:extLst>
                    <a:ext uri="{9D8B030D-6E8A-4147-A177-3AD203B41FA5}">
                      <a16:colId xmlns:a16="http://schemas.microsoft.com/office/drawing/2014/main" val="4000048564"/>
                    </a:ext>
                  </a:extLst>
                </a:gridCol>
                <a:gridCol w="329184">
                  <a:extLst>
                    <a:ext uri="{9D8B030D-6E8A-4147-A177-3AD203B41FA5}">
                      <a16:colId xmlns:a16="http://schemas.microsoft.com/office/drawing/2014/main" val="1222002989"/>
                    </a:ext>
                  </a:extLst>
                </a:gridCol>
                <a:gridCol w="329184">
                  <a:extLst>
                    <a:ext uri="{9D8B030D-6E8A-4147-A177-3AD203B41FA5}">
                      <a16:colId xmlns:a16="http://schemas.microsoft.com/office/drawing/2014/main" val="1886513689"/>
                    </a:ext>
                  </a:extLst>
                </a:gridCol>
                <a:gridCol w="329184">
                  <a:extLst>
                    <a:ext uri="{9D8B030D-6E8A-4147-A177-3AD203B41FA5}">
                      <a16:colId xmlns:a16="http://schemas.microsoft.com/office/drawing/2014/main" val="3541920679"/>
                    </a:ext>
                  </a:extLst>
                </a:gridCol>
                <a:gridCol w="329184">
                  <a:extLst>
                    <a:ext uri="{9D8B030D-6E8A-4147-A177-3AD203B41FA5}">
                      <a16:colId xmlns:a16="http://schemas.microsoft.com/office/drawing/2014/main" val="866194369"/>
                    </a:ext>
                  </a:extLst>
                </a:gridCol>
                <a:gridCol w="329184">
                  <a:extLst>
                    <a:ext uri="{9D8B030D-6E8A-4147-A177-3AD203B41FA5}">
                      <a16:colId xmlns:a16="http://schemas.microsoft.com/office/drawing/2014/main" val="2317895384"/>
                    </a:ext>
                  </a:extLst>
                </a:gridCol>
                <a:gridCol w="370332">
                  <a:extLst>
                    <a:ext uri="{9D8B030D-6E8A-4147-A177-3AD203B41FA5}">
                      <a16:colId xmlns:a16="http://schemas.microsoft.com/office/drawing/2014/main" val="1760179266"/>
                    </a:ext>
                  </a:extLst>
                </a:gridCol>
                <a:gridCol w="370332">
                  <a:extLst>
                    <a:ext uri="{9D8B030D-6E8A-4147-A177-3AD203B41FA5}">
                      <a16:colId xmlns:a16="http://schemas.microsoft.com/office/drawing/2014/main" val="3373550645"/>
                    </a:ext>
                  </a:extLst>
                </a:gridCol>
                <a:gridCol w="329184">
                  <a:extLst>
                    <a:ext uri="{9D8B030D-6E8A-4147-A177-3AD203B41FA5}">
                      <a16:colId xmlns:a16="http://schemas.microsoft.com/office/drawing/2014/main" val="1929548962"/>
                    </a:ext>
                  </a:extLst>
                </a:gridCol>
                <a:gridCol w="329184">
                  <a:extLst>
                    <a:ext uri="{9D8B030D-6E8A-4147-A177-3AD203B41FA5}">
                      <a16:colId xmlns:a16="http://schemas.microsoft.com/office/drawing/2014/main" val="1617297772"/>
                    </a:ext>
                  </a:extLst>
                </a:gridCol>
                <a:gridCol w="370332">
                  <a:extLst>
                    <a:ext uri="{9D8B030D-6E8A-4147-A177-3AD203B41FA5}">
                      <a16:colId xmlns:a16="http://schemas.microsoft.com/office/drawing/2014/main" val="14830584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6453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- 2018-06-26 14:52:59 </a:t>
                      </a:r>
                      <a:r>
                        <a:rPr kumimoji="0" lang="en-US" sz="1000" b="0" i="0" u="none" strike="noStrike" kern="1200" cap="none" spc="0" normalizeH="0" baseline="0" noProof="0">
                          <a:ln>
                            <a:noFill/>
                          </a:ln>
                          <a:solidFill>
                            <a:prstClr val="black"/>
                          </a:solidFill>
                          <a:effectLst/>
                          <a:uLnTx/>
                          <a:uFillTx/>
                          <a:latin typeface="+mn-lt"/>
                          <a:ea typeface="+mn-ea"/>
                          <a:cs typeface="+mn-cs"/>
                        </a:rPr>
                        <a:t> 
 At BUSS, we’re proud to announce the start of refurbishment works for our machine assembly hall! The multimillion CHF investment is a true commitment to our Swiss production and dedicated to create a modern and efficient work environment. Research &amp; Development, our BUSS test center and logistics facilities will also benefit considerably from the renewals and extensions.
More about BUSS. www.busscorp.com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91115639"/>
                  </a:ext>
                </a:extLst>
              </a:tr>
            </a:tbl>
          </a:graphicData>
        </a:graphic>
      </p:graphicFrame>
      <p:sp>
        <p:nvSpPr>
          <p:cNvPr id="4" name="Text Placeholder 3">
            <a:extLst>
              <a:ext uri="{FF2B5EF4-FFF2-40B4-BE49-F238E27FC236}">
                <a16:creationId xmlns:a16="http://schemas.microsoft.com/office/drawing/2014/main" id="{2454BD6F-5176-4029-8B61-6171019612A4}"/>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13230459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B190A-C793-48F2-9C4D-59986AEF6130}"/>
              </a:ext>
            </a:extLst>
          </p:cNvPr>
          <p:cNvSpPr>
            <a:spLocks noGrp="1"/>
          </p:cNvSpPr>
          <p:nvPr>
            <p:ph type="title"/>
          </p:nvPr>
        </p:nvSpPr>
        <p:spPr/>
        <p:txBody>
          <a:bodyPr/>
          <a:lstStyle/>
          <a:p>
            <a:r>
              <a:rPr lang="en-US"/>
              <a:t>Facebook Own Posts Table  | All Pages - 12 of 24</a:t>
            </a:r>
          </a:p>
        </p:txBody>
      </p:sp>
      <p:graphicFrame>
        <p:nvGraphicFramePr>
          <p:cNvPr id="5" name="Table Placeholder 4">
            <a:extLst>
              <a:ext uri="{FF2B5EF4-FFF2-40B4-BE49-F238E27FC236}">
                <a16:creationId xmlns:a16="http://schemas.microsoft.com/office/drawing/2014/main" id="{D729B795-DF4B-4D86-968E-9A5E04E5F13C}"/>
              </a:ext>
            </a:extLst>
          </p:cNvPr>
          <p:cNvGraphicFramePr>
            <a:graphicFrameLocks noGrp="1"/>
          </p:cNvGraphicFramePr>
          <p:nvPr>
            <p:ph type="tbl" sz="quarter" idx="13"/>
            <p:extLst>
              <p:ext uri="{D42A27DB-BD31-4B8C-83A1-F6EECF244321}">
                <p14:modId xmlns:p14="http://schemas.microsoft.com/office/powerpoint/2010/main" val="7329706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765080085"/>
                    </a:ext>
                  </a:extLst>
                </a:gridCol>
                <a:gridCol w="370332">
                  <a:extLst>
                    <a:ext uri="{9D8B030D-6E8A-4147-A177-3AD203B41FA5}">
                      <a16:colId xmlns:a16="http://schemas.microsoft.com/office/drawing/2014/main" val="2317151285"/>
                    </a:ext>
                  </a:extLst>
                </a:gridCol>
                <a:gridCol w="370332">
                  <a:extLst>
                    <a:ext uri="{9D8B030D-6E8A-4147-A177-3AD203B41FA5}">
                      <a16:colId xmlns:a16="http://schemas.microsoft.com/office/drawing/2014/main" val="3094334671"/>
                    </a:ext>
                  </a:extLst>
                </a:gridCol>
                <a:gridCol w="370332">
                  <a:extLst>
                    <a:ext uri="{9D8B030D-6E8A-4147-A177-3AD203B41FA5}">
                      <a16:colId xmlns:a16="http://schemas.microsoft.com/office/drawing/2014/main" val="3147758513"/>
                    </a:ext>
                  </a:extLst>
                </a:gridCol>
                <a:gridCol w="329184">
                  <a:extLst>
                    <a:ext uri="{9D8B030D-6E8A-4147-A177-3AD203B41FA5}">
                      <a16:colId xmlns:a16="http://schemas.microsoft.com/office/drawing/2014/main" val="3280477317"/>
                    </a:ext>
                  </a:extLst>
                </a:gridCol>
                <a:gridCol w="329184">
                  <a:extLst>
                    <a:ext uri="{9D8B030D-6E8A-4147-A177-3AD203B41FA5}">
                      <a16:colId xmlns:a16="http://schemas.microsoft.com/office/drawing/2014/main" val="2381339973"/>
                    </a:ext>
                  </a:extLst>
                </a:gridCol>
                <a:gridCol w="329184">
                  <a:extLst>
                    <a:ext uri="{9D8B030D-6E8A-4147-A177-3AD203B41FA5}">
                      <a16:colId xmlns:a16="http://schemas.microsoft.com/office/drawing/2014/main" val="1124441601"/>
                    </a:ext>
                  </a:extLst>
                </a:gridCol>
                <a:gridCol w="329184">
                  <a:extLst>
                    <a:ext uri="{9D8B030D-6E8A-4147-A177-3AD203B41FA5}">
                      <a16:colId xmlns:a16="http://schemas.microsoft.com/office/drawing/2014/main" val="3703178284"/>
                    </a:ext>
                  </a:extLst>
                </a:gridCol>
                <a:gridCol w="329184">
                  <a:extLst>
                    <a:ext uri="{9D8B030D-6E8A-4147-A177-3AD203B41FA5}">
                      <a16:colId xmlns:a16="http://schemas.microsoft.com/office/drawing/2014/main" val="1715920775"/>
                    </a:ext>
                  </a:extLst>
                </a:gridCol>
                <a:gridCol w="329184">
                  <a:extLst>
                    <a:ext uri="{9D8B030D-6E8A-4147-A177-3AD203B41FA5}">
                      <a16:colId xmlns:a16="http://schemas.microsoft.com/office/drawing/2014/main" val="1951455422"/>
                    </a:ext>
                  </a:extLst>
                </a:gridCol>
                <a:gridCol w="329184">
                  <a:extLst>
                    <a:ext uri="{9D8B030D-6E8A-4147-A177-3AD203B41FA5}">
                      <a16:colId xmlns:a16="http://schemas.microsoft.com/office/drawing/2014/main" val="2054212728"/>
                    </a:ext>
                  </a:extLst>
                </a:gridCol>
                <a:gridCol w="329184">
                  <a:extLst>
                    <a:ext uri="{9D8B030D-6E8A-4147-A177-3AD203B41FA5}">
                      <a16:colId xmlns:a16="http://schemas.microsoft.com/office/drawing/2014/main" val="2407895121"/>
                    </a:ext>
                  </a:extLst>
                </a:gridCol>
                <a:gridCol w="329184">
                  <a:extLst>
                    <a:ext uri="{9D8B030D-6E8A-4147-A177-3AD203B41FA5}">
                      <a16:colId xmlns:a16="http://schemas.microsoft.com/office/drawing/2014/main" val="4200401785"/>
                    </a:ext>
                  </a:extLst>
                </a:gridCol>
                <a:gridCol w="370332">
                  <a:extLst>
                    <a:ext uri="{9D8B030D-6E8A-4147-A177-3AD203B41FA5}">
                      <a16:colId xmlns:a16="http://schemas.microsoft.com/office/drawing/2014/main" val="2751967088"/>
                    </a:ext>
                  </a:extLst>
                </a:gridCol>
                <a:gridCol w="370332">
                  <a:extLst>
                    <a:ext uri="{9D8B030D-6E8A-4147-A177-3AD203B41FA5}">
                      <a16:colId xmlns:a16="http://schemas.microsoft.com/office/drawing/2014/main" val="4003438196"/>
                    </a:ext>
                  </a:extLst>
                </a:gridCol>
                <a:gridCol w="329184">
                  <a:extLst>
                    <a:ext uri="{9D8B030D-6E8A-4147-A177-3AD203B41FA5}">
                      <a16:colId xmlns:a16="http://schemas.microsoft.com/office/drawing/2014/main" val="759256729"/>
                    </a:ext>
                  </a:extLst>
                </a:gridCol>
                <a:gridCol w="329184">
                  <a:extLst>
                    <a:ext uri="{9D8B030D-6E8A-4147-A177-3AD203B41FA5}">
                      <a16:colId xmlns:a16="http://schemas.microsoft.com/office/drawing/2014/main" val="1875168794"/>
                    </a:ext>
                  </a:extLst>
                </a:gridCol>
                <a:gridCol w="370332">
                  <a:extLst>
                    <a:ext uri="{9D8B030D-6E8A-4147-A177-3AD203B41FA5}">
                      <a16:colId xmlns:a16="http://schemas.microsoft.com/office/drawing/2014/main" val="19081463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81191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- 2018-06-25 15:58:13 </a:t>
                      </a:r>
                      <a:r>
                        <a:rPr kumimoji="0" lang="en-US" sz="1000" b="0" i="0" u="none" strike="noStrike" kern="1200" cap="none" spc="0" normalizeH="0" baseline="0" noProof="0">
                          <a:ln>
                            <a:noFill/>
                          </a:ln>
                          <a:solidFill>
                            <a:prstClr val="black"/>
                          </a:solidFill>
                          <a:effectLst/>
                          <a:uLnTx/>
                          <a:uFillTx/>
                          <a:latin typeface="+mn-lt"/>
                          <a:ea typeface="+mn-ea"/>
                          <a:cs typeface="+mn-cs"/>
                        </a:rPr>
                        <a:t> 
 This morning in the - still - empty exhibition hall at the Compounding World Expo in Essen. Only the COMPEO, our compounding machine of the latest generation, is already here. Also the stand construction is still to come. And starting on Wednesday, the organizer expects up to 5,000 visitors at this new exhibition. We are curious ... and look forward to meeting many experts at our stand.
Compounding World Expo
Essen, Germany
June, 27-28, 2018
Hall 1, Booth 504
More about BUSS: www.busscorp.com/products/compeo/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42789416"/>
                  </a:ext>
                </a:extLst>
              </a:tr>
            </a:tbl>
          </a:graphicData>
        </a:graphic>
      </p:graphicFrame>
      <p:sp>
        <p:nvSpPr>
          <p:cNvPr id="4" name="Text Placeholder 3">
            <a:extLst>
              <a:ext uri="{FF2B5EF4-FFF2-40B4-BE49-F238E27FC236}">
                <a16:creationId xmlns:a16="http://schemas.microsoft.com/office/drawing/2014/main" id="{BF8194DF-33C1-4A6B-83D8-1E7810242D02}"/>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20440721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2F4D5-F1B3-4BBD-84BE-FBD16CD4AD54}"/>
              </a:ext>
            </a:extLst>
          </p:cNvPr>
          <p:cNvSpPr>
            <a:spLocks noGrp="1"/>
          </p:cNvSpPr>
          <p:nvPr>
            <p:ph type="title"/>
          </p:nvPr>
        </p:nvSpPr>
        <p:spPr/>
        <p:txBody>
          <a:bodyPr/>
          <a:lstStyle/>
          <a:p>
            <a:r>
              <a:rPr lang="en-US"/>
              <a:t>Facebook Own Posts Table  | All Pages - 13 of 24</a:t>
            </a:r>
          </a:p>
        </p:txBody>
      </p:sp>
      <p:graphicFrame>
        <p:nvGraphicFramePr>
          <p:cNvPr id="5" name="Table Placeholder 4">
            <a:extLst>
              <a:ext uri="{FF2B5EF4-FFF2-40B4-BE49-F238E27FC236}">
                <a16:creationId xmlns:a16="http://schemas.microsoft.com/office/drawing/2014/main" id="{2DAF4324-3CE5-4491-9AA5-491B0109A838}"/>
              </a:ext>
            </a:extLst>
          </p:cNvPr>
          <p:cNvGraphicFramePr>
            <a:graphicFrameLocks noGrp="1"/>
          </p:cNvGraphicFramePr>
          <p:nvPr>
            <p:ph type="tbl" sz="quarter" idx="13"/>
            <p:extLst>
              <p:ext uri="{D42A27DB-BD31-4B8C-83A1-F6EECF244321}">
                <p14:modId xmlns:p14="http://schemas.microsoft.com/office/powerpoint/2010/main" val="12611175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285160244"/>
                    </a:ext>
                  </a:extLst>
                </a:gridCol>
                <a:gridCol w="370332">
                  <a:extLst>
                    <a:ext uri="{9D8B030D-6E8A-4147-A177-3AD203B41FA5}">
                      <a16:colId xmlns:a16="http://schemas.microsoft.com/office/drawing/2014/main" val="3460980727"/>
                    </a:ext>
                  </a:extLst>
                </a:gridCol>
                <a:gridCol w="370332">
                  <a:extLst>
                    <a:ext uri="{9D8B030D-6E8A-4147-A177-3AD203B41FA5}">
                      <a16:colId xmlns:a16="http://schemas.microsoft.com/office/drawing/2014/main" val="4161443267"/>
                    </a:ext>
                  </a:extLst>
                </a:gridCol>
                <a:gridCol w="370332">
                  <a:extLst>
                    <a:ext uri="{9D8B030D-6E8A-4147-A177-3AD203B41FA5}">
                      <a16:colId xmlns:a16="http://schemas.microsoft.com/office/drawing/2014/main" val="2725115439"/>
                    </a:ext>
                  </a:extLst>
                </a:gridCol>
                <a:gridCol w="329184">
                  <a:extLst>
                    <a:ext uri="{9D8B030D-6E8A-4147-A177-3AD203B41FA5}">
                      <a16:colId xmlns:a16="http://schemas.microsoft.com/office/drawing/2014/main" val="3464487484"/>
                    </a:ext>
                  </a:extLst>
                </a:gridCol>
                <a:gridCol w="329184">
                  <a:extLst>
                    <a:ext uri="{9D8B030D-6E8A-4147-A177-3AD203B41FA5}">
                      <a16:colId xmlns:a16="http://schemas.microsoft.com/office/drawing/2014/main" val="1871119179"/>
                    </a:ext>
                  </a:extLst>
                </a:gridCol>
                <a:gridCol w="329184">
                  <a:extLst>
                    <a:ext uri="{9D8B030D-6E8A-4147-A177-3AD203B41FA5}">
                      <a16:colId xmlns:a16="http://schemas.microsoft.com/office/drawing/2014/main" val="2679339726"/>
                    </a:ext>
                  </a:extLst>
                </a:gridCol>
                <a:gridCol w="329184">
                  <a:extLst>
                    <a:ext uri="{9D8B030D-6E8A-4147-A177-3AD203B41FA5}">
                      <a16:colId xmlns:a16="http://schemas.microsoft.com/office/drawing/2014/main" val="1043331918"/>
                    </a:ext>
                  </a:extLst>
                </a:gridCol>
                <a:gridCol w="329184">
                  <a:extLst>
                    <a:ext uri="{9D8B030D-6E8A-4147-A177-3AD203B41FA5}">
                      <a16:colId xmlns:a16="http://schemas.microsoft.com/office/drawing/2014/main" val="3614404082"/>
                    </a:ext>
                  </a:extLst>
                </a:gridCol>
                <a:gridCol w="329184">
                  <a:extLst>
                    <a:ext uri="{9D8B030D-6E8A-4147-A177-3AD203B41FA5}">
                      <a16:colId xmlns:a16="http://schemas.microsoft.com/office/drawing/2014/main" val="1006088314"/>
                    </a:ext>
                  </a:extLst>
                </a:gridCol>
                <a:gridCol w="329184">
                  <a:extLst>
                    <a:ext uri="{9D8B030D-6E8A-4147-A177-3AD203B41FA5}">
                      <a16:colId xmlns:a16="http://schemas.microsoft.com/office/drawing/2014/main" val="46338660"/>
                    </a:ext>
                  </a:extLst>
                </a:gridCol>
                <a:gridCol w="329184">
                  <a:extLst>
                    <a:ext uri="{9D8B030D-6E8A-4147-A177-3AD203B41FA5}">
                      <a16:colId xmlns:a16="http://schemas.microsoft.com/office/drawing/2014/main" val="2737433129"/>
                    </a:ext>
                  </a:extLst>
                </a:gridCol>
                <a:gridCol w="329184">
                  <a:extLst>
                    <a:ext uri="{9D8B030D-6E8A-4147-A177-3AD203B41FA5}">
                      <a16:colId xmlns:a16="http://schemas.microsoft.com/office/drawing/2014/main" val="3732506742"/>
                    </a:ext>
                  </a:extLst>
                </a:gridCol>
                <a:gridCol w="370332">
                  <a:extLst>
                    <a:ext uri="{9D8B030D-6E8A-4147-A177-3AD203B41FA5}">
                      <a16:colId xmlns:a16="http://schemas.microsoft.com/office/drawing/2014/main" val="237342854"/>
                    </a:ext>
                  </a:extLst>
                </a:gridCol>
                <a:gridCol w="370332">
                  <a:extLst>
                    <a:ext uri="{9D8B030D-6E8A-4147-A177-3AD203B41FA5}">
                      <a16:colId xmlns:a16="http://schemas.microsoft.com/office/drawing/2014/main" val="4270466800"/>
                    </a:ext>
                  </a:extLst>
                </a:gridCol>
                <a:gridCol w="329184">
                  <a:extLst>
                    <a:ext uri="{9D8B030D-6E8A-4147-A177-3AD203B41FA5}">
                      <a16:colId xmlns:a16="http://schemas.microsoft.com/office/drawing/2014/main" val="1004261532"/>
                    </a:ext>
                  </a:extLst>
                </a:gridCol>
                <a:gridCol w="329184">
                  <a:extLst>
                    <a:ext uri="{9D8B030D-6E8A-4147-A177-3AD203B41FA5}">
                      <a16:colId xmlns:a16="http://schemas.microsoft.com/office/drawing/2014/main" val="333304461"/>
                    </a:ext>
                  </a:extLst>
                </a:gridCol>
                <a:gridCol w="370332">
                  <a:extLst>
                    <a:ext uri="{9D8B030D-6E8A-4147-A177-3AD203B41FA5}">
                      <a16:colId xmlns:a16="http://schemas.microsoft.com/office/drawing/2014/main" val="20931129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06206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- 2018-06-22 11:15:24 </a:t>
                      </a:r>
                      <a:r>
                        <a:rPr kumimoji="0" lang="en-US" sz="1000" b="0" i="0" u="none" strike="noStrike" kern="1200" cap="none" spc="0" normalizeH="0" baseline="0" noProof="0">
                          <a:ln>
                            <a:noFill/>
                          </a:ln>
                          <a:solidFill>
                            <a:prstClr val="black"/>
                          </a:solidFill>
                          <a:effectLst/>
                          <a:uLnTx/>
                          <a:uFillTx/>
                          <a:latin typeface="+mn-lt"/>
                          <a:ea typeface="+mn-ea"/>
                          <a:cs typeface="+mn-cs"/>
                        </a:rPr>
                        <a:t> 
 Next trade fair station this spring: You can meet the BUSS team and our new COMPEO compounder generation at the Compounding World Expo in Essen in just a few days. 
All fairs and events:
https://busscorp.com/about-us/events-fairs/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93096875"/>
                  </a:ext>
                </a:extLst>
              </a:tr>
            </a:tbl>
          </a:graphicData>
        </a:graphic>
      </p:graphicFrame>
      <p:sp>
        <p:nvSpPr>
          <p:cNvPr id="4" name="Text Placeholder 3">
            <a:extLst>
              <a:ext uri="{FF2B5EF4-FFF2-40B4-BE49-F238E27FC236}">
                <a16:creationId xmlns:a16="http://schemas.microsoft.com/office/drawing/2014/main" id="{3F20B08B-60E3-40E9-B0FF-985C1CE16364}"/>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8099936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A71A6-CC9F-4251-A7C4-0E1AB281D722}"/>
              </a:ext>
            </a:extLst>
          </p:cNvPr>
          <p:cNvSpPr>
            <a:spLocks noGrp="1"/>
          </p:cNvSpPr>
          <p:nvPr>
            <p:ph type="title"/>
          </p:nvPr>
        </p:nvSpPr>
        <p:spPr/>
        <p:txBody>
          <a:bodyPr/>
          <a:lstStyle/>
          <a:p>
            <a:r>
              <a:rPr lang="en-US"/>
              <a:t>Facebook Own Posts Table  | All Pages - 14 of 24</a:t>
            </a:r>
          </a:p>
        </p:txBody>
      </p:sp>
      <p:graphicFrame>
        <p:nvGraphicFramePr>
          <p:cNvPr id="5" name="Table Placeholder 4">
            <a:extLst>
              <a:ext uri="{FF2B5EF4-FFF2-40B4-BE49-F238E27FC236}">
                <a16:creationId xmlns:a16="http://schemas.microsoft.com/office/drawing/2014/main" id="{10E1DA09-6D50-42E2-9A01-4267028826C8}"/>
              </a:ext>
            </a:extLst>
          </p:cNvPr>
          <p:cNvGraphicFramePr>
            <a:graphicFrameLocks noGrp="1"/>
          </p:cNvGraphicFramePr>
          <p:nvPr>
            <p:ph type="tbl" sz="quarter" idx="13"/>
            <p:extLst>
              <p:ext uri="{D42A27DB-BD31-4B8C-83A1-F6EECF244321}">
                <p14:modId xmlns:p14="http://schemas.microsoft.com/office/powerpoint/2010/main" val="13620038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995666357"/>
                    </a:ext>
                  </a:extLst>
                </a:gridCol>
                <a:gridCol w="370332">
                  <a:extLst>
                    <a:ext uri="{9D8B030D-6E8A-4147-A177-3AD203B41FA5}">
                      <a16:colId xmlns:a16="http://schemas.microsoft.com/office/drawing/2014/main" val="256222157"/>
                    </a:ext>
                  </a:extLst>
                </a:gridCol>
                <a:gridCol w="370332">
                  <a:extLst>
                    <a:ext uri="{9D8B030D-6E8A-4147-A177-3AD203B41FA5}">
                      <a16:colId xmlns:a16="http://schemas.microsoft.com/office/drawing/2014/main" val="2793652949"/>
                    </a:ext>
                  </a:extLst>
                </a:gridCol>
                <a:gridCol w="370332">
                  <a:extLst>
                    <a:ext uri="{9D8B030D-6E8A-4147-A177-3AD203B41FA5}">
                      <a16:colId xmlns:a16="http://schemas.microsoft.com/office/drawing/2014/main" val="2819711767"/>
                    </a:ext>
                  </a:extLst>
                </a:gridCol>
                <a:gridCol w="329184">
                  <a:extLst>
                    <a:ext uri="{9D8B030D-6E8A-4147-A177-3AD203B41FA5}">
                      <a16:colId xmlns:a16="http://schemas.microsoft.com/office/drawing/2014/main" val="3333223469"/>
                    </a:ext>
                  </a:extLst>
                </a:gridCol>
                <a:gridCol w="329184">
                  <a:extLst>
                    <a:ext uri="{9D8B030D-6E8A-4147-A177-3AD203B41FA5}">
                      <a16:colId xmlns:a16="http://schemas.microsoft.com/office/drawing/2014/main" val="1959598427"/>
                    </a:ext>
                  </a:extLst>
                </a:gridCol>
                <a:gridCol w="329184">
                  <a:extLst>
                    <a:ext uri="{9D8B030D-6E8A-4147-A177-3AD203B41FA5}">
                      <a16:colId xmlns:a16="http://schemas.microsoft.com/office/drawing/2014/main" val="950804091"/>
                    </a:ext>
                  </a:extLst>
                </a:gridCol>
                <a:gridCol w="329184">
                  <a:extLst>
                    <a:ext uri="{9D8B030D-6E8A-4147-A177-3AD203B41FA5}">
                      <a16:colId xmlns:a16="http://schemas.microsoft.com/office/drawing/2014/main" val="974569478"/>
                    </a:ext>
                  </a:extLst>
                </a:gridCol>
                <a:gridCol w="329184">
                  <a:extLst>
                    <a:ext uri="{9D8B030D-6E8A-4147-A177-3AD203B41FA5}">
                      <a16:colId xmlns:a16="http://schemas.microsoft.com/office/drawing/2014/main" val="783367321"/>
                    </a:ext>
                  </a:extLst>
                </a:gridCol>
                <a:gridCol w="329184">
                  <a:extLst>
                    <a:ext uri="{9D8B030D-6E8A-4147-A177-3AD203B41FA5}">
                      <a16:colId xmlns:a16="http://schemas.microsoft.com/office/drawing/2014/main" val="2326894975"/>
                    </a:ext>
                  </a:extLst>
                </a:gridCol>
                <a:gridCol w="329184">
                  <a:extLst>
                    <a:ext uri="{9D8B030D-6E8A-4147-A177-3AD203B41FA5}">
                      <a16:colId xmlns:a16="http://schemas.microsoft.com/office/drawing/2014/main" val="916753396"/>
                    </a:ext>
                  </a:extLst>
                </a:gridCol>
                <a:gridCol w="329184">
                  <a:extLst>
                    <a:ext uri="{9D8B030D-6E8A-4147-A177-3AD203B41FA5}">
                      <a16:colId xmlns:a16="http://schemas.microsoft.com/office/drawing/2014/main" val="2591636760"/>
                    </a:ext>
                  </a:extLst>
                </a:gridCol>
                <a:gridCol w="329184">
                  <a:extLst>
                    <a:ext uri="{9D8B030D-6E8A-4147-A177-3AD203B41FA5}">
                      <a16:colId xmlns:a16="http://schemas.microsoft.com/office/drawing/2014/main" val="572371205"/>
                    </a:ext>
                  </a:extLst>
                </a:gridCol>
                <a:gridCol w="370332">
                  <a:extLst>
                    <a:ext uri="{9D8B030D-6E8A-4147-A177-3AD203B41FA5}">
                      <a16:colId xmlns:a16="http://schemas.microsoft.com/office/drawing/2014/main" val="229858168"/>
                    </a:ext>
                  </a:extLst>
                </a:gridCol>
                <a:gridCol w="370332">
                  <a:extLst>
                    <a:ext uri="{9D8B030D-6E8A-4147-A177-3AD203B41FA5}">
                      <a16:colId xmlns:a16="http://schemas.microsoft.com/office/drawing/2014/main" val="456844722"/>
                    </a:ext>
                  </a:extLst>
                </a:gridCol>
                <a:gridCol w="329184">
                  <a:extLst>
                    <a:ext uri="{9D8B030D-6E8A-4147-A177-3AD203B41FA5}">
                      <a16:colId xmlns:a16="http://schemas.microsoft.com/office/drawing/2014/main" val="452039973"/>
                    </a:ext>
                  </a:extLst>
                </a:gridCol>
                <a:gridCol w="329184">
                  <a:extLst>
                    <a:ext uri="{9D8B030D-6E8A-4147-A177-3AD203B41FA5}">
                      <a16:colId xmlns:a16="http://schemas.microsoft.com/office/drawing/2014/main" val="1334371695"/>
                    </a:ext>
                  </a:extLst>
                </a:gridCol>
                <a:gridCol w="370332">
                  <a:extLst>
                    <a:ext uri="{9D8B030D-6E8A-4147-A177-3AD203B41FA5}">
                      <a16:colId xmlns:a16="http://schemas.microsoft.com/office/drawing/2014/main" val="21245783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92600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- 2018-06-19 15:05:28 </a:t>
                      </a:r>
                      <a:r>
                        <a:rPr kumimoji="0" lang="en-US" sz="1000" b="0" i="0" u="none" strike="noStrike" kern="1200" cap="none" spc="0" normalizeH="0" baseline="0" noProof="0">
                          <a:ln>
                            <a:noFill/>
                          </a:ln>
                          <a:solidFill>
                            <a:prstClr val="black"/>
                          </a:solidFill>
                          <a:effectLst/>
                          <a:uLnTx/>
                          <a:uFillTx/>
                          <a:latin typeface="+mn-lt"/>
                          <a:ea typeface="+mn-ea"/>
                          <a:cs typeface="+mn-cs"/>
                        </a:rPr>
                        <a:t> 
 The magazine "Compounding World" reports in its June 2018 issue about COMPEO, the new compounder generation from BUSS. Click here for the complete article:
https://content.yudu.com/web/1rl19/0A1rl2p/CWJun18/html/index.html?page=26&amp;origin=reader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9357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- 2018-06-19 14:29:13 </a:t>
                      </a:r>
                      <a:r>
                        <a:rPr kumimoji="0" lang="en-US" sz="1000" b="0" i="0" u="none" strike="noStrike" kern="1200" cap="none" spc="0" normalizeH="0" baseline="0" noProof="0">
                          <a:ln>
                            <a:noFill/>
                          </a:ln>
                          <a:solidFill>
                            <a:prstClr val="black"/>
                          </a:solidFill>
                          <a:effectLst/>
                          <a:uLnTx/>
                          <a:uFillTx/>
                          <a:latin typeface="+mn-lt"/>
                          <a:ea typeface="+mn-ea"/>
                          <a:cs typeface="+mn-cs"/>
                        </a:rPr>
                        <a:t> 
 Read more about the highly innovative machine concept of COMPEO, the new compounder generation from BUSS. 
https://busscorp.com/news/compeo-a-unique-compounder-concept-for-the-polymer-industry/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23155605"/>
                  </a:ext>
                </a:extLst>
              </a:tr>
            </a:tbl>
          </a:graphicData>
        </a:graphic>
      </p:graphicFrame>
      <p:sp>
        <p:nvSpPr>
          <p:cNvPr id="4" name="Text Placeholder 3">
            <a:extLst>
              <a:ext uri="{FF2B5EF4-FFF2-40B4-BE49-F238E27FC236}">
                <a16:creationId xmlns:a16="http://schemas.microsoft.com/office/drawing/2014/main" id="{C9FA401D-0028-4684-B79D-7F3297ABAFD0}"/>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5909458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686B0-E217-4933-9740-2A08A8C20653}"/>
              </a:ext>
            </a:extLst>
          </p:cNvPr>
          <p:cNvSpPr>
            <a:spLocks noGrp="1"/>
          </p:cNvSpPr>
          <p:nvPr>
            <p:ph type="title"/>
          </p:nvPr>
        </p:nvSpPr>
        <p:spPr/>
        <p:txBody>
          <a:bodyPr/>
          <a:lstStyle/>
          <a:p>
            <a:r>
              <a:rPr lang="en-US"/>
              <a:t>Facebook Own Posts Table  | All Pages - 15 of 24</a:t>
            </a:r>
          </a:p>
        </p:txBody>
      </p:sp>
      <p:graphicFrame>
        <p:nvGraphicFramePr>
          <p:cNvPr id="5" name="Table Placeholder 4">
            <a:extLst>
              <a:ext uri="{FF2B5EF4-FFF2-40B4-BE49-F238E27FC236}">
                <a16:creationId xmlns:a16="http://schemas.microsoft.com/office/drawing/2014/main" id="{6398D378-EF10-4C31-A928-BEAC0404A92F}"/>
              </a:ext>
            </a:extLst>
          </p:cNvPr>
          <p:cNvGraphicFramePr>
            <a:graphicFrameLocks noGrp="1"/>
          </p:cNvGraphicFramePr>
          <p:nvPr>
            <p:ph type="tbl" sz="quarter" idx="13"/>
            <p:extLst>
              <p:ext uri="{D42A27DB-BD31-4B8C-83A1-F6EECF244321}">
                <p14:modId xmlns:p14="http://schemas.microsoft.com/office/powerpoint/2010/main" val="41203311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803421179"/>
                    </a:ext>
                  </a:extLst>
                </a:gridCol>
                <a:gridCol w="370332">
                  <a:extLst>
                    <a:ext uri="{9D8B030D-6E8A-4147-A177-3AD203B41FA5}">
                      <a16:colId xmlns:a16="http://schemas.microsoft.com/office/drawing/2014/main" val="351214327"/>
                    </a:ext>
                  </a:extLst>
                </a:gridCol>
                <a:gridCol w="370332">
                  <a:extLst>
                    <a:ext uri="{9D8B030D-6E8A-4147-A177-3AD203B41FA5}">
                      <a16:colId xmlns:a16="http://schemas.microsoft.com/office/drawing/2014/main" val="2560420877"/>
                    </a:ext>
                  </a:extLst>
                </a:gridCol>
                <a:gridCol w="370332">
                  <a:extLst>
                    <a:ext uri="{9D8B030D-6E8A-4147-A177-3AD203B41FA5}">
                      <a16:colId xmlns:a16="http://schemas.microsoft.com/office/drawing/2014/main" val="3813621541"/>
                    </a:ext>
                  </a:extLst>
                </a:gridCol>
                <a:gridCol w="329184">
                  <a:extLst>
                    <a:ext uri="{9D8B030D-6E8A-4147-A177-3AD203B41FA5}">
                      <a16:colId xmlns:a16="http://schemas.microsoft.com/office/drawing/2014/main" val="906111674"/>
                    </a:ext>
                  </a:extLst>
                </a:gridCol>
                <a:gridCol w="329184">
                  <a:extLst>
                    <a:ext uri="{9D8B030D-6E8A-4147-A177-3AD203B41FA5}">
                      <a16:colId xmlns:a16="http://schemas.microsoft.com/office/drawing/2014/main" val="1386512546"/>
                    </a:ext>
                  </a:extLst>
                </a:gridCol>
                <a:gridCol w="329184">
                  <a:extLst>
                    <a:ext uri="{9D8B030D-6E8A-4147-A177-3AD203B41FA5}">
                      <a16:colId xmlns:a16="http://schemas.microsoft.com/office/drawing/2014/main" val="2158675368"/>
                    </a:ext>
                  </a:extLst>
                </a:gridCol>
                <a:gridCol w="329184">
                  <a:extLst>
                    <a:ext uri="{9D8B030D-6E8A-4147-A177-3AD203B41FA5}">
                      <a16:colId xmlns:a16="http://schemas.microsoft.com/office/drawing/2014/main" val="1353543941"/>
                    </a:ext>
                  </a:extLst>
                </a:gridCol>
                <a:gridCol w="329184">
                  <a:extLst>
                    <a:ext uri="{9D8B030D-6E8A-4147-A177-3AD203B41FA5}">
                      <a16:colId xmlns:a16="http://schemas.microsoft.com/office/drawing/2014/main" val="1675621677"/>
                    </a:ext>
                  </a:extLst>
                </a:gridCol>
                <a:gridCol w="329184">
                  <a:extLst>
                    <a:ext uri="{9D8B030D-6E8A-4147-A177-3AD203B41FA5}">
                      <a16:colId xmlns:a16="http://schemas.microsoft.com/office/drawing/2014/main" val="3557104700"/>
                    </a:ext>
                  </a:extLst>
                </a:gridCol>
                <a:gridCol w="329184">
                  <a:extLst>
                    <a:ext uri="{9D8B030D-6E8A-4147-A177-3AD203B41FA5}">
                      <a16:colId xmlns:a16="http://schemas.microsoft.com/office/drawing/2014/main" val="740649797"/>
                    </a:ext>
                  </a:extLst>
                </a:gridCol>
                <a:gridCol w="329184">
                  <a:extLst>
                    <a:ext uri="{9D8B030D-6E8A-4147-A177-3AD203B41FA5}">
                      <a16:colId xmlns:a16="http://schemas.microsoft.com/office/drawing/2014/main" val="968047918"/>
                    </a:ext>
                  </a:extLst>
                </a:gridCol>
                <a:gridCol w="329184">
                  <a:extLst>
                    <a:ext uri="{9D8B030D-6E8A-4147-A177-3AD203B41FA5}">
                      <a16:colId xmlns:a16="http://schemas.microsoft.com/office/drawing/2014/main" val="707706332"/>
                    </a:ext>
                  </a:extLst>
                </a:gridCol>
                <a:gridCol w="370332">
                  <a:extLst>
                    <a:ext uri="{9D8B030D-6E8A-4147-A177-3AD203B41FA5}">
                      <a16:colId xmlns:a16="http://schemas.microsoft.com/office/drawing/2014/main" val="1937547500"/>
                    </a:ext>
                  </a:extLst>
                </a:gridCol>
                <a:gridCol w="370332">
                  <a:extLst>
                    <a:ext uri="{9D8B030D-6E8A-4147-A177-3AD203B41FA5}">
                      <a16:colId xmlns:a16="http://schemas.microsoft.com/office/drawing/2014/main" val="3785481583"/>
                    </a:ext>
                  </a:extLst>
                </a:gridCol>
                <a:gridCol w="329184">
                  <a:extLst>
                    <a:ext uri="{9D8B030D-6E8A-4147-A177-3AD203B41FA5}">
                      <a16:colId xmlns:a16="http://schemas.microsoft.com/office/drawing/2014/main" val="3718662457"/>
                    </a:ext>
                  </a:extLst>
                </a:gridCol>
                <a:gridCol w="329184">
                  <a:extLst>
                    <a:ext uri="{9D8B030D-6E8A-4147-A177-3AD203B41FA5}">
                      <a16:colId xmlns:a16="http://schemas.microsoft.com/office/drawing/2014/main" val="4025315489"/>
                    </a:ext>
                  </a:extLst>
                </a:gridCol>
                <a:gridCol w="370332">
                  <a:extLst>
                    <a:ext uri="{9D8B030D-6E8A-4147-A177-3AD203B41FA5}">
                      <a16:colId xmlns:a16="http://schemas.microsoft.com/office/drawing/2014/main" val="41368898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15857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- 2018-06-14 13:12:14 </a:t>
                      </a:r>
                      <a:r>
                        <a:rPr kumimoji="0" lang="en-US" sz="1000" b="0" i="0" u="none" strike="noStrike" kern="1200" cap="none" spc="0" normalizeH="0" baseline="0" noProof="0">
                          <a:ln>
                            <a:noFill/>
                          </a:ln>
                          <a:solidFill>
                            <a:prstClr val="black"/>
                          </a:solidFill>
                          <a:effectLst/>
                          <a:uLnTx/>
                          <a:uFillTx/>
                          <a:latin typeface="+mn-lt"/>
                          <a:ea typeface="+mn-ea"/>
                          <a:cs typeface="+mn-cs"/>
                        </a:rPr>
                        <a:t> 
 COMPEO - compounding technology for the polymers industry
COMPEO is the key to unlocking the innovation and earnings potential lying in high-quality compounds. With COMPEO, the state-of-the-art compounding machine from BUSS, you lay the foundation for reinforced end products which are more scratch-resistant, more flame-retardant, and more weather-resistant — while saving resources. The COMPEO compounder technology is ideal for cable compounds, performance compounds, rubber compounds, calendering, PVC pelletizing, masterbatch, PBT, PET, thermoplastic elastomers, bioplastics, thermosets, engineering plastics, friction coatings, bitumen, and hotmelt. Have a look at the video to discover what COMPEO can do for you.
https://youtu.be/J8GVKo_PB80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74141396"/>
                  </a:ext>
                </a:extLst>
              </a:tr>
            </a:tbl>
          </a:graphicData>
        </a:graphic>
      </p:graphicFrame>
      <p:sp>
        <p:nvSpPr>
          <p:cNvPr id="4" name="Text Placeholder 3">
            <a:extLst>
              <a:ext uri="{FF2B5EF4-FFF2-40B4-BE49-F238E27FC236}">
                <a16:creationId xmlns:a16="http://schemas.microsoft.com/office/drawing/2014/main" id="{8D810A06-992A-4DAE-A372-41FCC139BE3E}"/>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7505014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4ADD4-0274-478F-9A42-32E0BE17168F}"/>
              </a:ext>
            </a:extLst>
          </p:cNvPr>
          <p:cNvSpPr>
            <a:spLocks noGrp="1"/>
          </p:cNvSpPr>
          <p:nvPr>
            <p:ph type="title"/>
          </p:nvPr>
        </p:nvSpPr>
        <p:spPr/>
        <p:txBody>
          <a:bodyPr/>
          <a:lstStyle/>
          <a:p>
            <a:r>
              <a:rPr lang="en-US"/>
              <a:t>Facebook Own Posts Table  | All Pages - 16 of 24</a:t>
            </a:r>
          </a:p>
        </p:txBody>
      </p:sp>
      <p:graphicFrame>
        <p:nvGraphicFramePr>
          <p:cNvPr id="5" name="Table Placeholder 4">
            <a:extLst>
              <a:ext uri="{FF2B5EF4-FFF2-40B4-BE49-F238E27FC236}">
                <a16:creationId xmlns:a16="http://schemas.microsoft.com/office/drawing/2014/main" id="{16CE80F6-B36D-40C7-8760-6DDBF1F96967}"/>
              </a:ext>
            </a:extLst>
          </p:cNvPr>
          <p:cNvGraphicFramePr>
            <a:graphicFrameLocks noGrp="1"/>
          </p:cNvGraphicFramePr>
          <p:nvPr>
            <p:ph type="tbl" sz="quarter" idx="13"/>
            <p:extLst>
              <p:ext uri="{D42A27DB-BD31-4B8C-83A1-F6EECF244321}">
                <p14:modId xmlns:p14="http://schemas.microsoft.com/office/powerpoint/2010/main" val="1201693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662078731"/>
                    </a:ext>
                  </a:extLst>
                </a:gridCol>
                <a:gridCol w="370332">
                  <a:extLst>
                    <a:ext uri="{9D8B030D-6E8A-4147-A177-3AD203B41FA5}">
                      <a16:colId xmlns:a16="http://schemas.microsoft.com/office/drawing/2014/main" val="3713492573"/>
                    </a:ext>
                  </a:extLst>
                </a:gridCol>
                <a:gridCol w="370332">
                  <a:extLst>
                    <a:ext uri="{9D8B030D-6E8A-4147-A177-3AD203B41FA5}">
                      <a16:colId xmlns:a16="http://schemas.microsoft.com/office/drawing/2014/main" val="1607213790"/>
                    </a:ext>
                  </a:extLst>
                </a:gridCol>
                <a:gridCol w="370332">
                  <a:extLst>
                    <a:ext uri="{9D8B030D-6E8A-4147-A177-3AD203B41FA5}">
                      <a16:colId xmlns:a16="http://schemas.microsoft.com/office/drawing/2014/main" val="2109907096"/>
                    </a:ext>
                  </a:extLst>
                </a:gridCol>
                <a:gridCol w="329184">
                  <a:extLst>
                    <a:ext uri="{9D8B030D-6E8A-4147-A177-3AD203B41FA5}">
                      <a16:colId xmlns:a16="http://schemas.microsoft.com/office/drawing/2014/main" val="1218846134"/>
                    </a:ext>
                  </a:extLst>
                </a:gridCol>
                <a:gridCol w="329184">
                  <a:extLst>
                    <a:ext uri="{9D8B030D-6E8A-4147-A177-3AD203B41FA5}">
                      <a16:colId xmlns:a16="http://schemas.microsoft.com/office/drawing/2014/main" val="3687579142"/>
                    </a:ext>
                  </a:extLst>
                </a:gridCol>
                <a:gridCol w="329184">
                  <a:extLst>
                    <a:ext uri="{9D8B030D-6E8A-4147-A177-3AD203B41FA5}">
                      <a16:colId xmlns:a16="http://schemas.microsoft.com/office/drawing/2014/main" val="2222978902"/>
                    </a:ext>
                  </a:extLst>
                </a:gridCol>
                <a:gridCol w="329184">
                  <a:extLst>
                    <a:ext uri="{9D8B030D-6E8A-4147-A177-3AD203B41FA5}">
                      <a16:colId xmlns:a16="http://schemas.microsoft.com/office/drawing/2014/main" val="3567418113"/>
                    </a:ext>
                  </a:extLst>
                </a:gridCol>
                <a:gridCol w="329184">
                  <a:extLst>
                    <a:ext uri="{9D8B030D-6E8A-4147-A177-3AD203B41FA5}">
                      <a16:colId xmlns:a16="http://schemas.microsoft.com/office/drawing/2014/main" val="2180324729"/>
                    </a:ext>
                  </a:extLst>
                </a:gridCol>
                <a:gridCol w="329184">
                  <a:extLst>
                    <a:ext uri="{9D8B030D-6E8A-4147-A177-3AD203B41FA5}">
                      <a16:colId xmlns:a16="http://schemas.microsoft.com/office/drawing/2014/main" val="400144701"/>
                    </a:ext>
                  </a:extLst>
                </a:gridCol>
                <a:gridCol w="329184">
                  <a:extLst>
                    <a:ext uri="{9D8B030D-6E8A-4147-A177-3AD203B41FA5}">
                      <a16:colId xmlns:a16="http://schemas.microsoft.com/office/drawing/2014/main" val="118072228"/>
                    </a:ext>
                  </a:extLst>
                </a:gridCol>
                <a:gridCol w="329184">
                  <a:extLst>
                    <a:ext uri="{9D8B030D-6E8A-4147-A177-3AD203B41FA5}">
                      <a16:colId xmlns:a16="http://schemas.microsoft.com/office/drawing/2014/main" val="2345756887"/>
                    </a:ext>
                  </a:extLst>
                </a:gridCol>
                <a:gridCol w="329184">
                  <a:extLst>
                    <a:ext uri="{9D8B030D-6E8A-4147-A177-3AD203B41FA5}">
                      <a16:colId xmlns:a16="http://schemas.microsoft.com/office/drawing/2014/main" val="463293262"/>
                    </a:ext>
                  </a:extLst>
                </a:gridCol>
                <a:gridCol w="370332">
                  <a:extLst>
                    <a:ext uri="{9D8B030D-6E8A-4147-A177-3AD203B41FA5}">
                      <a16:colId xmlns:a16="http://schemas.microsoft.com/office/drawing/2014/main" val="2182769300"/>
                    </a:ext>
                  </a:extLst>
                </a:gridCol>
                <a:gridCol w="370332">
                  <a:extLst>
                    <a:ext uri="{9D8B030D-6E8A-4147-A177-3AD203B41FA5}">
                      <a16:colId xmlns:a16="http://schemas.microsoft.com/office/drawing/2014/main" val="2910892507"/>
                    </a:ext>
                  </a:extLst>
                </a:gridCol>
                <a:gridCol w="329184">
                  <a:extLst>
                    <a:ext uri="{9D8B030D-6E8A-4147-A177-3AD203B41FA5}">
                      <a16:colId xmlns:a16="http://schemas.microsoft.com/office/drawing/2014/main" val="3762146167"/>
                    </a:ext>
                  </a:extLst>
                </a:gridCol>
                <a:gridCol w="329184">
                  <a:extLst>
                    <a:ext uri="{9D8B030D-6E8A-4147-A177-3AD203B41FA5}">
                      <a16:colId xmlns:a16="http://schemas.microsoft.com/office/drawing/2014/main" val="2311661656"/>
                    </a:ext>
                  </a:extLst>
                </a:gridCol>
                <a:gridCol w="370332">
                  <a:extLst>
                    <a:ext uri="{9D8B030D-6E8A-4147-A177-3AD203B41FA5}">
                      <a16:colId xmlns:a16="http://schemas.microsoft.com/office/drawing/2014/main" val="27562826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32438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- 2018-06-11 09:10:52 </a:t>
                      </a:r>
                      <a:r>
                        <a:rPr kumimoji="0" lang="en-US" sz="1000" b="0" i="0" u="none" strike="noStrike" kern="1200" cap="none" spc="0" normalizeH="0" baseline="0" noProof="0">
                          <a:ln>
                            <a:noFill/>
                          </a:ln>
                          <a:solidFill>
                            <a:prstClr val="black"/>
                          </a:solidFill>
                          <a:effectLst/>
                          <a:uLnTx/>
                          <a:uFillTx/>
                          <a:latin typeface="+mn-lt"/>
                          <a:ea typeface="+mn-ea"/>
                          <a:cs typeface="+mn-cs"/>
                        </a:rPr>
                        <a:t> 
 Solution for high-quality 220kV power cables for China
The optimum material composition for high-voltage power cables is still a major issue. Together with P&amp;M Cable Consulting we have developed an individual solution for a Chinese cable manufacturer. Denis Labbé, owner and consultant at P&amp;M Cable Consulting LLC, summarizes the results of the joint project: “Based on the successful cooperation between P&amp;M Cable Consulting (Geneva, CH) and BUSS AG (Pratteln, CH), a cable manufacturer in China is now able to produce high-quality 220kV power cables using the Partners’ joint know-how and technology package. The particularity of the required extra-smooth interior/exterior semiconductor and insulation compounds, which were produced locally on-site, lies in the combination of BUSS’ innovative compounding technology and an improved peroxide impregnation process with P&amp;M’s superior compound formulations. The performance of the produced cables demonstrates once more the ability of P&amp;M and BUSS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12048797"/>
                  </a:ext>
                </a:extLst>
              </a:tr>
            </a:tbl>
          </a:graphicData>
        </a:graphic>
      </p:graphicFrame>
      <p:sp>
        <p:nvSpPr>
          <p:cNvPr id="4" name="Text Placeholder 3">
            <a:extLst>
              <a:ext uri="{FF2B5EF4-FFF2-40B4-BE49-F238E27FC236}">
                <a16:creationId xmlns:a16="http://schemas.microsoft.com/office/drawing/2014/main" id="{1389A5CF-158A-443E-8783-C8A490129716}"/>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213231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669B9-63A0-4E6A-BB1C-7C2E28E6640B}"/>
              </a:ext>
            </a:extLst>
          </p:cNvPr>
          <p:cNvSpPr>
            <a:spLocks noGrp="1"/>
          </p:cNvSpPr>
          <p:nvPr>
            <p:ph type="title"/>
          </p:nvPr>
        </p:nvSpPr>
        <p:spPr/>
        <p:txBody>
          <a:bodyPr/>
          <a:lstStyle/>
          <a:p>
            <a:r>
              <a:rPr lang="en-US"/>
              <a:t>Facebook Own Posts Table  | All Pages - 17 of 24</a:t>
            </a:r>
          </a:p>
        </p:txBody>
      </p:sp>
      <p:graphicFrame>
        <p:nvGraphicFramePr>
          <p:cNvPr id="5" name="Table Placeholder 4">
            <a:extLst>
              <a:ext uri="{FF2B5EF4-FFF2-40B4-BE49-F238E27FC236}">
                <a16:creationId xmlns:a16="http://schemas.microsoft.com/office/drawing/2014/main" id="{339FAB2C-F572-4653-B529-72A7FC92D734}"/>
              </a:ext>
            </a:extLst>
          </p:cNvPr>
          <p:cNvGraphicFramePr>
            <a:graphicFrameLocks noGrp="1"/>
          </p:cNvGraphicFramePr>
          <p:nvPr>
            <p:ph type="tbl" sz="quarter" idx="13"/>
            <p:extLst>
              <p:ext uri="{D42A27DB-BD31-4B8C-83A1-F6EECF244321}">
                <p14:modId xmlns:p14="http://schemas.microsoft.com/office/powerpoint/2010/main" val="16108807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016732769"/>
                    </a:ext>
                  </a:extLst>
                </a:gridCol>
                <a:gridCol w="370332">
                  <a:extLst>
                    <a:ext uri="{9D8B030D-6E8A-4147-A177-3AD203B41FA5}">
                      <a16:colId xmlns:a16="http://schemas.microsoft.com/office/drawing/2014/main" val="3365282501"/>
                    </a:ext>
                  </a:extLst>
                </a:gridCol>
                <a:gridCol w="370332">
                  <a:extLst>
                    <a:ext uri="{9D8B030D-6E8A-4147-A177-3AD203B41FA5}">
                      <a16:colId xmlns:a16="http://schemas.microsoft.com/office/drawing/2014/main" val="1401376001"/>
                    </a:ext>
                  </a:extLst>
                </a:gridCol>
                <a:gridCol w="370332">
                  <a:extLst>
                    <a:ext uri="{9D8B030D-6E8A-4147-A177-3AD203B41FA5}">
                      <a16:colId xmlns:a16="http://schemas.microsoft.com/office/drawing/2014/main" val="2160315408"/>
                    </a:ext>
                  </a:extLst>
                </a:gridCol>
                <a:gridCol w="329184">
                  <a:extLst>
                    <a:ext uri="{9D8B030D-6E8A-4147-A177-3AD203B41FA5}">
                      <a16:colId xmlns:a16="http://schemas.microsoft.com/office/drawing/2014/main" val="3552223581"/>
                    </a:ext>
                  </a:extLst>
                </a:gridCol>
                <a:gridCol w="329184">
                  <a:extLst>
                    <a:ext uri="{9D8B030D-6E8A-4147-A177-3AD203B41FA5}">
                      <a16:colId xmlns:a16="http://schemas.microsoft.com/office/drawing/2014/main" val="1516092304"/>
                    </a:ext>
                  </a:extLst>
                </a:gridCol>
                <a:gridCol w="329184">
                  <a:extLst>
                    <a:ext uri="{9D8B030D-6E8A-4147-A177-3AD203B41FA5}">
                      <a16:colId xmlns:a16="http://schemas.microsoft.com/office/drawing/2014/main" val="3081590388"/>
                    </a:ext>
                  </a:extLst>
                </a:gridCol>
                <a:gridCol w="329184">
                  <a:extLst>
                    <a:ext uri="{9D8B030D-6E8A-4147-A177-3AD203B41FA5}">
                      <a16:colId xmlns:a16="http://schemas.microsoft.com/office/drawing/2014/main" val="752201585"/>
                    </a:ext>
                  </a:extLst>
                </a:gridCol>
                <a:gridCol w="329184">
                  <a:extLst>
                    <a:ext uri="{9D8B030D-6E8A-4147-A177-3AD203B41FA5}">
                      <a16:colId xmlns:a16="http://schemas.microsoft.com/office/drawing/2014/main" val="2703724325"/>
                    </a:ext>
                  </a:extLst>
                </a:gridCol>
                <a:gridCol w="329184">
                  <a:extLst>
                    <a:ext uri="{9D8B030D-6E8A-4147-A177-3AD203B41FA5}">
                      <a16:colId xmlns:a16="http://schemas.microsoft.com/office/drawing/2014/main" val="3634144186"/>
                    </a:ext>
                  </a:extLst>
                </a:gridCol>
                <a:gridCol w="329184">
                  <a:extLst>
                    <a:ext uri="{9D8B030D-6E8A-4147-A177-3AD203B41FA5}">
                      <a16:colId xmlns:a16="http://schemas.microsoft.com/office/drawing/2014/main" val="3412995922"/>
                    </a:ext>
                  </a:extLst>
                </a:gridCol>
                <a:gridCol w="329184">
                  <a:extLst>
                    <a:ext uri="{9D8B030D-6E8A-4147-A177-3AD203B41FA5}">
                      <a16:colId xmlns:a16="http://schemas.microsoft.com/office/drawing/2014/main" val="2016233007"/>
                    </a:ext>
                  </a:extLst>
                </a:gridCol>
                <a:gridCol w="329184">
                  <a:extLst>
                    <a:ext uri="{9D8B030D-6E8A-4147-A177-3AD203B41FA5}">
                      <a16:colId xmlns:a16="http://schemas.microsoft.com/office/drawing/2014/main" val="1222723404"/>
                    </a:ext>
                  </a:extLst>
                </a:gridCol>
                <a:gridCol w="370332">
                  <a:extLst>
                    <a:ext uri="{9D8B030D-6E8A-4147-A177-3AD203B41FA5}">
                      <a16:colId xmlns:a16="http://schemas.microsoft.com/office/drawing/2014/main" val="1496215093"/>
                    </a:ext>
                  </a:extLst>
                </a:gridCol>
                <a:gridCol w="370332">
                  <a:extLst>
                    <a:ext uri="{9D8B030D-6E8A-4147-A177-3AD203B41FA5}">
                      <a16:colId xmlns:a16="http://schemas.microsoft.com/office/drawing/2014/main" val="2806573212"/>
                    </a:ext>
                  </a:extLst>
                </a:gridCol>
                <a:gridCol w="329184">
                  <a:extLst>
                    <a:ext uri="{9D8B030D-6E8A-4147-A177-3AD203B41FA5}">
                      <a16:colId xmlns:a16="http://schemas.microsoft.com/office/drawing/2014/main" val="1083802615"/>
                    </a:ext>
                  </a:extLst>
                </a:gridCol>
                <a:gridCol w="329184">
                  <a:extLst>
                    <a:ext uri="{9D8B030D-6E8A-4147-A177-3AD203B41FA5}">
                      <a16:colId xmlns:a16="http://schemas.microsoft.com/office/drawing/2014/main" val="4220039709"/>
                    </a:ext>
                  </a:extLst>
                </a:gridCol>
                <a:gridCol w="370332">
                  <a:extLst>
                    <a:ext uri="{9D8B030D-6E8A-4147-A177-3AD203B41FA5}">
                      <a16:colId xmlns:a16="http://schemas.microsoft.com/office/drawing/2014/main" val="16091905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77660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- 2018-06-01 19:47:14 </a:t>
                      </a:r>
                      <a:r>
                        <a:rPr kumimoji="0" lang="en-US" sz="1000" b="0" i="0" u="none" strike="noStrike" kern="1200" cap="none" spc="0" normalizeH="0" baseline="0" noProof="0">
                          <a:ln>
                            <a:noFill/>
                          </a:ln>
                          <a:solidFill>
                            <a:prstClr val="black"/>
                          </a:solidFill>
                          <a:effectLst/>
                          <a:uLnTx/>
                          <a:uFillTx/>
                          <a:latin typeface="+mn-lt"/>
                          <a:ea typeface="+mn-ea"/>
                          <a:cs typeface="+mn-cs"/>
                        </a:rPr>
                        <a:t> 
 Four successful trade fair days in Milan are behind the BUSS team. There was great interest in the new compounder technology COMPEO. Many profound discussions were held with long-standing and potential customers. "PLAST has once again proven its internationality. We welcomed many interested visitors from Europe, the Middle East, Asia and Japan to our booth. We are particularly pleased that we were able to register a positive, dynamic investment climate in Italy," summarizes Philip Nising, CEO of Buss AG. 
Next fair: 
Compounding World Expo 2018
June, 27 - 28, 2018
Hall 1, Booth 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18180507"/>
                  </a:ext>
                </a:extLst>
              </a:tr>
            </a:tbl>
          </a:graphicData>
        </a:graphic>
      </p:graphicFrame>
      <p:sp>
        <p:nvSpPr>
          <p:cNvPr id="4" name="Text Placeholder 3">
            <a:extLst>
              <a:ext uri="{FF2B5EF4-FFF2-40B4-BE49-F238E27FC236}">
                <a16:creationId xmlns:a16="http://schemas.microsoft.com/office/drawing/2014/main" id="{95371224-3444-448B-AF8E-374450AEB164}"/>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8010860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B0848-B265-4C4B-B81A-85A8A6A243AC}"/>
              </a:ext>
            </a:extLst>
          </p:cNvPr>
          <p:cNvSpPr>
            <a:spLocks noGrp="1"/>
          </p:cNvSpPr>
          <p:nvPr>
            <p:ph type="title"/>
          </p:nvPr>
        </p:nvSpPr>
        <p:spPr/>
        <p:txBody>
          <a:bodyPr/>
          <a:lstStyle/>
          <a:p>
            <a:r>
              <a:rPr lang="en-US"/>
              <a:t>Facebook Own Posts Table  | All Pages - 18 of 24</a:t>
            </a:r>
          </a:p>
        </p:txBody>
      </p:sp>
      <p:graphicFrame>
        <p:nvGraphicFramePr>
          <p:cNvPr id="5" name="Table Placeholder 4">
            <a:extLst>
              <a:ext uri="{FF2B5EF4-FFF2-40B4-BE49-F238E27FC236}">
                <a16:creationId xmlns:a16="http://schemas.microsoft.com/office/drawing/2014/main" id="{604676DD-F8C3-4B20-BA10-17D1991BE18F}"/>
              </a:ext>
            </a:extLst>
          </p:cNvPr>
          <p:cNvGraphicFramePr>
            <a:graphicFrameLocks noGrp="1"/>
          </p:cNvGraphicFramePr>
          <p:nvPr>
            <p:ph type="tbl" sz="quarter" idx="13"/>
            <p:extLst>
              <p:ext uri="{D42A27DB-BD31-4B8C-83A1-F6EECF244321}">
                <p14:modId xmlns:p14="http://schemas.microsoft.com/office/powerpoint/2010/main" val="14600057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822900762"/>
                    </a:ext>
                  </a:extLst>
                </a:gridCol>
                <a:gridCol w="370332">
                  <a:extLst>
                    <a:ext uri="{9D8B030D-6E8A-4147-A177-3AD203B41FA5}">
                      <a16:colId xmlns:a16="http://schemas.microsoft.com/office/drawing/2014/main" val="3805474535"/>
                    </a:ext>
                  </a:extLst>
                </a:gridCol>
                <a:gridCol w="370332">
                  <a:extLst>
                    <a:ext uri="{9D8B030D-6E8A-4147-A177-3AD203B41FA5}">
                      <a16:colId xmlns:a16="http://schemas.microsoft.com/office/drawing/2014/main" val="3364865767"/>
                    </a:ext>
                  </a:extLst>
                </a:gridCol>
                <a:gridCol w="370332">
                  <a:extLst>
                    <a:ext uri="{9D8B030D-6E8A-4147-A177-3AD203B41FA5}">
                      <a16:colId xmlns:a16="http://schemas.microsoft.com/office/drawing/2014/main" val="442098540"/>
                    </a:ext>
                  </a:extLst>
                </a:gridCol>
                <a:gridCol w="329184">
                  <a:extLst>
                    <a:ext uri="{9D8B030D-6E8A-4147-A177-3AD203B41FA5}">
                      <a16:colId xmlns:a16="http://schemas.microsoft.com/office/drawing/2014/main" val="2721194810"/>
                    </a:ext>
                  </a:extLst>
                </a:gridCol>
                <a:gridCol w="329184">
                  <a:extLst>
                    <a:ext uri="{9D8B030D-6E8A-4147-A177-3AD203B41FA5}">
                      <a16:colId xmlns:a16="http://schemas.microsoft.com/office/drawing/2014/main" val="2905740098"/>
                    </a:ext>
                  </a:extLst>
                </a:gridCol>
                <a:gridCol w="329184">
                  <a:extLst>
                    <a:ext uri="{9D8B030D-6E8A-4147-A177-3AD203B41FA5}">
                      <a16:colId xmlns:a16="http://schemas.microsoft.com/office/drawing/2014/main" val="3164592629"/>
                    </a:ext>
                  </a:extLst>
                </a:gridCol>
                <a:gridCol w="329184">
                  <a:extLst>
                    <a:ext uri="{9D8B030D-6E8A-4147-A177-3AD203B41FA5}">
                      <a16:colId xmlns:a16="http://schemas.microsoft.com/office/drawing/2014/main" val="1102874173"/>
                    </a:ext>
                  </a:extLst>
                </a:gridCol>
                <a:gridCol w="329184">
                  <a:extLst>
                    <a:ext uri="{9D8B030D-6E8A-4147-A177-3AD203B41FA5}">
                      <a16:colId xmlns:a16="http://schemas.microsoft.com/office/drawing/2014/main" val="645420168"/>
                    </a:ext>
                  </a:extLst>
                </a:gridCol>
                <a:gridCol w="329184">
                  <a:extLst>
                    <a:ext uri="{9D8B030D-6E8A-4147-A177-3AD203B41FA5}">
                      <a16:colId xmlns:a16="http://schemas.microsoft.com/office/drawing/2014/main" val="2119107809"/>
                    </a:ext>
                  </a:extLst>
                </a:gridCol>
                <a:gridCol w="329184">
                  <a:extLst>
                    <a:ext uri="{9D8B030D-6E8A-4147-A177-3AD203B41FA5}">
                      <a16:colId xmlns:a16="http://schemas.microsoft.com/office/drawing/2014/main" val="2297112706"/>
                    </a:ext>
                  </a:extLst>
                </a:gridCol>
                <a:gridCol w="329184">
                  <a:extLst>
                    <a:ext uri="{9D8B030D-6E8A-4147-A177-3AD203B41FA5}">
                      <a16:colId xmlns:a16="http://schemas.microsoft.com/office/drawing/2014/main" val="2495336896"/>
                    </a:ext>
                  </a:extLst>
                </a:gridCol>
                <a:gridCol w="329184">
                  <a:extLst>
                    <a:ext uri="{9D8B030D-6E8A-4147-A177-3AD203B41FA5}">
                      <a16:colId xmlns:a16="http://schemas.microsoft.com/office/drawing/2014/main" val="16669315"/>
                    </a:ext>
                  </a:extLst>
                </a:gridCol>
                <a:gridCol w="370332">
                  <a:extLst>
                    <a:ext uri="{9D8B030D-6E8A-4147-A177-3AD203B41FA5}">
                      <a16:colId xmlns:a16="http://schemas.microsoft.com/office/drawing/2014/main" val="3554274022"/>
                    </a:ext>
                  </a:extLst>
                </a:gridCol>
                <a:gridCol w="370332">
                  <a:extLst>
                    <a:ext uri="{9D8B030D-6E8A-4147-A177-3AD203B41FA5}">
                      <a16:colId xmlns:a16="http://schemas.microsoft.com/office/drawing/2014/main" val="1281718455"/>
                    </a:ext>
                  </a:extLst>
                </a:gridCol>
                <a:gridCol w="329184">
                  <a:extLst>
                    <a:ext uri="{9D8B030D-6E8A-4147-A177-3AD203B41FA5}">
                      <a16:colId xmlns:a16="http://schemas.microsoft.com/office/drawing/2014/main" val="1470781648"/>
                    </a:ext>
                  </a:extLst>
                </a:gridCol>
                <a:gridCol w="329184">
                  <a:extLst>
                    <a:ext uri="{9D8B030D-6E8A-4147-A177-3AD203B41FA5}">
                      <a16:colId xmlns:a16="http://schemas.microsoft.com/office/drawing/2014/main" val="2235405495"/>
                    </a:ext>
                  </a:extLst>
                </a:gridCol>
                <a:gridCol w="370332">
                  <a:extLst>
                    <a:ext uri="{9D8B030D-6E8A-4147-A177-3AD203B41FA5}">
                      <a16:colId xmlns:a16="http://schemas.microsoft.com/office/drawing/2014/main" val="25065037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49162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- 2018-05-31 21:15:28 </a:t>
                      </a:r>
                      <a:r>
                        <a:rPr kumimoji="0" lang="en-US" sz="1000" b="0" i="0" u="none" strike="noStrike" kern="1200" cap="none" spc="0" normalizeH="0" baseline="0" noProof="0">
                          <a:ln>
                            <a:noFill/>
                          </a:ln>
                          <a:solidFill>
                            <a:prstClr val="black"/>
                          </a:solidFill>
                          <a:effectLst/>
                          <a:uLnTx/>
                          <a:uFillTx/>
                          <a:latin typeface="+mn-lt"/>
                          <a:ea typeface="+mn-ea"/>
                          <a:cs typeface="+mn-cs"/>
                        </a:rPr>
                        <a:t> 
 The detailed technical improvements of the COMPEO compounder series determined the technical discussions at the BUSS stand in Milan today. Around the process section we were able to present the enlarged inlet opening with venting option, the excellent accessibility of the process section with a unique 120° opening angle and the degassing at the discharge unit, to mention only a few of them. In general, the new COMPEO twin screw discharge unit attracts great interest. The new machine design is also well received. Today we were able to welcome many visitors a second time at our booth for further in-depth discussions.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49617233"/>
                  </a:ext>
                </a:extLst>
              </a:tr>
            </a:tbl>
          </a:graphicData>
        </a:graphic>
      </p:graphicFrame>
      <p:sp>
        <p:nvSpPr>
          <p:cNvPr id="4" name="Text Placeholder 3">
            <a:extLst>
              <a:ext uri="{FF2B5EF4-FFF2-40B4-BE49-F238E27FC236}">
                <a16:creationId xmlns:a16="http://schemas.microsoft.com/office/drawing/2014/main" id="{909CDFD2-81A9-4B34-9E9B-CE1779A0D443}"/>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3520470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4476B8-A316-439C-8386-6DE69907E723}"/>
              </a:ext>
            </a:extLst>
          </p:cNvPr>
          <p:cNvSpPr>
            <a:spLocks noGrp="1"/>
          </p:cNvSpPr>
          <p:nvPr>
            <p:ph type="title"/>
          </p:nvPr>
        </p:nvSpPr>
        <p:spPr/>
        <p:txBody>
          <a:bodyPr/>
          <a:lstStyle/>
          <a:p>
            <a:r>
              <a:rPr lang="en-US"/>
              <a:t>Facebook Own Posts Table  | All Pages - 19 of 24</a:t>
            </a:r>
          </a:p>
        </p:txBody>
      </p:sp>
      <p:graphicFrame>
        <p:nvGraphicFramePr>
          <p:cNvPr id="5" name="Table Placeholder 4">
            <a:extLst>
              <a:ext uri="{FF2B5EF4-FFF2-40B4-BE49-F238E27FC236}">
                <a16:creationId xmlns:a16="http://schemas.microsoft.com/office/drawing/2014/main" id="{96AA648B-7D81-446C-9E3C-D5DEF3A8697E}"/>
              </a:ext>
            </a:extLst>
          </p:cNvPr>
          <p:cNvGraphicFramePr>
            <a:graphicFrameLocks noGrp="1"/>
          </p:cNvGraphicFramePr>
          <p:nvPr>
            <p:ph type="tbl" sz="quarter" idx="13"/>
            <p:extLst>
              <p:ext uri="{D42A27DB-BD31-4B8C-83A1-F6EECF244321}">
                <p14:modId xmlns:p14="http://schemas.microsoft.com/office/powerpoint/2010/main" val="40353495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893950903"/>
                    </a:ext>
                  </a:extLst>
                </a:gridCol>
                <a:gridCol w="370332">
                  <a:extLst>
                    <a:ext uri="{9D8B030D-6E8A-4147-A177-3AD203B41FA5}">
                      <a16:colId xmlns:a16="http://schemas.microsoft.com/office/drawing/2014/main" val="973018029"/>
                    </a:ext>
                  </a:extLst>
                </a:gridCol>
                <a:gridCol w="370332">
                  <a:extLst>
                    <a:ext uri="{9D8B030D-6E8A-4147-A177-3AD203B41FA5}">
                      <a16:colId xmlns:a16="http://schemas.microsoft.com/office/drawing/2014/main" val="3032269786"/>
                    </a:ext>
                  </a:extLst>
                </a:gridCol>
                <a:gridCol w="370332">
                  <a:extLst>
                    <a:ext uri="{9D8B030D-6E8A-4147-A177-3AD203B41FA5}">
                      <a16:colId xmlns:a16="http://schemas.microsoft.com/office/drawing/2014/main" val="1258977660"/>
                    </a:ext>
                  </a:extLst>
                </a:gridCol>
                <a:gridCol w="329184">
                  <a:extLst>
                    <a:ext uri="{9D8B030D-6E8A-4147-A177-3AD203B41FA5}">
                      <a16:colId xmlns:a16="http://schemas.microsoft.com/office/drawing/2014/main" val="3471695936"/>
                    </a:ext>
                  </a:extLst>
                </a:gridCol>
                <a:gridCol w="329184">
                  <a:extLst>
                    <a:ext uri="{9D8B030D-6E8A-4147-A177-3AD203B41FA5}">
                      <a16:colId xmlns:a16="http://schemas.microsoft.com/office/drawing/2014/main" val="1214032164"/>
                    </a:ext>
                  </a:extLst>
                </a:gridCol>
                <a:gridCol w="329184">
                  <a:extLst>
                    <a:ext uri="{9D8B030D-6E8A-4147-A177-3AD203B41FA5}">
                      <a16:colId xmlns:a16="http://schemas.microsoft.com/office/drawing/2014/main" val="3907775658"/>
                    </a:ext>
                  </a:extLst>
                </a:gridCol>
                <a:gridCol w="329184">
                  <a:extLst>
                    <a:ext uri="{9D8B030D-6E8A-4147-A177-3AD203B41FA5}">
                      <a16:colId xmlns:a16="http://schemas.microsoft.com/office/drawing/2014/main" val="1243986243"/>
                    </a:ext>
                  </a:extLst>
                </a:gridCol>
                <a:gridCol w="329184">
                  <a:extLst>
                    <a:ext uri="{9D8B030D-6E8A-4147-A177-3AD203B41FA5}">
                      <a16:colId xmlns:a16="http://schemas.microsoft.com/office/drawing/2014/main" val="2723139018"/>
                    </a:ext>
                  </a:extLst>
                </a:gridCol>
                <a:gridCol w="329184">
                  <a:extLst>
                    <a:ext uri="{9D8B030D-6E8A-4147-A177-3AD203B41FA5}">
                      <a16:colId xmlns:a16="http://schemas.microsoft.com/office/drawing/2014/main" val="2090524082"/>
                    </a:ext>
                  </a:extLst>
                </a:gridCol>
                <a:gridCol w="329184">
                  <a:extLst>
                    <a:ext uri="{9D8B030D-6E8A-4147-A177-3AD203B41FA5}">
                      <a16:colId xmlns:a16="http://schemas.microsoft.com/office/drawing/2014/main" val="3377952350"/>
                    </a:ext>
                  </a:extLst>
                </a:gridCol>
                <a:gridCol w="329184">
                  <a:extLst>
                    <a:ext uri="{9D8B030D-6E8A-4147-A177-3AD203B41FA5}">
                      <a16:colId xmlns:a16="http://schemas.microsoft.com/office/drawing/2014/main" val="3185914827"/>
                    </a:ext>
                  </a:extLst>
                </a:gridCol>
                <a:gridCol w="329184">
                  <a:extLst>
                    <a:ext uri="{9D8B030D-6E8A-4147-A177-3AD203B41FA5}">
                      <a16:colId xmlns:a16="http://schemas.microsoft.com/office/drawing/2014/main" val="3441742386"/>
                    </a:ext>
                  </a:extLst>
                </a:gridCol>
                <a:gridCol w="370332">
                  <a:extLst>
                    <a:ext uri="{9D8B030D-6E8A-4147-A177-3AD203B41FA5}">
                      <a16:colId xmlns:a16="http://schemas.microsoft.com/office/drawing/2014/main" val="3954816167"/>
                    </a:ext>
                  </a:extLst>
                </a:gridCol>
                <a:gridCol w="370332">
                  <a:extLst>
                    <a:ext uri="{9D8B030D-6E8A-4147-A177-3AD203B41FA5}">
                      <a16:colId xmlns:a16="http://schemas.microsoft.com/office/drawing/2014/main" val="643488995"/>
                    </a:ext>
                  </a:extLst>
                </a:gridCol>
                <a:gridCol w="329184">
                  <a:extLst>
                    <a:ext uri="{9D8B030D-6E8A-4147-A177-3AD203B41FA5}">
                      <a16:colId xmlns:a16="http://schemas.microsoft.com/office/drawing/2014/main" val="90176961"/>
                    </a:ext>
                  </a:extLst>
                </a:gridCol>
                <a:gridCol w="329184">
                  <a:extLst>
                    <a:ext uri="{9D8B030D-6E8A-4147-A177-3AD203B41FA5}">
                      <a16:colId xmlns:a16="http://schemas.microsoft.com/office/drawing/2014/main" val="1119157287"/>
                    </a:ext>
                  </a:extLst>
                </a:gridCol>
                <a:gridCol w="370332">
                  <a:extLst>
                    <a:ext uri="{9D8B030D-6E8A-4147-A177-3AD203B41FA5}">
                      <a16:colId xmlns:a16="http://schemas.microsoft.com/office/drawing/2014/main" val="24914275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13517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- 2018-05-31 10:42:58 </a:t>
                      </a:r>
                      <a:r>
                        <a:rPr kumimoji="0" lang="en-US" sz="1000" b="0" i="0" u="none" strike="noStrike" kern="1200" cap="none" spc="0" normalizeH="0" baseline="0" noProof="0">
                          <a:ln>
                            <a:noFill/>
                          </a:ln>
                          <a:solidFill>
                            <a:prstClr val="black"/>
                          </a:solidFill>
                          <a:effectLst/>
                          <a:uLnTx/>
                          <a:uFillTx/>
                          <a:latin typeface="+mn-lt"/>
                          <a:ea typeface="+mn-ea"/>
                          <a:cs typeface="+mn-cs"/>
                        </a:rPr>
                        <a:t> 
 Thanks to all long-standing customers and interested parties who visit us at our booth at the PLAST 2018 and ask so many questions about the new compounder technology of the COMPEO. You can meet us here until Friday, June 1, 2018 (Booth C161, Hall 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80261695"/>
                  </a:ext>
                </a:extLst>
              </a:tr>
            </a:tbl>
          </a:graphicData>
        </a:graphic>
      </p:graphicFrame>
      <p:sp>
        <p:nvSpPr>
          <p:cNvPr id="4" name="Text Placeholder 3">
            <a:extLst>
              <a:ext uri="{FF2B5EF4-FFF2-40B4-BE49-F238E27FC236}">
                <a16:creationId xmlns:a16="http://schemas.microsoft.com/office/drawing/2014/main" id="{4FFC39B0-F58A-4651-9860-65AE19B83DA3}"/>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26337186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3852AA-EC74-49B2-B5B8-E6F98FA20AA5}"/>
              </a:ext>
            </a:extLst>
          </p:cNvPr>
          <p:cNvSpPr>
            <a:spLocks noGrp="1"/>
          </p:cNvSpPr>
          <p:nvPr>
            <p:ph type="title"/>
          </p:nvPr>
        </p:nvSpPr>
        <p:spPr/>
        <p:txBody>
          <a:bodyPr/>
          <a:lstStyle/>
          <a:p>
            <a:r>
              <a:rPr lang="en-US"/>
              <a:t>Facebook Own Posts Table  | All Pages - 20 of 24</a:t>
            </a:r>
          </a:p>
        </p:txBody>
      </p:sp>
      <p:graphicFrame>
        <p:nvGraphicFramePr>
          <p:cNvPr id="5" name="Table Placeholder 4">
            <a:extLst>
              <a:ext uri="{FF2B5EF4-FFF2-40B4-BE49-F238E27FC236}">
                <a16:creationId xmlns:a16="http://schemas.microsoft.com/office/drawing/2014/main" id="{4C4E8DBD-8280-4A92-9017-60B50ADFF5EF}"/>
              </a:ext>
            </a:extLst>
          </p:cNvPr>
          <p:cNvGraphicFramePr>
            <a:graphicFrameLocks noGrp="1"/>
          </p:cNvGraphicFramePr>
          <p:nvPr>
            <p:ph type="tbl" sz="quarter" idx="13"/>
            <p:extLst>
              <p:ext uri="{D42A27DB-BD31-4B8C-83A1-F6EECF244321}">
                <p14:modId xmlns:p14="http://schemas.microsoft.com/office/powerpoint/2010/main" val="38666343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507205645"/>
                    </a:ext>
                  </a:extLst>
                </a:gridCol>
                <a:gridCol w="370332">
                  <a:extLst>
                    <a:ext uri="{9D8B030D-6E8A-4147-A177-3AD203B41FA5}">
                      <a16:colId xmlns:a16="http://schemas.microsoft.com/office/drawing/2014/main" val="1145115847"/>
                    </a:ext>
                  </a:extLst>
                </a:gridCol>
                <a:gridCol w="370332">
                  <a:extLst>
                    <a:ext uri="{9D8B030D-6E8A-4147-A177-3AD203B41FA5}">
                      <a16:colId xmlns:a16="http://schemas.microsoft.com/office/drawing/2014/main" val="2809268657"/>
                    </a:ext>
                  </a:extLst>
                </a:gridCol>
                <a:gridCol w="370332">
                  <a:extLst>
                    <a:ext uri="{9D8B030D-6E8A-4147-A177-3AD203B41FA5}">
                      <a16:colId xmlns:a16="http://schemas.microsoft.com/office/drawing/2014/main" val="3531610078"/>
                    </a:ext>
                  </a:extLst>
                </a:gridCol>
                <a:gridCol w="329184">
                  <a:extLst>
                    <a:ext uri="{9D8B030D-6E8A-4147-A177-3AD203B41FA5}">
                      <a16:colId xmlns:a16="http://schemas.microsoft.com/office/drawing/2014/main" val="773653281"/>
                    </a:ext>
                  </a:extLst>
                </a:gridCol>
                <a:gridCol w="329184">
                  <a:extLst>
                    <a:ext uri="{9D8B030D-6E8A-4147-A177-3AD203B41FA5}">
                      <a16:colId xmlns:a16="http://schemas.microsoft.com/office/drawing/2014/main" val="316326051"/>
                    </a:ext>
                  </a:extLst>
                </a:gridCol>
                <a:gridCol w="329184">
                  <a:extLst>
                    <a:ext uri="{9D8B030D-6E8A-4147-A177-3AD203B41FA5}">
                      <a16:colId xmlns:a16="http://schemas.microsoft.com/office/drawing/2014/main" val="873361371"/>
                    </a:ext>
                  </a:extLst>
                </a:gridCol>
                <a:gridCol w="329184">
                  <a:extLst>
                    <a:ext uri="{9D8B030D-6E8A-4147-A177-3AD203B41FA5}">
                      <a16:colId xmlns:a16="http://schemas.microsoft.com/office/drawing/2014/main" val="153874806"/>
                    </a:ext>
                  </a:extLst>
                </a:gridCol>
                <a:gridCol w="329184">
                  <a:extLst>
                    <a:ext uri="{9D8B030D-6E8A-4147-A177-3AD203B41FA5}">
                      <a16:colId xmlns:a16="http://schemas.microsoft.com/office/drawing/2014/main" val="3949735282"/>
                    </a:ext>
                  </a:extLst>
                </a:gridCol>
                <a:gridCol w="329184">
                  <a:extLst>
                    <a:ext uri="{9D8B030D-6E8A-4147-A177-3AD203B41FA5}">
                      <a16:colId xmlns:a16="http://schemas.microsoft.com/office/drawing/2014/main" val="4005423215"/>
                    </a:ext>
                  </a:extLst>
                </a:gridCol>
                <a:gridCol w="329184">
                  <a:extLst>
                    <a:ext uri="{9D8B030D-6E8A-4147-A177-3AD203B41FA5}">
                      <a16:colId xmlns:a16="http://schemas.microsoft.com/office/drawing/2014/main" val="121016600"/>
                    </a:ext>
                  </a:extLst>
                </a:gridCol>
                <a:gridCol w="329184">
                  <a:extLst>
                    <a:ext uri="{9D8B030D-6E8A-4147-A177-3AD203B41FA5}">
                      <a16:colId xmlns:a16="http://schemas.microsoft.com/office/drawing/2014/main" val="589804121"/>
                    </a:ext>
                  </a:extLst>
                </a:gridCol>
                <a:gridCol w="329184">
                  <a:extLst>
                    <a:ext uri="{9D8B030D-6E8A-4147-A177-3AD203B41FA5}">
                      <a16:colId xmlns:a16="http://schemas.microsoft.com/office/drawing/2014/main" val="3990904483"/>
                    </a:ext>
                  </a:extLst>
                </a:gridCol>
                <a:gridCol w="370332">
                  <a:extLst>
                    <a:ext uri="{9D8B030D-6E8A-4147-A177-3AD203B41FA5}">
                      <a16:colId xmlns:a16="http://schemas.microsoft.com/office/drawing/2014/main" val="3776213899"/>
                    </a:ext>
                  </a:extLst>
                </a:gridCol>
                <a:gridCol w="370332">
                  <a:extLst>
                    <a:ext uri="{9D8B030D-6E8A-4147-A177-3AD203B41FA5}">
                      <a16:colId xmlns:a16="http://schemas.microsoft.com/office/drawing/2014/main" val="2257729341"/>
                    </a:ext>
                  </a:extLst>
                </a:gridCol>
                <a:gridCol w="329184">
                  <a:extLst>
                    <a:ext uri="{9D8B030D-6E8A-4147-A177-3AD203B41FA5}">
                      <a16:colId xmlns:a16="http://schemas.microsoft.com/office/drawing/2014/main" val="4183375062"/>
                    </a:ext>
                  </a:extLst>
                </a:gridCol>
                <a:gridCol w="329184">
                  <a:extLst>
                    <a:ext uri="{9D8B030D-6E8A-4147-A177-3AD203B41FA5}">
                      <a16:colId xmlns:a16="http://schemas.microsoft.com/office/drawing/2014/main" val="1680634111"/>
                    </a:ext>
                  </a:extLst>
                </a:gridCol>
                <a:gridCol w="370332">
                  <a:extLst>
                    <a:ext uri="{9D8B030D-6E8A-4147-A177-3AD203B41FA5}">
                      <a16:colId xmlns:a16="http://schemas.microsoft.com/office/drawing/2014/main" val="22154908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74728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- 2018-05-30 17:30:17 </a:t>
                      </a:r>
                      <a:r>
                        <a:rPr kumimoji="0" lang="en-US" sz="1000" b="0" i="0" u="none" strike="noStrike" kern="1200" cap="none" spc="0" normalizeH="0" baseline="0" noProof="0">
                          <a:ln>
                            <a:noFill/>
                          </a:ln>
                          <a:solidFill>
                            <a:prstClr val="black"/>
                          </a:solidFill>
                          <a:effectLst/>
                          <a:uLnTx/>
                          <a:uFillTx/>
                          <a:latin typeface="+mn-lt"/>
                          <a:ea typeface="+mn-ea"/>
                          <a:cs typeface="+mn-cs"/>
                        </a:rPr>
                        <a:t> 
 A successful day at PLAST 2018 comes to an end. Interest in the new compounder generation COMPEO is very high in Milan. The new process options and innovative twin screw discharge are being discussed in detail. This new series is a technological milestone that meets the increasing demands of the polymer industry. Meet BUSS and the COMPEO compounding technology until June 1, 2018 at the PLAST in Milan in Hall 13, Stand C161. 
To learn more about the new process section and the large process window, see the video below.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02682621"/>
                  </a:ext>
                </a:extLst>
              </a:tr>
            </a:tbl>
          </a:graphicData>
        </a:graphic>
      </p:graphicFrame>
      <p:sp>
        <p:nvSpPr>
          <p:cNvPr id="4" name="Text Placeholder 3">
            <a:extLst>
              <a:ext uri="{FF2B5EF4-FFF2-40B4-BE49-F238E27FC236}">
                <a16:creationId xmlns:a16="http://schemas.microsoft.com/office/drawing/2014/main" id="{FEEDC8C0-3B9C-467F-8333-5F846E03C971}"/>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10704930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E7F8C-D844-478A-AA39-47B46D9E19D8}"/>
              </a:ext>
            </a:extLst>
          </p:cNvPr>
          <p:cNvSpPr>
            <a:spLocks noGrp="1"/>
          </p:cNvSpPr>
          <p:nvPr>
            <p:ph type="title"/>
          </p:nvPr>
        </p:nvSpPr>
        <p:spPr/>
        <p:txBody>
          <a:bodyPr/>
          <a:lstStyle/>
          <a:p>
            <a:r>
              <a:rPr lang="en-US"/>
              <a:t>Facebook Own Posts Table  | All Pages - 21 of 24</a:t>
            </a:r>
          </a:p>
        </p:txBody>
      </p:sp>
      <p:graphicFrame>
        <p:nvGraphicFramePr>
          <p:cNvPr id="5" name="Table Placeholder 4">
            <a:extLst>
              <a:ext uri="{FF2B5EF4-FFF2-40B4-BE49-F238E27FC236}">
                <a16:creationId xmlns:a16="http://schemas.microsoft.com/office/drawing/2014/main" id="{4D7A6E9C-EE23-4421-BC6D-B8CB205555A7}"/>
              </a:ext>
            </a:extLst>
          </p:cNvPr>
          <p:cNvGraphicFramePr>
            <a:graphicFrameLocks noGrp="1"/>
          </p:cNvGraphicFramePr>
          <p:nvPr>
            <p:ph type="tbl" sz="quarter" idx="13"/>
            <p:extLst>
              <p:ext uri="{D42A27DB-BD31-4B8C-83A1-F6EECF244321}">
                <p14:modId xmlns:p14="http://schemas.microsoft.com/office/powerpoint/2010/main" val="40476477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320730468"/>
                    </a:ext>
                  </a:extLst>
                </a:gridCol>
                <a:gridCol w="370332">
                  <a:extLst>
                    <a:ext uri="{9D8B030D-6E8A-4147-A177-3AD203B41FA5}">
                      <a16:colId xmlns:a16="http://schemas.microsoft.com/office/drawing/2014/main" val="4008654199"/>
                    </a:ext>
                  </a:extLst>
                </a:gridCol>
                <a:gridCol w="370332">
                  <a:extLst>
                    <a:ext uri="{9D8B030D-6E8A-4147-A177-3AD203B41FA5}">
                      <a16:colId xmlns:a16="http://schemas.microsoft.com/office/drawing/2014/main" val="4232176040"/>
                    </a:ext>
                  </a:extLst>
                </a:gridCol>
                <a:gridCol w="370332">
                  <a:extLst>
                    <a:ext uri="{9D8B030D-6E8A-4147-A177-3AD203B41FA5}">
                      <a16:colId xmlns:a16="http://schemas.microsoft.com/office/drawing/2014/main" val="640734635"/>
                    </a:ext>
                  </a:extLst>
                </a:gridCol>
                <a:gridCol w="329184">
                  <a:extLst>
                    <a:ext uri="{9D8B030D-6E8A-4147-A177-3AD203B41FA5}">
                      <a16:colId xmlns:a16="http://schemas.microsoft.com/office/drawing/2014/main" val="1340387542"/>
                    </a:ext>
                  </a:extLst>
                </a:gridCol>
                <a:gridCol w="329184">
                  <a:extLst>
                    <a:ext uri="{9D8B030D-6E8A-4147-A177-3AD203B41FA5}">
                      <a16:colId xmlns:a16="http://schemas.microsoft.com/office/drawing/2014/main" val="718258783"/>
                    </a:ext>
                  </a:extLst>
                </a:gridCol>
                <a:gridCol w="329184">
                  <a:extLst>
                    <a:ext uri="{9D8B030D-6E8A-4147-A177-3AD203B41FA5}">
                      <a16:colId xmlns:a16="http://schemas.microsoft.com/office/drawing/2014/main" val="2164134902"/>
                    </a:ext>
                  </a:extLst>
                </a:gridCol>
                <a:gridCol w="329184">
                  <a:extLst>
                    <a:ext uri="{9D8B030D-6E8A-4147-A177-3AD203B41FA5}">
                      <a16:colId xmlns:a16="http://schemas.microsoft.com/office/drawing/2014/main" val="251019375"/>
                    </a:ext>
                  </a:extLst>
                </a:gridCol>
                <a:gridCol w="329184">
                  <a:extLst>
                    <a:ext uri="{9D8B030D-6E8A-4147-A177-3AD203B41FA5}">
                      <a16:colId xmlns:a16="http://schemas.microsoft.com/office/drawing/2014/main" val="1179807898"/>
                    </a:ext>
                  </a:extLst>
                </a:gridCol>
                <a:gridCol w="329184">
                  <a:extLst>
                    <a:ext uri="{9D8B030D-6E8A-4147-A177-3AD203B41FA5}">
                      <a16:colId xmlns:a16="http://schemas.microsoft.com/office/drawing/2014/main" val="3859231020"/>
                    </a:ext>
                  </a:extLst>
                </a:gridCol>
                <a:gridCol w="329184">
                  <a:extLst>
                    <a:ext uri="{9D8B030D-6E8A-4147-A177-3AD203B41FA5}">
                      <a16:colId xmlns:a16="http://schemas.microsoft.com/office/drawing/2014/main" val="3451868352"/>
                    </a:ext>
                  </a:extLst>
                </a:gridCol>
                <a:gridCol w="329184">
                  <a:extLst>
                    <a:ext uri="{9D8B030D-6E8A-4147-A177-3AD203B41FA5}">
                      <a16:colId xmlns:a16="http://schemas.microsoft.com/office/drawing/2014/main" val="3584236831"/>
                    </a:ext>
                  </a:extLst>
                </a:gridCol>
                <a:gridCol w="329184">
                  <a:extLst>
                    <a:ext uri="{9D8B030D-6E8A-4147-A177-3AD203B41FA5}">
                      <a16:colId xmlns:a16="http://schemas.microsoft.com/office/drawing/2014/main" val="92061000"/>
                    </a:ext>
                  </a:extLst>
                </a:gridCol>
                <a:gridCol w="370332">
                  <a:extLst>
                    <a:ext uri="{9D8B030D-6E8A-4147-A177-3AD203B41FA5}">
                      <a16:colId xmlns:a16="http://schemas.microsoft.com/office/drawing/2014/main" val="3843710630"/>
                    </a:ext>
                  </a:extLst>
                </a:gridCol>
                <a:gridCol w="370332">
                  <a:extLst>
                    <a:ext uri="{9D8B030D-6E8A-4147-A177-3AD203B41FA5}">
                      <a16:colId xmlns:a16="http://schemas.microsoft.com/office/drawing/2014/main" val="2072427594"/>
                    </a:ext>
                  </a:extLst>
                </a:gridCol>
                <a:gridCol w="329184">
                  <a:extLst>
                    <a:ext uri="{9D8B030D-6E8A-4147-A177-3AD203B41FA5}">
                      <a16:colId xmlns:a16="http://schemas.microsoft.com/office/drawing/2014/main" val="4236788160"/>
                    </a:ext>
                  </a:extLst>
                </a:gridCol>
                <a:gridCol w="329184">
                  <a:extLst>
                    <a:ext uri="{9D8B030D-6E8A-4147-A177-3AD203B41FA5}">
                      <a16:colId xmlns:a16="http://schemas.microsoft.com/office/drawing/2014/main" val="3878924621"/>
                    </a:ext>
                  </a:extLst>
                </a:gridCol>
                <a:gridCol w="370332">
                  <a:extLst>
                    <a:ext uri="{9D8B030D-6E8A-4147-A177-3AD203B41FA5}">
                      <a16:colId xmlns:a16="http://schemas.microsoft.com/office/drawing/2014/main" val="25073942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96125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- 2018-05-29 18:36:16 </a:t>
                      </a:r>
                      <a:r>
                        <a:rPr kumimoji="0" lang="en-US" sz="1000" b="0" i="0" u="none" strike="noStrike" kern="1200" cap="none" spc="0" normalizeH="0" baseline="0" noProof="0">
                          <a:ln>
                            <a:noFill/>
                          </a:ln>
                          <a:solidFill>
                            <a:prstClr val="black"/>
                          </a:solidFill>
                          <a:effectLst/>
                          <a:uLnTx/>
                          <a:uFillTx/>
                          <a:latin typeface="+mn-lt"/>
                          <a:ea typeface="+mn-ea"/>
                          <a:cs typeface="+mn-cs"/>
                        </a:rPr>
                        <a:t> 
 PLAST 2018 in Milan ... It is the first day that we present our new compounder generation COMPEO to the European trade audience. "Today, numerous interested visitors and long-standing customers have visited us," sums up Gianluca Tregnago, Sales Manager at BUSS. "The concept of our COMPEO is based on modularity, flexibility and versatility. It opens up completely new possibilities in the compounding of polymers. This potential has aroused great interest among visitors at the booth."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90807256"/>
                  </a:ext>
                </a:extLst>
              </a:tr>
            </a:tbl>
          </a:graphicData>
        </a:graphic>
      </p:graphicFrame>
      <p:sp>
        <p:nvSpPr>
          <p:cNvPr id="4" name="Text Placeholder 3">
            <a:extLst>
              <a:ext uri="{FF2B5EF4-FFF2-40B4-BE49-F238E27FC236}">
                <a16:creationId xmlns:a16="http://schemas.microsoft.com/office/drawing/2014/main" id="{F3CE2621-06C1-4692-A6E2-1DCD036BC6E3}"/>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3786617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0E1A9-8318-467A-BD15-AF0D948FAB98}"/>
              </a:ext>
            </a:extLst>
          </p:cNvPr>
          <p:cNvSpPr>
            <a:spLocks noGrp="1"/>
          </p:cNvSpPr>
          <p:nvPr>
            <p:ph type="title"/>
          </p:nvPr>
        </p:nvSpPr>
        <p:spPr/>
        <p:txBody>
          <a:bodyPr/>
          <a:lstStyle/>
          <a:p>
            <a:r>
              <a:rPr lang="en-US"/>
              <a:t>Facebook Own Posts Table  | All Pages - 22 of 24</a:t>
            </a:r>
          </a:p>
        </p:txBody>
      </p:sp>
      <p:graphicFrame>
        <p:nvGraphicFramePr>
          <p:cNvPr id="5" name="Table Placeholder 4">
            <a:extLst>
              <a:ext uri="{FF2B5EF4-FFF2-40B4-BE49-F238E27FC236}">
                <a16:creationId xmlns:a16="http://schemas.microsoft.com/office/drawing/2014/main" id="{1D410F75-A05F-4154-9ADC-9DC743879F53}"/>
              </a:ext>
            </a:extLst>
          </p:cNvPr>
          <p:cNvGraphicFramePr>
            <a:graphicFrameLocks noGrp="1"/>
          </p:cNvGraphicFramePr>
          <p:nvPr>
            <p:ph type="tbl" sz="quarter" idx="13"/>
            <p:extLst>
              <p:ext uri="{D42A27DB-BD31-4B8C-83A1-F6EECF244321}">
                <p14:modId xmlns:p14="http://schemas.microsoft.com/office/powerpoint/2010/main" val="37592104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300525021"/>
                    </a:ext>
                  </a:extLst>
                </a:gridCol>
                <a:gridCol w="370332">
                  <a:extLst>
                    <a:ext uri="{9D8B030D-6E8A-4147-A177-3AD203B41FA5}">
                      <a16:colId xmlns:a16="http://schemas.microsoft.com/office/drawing/2014/main" val="1208406406"/>
                    </a:ext>
                  </a:extLst>
                </a:gridCol>
                <a:gridCol w="370332">
                  <a:extLst>
                    <a:ext uri="{9D8B030D-6E8A-4147-A177-3AD203B41FA5}">
                      <a16:colId xmlns:a16="http://schemas.microsoft.com/office/drawing/2014/main" val="615999940"/>
                    </a:ext>
                  </a:extLst>
                </a:gridCol>
                <a:gridCol w="370332">
                  <a:extLst>
                    <a:ext uri="{9D8B030D-6E8A-4147-A177-3AD203B41FA5}">
                      <a16:colId xmlns:a16="http://schemas.microsoft.com/office/drawing/2014/main" val="3009728779"/>
                    </a:ext>
                  </a:extLst>
                </a:gridCol>
                <a:gridCol w="329184">
                  <a:extLst>
                    <a:ext uri="{9D8B030D-6E8A-4147-A177-3AD203B41FA5}">
                      <a16:colId xmlns:a16="http://schemas.microsoft.com/office/drawing/2014/main" val="221329162"/>
                    </a:ext>
                  </a:extLst>
                </a:gridCol>
                <a:gridCol w="329184">
                  <a:extLst>
                    <a:ext uri="{9D8B030D-6E8A-4147-A177-3AD203B41FA5}">
                      <a16:colId xmlns:a16="http://schemas.microsoft.com/office/drawing/2014/main" val="941516099"/>
                    </a:ext>
                  </a:extLst>
                </a:gridCol>
                <a:gridCol w="329184">
                  <a:extLst>
                    <a:ext uri="{9D8B030D-6E8A-4147-A177-3AD203B41FA5}">
                      <a16:colId xmlns:a16="http://schemas.microsoft.com/office/drawing/2014/main" val="2267487038"/>
                    </a:ext>
                  </a:extLst>
                </a:gridCol>
                <a:gridCol w="329184">
                  <a:extLst>
                    <a:ext uri="{9D8B030D-6E8A-4147-A177-3AD203B41FA5}">
                      <a16:colId xmlns:a16="http://schemas.microsoft.com/office/drawing/2014/main" val="1879798312"/>
                    </a:ext>
                  </a:extLst>
                </a:gridCol>
                <a:gridCol w="329184">
                  <a:extLst>
                    <a:ext uri="{9D8B030D-6E8A-4147-A177-3AD203B41FA5}">
                      <a16:colId xmlns:a16="http://schemas.microsoft.com/office/drawing/2014/main" val="2965335527"/>
                    </a:ext>
                  </a:extLst>
                </a:gridCol>
                <a:gridCol w="329184">
                  <a:extLst>
                    <a:ext uri="{9D8B030D-6E8A-4147-A177-3AD203B41FA5}">
                      <a16:colId xmlns:a16="http://schemas.microsoft.com/office/drawing/2014/main" val="1337688723"/>
                    </a:ext>
                  </a:extLst>
                </a:gridCol>
                <a:gridCol w="329184">
                  <a:extLst>
                    <a:ext uri="{9D8B030D-6E8A-4147-A177-3AD203B41FA5}">
                      <a16:colId xmlns:a16="http://schemas.microsoft.com/office/drawing/2014/main" val="986438301"/>
                    </a:ext>
                  </a:extLst>
                </a:gridCol>
                <a:gridCol w="329184">
                  <a:extLst>
                    <a:ext uri="{9D8B030D-6E8A-4147-A177-3AD203B41FA5}">
                      <a16:colId xmlns:a16="http://schemas.microsoft.com/office/drawing/2014/main" val="4039096896"/>
                    </a:ext>
                  </a:extLst>
                </a:gridCol>
                <a:gridCol w="329184">
                  <a:extLst>
                    <a:ext uri="{9D8B030D-6E8A-4147-A177-3AD203B41FA5}">
                      <a16:colId xmlns:a16="http://schemas.microsoft.com/office/drawing/2014/main" val="2102214642"/>
                    </a:ext>
                  </a:extLst>
                </a:gridCol>
                <a:gridCol w="370332">
                  <a:extLst>
                    <a:ext uri="{9D8B030D-6E8A-4147-A177-3AD203B41FA5}">
                      <a16:colId xmlns:a16="http://schemas.microsoft.com/office/drawing/2014/main" val="832907205"/>
                    </a:ext>
                  </a:extLst>
                </a:gridCol>
                <a:gridCol w="370332">
                  <a:extLst>
                    <a:ext uri="{9D8B030D-6E8A-4147-A177-3AD203B41FA5}">
                      <a16:colId xmlns:a16="http://schemas.microsoft.com/office/drawing/2014/main" val="1082251862"/>
                    </a:ext>
                  </a:extLst>
                </a:gridCol>
                <a:gridCol w="329184">
                  <a:extLst>
                    <a:ext uri="{9D8B030D-6E8A-4147-A177-3AD203B41FA5}">
                      <a16:colId xmlns:a16="http://schemas.microsoft.com/office/drawing/2014/main" val="1388992750"/>
                    </a:ext>
                  </a:extLst>
                </a:gridCol>
                <a:gridCol w="329184">
                  <a:extLst>
                    <a:ext uri="{9D8B030D-6E8A-4147-A177-3AD203B41FA5}">
                      <a16:colId xmlns:a16="http://schemas.microsoft.com/office/drawing/2014/main" val="3774669831"/>
                    </a:ext>
                  </a:extLst>
                </a:gridCol>
                <a:gridCol w="370332">
                  <a:extLst>
                    <a:ext uri="{9D8B030D-6E8A-4147-A177-3AD203B41FA5}">
                      <a16:colId xmlns:a16="http://schemas.microsoft.com/office/drawing/2014/main" val="37097731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04612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- 2018-05-28 17:58:59 </a:t>
                      </a:r>
                      <a:r>
                        <a:rPr kumimoji="0" lang="en-US" sz="1000" b="0" i="0" u="none" strike="noStrike" kern="1200" cap="none" spc="0" normalizeH="0" baseline="0" noProof="0">
                          <a:ln>
                            <a:noFill/>
                          </a:ln>
                          <a:solidFill>
                            <a:prstClr val="black"/>
                          </a:solidFill>
                          <a:effectLst/>
                          <a:uLnTx/>
                          <a:uFillTx/>
                          <a:latin typeface="+mn-lt"/>
                          <a:ea typeface="+mn-ea"/>
                          <a:cs typeface="+mn-cs"/>
                        </a:rPr>
                        <a:t> 
 The fully configurable process zone of COMPEO compounders opens up completely new process engineering possibilities through the application of mixing and kneading elements with two to six rows of screw flights. The new geometries make it possible to achieve previously conflicting goals such as a high specific throughput with controllable energy input. In addition, the process window is significantly larger with COMPEO compounding machine. Throughput can be varied in a ratio of 1:6, increasing both system flexibility and user-friendliness. 
The new state-of-the-art COMPEO compounder is perfect for cable compounds, PVC pelletizing, masterbatch, calender feeding, rubber compounds, performance compounds, engineering plastics, thermoplastic elastomers, thermosets, PBT, PET, bitumen, bioplastics, hot melt, friction coatings … 
Learn more about the COMPEO compound technology for polymer compounding in this video or visit our website.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55998243"/>
                  </a:ext>
                </a:extLst>
              </a:tr>
            </a:tbl>
          </a:graphicData>
        </a:graphic>
      </p:graphicFrame>
      <p:sp>
        <p:nvSpPr>
          <p:cNvPr id="4" name="Text Placeholder 3">
            <a:extLst>
              <a:ext uri="{FF2B5EF4-FFF2-40B4-BE49-F238E27FC236}">
                <a16:creationId xmlns:a16="http://schemas.microsoft.com/office/drawing/2014/main" id="{EDD4D221-5FA4-48EE-9C07-3C52B4F927DA}"/>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35082764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B681B-61FB-4722-9377-5E5E43A8F5E3}"/>
              </a:ext>
            </a:extLst>
          </p:cNvPr>
          <p:cNvSpPr>
            <a:spLocks noGrp="1"/>
          </p:cNvSpPr>
          <p:nvPr>
            <p:ph type="title"/>
          </p:nvPr>
        </p:nvSpPr>
        <p:spPr/>
        <p:txBody>
          <a:bodyPr/>
          <a:lstStyle/>
          <a:p>
            <a:r>
              <a:rPr lang="en-US"/>
              <a:t>Facebook Own Posts Table  | All Pages - 23 of 24</a:t>
            </a:r>
          </a:p>
        </p:txBody>
      </p:sp>
      <p:graphicFrame>
        <p:nvGraphicFramePr>
          <p:cNvPr id="5" name="Table Placeholder 4">
            <a:extLst>
              <a:ext uri="{FF2B5EF4-FFF2-40B4-BE49-F238E27FC236}">
                <a16:creationId xmlns:a16="http://schemas.microsoft.com/office/drawing/2014/main" id="{CC3FE50C-1C6D-42DC-9018-2419187224E5}"/>
              </a:ext>
            </a:extLst>
          </p:cNvPr>
          <p:cNvGraphicFramePr>
            <a:graphicFrameLocks noGrp="1"/>
          </p:cNvGraphicFramePr>
          <p:nvPr>
            <p:ph type="tbl" sz="quarter" idx="13"/>
            <p:extLst>
              <p:ext uri="{D42A27DB-BD31-4B8C-83A1-F6EECF244321}">
                <p14:modId xmlns:p14="http://schemas.microsoft.com/office/powerpoint/2010/main" val="42359868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034234074"/>
                    </a:ext>
                  </a:extLst>
                </a:gridCol>
                <a:gridCol w="370332">
                  <a:extLst>
                    <a:ext uri="{9D8B030D-6E8A-4147-A177-3AD203B41FA5}">
                      <a16:colId xmlns:a16="http://schemas.microsoft.com/office/drawing/2014/main" val="4202998496"/>
                    </a:ext>
                  </a:extLst>
                </a:gridCol>
                <a:gridCol w="370332">
                  <a:extLst>
                    <a:ext uri="{9D8B030D-6E8A-4147-A177-3AD203B41FA5}">
                      <a16:colId xmlns:a16="http://schemas.microsoft.com/office/drawing/2014/main" val="2228410892"/>
                    </a:ext>
                  </a:extLst>
                </a:gridCol>
                <a:gridCol w="370332">
                  <a:extLst>
                    <a:ext uri="{9D8B030D-6E8A-4147-A177-3AD203B41FA5}">
                      <a16:colId xmlns:a16="http://schemas.microsoft.com/office/drawing/2014/main" val="524176296"/>
                    </a:ext>
                  </a:extLst>
                </a:gridCol>
                <a:gridCol w="329184">
                  <a:extLst>
                    <a:ext uri="{9D8B030D-6E8A-4147-A177-3AD203B41FA5}">
                      <a16:colId xmlns:a16="http://schemas.microsoft.com/office/drawing/2014/main" val="1635951648"/>
                    </a:ext>
                  </a:extLst>
                </a:gridCol>
                <a:gridCol w="329184">
                  <a:extLst>
                    <a:ext uri="{9D8B030D-6E8A-4147-A177-3AD203B41FA5}">
                      <a16:colId xmlns:a16="http://schemas.microsoft.com/office/drawing/2014/main" val="2149090305"/>
                    </a:ext>
                  </a:extLst>
                </a:gridCol>
                <a:gridCol w="329184">
                  <a:extLst>
                    <a:ext uri="{9D8B030D-6E8A-4147-A177-3AD203B41FA5}">
                      <a16:colId xmlns:a16="http://schemas.microsoft.com/office/drawing/2014/main" val="1116484426"/>
                    </a:ext>
                  </a:extLst>
                </a:gridCol>
                <a:gridCol w="329184">
                  <a:extLst>
                    <a:ext uri="{9D8B030D-6E8A-4147-A177-3AD203B41FA5}">
                      <a16:colId xmlns:a16="http://schemas.microsoft.com/office/drawing/2014/main" val="2541953908"/>
                    </a:ext>
                  </a:extLst>
                </a:gridCol>
                <a:gridCol w="329184">
                  <a:extLst>
                    <a:ext uri="{9D8B030D-6E8A-4147-A177-3AD203B41FA5}">
                      <a16:colId xmlns:a16="http://schemas.microsoft.com/office/drawing/2014/main" val="2677514115"/>
                    </a:ext>
                  </a:extLst>
                </a:gridCol>
                <a:gridCol w="329184">
                  <a:extLst>
                    <a:ext uri="{9D8B030D-6E8A-4147-A177-3AD203B41FA5}">
                      <a16:colId xmlns:a16="http://schemas.microsoft.com/office/drawing/2014/main" val="2322665417"/>
                    </a:ext>
                  </a:extLst>
                </a:gridCol>
                <a:gridCol w="329184">
                  <a:extLst>
                    <a:ext uri="{9D8B030D-6E8A-4147-A177-3AD203B41FA5}">
                      <a16:colId xmlns:a16="http://schemas.microsoft.com/office/drawing/2014/main" val="3308615565"/>
                    </a:ext>
                  </a:extLst>
                </a:gridCol>
                <a:gridCol w="329184">
                  <a:extLst>
                    <a:ext uri="{9D8B030D-6E8A-4147-A177-3AD203B41FA5}">
                      <a16:colId xmlns:a16="http://schemas.microsoft.com/office/drawing/2014/main" val="1115659554"/>
                    </a:ext>
                  </a:extLst>
                </a:gridCol>
                <a:gridCol w="329184">
                  <a:extLst>
                    <a:ext uri="{9D8B030D-6E8A-4147-A177-3AD203B41FA5}">
                      <a16:colId xmlns:a16="http://schemas.microsoft.com/office/drawing/2014/main" val="1214760"/>
                    </a:ext>
                  </a:extLst>
                </a:gridCol>
                <a:gridCol w="370332">
                  <a:extLst>
                    <a:ext uri="{9D8B030D-6E8A-4147-A177-3AD203B41FA5}">
                      <a16:colId xmlns:a16="http://schemas.microsoft.com/office/drawing/2014/main" val="2748558009"/>
                    </a:ext>
                  </a:extLst>
                </a:gridCol>
                <a:gridCol w="370332">
                  <a:extLst>
                    <a:ext uri="{9D8B030D-6E8A-4147-A177-3AD203B41FA5}">
                      <a16:colId xmlns:a16="http://schemas.microsoft.com/office/drawing/2014/main" val="2623751196"/>
                    </a:ext>
                  </a:extLst>
                </a:gridCol>
                <a:gridCol w="329184">
                  <a:extLst>
                    <a:ext uri="{9D8B030D-6E8A-4147-A177-3AD203B41FA5}">
                      <a16:colId xmlns:a16="http://schemas.microsoft.com/office/drawing/2014/main" val="275690079"/>
                    </a:ext>
                  </a:extLst>
                </a:gridCol>
                <a:gridCol w="329184">
                  <a:extLst>
                    <a:ext uri="{9D8B030D-6E8A-4147-A177-3AD203B41FA5}">
                      <a16:colId xmlns:a16="http://schemas.microsoft.com/office/drawing/2014/main" val="4255782098"/>
                    </a:ext>
                  </a:extLst>
                </a:gridCol>
                <a:gridCol w="370332">
                  <a:extLst>
                    <a:ext uri="{9D8B030D-6E8A-4147-A177-3AD203B41FA5}">
                      <a16:colId xmlns:a16="http://schemas.microsoft.com/office/drawing/2014/main" val="19926718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67868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- 2018-05-28 13:24:47 </a:t>
                      </a:r>
                      <a:r>
                        <a:rPr kumimoji="0" lang="en-US" sz="1000" b="0" i="0" u="none" strike="noStrike" kern="1200" cap="none" spc="0" normalizeH="0" baseline="0" noProof="0">
                          <a:ln>
                            <a:noFill/>
                          </a:ln>
                          <a:solidFill>
                            <a:prstClr val="black"/>
                          </a:solidFill>
                          <a:effectLst/>
                          <a:uLnTx/>
                          <a:uFillTx/>
                          <a:latin typeface="+mn-lt"/>
                          <a:ea typeface="+mn-ea"/>
                          <a:cs typeface="+mn-cs"/>
                        </a:rPr>
                        <a:t> 
 Our stand is almost ready 🙂... when the exhibition halls of PLAST Milano in Italy open tomorrow morning, we are prepared. The entire BUSS team is already looking forward to presenting the new COMPEO compounder for the first time in Europe. Come by and see for yourself the advantages and performance features of our new compounder generation. You can meet us at PLAST Milano from May 29 - June 1, 2018 at booth C161 in hall 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28972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- 2018-05-27 13:27:46 </a:t>
                      </a:r>
                      <a:r>
                        <a:rPr kumimoji="0" lang="en-US" sz="1000" b="0" i="0" u="none" strike="noStrike" kern="1200" cap="none" spc="0" normalizeH="0" baseline="0" noProof="0">
                          <a:ln>
                            <a:noFill/>
                          </a:ln>
                          <a:solidFill>
                            <a:prstClr val="black"/>
                          </a:solidFill>
                          <a:effectLst/>
                          <a:uLnTx/>
                          <a:uFillTx/>
                          <a:latin typeface="+mn-lt"/>
                          <a:ea typeface="+mn-ea"/>
                          <a:cs typeface="+mn-cs"/>
                        </a:rPr>
                        <a:t> 
 Over the next few days we will be at PLAST in Milan in Italy with our new compounder generation COMPEO. You too? Then just visit 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51787723"/>
                  </a:ext>
                </a:extLst>
              </a:tr>
            </a:tbl>
          </a:graphicData>
        </a:graphic>
      </p:graphicFrame>
      <p:sp>
        <p:nvSpPr>
          <p:cNvPr id="4" name="Text Placeholder 3">
            <a:extLst>
              <a:ext uri="{FF2B5EF4-FFF2-40B4-BE49-F238E27FC236}">
                <a16:creationId xmlns:a16="http://schemas.microsoft.com/office/drawing/2014/main" id="{662994D5-21D6-4160-B808-867CCC923DBB}"/>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33301556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7EA67-0C0A-442B-9855-8C507BF53509}"/>
              </a:ext>
            </a:extLst>
          </p:cNvPr>
          <p:cNvSpPr>
            <a:spLocks noGrp="1"/>
          </p:cNvSpPr>
          <p:nvPr>
            <p:ph type="title"/>
          </p:nvPr>
        </p:nvSpPr>
        <p:spPr/>
        <p:txBody>
          <a:bodyPr/>
          <a:lstStyle/>
          <a:p>
            <a:r>
              <a:rPr lang="en-US"/>
              <a:t>Facebook Own Posts Table  | All Pages - 24 of 24</a:t>
            </a:r>
          </a:p>
        </p:txBody>
      </p:sp>
      <p:graphicFrame>
        <p:nvGraphicFramePr>
          <p:cNvPr id="5" name="Table Placeholder 4">
            <a:extLst>
              <a:ext uri="{FF2B5EF4-FFF2-40B4-BE49-F238E27FC236}">
                <a16:creationId xmlns:a16="http://schemas.microsoft.com/office/drawing/2014/main" id="{D1529C26-A633-410C-AC92-1A498E5BBB7D}"/>
              </a:ext>
            </a:extLst>
          </p:cNvPr>
          <p:cNvGraphicFramePr>
            <a:graphicFrameLocks noGrp="1"/>
          </p:cNvGraphicFramePr>
          <p:nvPr>
            <p:ph type="tbl" sz="quarter" idx="13"/>
            <p:extLst>
              <p:ext uri="{D42A27DB-BD31-4B8C-83A1-F6EECF244321}">
                <p14:modId xmlns:p14="http://schemas.microsoft.com/office/powerpoint/2010/main" val="31825995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991571181"/>
                    </a:ext>
                  </a:extLst>
                </a:gridCol>
                <a:gridCol w="370332">
                  <a:extLst>
                    <a:ext uri="{9D8B030D-6E8A-4147-A177-3AD203B41FA5}">
                      <a16:colId xmlns:a16="http://schemas.microsoft.com/office/drawing/2014/main" val="4009655302"/>
                    </a:ext>
                  </a:extLst>
                </a:gridCol>
                <a:gridCol w="370332">
                  <a:extLst>
                    <a:ext uri="{9D8B030D-6E8A-4147-A177-3AD203B41FA5}">
                      <a16:colId xmlns:a16="http://schemas.microsoft.com/office/drawing/2014/main" val="1137842885"/>
                    </a:ext>
                  </a:extLst>
                </a:gridCol>
                <a:gridCol w="370332">
                  <a:extLst>
                    <a:ext uri="{9D8B030D-6E8A-4147-A177-3AD203B41FA5}">
                      <a16:colId xmlns:a16="http://schemas.microsoft.com/office/drawing/2014/main" val="1274419897"/>
                    </a:ext>
                  </a:extLst>
                </a:gridCol>
                <a:gridCol w="329184">
                  <a:extLst>
                    <a:ext uri="{9D8B030D-6E8A-4147-A177-3AD203B41FA5}">
                      <a16:colId xmlns:a16="http://schemas.microsoft.com/office/drawing/2014/main" val="1480715944"/>
                    </a:ext>
                  </a:extLst>
                </a:gridCol>
                <a:gridCol w="329184">
                  <a:extLst>
                    <a:ext uri="{9D8B030D-6E8A-4147-A177-3AD203B41FA5}">
                      <a16:colId xmlns:a16="http://schemas.microsoft.com/office/drawing/2014/main" val="3928780016"/>
                    </a:ext>
                  </a:extLst>
                </a:gridCol>
                <a:gridCol w="329184">
                  <a:extLst>
                    <a:ext uri="{9D8B030D-6E8A-4147-A177-3AD203B41FA5}">
                      <a16:colId xmlns:a16="http://schemas.microsoft.com/office/drawing/2014/main" val="3513447358"/>
                    </a:ext>
                  </a:extLst>
                </a:gridCol>
                <a:gridCol w="329184">
                  <a:extLst>
                    <a:ext uri="{9D8B030D-6E8A-4147-A177-3AD203B41FA5}">
                      <a16:colId xmlns:a16="http://schemas.microsoft.com/office/drawing/2014/main" val="50309425"/>
                    </a:ext>
                  </a:extLst>
                </a:gridCol>
                <a:gridCol w="329184">
                  <a:extLst>
                    <a:ext uri="{9D8B030D-6E8A-4147-A177-3AD203B41FA5}">
                      <a16:colId xmlns:a16="http://schemas.microsoft.com/office/drawing/2014/main" val="807490000"/>
                    </a:ext>
                  </a:extLst>
                </a:gridCol>
                <a:gridCol w="329184">
                  <a:extLst>
                    <a:ext uri="{9D8B030D-6E8A-4147-A177-3AD203B41FA5}">
                      <a16:colId xmlns:a16="http://schemas.microsoft.com/office/drawing/2014/main" val="1629114502"/>
                    </a:ext>
                  </a:extLst>
                </a:gridCol>
                <a:gridCol w="329184">
                  <a:extLst>
                    <a:ext uri="{9D8B030D-6E8A-4147-A177-3AD203B41FA5}">
                      <a16:colId xmlns:a16="http://schemas.microsoft.com/office/drawing/2014/main" val="633367090"/>
                    </a:ext>
                  </a:extLst>
                </a:gridCol>
                <a:gridCol w="329184">
                  <a:extLst>
                    <a:ext uri="{9D8B030D-6E8A-4147-A177-3AD203B41FA5}">
                      <a16:colId xmlns:a16="http://schemas.microsoft.com/office/drawing/2014/main" val="122626028"/>
                    </a:ext>
                  </a:extLst>
                </a:gridCol>
                <a:gridCol w="329184">
                  <a:extLst>
                    <a:ext uri="{9D8B030D-6E8A-4147-A177-3AD203B41FA5}">
                      <a16:colId xmlns:a16="http://schemas.microsoft.com/office/drawing/2014/main" val="817355555"/>
                    </a:ext>
                  </a:extLst>
                </a:gridCol>
                <a:gridCol w="370332">
                  <a:extLst>
                    <a:ext uri="{9D8B030D-6E8A-4147-A177-3AD203B41FA5}">
                      <a16:colId xmlns:a16="http://schemas.microsoft.com/office/drawing/2014/main" val="2745827047"/>
                    </a:ext>
                  </a:extLst>
                </a:gridCol>
                <a:gridCol w="370332">
                  <a:extLst>
                    <a:ext uri="{9D8B030D-6E8A-4147-A177-3AD203B41FA5}">
                      <a16:colId xmlns:a16="http://schemas.microsoft.com/office/drawing/2014/main" val="4098234584"/>
                    </a:ext>
                  </a:extLst>
                </a:gridCol>
                <a:gridCol w="329184">
                  <a:extLst>
                    <a:ext uri="{9D8B030D-6E8A-4147-A177-3AD203B41FA5}">
                      <a16:colId xmlns:a16="http://schemas.microsoft.com/office/drawing/2014/main" val="3048164637"/>
                    </a:ext>
                  </a:extLst>
                </a:gridCol>
                <a:gridCol w="329184">
                  <a:extLst>
                    <a:ext uri="{9D8B030D-6E8A-4147-A177-3AD203B41FA5}">
                      <a16:colId xmlns:a16="http://schemas.microsoft.com/office/drawing/2014/main" val="1345214628"/>
                    </a:ext>
                  </a:extLst>
                </a:gridCol>
                <a:gridCol w="370332">
                  <a:extLst>
                    <a:ext uri="{9D8B030D-6E8A-4147-A177-3AD203B41FA5}">
                      <a16:colId xmlns:a16="http://schemas.microsoft.com/office/drawing/2014/main" val="19497755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98817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- 2018-05-22 11:36:17 </a:t>
                      </a:r>
                      <a:r>
                        <a:rPr kumimoji="0" lang="en-US" sz="1000" b="0" i="0" u="none" strike="noStrike" kern="1200" cap="none" spc="0" normalizeH="0" baseline="0" noProof="0">
                          <a:ln>
                            <a:noFill/>
                          </a:ln>
                          <a:solidFill>
                            <a:prstClr val="black"/>
                          </a:solidFill>
                          <a:effectLst/>
                          <a:uLnTx/>
                          <a:uFillTx/>
                          <a:latin typeface="+mn-lt"/>
                          <a:ea typeface="+mn-ea"/>
                          <a:cs typeface="+mn-cs"/>
                        </a:rPr>
                        <a:t> 
 BUSS has developed the new COMPEO compounder generation to meet current and future plastics industry requirements. With its unique functions, COMPEO offers new, convincing advantages and benefits for a highly varied scope of application - apart from the modern machine design:
- Extremely wide range of applications
- Novel screw geometries
- Considerably extended process window
- High output at lower speeds
- High robustness and operational safety
- Improved energy efficiency
- Innovative discharge concept
Learn more about the COMPEO compound technology for polymer compounding in this video or visit our website: www.busscorp.com/products/compeo/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6826345"/>
                  </a:ext>
                </a:extLst>
              </a:tr>
            </a:tbl>
          </a:graphicData>
        </a:graphic>
      </p:graphicFrame>
      <p:sp>
        <p:nvSpPr>
          <p:cNvPr id="4" name="Text Placeholder 3">
            <a:extLst>
              <a:ext uri="{FF2B5EF4-FFF2-40B4-BE49-F238E27FC236}">
                <a16:creationId xmlns:a16="http://schemas.microsoft.com/office/drawing/2014/main" id="{06C8ED76-0AB7-4BB0-9116-299B929D4D26}"/>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309878468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15</TotalTime>
  <Words>1588</Words>
  <Application>Microsoft Office PowerPoint</Application>
  <PresentationFormat>On-screen Show (4:3)</PresentationFormat>
  <Paragraphs>930</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quintly_template</vt:lpstr>
      <vt:lpstr>Facebook Own Posts Table  | All Pages - 1 of 24</vt:lpstr>
      <vt:lpstr>Facebook Own Posts Table  | All Pages - 2 of 24</vt:lpstr>
      <vt:lpstr>Facebook Own Posts Table  | All Pages - 3 of 24</vt:lpstr>
      <vt:lpstr>Facebook Own Posts Table  | All Pages - 4 of 24</vt:lpstr>
      <vt:lpstr>Facebook Own Posts Table  | All Pages - 5 of 24</vt:lpstr>
      <vt:lpstr>Facebook Own Posts Table  | All Pages - 6 of 24</vt:lpstr>
      <vt:lpstr>Facebook Own Posts Table  | All Pages - 7 of 24</vt:lpstr>
      <vt:lpstr>Facebook Own Posts Table  | All Pages - 8 of 24</vt:lpstr>
      <vt:lpstr>Facebook Own Posts Table  | All Pages - 9 of 24</vt:lpstr>
      <vt:lpstr>Facebook Own Posts Table  | All Pages - 10 of 24</vt:lpstr>
      <vt:lpstr>Facebook Own Posts Table  | All Pages - 11 of 24</vt:lpstr>
      <vt:lpstr>Facebook Own Posts Table  | All Pages - 12 of 24</vt:lpstr>
      <vt:lpstr>Facebook Own Posts Table  | All Pages - 13 of 24</vt:lpstr>
      <vt:lpstr>Facebook Own Posts Table  | All Pages - 14 of 24</vt:lpstr>
      <vt:lpstr>Facebook Own Posts Table  | All Pages - 15 of 24</vt:lpstr>
      <vt:lpstr>Facebook Own Posts Table  | All Pages - 16 of 24</vt:lpstr>
      <vt:lpstr>Facebook Own Posts Table  | All Pages - 17 of 24</vt:lpstr>
      <vt:lpstr>Facebook Own Posts Table  | All Pages - 18 of 24</vt:lpstr>
      <vt:lpstr>Facebook Own Posts Table  | All Pages - 19 of 24</vt:lpstr>
      <vt:lpstr>Facebook Own Posts Table  | All Pages - 20 of 24</vt:lpstr>
      <vt:lpstr>Facebook Own Posts Table  | All Pages - 21 of 24</vt:lpstr>
      <vt:lpstr>Facebook Own Posts Table  | All Pages - 22 of 24</vt:lpstr>
      <vt:lpstr>Facebook Own Posts Table  | All Pages - 23 of 24</vt:lpstr>
      <vt:lpstr>Facebook Own Posts Table  | All Pages - 24 of 24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Administrator</cp:lastModifiedBy>
  <cp:revision>2</cp:revision>
  <dcterms:created xsi:type="dcterms:W3CDTF">2018-09-04T06:10:34Z</dcterms:created>
  <dcterms:modified xsi:type="dcterms:W3CDTF">2018-09-04T06:25:49Z</dcterms:modified>
</cp:coreProperties>
</file>