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Sheet1!$A$2:$A$124</c:f>
              <c:numCache>
                <c:formatCode>m/d/yyyy</c:formatCode>
                <c:ptCount val="123"/>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pt idx="92">
                  <c:v>43313</c:v>
                </c:pt>
                <c:pt idx="93">
                  <c:v>43314</c:v>
                </c:pt>
                <c:pt idx="94">
                  <c:v>43315</c:v>
                </c:pt>
                <c:pt idx="95">
                  <c:v>43316</c:v>
                </c:pt>
                <c:pt idx="96">
                  <c:v>43317</c:v>
                </c:pt>
                <c:pt idx="97">
                  <c:v>43318</c:v>
                </c:pt>
                <c:pt idx="98">
                  <c:v>43319</c:v>
                </c:pt>
                <c:pt idx="99">
                  <c:v>43320</c:v>
                </c:pt>
                <c:pt idx="100">
                  <c:v>43321</c:v>
                </c:pt>
                <c:pt idx="101">
                  <c:v>43322</c:v>
                </c:pt>
                <c:pt idx="102">
                  <c:v>43323</c:v>
                </c:pt>
                <c:pt idx="103">
                  <c:v>43324</c:v>
                </c:pt>
                <c:pt idx="104">
                  <c:v>43325</c:v>
                </c:pt>
                <c:pt idx="105">
                  <c:v>43326</c:v>
                </c:pt>
                <c:pt idx="106">
                  <c:v>43327</c:v>
                </c:pt>
                <c:pt idx="107">
                  <c:v>43328</c:v>
                </c:pt>
                <c:pt idx="108">
                  <c:v>43329</c:v>
                </c:pt>
                <c:pt idx="109">
                  <c:v>43330</c:v>
                </c:pt>
                <c:pt idx="110">
                  <c:v>43331</c:v>
                </c:pt>
                <c:pt idx="111">
                  <c:v>43332</c:v>
                </c:pt>
                <c:pt idx="112">
                  <c:v>43333</c:v>
                </c:pt>
                <c:pt idx="113">
                  <c:v>43334</c:v>
                </c:pt>
                <c:pt idx="114">
                  <c:v>43335</c:v>
                </c:pt>
                <c:pt idx="115">
                  <c:v>43336</c:v>
                </c:pt>
                <c:pt idx="116">
                  <c:v>43337</c:v>
                </c:pt>
                <c:pt idx="117">
                  <c:v>43338</c:v>
                </c:pt>
                <c:pt idx="118">
                  <c:v>43339</c:v>
                </c:pt>
                <c:pt idx="119">
                  <c:v>43340</c:v>
                </c:pt>
                <c:pt idx="120">
                  <c:v>43341</c:v>
                </c:pt>
                <c:pt idx="121">
                  <c:v>43342</c:v>
                </c:pt>
                <c:pt idx="122">
                  <c:v>43343</c:v>
                </c:pt>
              </c:numCache>
            </c:numRef>
          </c:cat>
          <c:val>
            <c:numRef>
              <c:f>Sheet1!$B$2:$B$124</c:f>
              <c:numCache>
                <c:formatCode>General</c:formatCode>
                <c:ptCount val="123"/>
                <c:pt idx="93">
                  <c:v>627</c:v>
                </c:pt>
                <c:pt idx="94">
                  <c:v>627</c:v>
                </c:pt>
                <c:pt idx="95">
                  <c:v>627</c:v>
                </c:pt>
                <c:pt idx="96">
                  <c:v>628</c:v>
                </c:pt>
                <c:pt idx="97">
                  <c:v>629</c:v>
                </c:pt>
                <c:pt idx="98">
                  <c:v>630</c:v>
                </c:pt>
                <c:pt idx="99">
                  <c:v>630</c:v>
                </c:pt>
                <c:pt idx="100">
                  <c:v>630</c:v>
                </c:pt>
                <c:pt idx="101">
                  <c:v>630</c:v>
                </c:pt>
                <c:pt idx="102">
                  <c:v>631</c:v>
                </c:pt>
                <c:pt idx="103">
                  <c:v>630</c:v>
                </c:pt>
                <c:pt idx="104">
                  <c:v>630</c:v>
                </c:pt>
                <c:pt idx="105">
                  <c:v>630</c:v>
                </c:pt>
                <c:pt idx="106">
                  <c:v>630</c:v>
                </c:pt>
                <c:pt idx="107">
                  <c:v>630</c:v>
                </c:pt>
                <c:pt idx="108">
                  <c:v>631</c:v>
                </c:pt>
                <c:pt idx="109">
                  <c:v>631</c:v>
                </c:pt>
                <c:pt idx="110">
                  <c:v>631</c:v>
                </c:pt>
                <c:pt idx="111">
                  <c:v>631</c:v>
                </c:pt>
                <c:pt idx="112">
                  <c:v>630</c:v>
                </c:pt>
                <c:pt idx="113">
                  <c:v>630</c:v>
                </c:pt>
                <c:pt idx="114">
                  <c:v>630</c:v>
                </c:pt>
                <c:pt idx="115">
                  <c:v>631</c:v>
                </c:pt>
                <c:pt idx="116">
                  <c:v>632</c:v>
                </c:pt>
                <c:pt idx="117">
                  <c:v>632</c:v>
                </c:pt>
                <c:pt idx="118">
                  <c:v>632</c:v>
                </c:pt>
                <c:pt idx="119">
                  <c:v>633</c:v>
                </c:pt>
                <c:pt idx="120">
                  <c:v>633</c:v>
                </c:pt>
                <c:pt idx="121">
                  <c:v>633</c:v>
                </c:pt>
                <c:pt idx="122">
                  <c:v>634</c:v>
                </c:pt>
              </c:numCache>
            </c:numRef>
          </c:val>
          <c:smooth val="0"/>
          <c:extLst>
            <c:ext xmlns:c16="http://schemas.microsoft.com/office/drawing/2014/chart" uri="{C3380CC4-5D6E-409C-BE32-E72D297353CC}">
              <c16:uniqueId val="{00000000-A186-412D-A3F2-614D1F04B90D}"/>
            </c:ext>
          </c:extLst>
        </c:ser>
        <c:dLbls>
          <c:showLegendKey val="0"/>
          <c:showVal val="0"/>
          <c:showCatName val="0"/>
          <c:showSerName val="0"/>
          <c:showPercent val="0"/>
          <c:showBubbleSize val="0"/>
        </c:dLbls>
        <c:smooth val="0"/>
        <c:axId val="421931824"/>
        <c:axId val="421933464"/>
      </c:lineChart>
      <c:dateAx>
        <c:axId val="42193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33464"/>
        <c:crosses val="autoZero"/>
        <c:auto val="1"/>
        <c:lblOffset val="100"/>
        <c:baseTimeUnit val="days"/>
      </c:dateAx>
      <c:valAx>
        <c:axId val="42193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3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Sheet1!$A$2:$A$124</c:f>
              <c:numCache>
                <c:formatCode>m/d/yyyy</c:formatCode>
                <c:ptCount val="123"/>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pt idx="92">
                  <c:v>43313</c:v>
                </c:pt>
                <c:pt idx="93">
                  <c:v>43314</c:v>
                </c:pt>
                <c:pt idx="94">
                  <c:v>43315</c:v>
                </c:pt>
                <c:pt idx="95">
                  <c:v>43316</c:v>
                </c:pt>
                <c:pt idx="96">
                  <c:v>43317</c:v>
                </c:pt>
                <c:pt idx="97">
                  <c:v>43318</c:v>
                </c:pt>
                <c:pt idx="98">
                  <c:v>43319</c:v>
                </c:pt>
                <c:pt idx="99">
                  <c:v>43320</c:v>
                </c:pt>
                <c:pt idx="100">
                  <c:v>43321</c:v>
                </c:pt>
                <c:pt idx="101">
                  <c:v>43322</c:v>
                </c:pt>
                <c:pt idx="102">
                  <c:v>43323</c:v>
                </c:pt>
                <c:pt idx="103">
                  <c:v>43324</c:v>
                </c:pt>
                <c:pt idx="104">
                  <c:v>43325</c:v>
                </c:pt>
                <c:pt idx="105">
                  <c:v>43326</c:v>
                </c:pt>
                <c:pt idx="106">
                  <c:v>43327</c:v>
                </c:pt>
                <c:pt idx="107">
                  <c:v>43328</c:v>
                </c:pt>
                <c:pt idx="108">
                  <c:v>43329</c:v>
                </c:pt>
                <c:pt idx="109">
                  <c:v>43330</c:v>
                </c:pt>
                <c:pt idx="110">
                  <c:v>43331</c:v>
                </c:pt>
                <c:pt idx="111">
                  <c:v>43332</c:v>
                </c:pt>
                <c:pt idx="112">
                  <c:v>43333</c:v>
                </c:pt>
                <c:pt idx="113">
                  <c:v>43334</c:v>
                </c:pt>
                <c:pt idx="114">
                  <c:v>43335</c:v>
                </c:pt>
                <c:pt idx="115">
                  <c:v>43336</c:v>
                </c:pt>
                <c:pt idx="116">
                  <c:v>43337</c:v>
                </c:pt>
                <c:pt idx="117">
                  <c:v>43338</c:v>
                </c:pt>
                <c:pt idx="118">
                  <c:v>43339</c:v>
                </c:pt>
                <c:pt idx="119">
                  <c:v>43340</c:v>
                </c:pt>
                <c:pt idx="120">
                  <c:v>43341</c:v>
                </c:pt>
                <c:pt idx="121">
                  <c:v>43342</c:v>
                </c:pt>
                <c:pt idx="122">
                  <c:v>43343</c:v>
                </c:pt>
              </c:numCache>
            </c:numRef>
          </c:cat>
          <c:val>
            <c:numRef>
              <c:f>Sheet1!$B$2:$B$124</c:f>
              <c:numCache>
                <c:formatCode>General</c:formatCode>
                <c:ptCount val="123"/>
                <c:pt idx="94">
                  <c:v>0</c:v>
                </c:pt>
                <c:pt idx="95">
                  <c:v>0</c:v>
                </c:pt>
                <c:pt idx="96">
                  <c:v>1</c:v>
                </c:pt>
                <c:pt idx="97">
                  <c:v>1</c:v>
                </c:pt>
                <c:pt idx="98">
                  <c:v>1</c:v>
                </c:pt>
                <c:pt idx="99">
                  <c:v>0</c:v>
                </c:pt>
                <c:pt idx="100">
                  <c:v>0</c:v>
                </c:pt>
                <c:pt idx="101">
                  <c:v>0</c:v>
                </c:pt>
                <c:pt idx="102">
                  <c:v>1</c:v>
                </c:pt>
                <c:pt idx="103">
                  <c:v>-1</c:v>
                </c:pt>
                <c:pt idx="104">
                  <c:v>0</c:v>
                </c:pt>
                <c:pt idx="105">
                  <c:v>0</c:v>
                </c:pt>
                <c:pt idx="106">
                  <c:v>0</c:v>
                </c:pt>
                <c:pt idx="107">
                  <c:v>0</c:v>
                </c:pt>
                <c:pt idx="108">
                  <c:v>1</c:v>
                </c:pt>
                <c:pt idx="109">
                  <c:v>0</c:v>
                </c:pt>
                <c:pt idx="110">
                  <c:v>0</c:v>
                </c:pt>
                <c:pt idx="111">
                  <c:v>0</c:v>
                </c:pt>
                <c:pt idx="112">
                  <c:v>-1</c:v>
                </c:pt>
                <c:pt idx="113">
                  <c:v>0</c:v>
                </c:pt>
                <c:pt idx="114">
                  <c:v>0</c:v>
                </c:pt>
                <c:pt idx="115">
                  <c:v>1</c:v>
                </c:pt>
                <c:pt idx="116">
                  <c:v>1</c:v>
                </c:pt>
                <c:pt idx="117">
                  <c:v>0</c:v>
                </c:pt>
                <c:pt idx="118">
                  <c:v>0</c:v>
                </c:pt>
                <c:pt idx="119">
                  <c:v>1</c:v>
                </c:pt>
                <c:pt idx="120">
                  <c:v>0</c:v>
                </c:pt>
                <c:pt idx="121">
                  <c:v>0</c:v>
                </c:pt>
                <c:pt idx="122">
                  <c:v>1</c:v>
                </c:pt>
              </c:numCache>
            </c:numRef>
          </c:val>
          <c:smooth val="0"/>
          <c:extLst>
            <c:ext xmlns:c16="http://schemas.microsoft.com/office/drawing/2014/chart" uri="{C3380CC4-5D6E-409C-BE32-E72D297353CC}">
              <c16:uniqueId val="{00000000-1185-4215-8F8D-EAB0032D36ED}"/>
            </c:ext>
          </c:extLst>
        </c:ser>
        <c:dLbls>
          <c:showLegendKey val="0"/>
          <c:showVal val="0"/>
          <c:showCatName val="0"/>
          <c:showSerName val="0"/>
          <c:showPercent val="0"/>
          <c:showBubbleSize val="0"/>
        </c:dLbls>
        <c:smooth val="0"/>
        <c:axId val="421934120"/>
        <c:axId val="421934776"/>
      </c:lineChart>
      <c:dateAx>
        <c:axId val="42193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34776"/>
        <c:crosses val="autoZero"/>
        <c:auto val="1"/>
        <c:lblOffset val="100"/>
        <c:baseTimeUnit val="days"/>
      </c:dateAx>
      <c:valAx>
        <c:axId val="42193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3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Sheet1!$A$2:$A$124</c:f>
              <c:numCache>
                <c:formatCode>m/d/yyyy</c:formatCode>
                <c:ptCount val="123"/>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pt idx="92">
                  <c:v>43313</c:v>
                </c:pt>
                <c:pt idx="93">
                  <c:v>43314</c:v>
                </c:pt>
                <c:pt idx="94">
                  <c:v>43315</c:v>
                </c:pt>
                <c:pt idx="95">
                  <c:v>43316</c:v>
                </c:pt>
                <c:pt idx="96">
                  <c:v>43317</c:v>
                </c:pt>
                <c:pt idx="97">
                  <c:v>43318</c:v>
                </c:pt>
                <c:pt idx="98">
                  <c:v>43319</c:v>
                </c:pt>
                <c:pt idx="99">
                  <c:v>43320</c:v>
                </c:pt>
                <c:pt idx="100">
                  <c:v>43321</c:v>
                </c:pt>
                <c:pt idx="101">
                  <c:v>43322</c:v>
                </c:pt>
                <c:pt idx="102">
                  <c:v>43323</c:v>
                </c:pt>
                <c:pt idx="103">
                  <c:v>43324</c:v>
                </c:pt>
                <c:pt idx="104">
                  <c:v>43325</c:v>
                </c:pt>
                <c:pt idx="105">
                  <c:v>43326</c:v>
                </c:pt>
                <c:pt idx="106">
                  <c:v>43327</c:v>
                </c:pt>
                <c:pt idx="107">
                  <c:v>43328</c:v>
                </c:pt>
                <c:pt idx="108">
                  <c:v>43329</c:v>
                </c:pt>
                <c:pt idx="109">
                  <c:v>43330</c:v>
                </c:pt>
                <c:pt idx="110">
                  <c:v>43331</c:v>
                </c:pt>
                <c:pt idx="111">
                  <c:v>43332</c:v>
                </c:pt>
                <c:pt idx="112">
                  <c:v>43333</c:v>
                </c:pt>
                <c:pt idx="113">
                  <c:v>43334</c:v>
                </c:pt>
                <c:pt idx="114">
                  <c:v>43335</c:v>
                </c:pt>
                <c:pt idx="115">
                  <c:v>43336</c:v>
                </c:pt>
                <c:pt idx="116">
                  <c:v>43337</c:v>
                </c:pt>
                <c:pt idx="117">
                  <c:v>43338</c:v>
                </c:pt>
                <c:pt idx="118">
                  <c:v>43339</c:v>
                </c:pt>
                <c:pt idx="119">
                  <c:v>43340</c:v>
                </c:pt>
                <c:pt idx="120">
                  <c:v>43341</c:v>
                </c:pt>
                <c:pt idx="121">
                  <c:v>43342</c:v>
                </c:pt>
                <c:pt idx="122">
                  <c:v>43343</c:v>
                </c:pt>
              </c:numCache>
            </c:numRef>
          </c:cat>
          <c:val>
            <c:numRef>
              <c:f>Sheet1!$B$2:$B$124</c:f>
              <c:numCache>
                <c:formatCode>General</c:formatCode>
                <c:ptCount val="12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3.4920634920635001</c:v>
                </c:pt>
                <c:pt idx="101">
                  <c:v>0</c:v>
                </c:pt>
                <c:pt idx="102">
                  <c:v>0</c:v>
                </c:pt>
                <c:pt idx="103">
                  <c:v>0</c:v>
                </c:pt>
                <c:pt idx="104">
                  <c:v>0</c:v>
                </c:pt>
                <c:pt idx="105">
                  <c:v>2.3809523809524</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1.2638230647708999</c:v>
                </c:pt>
                <c:pt idx="122">
                  <c:v>0</c:v>
                </c:pt>
              </c:numCache>
            </c:numRef>
          </c:val>
          <c:smooth val="0"/>
          <c:extLst>
            <c:ext xmlns:c16="http://schemas.microsoft.com/office/drawing/2014/chart" uri="{C3380CC4-5D6E-409C-BE32-E72D297353CC}">
              <c16:uniqueId val="{00000000-639C-45BB-8739-DCDCDA46CD5C}"/>
            </c:ext>
          </c:extLst>
        </c:ser>
        <c:dLbls>
          <c:showLegendKey val="0"/>
          <c:showVal val="0"/>
          <c:showCatName val="0"/>
          <c:showSerName val="0"/>
          <c:showPercent val="0"/>
          <c:showBubbleSize val="0"/>
        </c:dLbls>
        <c:smooth val="0"/>
        <c:axId val="421944944"/>
        <c:axId val="421947240"/>
      </c:lineChart>
      <c:dateAx>
        <c:axId val="421944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47240"/>
        <c:crosses val="autoZero"/>
        <c:auto val="1"/>
        <c:lblOffset val="100"/>
        <c:baseTimeUnit val="days"/>
      </c:dateAx>
      <c:valAx>
        <c:axId val="42194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4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379</c:v>
                </c:pt>
              </c:numCache>
            </c:numRef>
          </c:val>
          <c:extLst>
            <c:ext xmlns:c16="http://schemas.microsoft.com/office/drawing/2014/chart" uri="{C3380CC4-5D6E-409C-BE32-E72D297353CC}">
              <c16:uniqueId val="{00000000-7401-4377-AD27-40201F40613F}"/>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12</c:v>
                </c:pt>
              </c:numCache>
            </c:numRef>
          </c:val>
          <c:extLst>
            <c:ext xmlns:c16="http://schemas.microsoft.com/office/drawing/2014/chart" uri="{C3380CC4-5D6E-409C-BE32-E72D297353CC}">
              <c16:uniqueId val="{00000001-7401-4377-AD27-40201F40613F}"/>
            </c:ext>
          </c:extLst>
        </c:ser>
        <c:dLbls>
          <c:showLegendKey val="0"/>
          <c:showVal val="0"/>
          <c:showCatName val="0"/>
          <c:showSerName val="0"/>
          <c:showPercent val="0"/>
          <c:showBubbleSize val="0"/>
        </c:dLbls>
        <c:gapWidth val="150"/>
        <c:overlap val="100"/>
        <c:axId val="421941992"/>
        <c:axId val="421943632"/>
      </c:barChart>
      <c:catAx>
        <c:axId val="42194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43632"/>
        <c:crosses val="autoZero"/>
        <c:auto val="1"/>
        <c:lblAlgn val="ctr"/>
        <c:lblOffset val="100"/>
        <c:noMultiLvlLbl val="0"/>
      </c:catAx>
      <c:valAx>
        <c:axId val="421943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4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1">
                  <c:v>2.3779432784172001</c:v>
                </c:pt>
                <c:pt idx="2">
                  <c:v>2.3809523809524</c:v>
                </c:pt>
                <c:pt idx="3">
                  <c:v>0</c:v>
                </c:pt>
              </c:numCache>
            </c:numRef>
          </c:val>
          <c:extLst>
            <c:ext xmlns:c16="http://schemas.microsoft.com/office/drawing/2014/chart" uri="{C3380CC4-5D6E-409C-BE32-E72D297353CC}">
              <c16:uniqueId val="{00000000-C1A2-4944-8C24-67AFBB173927}"/>
            </c:ext>
          </c:extLst>
        </c:ser>
        <c:dLbls>
          <c:showLegendKey val="0"/>
          <c:showVal val="0"/>
          <c:showCatName val="0"/>
          <c:showSerName val="0"/>
          <c:showPercent val="0"/>
          <c:showBubbleSize val="0"/>
        </c:dLbls>
        <c:gapWidth val="219"/>
        <c:overlap val="-27"/>
        <c:axId val="425192480"/>
        <c:axId val="425197400"/>
      </c:barChart>
      <c:catAx>
        <c:axId val="42519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97400"/>
        <c:crosses val="autoZero"/>
        <c:auto val="1"/>
        <c:lblAlgn val="ctr"/>
        <c:lblOffset val="100"/>
        <c:noMultiLvlLbl val="0"/>
      </c:catAx>
      <c:valAx>
        <c:axId val="42519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9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391</c:v>
                </c:pt>
              </c:numCache>
            </c:numRef>
          </c:val>
          <c:extLst>
            <c:ext xmlns:c16="http://schemas.microsoft.com/office/drawing/2014/chart" uri="{C3380CC4-5D6E-409C-BE32-E72D297353CC}">
              <c16:uniqueId val="{00000000-F1D7-40FB-8152-20B367A283B8}"/>
            </c:ext>
          </c:extLst>
        </c:ser>
        <c:dLbls>
          <c:showLegendKey val="0"/>
          <c:showVal val="0"/>
          <c:showCatName val="0"/>
          <c:showSerName val="0"/>
          <c:showPercent val="0"/>
          <c:showBubbleSize val="0"/>
        </c:dLbls>
        <c:gapWidth val="219"/>
        <c:overlap val="-27"/>
        <c:axId val="425196416"/>
        <c:axId val="425196744"/>
      </c:barChart>
      <c:catAx>
        <c:axId val="42519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96744"/>
        <c:crosses val="autoZero"/>
        <c:auto val="1"/>
        <c:lblAlgn val="ctr"/>
        <c:lblOffset val="100"/>
        <c:noMultiLvlLbl val="0"/>
      </c:catAx>
      <c:valAx>
        <c:axId val="42519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9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C2EA7-2622-4E36-9EAE-800D6B5DD57F}"/>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B2DC2ADC-FE57-4990-A421-4CE50778FEAB}"/>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286518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27D1-ACD2-4B1F-8774-E3B5164B1E13}"/>
              </a:ext>
            </a:extLst>
          </p:cNvPr>
          <p:cNvSpPr>
            <a:spLocks noGrp="1"/>
          </p:cNvSpPr>
          <p:nvPr>
            <p:ph type="title"/>
          </p:nvPr>
        </p:nvSpPr>
        <p:spPr/>
        <p:txBody>
          <a:bodyPr/>
          <a:lstStyle/>
          <a:p>
            <a:r>
              <a:rPr lang="en-US"/>
              <a:t>LinkedIn Key Metrics Table | All Pages</a:t>
            </a:r>
          </a:p>
        </p:txBody>
      </p:sp>
      <p:graphicFrame>
        <p:nvGraphicFramePr>
          <p:cNvPr id="5" name="Table Placeholder 4">
            <a:extLst>
              <a:ext uri="{FF2B5EF4-FFF2-40B4-BE49-F238E27FC236}">
                <a16:creationId xmlns:a16="http://schemas.microsoft.com/office/drawing/2014/main" id="{618A058C-AB09-44E3-8020-3036BBB98FFF}"/>
              </a:ext>
            </a:extLst>
          </p:cNvPr>
          <p:cNvGraphicFramePr>
            <a:graphicFrameLocks noGrp="1"/>
          </p:cNvGraphicFramePr>
          <p:nvPr>
            <p:ph type="tbl" sz="quarter" idx="13"/>
            <p:extLst>
              <p:ext uri="{D42A27DB-BD31-4B8C-83A1-F6EECF244321}">
                <p14:modId xmlns:p14="http://schemas.microsoft.com/office/powerpoint/2010/main" val="3783522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1011134"/>
                    </a:ext>
                  </a:extLst>
                </a:gridCol>
                <a:gridCol w="1069848">
                  <a:extLst>
                    <a:ext uri="{9D8B030D-6E8A-4147-A177-3AD203B41FA5}">
                      <a16:colId xmlns:a16="http://schemas.microsoft.com/office/drawing/2014/main" val="4093331558"/>
                    </a:ext>
                  </a:extLst>
                </a:gridCol>
                <a:gridCol w="1069848">
                  <a:extLst>
                    <a:ext uri="{9D8B030D-6E8A-4147-A177-3AD203B41FA5}">
                      <a16:colId xmlns:a16="http://schemas.microsoft.com/office/drawing/2014/main" val="2509383872"/>
                    </a:ext>
                  </a:extLst>
                </a:gridCol>
                <a:gridCol w="1069848">
                  <a:extLst>
                    <a:ext uri="{9D8B030D-6E8A-4147-A177-3AD203B41FA5}">
                      <a16:colId xmlns:a16="http://schemas.microsoft.com/office/drawing/2014/main" val="1043457631"/>
                    </a:ext>
                  </a:extLst>
                </a:gridCol>
                <a:gridCol w="1069848">
                  <a:extLst>
                    <a:ext uri="{9D8B030D-6E8A-4147-A177-3AD203B41FA5}">
                      <a16:colId xmlns:a16="http://schemas.microsoft.com/office/drawing/2014/main" val="4249478536"/>
                    </a:ext>
                  </a:extLst>
                </a:gridCol>
                <a:gridCol w="1069848">
                  <a:extLst>
                    <a:ext uri="{9D8B030D-6E8A-4147-A177-3AD203B41FA5}">
                      <a16:colId xmlns:a16="http://schemas.microsoft.com/office/drawing/2014/main" val="1817426105"/>
                    </a:ext>
                  </a:extLst>
                </a:gridCol>
                <a:gridCol w="1069848">
                  <a:extLst>
                    <a:ext uri="{9D8B030D-6E8A-4147-A177-3AD203B41FA5}">
                      <a16:colId xmlns:a16="http://schemas.microsoft.com/office/drawing/2014/main" val="42699688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31000523"/>
                  </a:ext>
                </a:extLst>
              </a:tr>
              <a:tr h="370840">
                <a:tc>
                  <a:txBody>
                    <a:bodyPr/>
                    <a:lstStyle/>
                    <a:p>
                      <a:r>
                        <a:rPr lang="en-US" sz="1000"/>
                        <a:t>Buss AG</a:t>
                      </a:r>
                    </a:p>
                  </a:txBody>
                  <a:tcPr/>
                </a:tc>
                <a:tc>
                  <a:txBody>
                    <a:bodyPr/>
                    <a:lstStyle/>
                    <a:p>
                      <a:r>
                        <a:rPr lang="en-US" sz="1000"/>
                        <a:t>634</a:t>
                      </a:r>
                    </a:p>
                  </a:txBody>
                  <a:tcPr/>
                </a:tc>
                <a:tc>
                  <a:txBody>
                    <a:bodyPr/>
                    <a:lstStyle/>
                    <a:p>
                      <a:r>
                        <a:rPr lang="en-US" sz="1000"/>
                        <a:t>n/a</a:t>
                      </a:r>
                    </a:p>
                  </a:txBody>
                  <a:tcPr/>
                </a:tc>
                <a:tc>
                  <a:txBody>
                    <a:bodyPr/>
                    <a:lstStyle/>
                    <a:p>
                      <a:r>
                        <a:rPr lang="en-US" sz="1000"/>
                        <a:t>28</a:t>
                      </a:r>
                    </a:p>
                  </a:txBody>
                  <a:tcPr/>
                </a:tc>
                <a:tc>
                  <a:txBody>
                    <a:bodyPr/>
                    <a:lstStyle/>
                    <a:p>
                      <a:r>
                        <a:rPr lang="en-US" sz="1000"/>
                        <a:t>379</a:t>
                      </a:r>
                    </a:p>
                  </a:txBody>
                  <a:tcPr/>
                </a:tc>
                <a:tc>
                  <a:txBody>
                    <a:bodyPr/>
                    <a:lstStyle/>
                    <a:p>
                      <a:r>
                        <a:rPr lang="en-US" sz="1000"/>
                        <a:t>12</a:t>
                      </a:r>
                    </a:p>
                  </a:txBody>
                  <a:tcPr/>
                </a:tc>
                <a:tc>
                  <a:txBody>
                    <a:bodyPr/>
                    <a:lstStyle/>
                    <a:p>
                      <a:r>
                        <a:rPr lang="en-US" sz="1000"/>
                        <a:t>n/a</a:t>
                      </a:r>
                    </a:p>
                  </a:txBody>
                  <a:tcPr/>
                </a:tc>
                <a:extLst>
                  <a:ext uri="{0D108BD9-81ED-4DB2-BD59-A6C34878D82A}">
                    <a16:rowId xmlns:a16="http://schemas.microsoft.com/office/drawing/2014/main" val="2425360925"/>
                  </a:ext>
                </a:extLst>
              </a:tr>
            </a:tbl>
          </a:graphicData>
        </a:graphic>
      </p:graphicFrame>
      <p:sp>
        <p:nvSpPr>
          <p:cNvPr id="4" name="Text Placeholder 3">
            <a:extLst>
              <a:ext uri="{FF2B5EF4-FFF2-40B4-BE49-F238E27FC236}">
                <a16:creationId xmlns:a16="http://schemas.microsoft.com/office/drawing/2014/main" id="{1395F261-3605-4155-A477-2868BB73B35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499345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8CD50-F223-46E8-90CF-FC566E16103D}"/>
              </a:ext>
            </a:extLst>
          </p:cNvPr>
          <p:cNvSpPr>
            <a:spLocks noGrp="1"/>
          </p:cNvSpPr>
          <p:nvPr>
            <p:ph type="title"/>
          </p:nvPr>
        </p:nvSpPr>
        <p:spPr/>
        <p:txBody>
          <a:bodyPr/>
          <a:lstStyle/>
          <a:p>
            <a:r>
              <a:rPr lang="en-US"/>
              <a:t>LinkedIn Updates Table | All Pages - 1 of 18</a:t>
            </a:r>
          </a:p>
        </p:txBody>
      </p:sp>
      <p:graphicFrame>
        <p:nvGraphicFramePr>
          <p:cNvPr id="5" name="Table Placeholder 4">
            <a:extLst>
              <a:ext uri="{FF2B5EF4-FFF2-40B4-BE49-F238E27FC236}">
                <a16:creationId xmlns:a16="http://schemas.microsoft.com/office/drawing/2014/main" id="{FAE62210-623B-4076-800D-E0AD95CA1C89}"/>
              </a:ext>
            </a:extLst>
          </p:cNvPr>
          <p:cNvGraphicFramePr>
            <a:graphicFrameLocks noGrp="1"/>
          </p:cNvGraphicFramePr>
          <p:nvPr>
            <p:ph type="tbl" sz="quarter" idx="13"/>
            <p:extLst>
              <p:ext uri="{D42A27DB-BD31-4B8C-83A1-F6EECF244321}">
                <p14:modId xmlns:p14="http://schemas.microsoft.com/office/powerpoint/2010/main" val="4126536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4797102"/>
                    </a:ext>
                  </a:extLst>
                </a:gridCol>
                <a:gridCol w="987552">
                  <a:extLst>
                    <a:ext uri="{9D8B030D-6E8A-4147-A177-3AD203B41FA5}">
                      <a16:colId xmlns:a16="http://schemas.microsoft.com/office/drawing/2014/main" val="1699834309"/>
                    </a:ext>
                  </a:extLst>
                </a:gridCol>
                <a:gridCol w="987552">
                  <a:extLst>
                    <a:ext uri="{9D8B030D-6E8A-4147-A177-3AD203B41FA5}">
                      <a16:colId xmlns:a16="http://schemas.microsoft.com/office/drawing/2014/main" val="3026698297"/>
                    </a:ext>
                  </a:extLst>
                </a:gridCol>
                <a:gridCol w="987552">
                  <a:extLst>
                    <a:ext uri="{9D8B030D-6E8A-4147-A177-3AD203B41FA5}">
                      <a16:colId xmlns:a16="http://schemas.microsoft.com/office/drawing/2014/main" val="3668259008"/>
                    </a:ext>
                  </a:extLst>
                </a:gridCol>
                <a:gridCol w="987552">
                  <a:extLst>
                    <a:ext uri="{9D8B030D-6E8A-4147-A177-3AD203B41FA5}">
                      <a16:colId xmlns:a16="http://schemas.microsoft.com/office/drawing/2014/main" val="637116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270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09:36:25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https://lnkd.in/dSFYi98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1353936"/>
                  </a:ext>
                </a:extLst>
              </a:tr>
            </a:tbl>
          </a:graphicData>
        </a:graphic>
      </p:graphicFrame>
      <p:sp>
        <p:nvSpPr>
          <p:cNvPr id="4" name="Text Placeholder 3">
            <a:extLst>
              <a:ext uri="{FF2B5EF4-FFF2-40B4-BE49-F238E27FC236}">
                <a16:creationId xmlns:a16="http://schemas.microsoft.com/office/drawing/2014/main" id="{FAC6016A-9DED-4B2F-B722-FFE668641D3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53874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7E79F-C3B0-43BD-B7A8-FC20A4F5E888}"/>
              </a:ext>
            </a:extLst>
          </p:cNvPr>
          <p:cNvSpPr>
            <a:spLocks noGrp="1"/>
          </p:cNvSpPr>
          <p:nvPr>
            <p:ph type="title"/>
          </p:nvPr>
        </p:nvSpPr>
        <p:spPr/>
        <p:txBody>
          <a:bodyPr/>
          <a:lstStyle/>
          <a:p>
            <a:r>
              <a:rPr lang="en-US"/>
              <a:t>LinkedIn Updates Table | All Pages - 2 of 18</a:t>
            </a:r>
          </a:p>
        </p:txBody>
      </p:sp>
      <p:graphicFrame>
        <p:nvGraphicFramePr>
          <p:cNvPr id="5" name="Table Placeholder 4">
            <a:extLst>
              <a:ext uri="{FF2B5EF4-FFF2-40B4-BE49-F238E27FC236}">
                <a16:creationId xmlns:a16="http://schemas.microsoft.com/office/drawing/2014/main" id="{C8FF48A2-B4A3-4085-8AAD-C4252AFB5547}"/>
              </a:ext>
            </a:extLst>
          </p:cNvPr>
          <p:cNvGraphicFramePr>
            <a:graphicFrameLocks noGrp="1"/>
          </p:cNvGraphicFramePr>
          <p:nvPr>
            <p:ph type="tbl" sz="quarter" idx="13"/>
            <p:extLst>
              <p:ext uri="{D42A27DB-BD31-4B8C-83A1-F6EECF244321}">
                <p14:modId xmlns:p14="http://schemas.microsoft.com/office/powerpoint/2010/main" val="718263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53537063"/>
                    </a:ext>
                  </a:extLst>
                </a:gridCol>
                <a:gridCol w="987552">
                  <a:extLst>
                    <a:ext uri="{9D8B030D-6E8A-4147-A177-3AD203B41FA5}">
                      <a16:colId xmlns:a16="http://schemas.microsoft.com/office/drawing/2014/main" val="2862943473"/>
                    </a:ext>
                  </a:extLst>
                </a:gridCol>
                <a:gridCol w="987552">
                  <a:extLst>
                    <a:ext uri="{9D8B030D-6E8A-4147-A177-3AD203B41FA5}">
                      <a16:colId xmlns:a16="http://schemas.microsoft.com/office/drawing/2014/main" val="3874907197"/>
                    </a:ext>
                  </a:extLst>
                </a:gridCol>
                <a:gridCol w="987552">
                  <a:extLst>
                    <a:ext uri="{9D8B030D-6E8A-4147-A177-3AD203B41FA5}">
                      <a16:colId xmlns:a16="http://schemas.microsoft.com/office/drawing/2014/main" val="2285237576"/>
                    </a:ext>
                  </a:extLst>
                </a:gridCol>
                <a:gridCol w="987552">
                  <a:extLst>
                    <a:ext uri="{9D8B030D-6E8A-4147-A177-3AD203B41FA5}">
                      <a16:colId xmlns:a16="http://schemas.microsoft.com/office/drawing/2014/main" val="3612085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25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15:57:42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https://lnkd.in/e_jy9Kg
#compounding #cokneader #compoundingtechnology #service #swissquality #swissengineering #compoundingprocess #mixing #kneading #plastics #polymers #polymerindustries #COMPEO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63799568"/>
                  </a:ext>
                </a:extLst>
              </a:tr>
            </a:tbl>
          </a:graphicData>
        </a:graphic>
      </p:graphicFrame>
      <p:sp>
        <p:nvSpPr>
          <p:cNvPr id="4" name="Text Placeholder 3">
            <a:extLst>
              <a:ext uri="{FF2B5EF4-FFF2-40B4-BE49-F238E27FC236}">
                <a16:creationId xmlns:a16="http://schemas.microsoft.com/office/drawing/2014/main" id="{7A57E489-4F9E-473A-944E-7E4C1149E44B}"/>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200684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FB240-1B31-477E-8D65-2632912752E2}"/>
              </a:ext>
            </a:extLst>
          </p:cNvPr>
          <p:cNvSpPr>
            <a:spLocks noGrp="1"/>
          </p:cNvSpPr>
          <p:nvPr>
            <p:ph type="title"/>
          </p:nvPr>
        </p:nvSpPr>
        <p:spPr/>
        <p:txBody>
          <a:bodyPr/>
          <a:lstStyle/>
          <a:p>
            <a:r>
              <a:rPr lang="en-US"/>
              <a:t>LinkedIn Updates Table | All Pages - 3 of 18</a:t>
            </a:r>
          </a:p>
        </p:txBody>
      </p:sp>
      <p:graphicFrame>
        <p:nvGraphicFramePr>
          <p:cNvPr id="5" name="Table Placeholder 4">
            <a:extLst>
              <a:ext uri="{FF2B5EF4-FFF2-40B4-BE49-F238E27FC236}">
                <a16:creationId xmlns:a16="http://schemas.microsoft.com/office/drawing/2014/main" id="{98A9FF07-6462-45B1-A551-C8E03A8E35AB}"/>
              </a:ext>
            </a:extLst>
          </p:cNvPr>
          <p:cNvGraphicFramePr>
            <a:graphicFrameLocks noGrp="1"/>
          </p:cNvGraphicFramePr>
          <p:nvPr>
            <p:ph type="tbl" sz="quarter" idx="13"/>
            <p:extLst>
              <p:ext uri="{D42A27DB-BD31-4B8C-83A1-F6EECF244321}">
                <p14:modId xmlns:p14="http://schemas.microsoft.com/office/powerpoint/2010/main" val="2586663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31388679"/>
                    </a:ext>
                  </a:extLst>
                </a:gridCol>
                <a:gridCol w="987552">
                  <a:extLst>
                    <a:ext uri="{9D8B030D-6E8A-4147-A177-3AD203B41FA5}">
                      <a16:colId xmlns:a16="http://schemas.microsoft.com/office/drawing/2014/main" val="2974488794"/>
                    </a:ext>
                  </a:extLst>
                </a:gridCol>
                <a:gridCol w="987552">
                  <a:extLst>
                    <a:ext uri="{9D8B030D-6E8A-4147-A177-3AD203B41FA5}">
                      <a16:colId xmlns:a16="http://schemas.microsoft.com/office/drawing/2014/main" val="1961175113"/>
                    </a:ext>
                  </a:extLst>
                </a:gridCol>
                <a:gridCol w="987552">
                  <a:extLst>
                    <a:ext uri="{9D8B030D-6E8A-4147-A177-3AD203B41FA5}">
                      <a16:colId xmlns:a16="http://schemas.microsoft.com/office/drawing/2014/main" val="392293314"/>
                    </a:ext>
                  </a:extLst>
                </a:gridCol>
                <a:gridCol w="987552">
                  <a:extLst>
                    <a:ext uri="{9D8B030D-6E8A-4147-A177-3AD203B41FA5}">
                      <a16:colId xmlns:a16="http://schemas.microsoft.com/office/drawing/2014/main" val="2345501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87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- 2018-08-09 11:39:43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https://lnkd.in/eYdv9g2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4832659"/>
                  </a:ext>
                </a:extLst>
              </a:tr>
            </a:tbl>
          </a:graphicData>
        </a:graphic>
      </p:graphicFrame>
      <p:sp>
        <p:nvSpPr>
          <p:cNvPr id="4" name="Text Placeholder 3">
            <a:extLst>
              <a:ext uri="{FF2B5EF4-FFF2-40B4-BE49-F238E27FC236}">
                <a16:creationId xmlns:a16="http://schemas.microsoft.com/office/drawing/2014/main" id="{A1B7245D-855A-4392-87A8-785916B0002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077551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B8425-CDED-4CA4-BDC4-98208FF7F531}"/>
              </a:ext>
            </a:extLst>
          </p:cNvPr>
          <p:cNvSpPr>
            <a:spLocks noGrp="1"/>
          </p:cNvSpPr>
          <p:nvPr>
            <p:ph type="title"/>
          </p:nvPr>
        </p:nvSpPr>
        <p:spPr/>
        <p:txBody>
          <a:bodyPr/>
          <a:lstStyle/>
          <a:p>
            <a:r>
              <a:rPr lang="en-US"/>
              <a:t>LinkedIn Updates Table | All Pages - 4 of 18</a:t>
            </a:r>
          </a:p>
        </p:txBody>
      </p:sp>
      <p:graphicFrame>
        <p:nvGraphicFramePr>
          <p:cNvPr id="5" name="Table Placeholder 4">
            <a:extLst>
              <a:ext uri="{FF2B5EF4-FFF2-40B4-BE49-F238E27FC236}">
                <a16:creationId xmlns:a16="http://schemas.microsoft.com/office/drawing/2014/main" id="{315C4DC9-9501-4C4F-8706-CAFFC0C42312}"/>
              </a:ext>
            </a:extLst>
          </p:cNvPr>
          <p:cNvGraphicFramePr>
            <a:graphicFrameLocks noGrp="1"/>
          </p:cNvGraphicFramePr>
          <p:nvPr>
            <p:ph type="tbl" sz="quarter" idx="13"/>
            <p:extLst>
              <p:ext uri="{D42A27DB-BD31-4B8C-83A1-F6EECF244321}">
                <p14:modId xmlns:p14="http://schemas.microsoft.com/office/powerpoint/2010/main" val="59921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60720220"/>
                    </a:ext>
                  </a:extLst>
                </a:gridCol>
                <a:gridCol w="987552">
                  <a:extLst>
                    <a:ext uri="{9D8B030D-6E8A-4147-A177-3AD203B41FA5}">
                      <a16:colId xmlns:a16="http://schemas.microsoft.com/office/drawing/2014/main" val="63116293"/>
                    </a:ext>
                  </a:extLst>
                </a:gridCol>
                <a:gridCol w="987552">
                  <a:extLst>
                    <a:ext uri="{9D8B030D-6E8A-4147-A177-3AD203B41FA5}">
                      <a16:colId xmlns:a16="http://schemas.microsoft.com/office/drawing/2014/main" val="3552998865"/>
                    </a:ext>
                  </a:extLst>
                </a:gridCol>
                <a:gridCol w="987552">
                  <a:extLst>
                    <a:ext uri="{9D8B030D-6E8A-4147-A177-3AD203B41FA5}">
                      <a16:colId xmlns:a16="http://schemas.microsoft.com/office/drawing/2014/main" val="3275872215"/>
                    </a:ext>
                  </a:extLst>
                </a:gridCol>
                <a:gridCol w="987552">
                  <a:extLst>
                    <a:ext uri="{9D8B030D-6E8A-4147-A177-3AD203B41FA5}">
                      <a16:colId xmlns:a16="http://schemas.microsoft.com/office/drawing/2014/main" val="4159312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832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11:28:48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https://lnkd.in/d2QK7sr
#compoundingmachine #compoundingtechnology #compoundingsolutions #compoundmachine #industry4.0 #connectivity #controlsystem #siemens #allanbradley #ca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6877201"/>
                  </a:ext>
                </a:extLst>
              </a:tr>
            </a:tbl>
          </a:graphicData>
        </a:graphic>
      </p:graphicFrame>
      <p:sp>
        <p:nvSpPr>
          <p:cNvPr id="4" name="Text Placeholder 3">
            <a:extLst>
              <a:ext uri="{FF2B5EF4-FFF2-40B4-BE49-F238E27FC236}">
                <a16:creationId xmlns:a16="http://schemas.microsoft.com/office/drawing/2014/main" id="{426148D9-1DA1-490B-B482-258C563B3CA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407165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8E9D-05E4-40D3-BBB4-96E2E1AF28E0}"/>
              </a:ext>
            </a:extLst>
          </p:cNvPr>
          <p:cNvSpPr>
            <a:spLocks noGrp="1"/>
          </p:cNvSpPr>
          <p:nvPr>
            <p:ph type="title"/>
          </p:nvPr>
        </p:nvSpPr>
        <p:spPr/>
        <p:txBody>
          <a:bodyPr/>
          <a:lstStyle/>
          <a:p>
            <a:r>
              <a:rPr lang="en-US"/>
              <a:t>LinkedIn Updates Table | All Pages - 5 of 18</a:t>
            </a:r>
          </a:p>
        </p:txBody>
      </p:sp>
      <p:graphicFrame>
        <p:nvGraphicFramePr>
          <p:cNvPr id="5" name="Table Placeholder 4">
            <a:extLst>
              <a:ext uri="{FF2B5EF4-FFF2-40B4-BE49-F238E27FC236}">
                <a16:creationId xmlns:a16="http://schemas.microsoft.com/office/drawing/2014/main" id="{D9EE455B-3F72-4131-B8AC-094F0CF620D3}"/>
              </a:ext>
            </a:extLst>
          </p:cNvPr>
          <p:cNvGraphicFramePr>
            <a:graphicFrameLocks noGrp="1"/>
          </p:cNvGraphicFramePr>
          <p:nvPr>
            <p:ph type="tbl" sz="quarter" idx="13"/>
            <p:extLst>
              <p:ext uri="{D42A27DB-BD31-4B8C-83A1-F6EECF244321}">
                <p14:modId xmlns:p14="http://schemas.microsoft.com/office/powerpoint/2010/main" val="347203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44184500"/>
                    </a:ext>
                  </a:extLst>
                </a:gridCol>
                <a:gridCol w="987552">
                  <a:extLst>
                    <a:ext uri="{9D8B030D-6E8A-4147-A177-3AD203B41FA5}">
                      <a16:colId xmlns:a16="http://schemas.microsoft.com/office/drawing/2014/main" val="2827483036"/>
                    </a:ext>
                  </a:extLst>
                </a:gridCol>
                <a:gridCol w="987552">
                  <a:extLst>
                    <a:ext uri="{9D8B030D-6E8A-4147-A177-3AD203B41FA5}">
                      <a16:colId xmlns:a16="http://schemas.microsoft.com/office/drawing/2014/main" val="1384467491"/>
                    </a:ext>
                  </a:extLst>
                </a:gridCol>
                <a:gridCol w="987552">
                  <a:extLst>
                    <a:ext uri="{9D8B030D-6E8A-4147-A177-3AD203B41FA5}">
                      <a16:colId xmlns:a16="http://schemas.microsoft.com/office/drawing/2014/main" val="369732292"/>
                    </a:ext>
                  </a:extLst>
                </a:gridCol>
                <a:gridCol w="987552">
                  <a:extLst>
                    <a:ext uri="{9D8B030D-6E8A-4147-A177-3AD203B41FA5}">
                      <a16:colId xmlns:a16="http://schemas.microsoft.com/office/drawing/2014/main" val="1025398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366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15:28:12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machine… And we are extremely happy! Country by country, roadshow by roadshow, BUSS is impressing customers, suppliers and other trade visitors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0604356"/>
                  </a:ext>
                </a:extLst>
              </a:tr>
            </a:tbl>
          </a:graphicData>
        </a:graphic>
      </p:graphicFrame>
      <p:sp>
        <p:nvSpPr>
          <p:cNvPr id="4" name="Text Placeholder 3">
            <a:extLst>
              <a:ext uri="{FF2B5EF4-FFF2-40B4-BE49-F238E27FC236}">
                <a16:creationId xmlns:a16="http://schemas.microsoft.com/office/drawing/2014/main" id="{7B97EF73-B8AE-4242-8BBC-F80FF7BEBF8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889695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00F26-F5E2-4E7E-BFAD-0B6DCB2196D4}"/>
              </a:ext>
            </a:extLst>
          </p:cNvPr>
          <p:cNvSpPr>
            <a:spLocks noGrp="1"/>
          </p:cNvSpPr>
          <p:nvPr>
            <p:ph type="title"/>
          </p:nvPr>
        </p:nvSpPr>
        <p:spPr/>
        <p:txBody>
          <a:bodyPr/>
          <a:lstStyle/>
          <a:p>
            <a:r>
              <a:rPr lang="en-US"/>
              <a:t>LinkedIn Updates Table | All Pages - 6 of 18</a:t>
            </a:r>
          </a:p>
        </p:txBody>
      </p:sp>
      <p:graphicFrame>
        <p:nvGraphicFramePr>
          <p:cNvPr id="5" name="Table Placeholder 4">
            <a:extLst>
              <a:ext uri="{FF2B5EF4-FFF2-40B4-BE49-F238E27FC236}">
                <a16:creationId xmlns:a16="http://schemas.microsoft.com/office/drawing/2014/main" id="{D54B463E-D1E3-471F-9F2D-04D896A20B4E}"/>
              </a:ext>
            </a:extLst>
          </p:cNvPr>
          <p:cNvGraphicFramePr>
            <a:graphicFrameLocks noGrp="1"/>
          </p:cNvGraphicFramePr>
          <p:nvPr>
            <p:ph type="tbl" sz="quarter" idx="13"/>
            <p:extLst>
              <p:ext uri="{D42A27DB-BD31-4B8C-83A1-F6EECF244321}">
                <p14:modId xmlns:p14="http://schemas.microsoft.com/office/powerpoint/2010/main" val="66328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54781398"/>
                    </a:ext>
                  </a:extLst>
                </a:gridCol>
                <a:gridCol w="987552">
                  <a:extLst>
                    <a:ext uri="{9D8B030D-6E8A-4147-A177-3AD203B41FA5}">
                      <a16:colId xmlns:a16="http://schemas.microsoft.com/office/drawing/2014/main" val="316828908"/>
                    </a:ext>
                  </a:extLst>
                </a:gridCol>
                <a:gridCol w="987552">
                  <a:extLst>
                    <a:ext uri="{9D8B030D-6E8A-4147-A177-3AD203B41FA5}">
                      <a16:colId xmlns:a16="http://schemas.microsoft.com/office/drawing/2014/main" val="1948210775"/>
                    </a:ext>
                  </a:extLst>
                </a:gridCol>
                <a:gridCol w="987552">
                  <a:extLst>
                    <a:ext uri="{9D8B030D-6E8A-4147-A177-3AD203B41FA5}">
                      <a16:colId xmlns:a16="http://schemas.microsoft.com/office/drawing/2014/main" val="4072059648"/>
                    </a:ext>
                  </a:extLst>
                </a:gridCol>
                <a:gridCol w="987552">
                  <a:extLst>
                    <a:ext uri="{9D8B030D-6E8A-4147-A177-3AD203B41FA5}">
                      <a16:colId xmlns:a16="http://schemas.microsoft.com/office/drawing/2014/main" val="817812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056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15:44:24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
#compounding #compoundingtechnology #compoundingmachine #compoundingsystem #compoundingsolution #polymerindustry #twinscrew #twinscrewextruder #compoundermachine #energyefficiency #polymers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16427658"/>
                  </a:ext>
                </a:extLst>
              </a:tr>
            </a:tbl>
          </a:graphicData>
        </a:graphic>
      </p:graphicFrame>
      <p:sp>
        <p:nvSpPr>
          <p:cNvPr id="4" name="Text Placeholder 3">
            <a:extLst>
              <a:ext uri="{FF2B5EF4-FFF2-40B4-BE49-F238E27FC236}">
                <a16:creationId xmlns:a16="http://schemas.microsoft.com/office/drawing/2014/main" id="{AD4AABF4-341B-4690-802C-391A1D0DDFE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362700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884EE-A750-460B-ACEB-F5DD3161C8F6}"/>
              </a:ext>
            </a:extLst>
          </p:cNvPr>
          <p:cNvSpPr>
            <a:spLocks noGrp="1"/>
          </p:cNvSpPr>
          <p:nvPr>
            <p:ph type="title"/>
          </p:nvPr>
        </p:nvSpPr>
        <p:spPr/>
        <p:txBody>
          <a:bodyPr/>
          <a:lstStyle/>
          <a:p>
            <a:r>
              <a:rPr lang="en-US"/>
              <a:t>LinkedIn Updates Table | All Pages - 7 of 18</a:t>
            </a:r>
          </a:p>
        </p:txBody>
      </p:sp>
      <p:graphicFrame>
        <p:nvGraphicFramePr>
          <p:cNvPr id="5" name="Table Placeholder 4">
            <a:extLst>
              <a:ext uri="{FF2B5EF4-FFF2-40B4-BE49-F238E27FC236}">
                <a16:creationId xmlns:a16="http://schemas.microsoft.com/office/drawing/2014/main" id="{96A05D44-45FB-45D5-8DF8-46A6F9717A5A}"/>
              </a:ext>
            </a:extLst>
          </p:cNvPr>
          <p:cNvGraphicFramePr>
            <a:graphicFrameLocks noGrp="1"/>
          </p:cNvGraphicFramePr>
          <p:nvPr>
            <p:ph type="tbl" sz="quarter" idx="13"/>
            <p:extLst>
              <p:ext uri="{D42A27DB-BD31-4B8C-83A1-F6EECF244321}">
                <p14:modId xmlns:p14="http://schemas.microsoft.com/office/powerpoint/2010/main" val="1020062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01267121"/>
                    </a:ext>
                  </a:extLst>
                </a:gridCol>
                <a:gridCol w="987552">
                  <a:extLst>
                    <a:ext uri="{9D8B030D-6E8A-4147-A177-3AD203B41FA5}">
                      <a16:colId xmlns:a16="http://schemas.microsoft.com/office/drawing/2014/main" val="1419750525"/>
                    </a:ext>
                  </a:extLst>
                </a:gridCol>
                <a:gridCol w="987552">
                  <a:extLst>
                    <a:ext uri="{9D8B030D-6E8A-4147-A177-3AD203B41FA5}">
                      <a16:colId xmlns:a16="http://schemas.microsoft.com/office/drawing/2014/main" val="3232830725"/>
                    </a:ext>
                  </a:extLst>
                </a:gridCol>
                <a:gridCol w="987552">
                  <a:extLst>
                    <a:ext uri="{9D8B030D-6E8A-4147-A177-3AD203B41FA5}">
                      <a16:colId xmlns:a16="http://schemas.microsoft.com/office/drawing/2014/main" val="1313806762"/>
                    </a:ext>
                  </a:extLst>
                </a:gridCol>
                <a:gridCol w="987552">
                  <a:extLst>
                    <a:ext uri="{9D8B030D-6E8A-4147-A177-3AD203B41FA5}">
                      <a16:colId xmlns:a16="http://schemas.microsoft.com/office/drawing/2014/main" val="120728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578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17:45:40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about BUSS: www.busscorp.com
More about COMPEO: www.busscorp.com/products/compeo
#compoundingmachine #compoundingtechnology #compoundingsolutions #compoundmachine #tradefair #compoundingworldexpo #cablecompounds #polymers #rub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6691977"/>
                  </a:ext>
                </a:extLst>
              </a:tr>
            </a:tbl>
          </a:graphicData>
        </a:graphic>
      </p:graphicFrame>
      <p:sp>
        <p:nvSpPr>
          <p:cNvPr id="4" name="Text Placeholder 3">
            <a:extLst>
              <a:ext uri="{FF2B5EF4-FFF2-40B4-BE49-F238E27FC236}">
                <a16:creationId xmlns:a16="http://schemas.microsoft.com/office/drawing/2014/main" id="{4488B3D2-096F-46E5-ACE3-4DF71364E3FE}"/>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085182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D8B21-5A61-4AFE-A774-BCDCF27F1BF3}"/>
              </a:ext>
            </a:extLst>
          </p:cNvPr>
          <p:cNvSpPr>
            <a:spLocks noGrp="1"/>
          </p:cNvSpPr>
          <p:nvPr>
            <p:ph type="title"/>
          </p:nvPr>
        </p:nvSpPr>
        <p:spPr/>
        <p:txBody>
          <a:bodyPr/>
          <a:lstStyle/>
          <a:p>
            <a:r>
              <a:rPr lang="en-US"/>
              <a:t>LinkedIn Updates Table | All Pages - 8 of 18</a:t>
            </a:r>
          </a:p>
        </p:txBody>
      </p:sp>
      <p:graphicFrame>
        <p:nvGraphicFramePr>
          <p:cNvPr id="5" name="Table Placeholder 4">
            <a:extLst>
              <a:ext uri="{FF2B5EF4-FFF2-40B4-BE49-F238E27FC236}">
                <a16:creationId xmlns:a16="http://schemas.microsoft.com/office/drawing/2014/main" id="{511C7B0C-C62E-475C-8577-34C081901819}"/>
              </a:ext>
            </a:extLst>
          </p:cNvPr>
          <p:cNvGraphicFramePr>
            <a:graphicFrameLocks noGrp="1"/>
          </p:cNvGraphicFramePr>
          <p:nvPr>
            <p:ph type="tbl" sz="quarter" idx="13"/>
            <p:extLst>
              <p:ext uri="{D42A27DB-BD31-4B8C-83A1-F6EECF244321}">
                <p14:modId xmlns:p14="http://schemas.microsoft.com/office/powerpoint/2010/main" val="317125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21576894"/>
                    </a:ext>
                  </a:extLst>
                </a:gridCol>
                <a:gridCol w="987552">
                  <a:extLst>
                    <a:ext uri="{9D8B030D-6E8A-4147-A177-3AD203B41FA5}">
                      <a16:colId xmlns:a16="http://schemas.microsoft.com/office/drawing/2014/main" val="2020037579"/>
                    </a:ext>
                  </a:extLst>
                </a:gridCol>
                <a:gridCol w="987552">
                  <a:extLst>
                    <a:ext uri="{9D8B030D-6E8A-4147-A177-3AD203B41FA5}">
                      <a16:colId xmlns:a16="http://schemas.microsoft.com/office/drawing/2014/main" val="1063556338"/>
                    </a:ext>
                  </a:extLst>
                </a:gridCol>
                <a:gridCol w="987552">
                  <a:extLst>
                    <a:ext uri="{9D8B030D-6E8A-4147-A177-3AD203B41FA5}">
                      <a16:colId xmlns:a16="http://schemas.microsoft.com/office/drawing/2014/main" val="919487356"/>
                    </a:ext>
                  </a:extLst>
                </a:gridCol>
                <a:gridCol w="987552">
                  <a:extLst>
                    <a:ext uri="{9D8B030D-6E8A-4147-A177-3AD203B41FA5}">
                      <a16:colId xmlns:a16="http://schemas.microsoft.com/office/drawing/2014/main" val="879242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109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21:06:33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
#compoundingmachine #compoundingtechnology #compoundingsolutions #compoundmachine #tradefair #compoundingworldexpo #cablecompounds #polymers #rubbercompounds #masterbatch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6323794"/>
                  </a:ext>
                </a:extLst>
              </a:tr>
            </a:tbl>
          </a:graphicData>
        </a:graphic>
      </p:graphicFrame>
      <p:sp>
        <p:nvSpPr>
          <p:cNvPr id="4" name="Text Placeholder 3">
            <a:extLst>
              <a:ext uri="{FF2B5EF4-FFF2-40B4-BE49-F238E27FC236}">
                <a16:creationId xmlns:a16="http://schemas.microsoft.com/office/drawing/2014/main" id="{E0E71D1E-B7D0-4A4D-BB6F-934B3B6A4A3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967021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E9F96-DC88-47A1-90CA-827AFC2156DD}"/>
              </a:ext>
            </a:extLst>
          </p:cNvPr>
          <p:cNvSpPr>
            <a:spLocks noGrp="1"/>
          </p:cNvSpPr>
          <p:nvPr>
            <p:ph type="title"/>
          </p:nvPr>
        </p:nvSpPr>
        <p:spPr/>
        <p:txBody>
          <a:bodyPr/>
          <a:lstStyle/>
          <a:p>
            <a:r>
              <a:rPr lang="en-US"/>
              <a:t>LinkedIn Updates Table | All Pages - 9 of 18</a:t>
            </a:r>
          </a:p>
        </p:txBody>
      </p:sp>
      <p:graphicFrame>
        <p:nvGraphicFramePr>
          <p:cNvPr id="5" name="Table Placeholder 4">
            <a:extLst>
              <a:ext uri="{FF2B5EF4-FFF2-40B4-BE49-F238E27FC236}">
                <a16:creationId xmlns:a16="http://schemas.microsoft.com/office/drawing/2014/main" id="{18F343B2-A800-4CBB-9B99-6BEEA428C969}"/>
              </a:ext>
            </a:extLst>
          </p:cNvPr>
          <p:cNvGraphicFramePr>
            <a:graphicFrameLocks noGrp="1"/>
          </p:cNvGraphicFramePr>
          <p:nvPr>
            <p:ph type="tbl" sz="quarter" idx="13"/>
            <p:extLst>
              <p:ext uri="{D42A27DB-BD31-4B8C-83A1-F6EECF244321}">
                <p14:modId xmlns:p14="http://schemas.microsoft.com/office/powerpoint/2010/main" val="1359052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12105776"/>
                    </a:ext>
                  </a:extLst>
                </a:gridCol>
                <a:gridCol w="987552">
                  <a:extLst>
                    <a:ext uri="{9D8B030D-6E8A-4147-A177-3AD203B41FA5}">
                      <a16:colId xmlns:a16="http://schemas.microsoft.com/office/drawing/2014/main" val="3263888491"/>
                    </a:ext>
                  </a:extLst>
                </a:gridCol>
                <a:gridCol w="987552">
                  <a:extLst>
                    <a:ext uri="{9D8B030D-6E8A-4147-A177-3AD203B41FA5}">
                      <a16:colId xmlns:a16="http://schemas.microsoft.com/office/drawing/2014/main" val="2625937620"/>
                    </a:ext>
                  </a:extLst>
                </a:gridCol>
                <a:gridCol w="987552">
                  <a:extLst>
                    <a:ext uri="{9D8B030D-6E8A-4147-A177-3AD203B41FA5}">
                      <a16:colId xmlns:a16="http://schemas.microsoft.com/office/drawing/2014/main" val="3920786396"/>
                    </a:ext>
                  </a:extLst>
                </a:gridCol>
                <a:gridCol w="987552">
                  <a:extLst>
                    <a:ext uri="{9D8B030D-6E8A-4147-A177-3AD203B41FA5}">
                      <a16:colId xmlns:a16="http://schemas.microsoft.com/office/drawing/2014/main" val="104074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896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14:51:29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technical center and logistics facilities will also benefit considerably from the renewals and extensions.
More about BUSS: www.busscorp.com
#compoundingmachine #compoundingtechnology #compoundingsolution #swissproduction #investment #technicalcenter #swissquality #refurbishment #assemblyhall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8597618"/>
                  </a:ext>
                </a:extLst>
              </a:tr>
            </a:tbl>
          </a:graphicData>
        </a:graphic>
      </p:graphicFrame>
      <p:sp>
        <p:nvSpPr>
          <p:cNvPr id="4" name="Text Placeholder 3">
            <a:extLst>
              <a:ext uri="{FF2B5EF4-FFF2-40B4-BE49-F238E27FC236}">
                <a16:creationId xmlns:a16="http://schemas.microsoft.com/office/drawing/2014/main" id="{3B98E79A-3378-4F04-B2E2-1A28EC4CA19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861944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5C6D6-70FF-45F8-82AF-09C212B85FF0}"/>
              </a:ext>
            </a:extLst>
          </p:cNvPr>
          <p:cNvSpPr>
            <a:spLocks noGrp="1"/>
          </p:cNvSpPr>
          <p:nvPr>
            <p:ph type="title"/>
          </p:nvPr>
        </p:nvSpPr>
        <p:spPr/>
        <p:txBody>
          <a:bodyPr/>
          <a:lstStyle/>
          <a:p>
            <a:r>
              <a:rPr lang="en-US"/>
              <a:t>LinkedIn Updates Table | All Pages - 10 of 18</a:t>
            </a:r>
          </a:p>
        </p:txBody>
      </p:sp>
      <p:graphicFrame>
        <p:nvGraphicFramePr>
          <p:cNvPr id="5" name="Table Placeholder 4">
            <a:extLst>
              <a:ext uri="{FF2B5EF4-FFF2-40B4-BE49-F238E27FC236}">
                <a16:creationId xmlns:a16="http://schemas.microsoft.com/office/drawing/2014/main" id="{3DB22332-5683-47A1-A29F-B2D75BC5798C}"/>
              </a:ext>
            </a:extLst>
          </p:cNvPr>
          <p:cNvGraphicFramePr>
            <a:graphicFrameLocks noGrp="1"/>
          </p:cNvGraphicFramePr>
          <p:nvPr>
            <p:ph type="tbl" sz="quarter" idx="13"/>
            <p:extLst>
              <p:ext uri="{D42A27DB-BD31-4B8C-83A1-F6EECF244321}">
                <p14:modId xmlns:p14="http://schemas.microsoft.com/office/powerpoint/2010/main" val="168891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09953531"/>
                    </a:ext>
                  </a:extLst>
                </a:gridCol>
                <a:gridCol w="987552">
                  <a:extLst>
                    <a:ext uri="{9D8B030D-6E8A-4147-A177-3AD203B41FA5}">
                      <a16:colId xmlns:a16="http://schemas.microsoft.com/office/drawing/2014/main" val="2707595393"/>
                    </a:ext>
                  </a:extLst>
                </a:gridCol>
                <a:gridCol w="987552">
                  <a:extLst>
                    <a:ext uri="{9D8B030D-6E8A-4147-A177-3AD203B41FA5}">
                      <a16:colId xmlns:a16="http://schemas.microsoft.com/office/drawing/2014/main" val="3860359105"/>
                    </a:ext>
                  </a:extLst>
                </a:gridCol>
                <a:gridCol w="987552">
                  <a:extLst>
                    <a:ext uri="{9D8B030D-6E8A-4147-A177-3AD203B41FA5}">
                      <a16:colId xmlns:a16="http://schemas.microsoft.com/office/drawing/2014/main" val="1403150292"/>
                    </a:ext>
                  </a:extLst>
                </a:gridCol>
                <a:gridCol w="987552">
                  <a:extLst>
                    <a:ext uri="{9D8B030D-6E8A-4147-A177-3AD203B41FA5}">
                      <a16:colId xmlns:a16="http://schemas.microsoft.com/office/drawing/2014/main" val="2116184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17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15:55:26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and COMPEO: www.busscorp.com/products/compeo/
#compounding #compoundingmachine #compoundingtechnology #compoundingsolutions #tradefair #compoundingworldexpo #cabelcompounds #rubbercompounds #pvcpelletizing #masterbatch #bioplastics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2059922"/>
                  </a:ext>
                </a:extLst>
              </a:tr>
            </a:tbl>
          </a:graphicData>
        </a:graphic>
      </p:graphicFrame>
      <p:sp>
        <p:nvSpPr>
          <p:cNvPr id="4" name="Text Placeholder 3">
            <a:extLst>
              <a:ext uri="{FF2B5EF4-FFF2-40B4-BE49-F238E27FC236}">
                <a16:creationId xmlns:a16="http://schemas.microsoft.com/office/drawing/2014/main" id="{DA7168DE-B823-48FF-B9C3-1D3AA91E651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949197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3BDDC-6138-4DC4-BBF0-BD6D487E6462}"/>
              </a:ext>
            </a:extLst>
          </p:cNvPr>
          <p:cNvSpPr>
            <a:spLocks noGrp="1"/>
          </p:cNvSpPr>
          <p:nvPr>
            <p:ph type="title"/>
          </p:nvPr>
        </p:nvSpPr>
        <p:spPr/>
        <p:txBody>
          <a:bodyPr/>
          <a:lstStyle/>
          <a:p>
            <a:r>
              <a:rPr lang="en-US"/>
              <a:t>LinkedIn Updates Table | All Pages - 11 of 18</a:t>
            </a:r>
          </a:p>
        </p:txBody>
      </p:sp>
      <p:graphicFrame>
        <p:nvGraphicFramePr>
          <p:cNvPr id="5" name="Table Placeholder 4">
            <a:extLst>
              <a:ext uri="{FF2B5EF4-FFF2-40B4-BE49-F238E27FC236}">
                <a16:creationId xmlns:a16="http://schemas.microsoft.com/office/drawing/2014/main" id="{674DC325-C70C-4E33-A138-5920E8D881A5}"/>
              </a:ext>
            </a:extLst>
          </p:cNvPr>
          <p:cNvGraphicFramePr>
            <a:graphicFrameLocks noGrp="1"/>
          </p:cNvGraphicFramePr>
          <p:nvPr>
            <p:ph type="tbl" sz="quarter" idx="13"/>
            <p:extLst>
              <p:ext uri="{D42A27DB-BD31-4B8C-83A1-F6EECF244321}">
                <p14:modId xmlns:p14="http://schemas.microsoft.com/office/powerpoint/2010/main" val="70210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59958293"/>
                    </a:ext>
                  </a:extLst>
                </a:gridCol>
                <a:gridCol w="987552">
                  <a:extLst>
                    <a:ext uri="{9D8B030D-6E8A-4147-A177-3AD203B41FA5}">
                      <a16:colId xmlns:a16="http://schemas.microsoft.com/office/drawing/2014/main" val="3464941445"/>
                    </a:ext>
                  </a:extLst>
                </a:gridCol>
                <a:gridCol w="987552">
                  <a:extLst>
                    <a:ext uri="{9D8B030D-6E8A-4147-A177-3AD203B41FA5}">
                      <a16:colId xmlns:a16="http://schemas.microsoft.com/office/drawing/2014/main" val="845362982"/>
                    </a:ext>
                  </a:extLst>
                </a:gridCol>
                <a:gridCol w="987552">
                  <a:extLst>
                    <a:ext uri="{9D8B030D-6E8A-4147-A177-3AD203B41FA5}">
                      <a16:colId xmlns:a16="http://schemas.microsoft.com/office/drawing/2014/main" val="4008892068"/>
                    </a:ext>
                  </a:extLst>
                </a:gridCol>
                <a:gridCol w="987552">
                  <a:extLst>
                    <a:ext uri="{9D8B030D-6E8A-4147-A177-3AD203B41FA5}">
                      <a16:colId xmlns:a16="http://schemas.microsoft.com/office/drawing/2014/main" val="636249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586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11:13:36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https://lnkd.in/gAGCkj7
#compoundmachine #compoundtechnology #compoundingmachine #compoundingtechnology #polymercompounding #twinscrew #twinscrewextruder #plasticpelletizing #compoundingworldexpo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487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15:03:31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https://lnkd.in/gNbns9k
#compeo #compounder #compounding #compoundingmachine #compoundertechnology #compounds #polymers #cablecompounds #rubbercompounds #masterbatch #bioplastics #calendering  #PVCpelletizing #twinscrew #extrusion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9887311"/>
                  </a:ext>
                </a:extLst>
              </a:tr>
            </a:tbl>
          </a:graphicData>
        </a:graphic>
      </p:graphicFrame>
      <p:sp>
        <p:nvSpPr>
          <p:cNvPr id="4" name="Text Placeholder 3">
            <a:extLst>
              <a:ext uri="{FF2B5EF4-FFF2-40B4-BE49-F238E27FC236}">
                <a16:creationId xmlns:a16="http://schemas.microsoft.com/office/drawing/2014/main" id="{9125DC70-D3AE-4920-807C-3A349470DADD}"/>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477112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2D7E-6CC6-46C3-B76D-CC51FCA6F872}"/>
              </a:ext>
            </a:extLst>
          </p:cNvPr>
          <p:cNvSpPr>
            <a:spLocks noGrp="1"/>
          </p:cNvSpPr>
          <p:nvPr>
            <p:ph type="title"/>
          </p:nvPr>
        </p:nvSpPr>
        <p:spPr/>
        <p:txBody>
          <a:bodyPr/>
          <a:lstStyle/>
          <a:p>
            <a:r>
              <a:rPr lang="en-US"/>
              <a:t>LinkedIn Updates Table | All Pages - 12 of 18</a:t>
            </a:r>
          </a:p>
        </p:txBody>
      </p:sp>
      <p:graphicFrame>
        <p:nvGraphicFramePr>
          <p:cNvPr id="5" name="Table Placeholder 4">
            <a:extLst>
              <a:ext uri="{FF2B5EF4-FFF2-40B4-BE49-F238E27FC236}">
                <a16:creationId xmlns:a16="http://schemas.microsoft.com/office/drawing/2014/main" id="{C12F090A-68AA-4228-9E66-0DB73E2F38A1}"/>
              </a:ext>
            </a:extLst>
          </p:cNvPr>
          <p:cNvGraphicFramePr>
            <a:graphicFrameLocks noGrp="1"/>
          </p:cNvGraphicFramePr>
          <p:nvPr>
            <p:ph type="tbl" sz="quarter" idx="13"/>
            <p:extLst>
              <p:ext uri="{D42A27DB-BD31-4B8C-83A1-F6EECF244321}">
                <p14:modId xmlns:p14="http://schemas.microsoft.com/office/powerpoint/2010/main" val="172226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96237541"/>
                    </a:ext>
                  </a:extLst>
                </a:gridCol>
                <a:gridCol w="987552">
                  <a:extLst>
                    <a:ext uri="{9D8B030D-6E8A-4147-A177-3AD203B41FA5}">
                      <a16:colId xmlns:a16="http://schemas.microsoft.com/office/drawing/2014/main" val="2252711846"/>
                    </a:ext>
                  </a:extLst>
                </a:gridCol>
                <a:gridCol w="987552">
                  <a:extLst>
                    <a:ext uri="{9D8B030D-6E8A-4147-A177-3AD203B41FA5}">
                      <a16:colId xmlns:a16="http://schemas.microsoft.com/office/drawing/2014/main" val="4268216836"/>
                    </a:ext>
                  </a:extLst>
                </a:gridCol>
                <a:gridCol w="987552">
                  <a:extLst>
                    <a:ext uri="{9D8B030D-6E8A-4147-A177-3AD203B41FA5}">
                      <a16:colId xmlns:a16="http://schemas.microsoft.com/office/drawing/2014/main" val="3836523680"/>
                    </a:ext>
                  </a:extLst>
                </a:gridCol>
                <a:gridCol w="987552">
                  <a:extLst>
                    <a:ext uri="{9D8B030D-6E8A-4147-A177-3AD203B41FA5}">
                      <a16:colId xmlns:a16="http://schemas.microsoft.com/office/drawing/2014/main" val="2816291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301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14:24:41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https://lnkd.in/gCEbPDg
#compounding #compoundingmachine #compoundingtechnology #polymers #compounder #cablecompounds #pvcpelletizing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73126"/>
                  </a:ext>
                </a:extLst>
              </a:tr>
            </a:tbl>
          </a:graphicData>
        </a:graphic>
      </p:graphicFrame>
      <p:sp>
        <p:nvSpPr>
          <p:cNvPr id="4" name="Text Placeholder 3">
            <a:extLst>
              <a:ext uri="{FF2B5EF4-FFF2-40B4-BE49-F238E27FC236}">
                <a16:creationId xmlns:a16="http://schemas.microsoft.com/office/drawing/2014/main" id="{1DBF2E3F-DEF0-44B0-B778-8433CA5411F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266608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AC11-918A-48A4-95D3-B4F5F5708813}"/>
              </a:ext>
            </a:extLst>
          </p:cNvPr>
          <p:cNvSpPr>
            <a:spLocks noGrp="1"/>
          </p:cNvSpPr>
          <p:nvPr>
            <p:ph type="title"/>
          </p:nvPr>
        </p:nvSpPr>
        <p:spPr/>
        <p:txBody>
          <a:bodyPr/>
          <a:lstStyle/>
          <a:p>
            <a:r>
              <a:rPr lang="en-US"/>
              <a:t>LinkedIn Updates Table | All Pages - 13 of 18</a:t>
            </a:r>
          </a:p>
        </p:txBody>
      </p:sp>
      <p:graphicFrame>
        <p:nvGraphicFramePr>
          <p:cNvPr id="5" name="Table Placeholder 4">
            <a:extLst>
              <a:ext uri="{FF2B5EF4-FFF2-40B4-BE49-F238E27FC236}">
                <a16:creationId xmlns:a16="http://schemas.microsoft.com/office/drawing/2014/main" id="{1DE0E99D-52A3-466D-B808-A7E623A30660}"/>
              </a:ext>
            </a:extLst>
          </p:cNvPr>
          <p:cNvGraphicFramePr>
            <a:graphicFrameLocks noGrp="1"/>
          </p:cNvGraphicFramePr>
          <p:nvPr>
            <p:ph type="tbl" sz="quarter" idx="13"/>
            <p:extLst>
              <p:ext uri="{D42A27DB-BD31-4B8C-83A1-F6EECF244321}">
                <p14:modId xmlns:p14="http://schemas.microsoft.com/office/powerpoint/2010/main" val="1215565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36549808"/>
                    </a:ext>
                  </a:extLst>
                </a:gridCol>
                <a:gridCol w="987552">
                  <a:extLst>
                    <a:ext uri="{9D8B030D-6E8A-4147-A177-3AD203B41FA5}">
                      <a16:colId xmlns:a16="http://schemas.microsoft.com/office/drawing/2014/main" val="1605387901"/>
                    </a:ext>
                  </a:extLst>
                </a:gridCol>
                <a:gridCol w="987552">
                  <a:extLst>
                    <a:ext uri="{9D8B030D-6E8A-4147-A177-3AD203B41FA5}">
                      <a16:colId xmlns:a16="http://schemas.microsoft.com/office/drawing/2014/main" val="2159701117"/>
                    </a:ext>
                  </a:extLst>
                </a:gridCol>
                <a:gridCol w="987552">
                  <a:extLst>
                    <a:ext uri="{9D8B030D-6E8A-4147-A177-3AD203B41FA5}">
                      <a16:colId xmlns:a16="http://schemas.microsoft.com/office/drawing/2014/main" val="2813363454"/>
                    </a:ext>
                  </a:extLst>
                </a:gridCol>
                <a:gridCol w="987552">
                  <a:extLst>
                    <a:ext uri="{9D8B030D-6E8A-4147-A177-3AD203B41FA5}">
                      <a16:colId xmlns:a16="http://schemas.microsoft.com/office/drawing/2014/main" val="272246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62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08:59:17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9434978"/>
                  </a:ext>
                </a:extLst>
              </a:tr>
            </a:tbl>
          </a:graphicData>
        </a:graphic>
      </p:graphicFrame>
      <p:sp>
        <p:nvSpPr>
          <p:cNvPr id="4" name="Text Placeholder 3">
            <a:extLst>
              <a:ext uri="{FF2B5EF4-FFF2-40B4-BE49-F238E27FC236}">
                <a16:creationId xmlns:a16="http://schemas.microsoft.com/office/drawing/2014/main" id="{045DB6A9-37C9-4B0A-88C1-AED208007CEB}"/>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046726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B10A9-8DB1-4DE8-BBD9-B56F4EDB7C0A}"/>
              </a:ext>
            </a:extLst>
          </p:cNvPr>
          <p:cNvSpPr>
            <a:spLocks noGrp="1"/>
          </p:cNvSpPr>
          <p:nvPr>
            <p:ph type="title"/>
          </p:nvPr>
        </p:nvSpPr>
        <p:spPr/>
        <p:txBody>
          <a:bodyPr/>
          <a:lstStyle/>
          <a:p>
            <a:r>
              <a:rPr lang="en-US"/>
              <a:t>LinkedIn Updates Table | All Pages - 14 of 18</a:t>
            </a:r>
          </a:p>
        </p:txBody>
      </p:sp>
      <p:graphicFrame>
        <p:nvGraphicFramePr>
          <p:cNvPr id="5" name="Table Placeholder 4">
            <a:extLst>
              <a:ext uri="{FF2B5EF4-FFF2-40B4-BE49-F238E27FC236}">
                <a16:creationId xmlns:a16="http://schemas.microsoft.com/office/drawing/2014/main" id="{0DA4D19A-0F1E-4292-8F16-ADD9A232B7FC}"/>
              </a:ext>
            </a:extLst>
          </p:cNvPr>
          <p:cNvGraphicFramePr>
            <a:graphicFrameLocks noGrp="1"/>
          </p:cNvGraphicFramePr>
          <p:nvPr>
            <p:ph type="tbl" sz="quarter" idx="13"/>
            <p:extLst>
              <p:ext uri="{D42A27DB-BD31-4B8C-83A1-F6EECF244321}">
                <p14:modId xmlns:p14="http://schemas.microsoft.com/office/powerpoint/2010/main" val="2806067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54273325"/>
                    </a:ext>
                  </a:extLst>
                </a:gridCol>
                <a:gridCol w="987552">
                  <a:extLst>
                    <a:ext uri="{9D8B030D-6E8A-4147-A177-3AD203B41FA5}">
                      <a16:colId xmlns:a16="http://schemas.microsoft.com/office/drawing/2014/main" val="3633762136"/>
                    </a:ext>
                  </a:extLst>
                </a:gridCol>
                <a:gridCol w="987552">
                  <a:extLst>
                    <a:ext uri="{9D8B030D-6E8A-4147-A177-3AD203B41FA5}">
                      <a16:colId xmlns:a16="http://schemas.microsoft.com/office/drawing/2014/main" val="2115560766"/>
                    </a:ext>
                  </a:extLst>
                </a:gridCol>
                <a:gridCol w="987552">
                  <a:extLst>
                    <a:ext uri="{9D8B030D-6E8A-4147-A177-3AD203B41FA5}">
                      <a16:colId xmlns:a16="http://schemas.microsoft.com/office/drawing/2014/main" val="3776557917"/>
                    </a:ext>
                  </a:extLst>
                </a:gridCol>
                <a:gridCol w="987552">
                  <a:extLst>
                    <a:ext uri="{9D8B030D-6E8A-4147-A177-3AD203B41FA5}">
                      <a16:colId xmlns:a16="http://schemas.microsoft.com/office/drawing/2014/main" val="48620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78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19:45:57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034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21:13:04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7797833"/>
                  </a:ext>
                </a:extLst>
              </a:tr>
            </a:tbl>
          </a:graphicData>
        </a:graphic>
      </p:graphicFrame>
      <p:sp>
        <p:nvSpPr>
          <p:cNvPr id="4" name="Text Placeholder 3">
            <a:extLst>
              <a:ext uri="{FF2B5EF4-FFF2-40B4-BE49-F238E27FC236}">
                <a16:creationId xmlns:a16="http://schemas.microsoft.com/office/drawing/2014/main" id="{FF2CC8A4-B74E-4FB6-9B4B-1CB4D1D434E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820763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2AD85-74B1-4BB3-9238-E2B9C07866E4}"/>
              </a:ext>
            </a:extLst>
          </p:cNvPr>
          <p:cNvSpPr>
            <a:spLocks noGrp="1"/>
          </p:cNvSpPr>
          <p:nvPr>
            <p:ph type="title"/>
          </p:nvPr>
        </p:nvSpPr>
        <p:spPr/>
        <p:txBody>
          <a:bodyPr/>
          <a:lstStyle/>
          <a:p>
            <a:r>
              <a:rPr lang="en-US"/>
              <a:t>LinkedIn Updates Table | All Pages - 15 of 18</a:t>
            </a:r>
          </a:p>
        </p:txBody>
      </p:sp>
      <p:graphicFrame>
        <p:nvGraphicFramePr>
          <p:cNvPr id="5" name="Table Placeholder 4">
            <a:extLst>
              <a:ext uri="{FF2B5EF4-FFF2-40B4-BE49-F238E27FC236}">
                <a16:creationId xmlns:a16="http://schemas.microsoft.com/office/drawing/2014/main" id="{8E98D862-2E1D-4FD9-AEFC-D89F4BFA0DD6}"/>
              </a:ext>
            </a:extLst>
          </p:cNvPr>
          <p:cNvGraphicFramePr>
            <a:graphicFrameLocks noGrp="1"/>
          </p:cNvGraphicFramePr>
          <p:nvPr>
            <p:ph type="tbl" sz="quarter" idx="13"/>
            <p:extLst>
              <p:ext uri="{D42A27DB-BD31-4B8C-83A1-F6EECF244321}">
                <p14:modId xmlns:p14="http://schemas.microsoft.com/office/powerpoint/2010/main" val="3444799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30508283"/>
                    </a:ext>
                  </a:extLst>
                </a:gridCol>
                <a:gridCol w="987552">
                  <a:extLst>
                    <a:ext uri="{9D8B030D-6E8A-4147-A177-3AD203B41FA5}">
                      <a16:colId xmlns:a16="http://schemas.microsoft.com/office/drawing/2014/main" val="1066527578"/>
                    </a:ext>
                  </a:extLst>
                </a:gridCol>
                <a:gridCol w="987552">
                  <a:extLst>
                    <a:ext uri="{9D8B030D-6E8A-4147-A177-3AD203B41FA5}">
                      <a16:colId xmlns:a16="http://schemas.microsoft.com/office/drawing/2014/main" val="2203931428"/>
                    </a:ext>
                  </a:extLst>
                </a:gridCol>
                <a:gridCol w="987552">
                  <a:extLst>
                    <a:ext uri="{9D8B030D-6E8A-4147-A177-3AD203B41FA5}">
                      <a16:colId xmlns:a16="http://schemas.microsoft.com/office/drawing/2014/main" val="1120656127"/>
                    </a:ext>
                  </a:extLst>
                </a:gridCol>
                <a:gridCol w="987552">
                  <a:extLst>
                    <a:ext uri="{9D8B030D-6E8A-4147-A177-3AD203B41FA5}">
                      <a16:colId xmlns:a16="http://schemas.microsoft.com/office/drawing/2014/main" val="114435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070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10:42:21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773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10:39:04 </a:t>
                      </a:r>
                      <a:r>
                        <a:rPr kumimoji="0" lang="en-US" sz="1000" b="0" i="0" u="none" strike="noStrike" kern="1200" cap="none" spc="0" normalizeH="0" baseline="0" noProof="0">
                          <a:ln>
                            <a:noFill/>
                          </a:ln>
                          <a:solidFill>
                            <a:prstClr val="black"/>
                          </a:solidFill>
                          <a:effectLst/>
                          <a:uLnTx/>
                          <a:uFillTx/>
                          <a:latin typeface="+mn-lt"/>
                          <a:ea typeface="+mn-ea"/>
                          <a:cs typeface="+mn-cs"/>
                        </a:rPr>
                        <a:t>
  Yesterday was a successful day at PLAST 2018. Interest in the new compounder generation COMPEO was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135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22:30:29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6045940"/>
                  </a:ext>
                </a:extLst>
              </a:tr>
            </a:tbl>
          </a:graphicData>
        </a:graphic>
      </p:graphicFrame>
      <p:sp>
        <p:nvSpPr>
          <p:cNvPr id="4" name="Text Placeholder 3">
            <a:extLst>
              <a:ext uri="{FF2B5EF4-FFF2-40B4-BE49-F238E27FC236}">
                <a16:creationId xmlns:a16="http://schemas.microsoft.com/office/drawing/2014/main" id="{202ADA64-1460-4CC6-8898-D223899EC7F0}"/>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767104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0148A-7748-4BEC-9D38-035B801F444B}"/>
              </a:ext>
            </a:extLst>
          </p:cNvPr>
          <p:cNvSpPr>
            <a:spLocks noGrp="1"/>
          </p:cNvSpPr>
          <p:nvPr>
            <p:ph type="title"/>
          </p:nvPr>
        </p:nvSpPr>
        <p:spPr/>
        <p:txBody>
          <a:bodyPr/>
          <a:lstStyle/>
          <a:p>
            <a:r>
              <a:rPr lang="en-US"/>
              <a:t>LinkedIn Updates Table | All Pages - 16 of 18</a:t>
            </a:r>
          </a:p>
        </p:txBody>
      </p:sp>
      <p:graphicFrame>
        <p:nvGraphicFramePr>
          <p:cNvPr id="5" name="Table Placeholder 4">
            <a:extLst>
              <a:ext uri="{FF2B5EF4-FFF2-40B4-BE49-F238E27FC236}">
                <a16:creationId xmlns:a16="http://schemas.microsoft.com/office/drawing/2014/main" id="{6B1D8C0A-51E5-4DD3-855F-6FA6B45AA0EC}"/>
              </a:ext>
            </a:extLst>
          </p:cNvPr>
          <p:cNvGraphicFramePr>
            <a:graphicFrameLocks noGrp="1"/>
          </p:cNvGraphicFramePr>
          <p:nvPr>
            <p:ph type="tbl" sz="quarter" idx="13"/>
            <p:extLst>
              <p:ext uri="{D42A27DB-BD31-4B8C-83A1-F6EECF244321}">
                <p14:modId xmlns:p14="http://schemas.microsoft.com/office/powerpoint/2010/main" val="1072923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7097078"/>
                    </a:ext>
                  </a:extLst>
                </a:gridCol>
                <a:gridCol w="987552">
                  <a:extLst>
                    <a:ext uri="{9D8B030D-6E8A-4147-A177-3AD203B41FA5}">
                      <a16:colId xmlns:a16="http://schemas.microsoft.com/office/drawing/2014/main" val="3733684265"/>
                    </a:ext>
                  </a:extLst>
                </a:gridCol>
                <a:gridCol w="987552">
                  <a:extLst>
                    <a:ext uri="{9D8B030D-6E8A-4147-A177-3AD203B41FA5}">
                      <a16:colId xmlns:a16="http://schemas.microsoft.com/office/drawing/2014/main" val="69927757"/>
                    </a:ext>
                  </a:extLst>
                </a:gridCol>
                <a:gridCol w="987552">
                  <a:extLst>
                    <a:ext uri="{9D8B030D-6E8A-4147-A177-3AD203B41FA5}">
                      <a16:colId xmlns:a16="http://schemas.microsoft.com/office/drawing/2014/main" val="1389682764"/>
                    </a:ext>
                  </a:extLst>
                </a:gridCol>
                <a:gridCol w="987552">
                  <a:extLst>
                    <a:ext uri="{9D8B030D-6E8A-4147-A177-3AD203B41FA5}">
                      <a16:colId xmlns:a16="http://schemas.microsoft.com/office/drawing/2014/main" val="58292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545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13:26:10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001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- 2018-05-18 12:01:08 </a:t>
                      </a:r>
                      <a:r>
                        <a:rPr kumimoji="0" lang="en-US" sz="1000" b="0" i="0" u="none" strike="noStrike" kern="1200" cap="none" spc="0" normalizeH="0" baseline="0" noProof="0">
                          <a:ln>
                            <a:noFill/>
                          </a:ln>
                          <a:solidFill>
                            <a:prstClr val="black"/>
                          </a:solidFill>
                          <a:effectLst/>
                          <a:uLnTx/>
                          <a:uFillTx/>
                          <a:latin typeface="+mn-lt"/>
                          <a:ea typeface="+mn-ea"/>
                          <a:cs typeface="+mn-cs"/>
                        </a:rPr>
                        <a:t>
  Next chance to meet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886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- 2018-05-14 15:14:49 </a:t>
                      </a:r>
                      <a:r>
                        <a:rPr kumimoji="0" lang="en-US" sz="1000" b="0" i="0" u="none" strike="noStrike" kern="1200" cap="none" spc="0" normalizeH="0" baseline="0" noProof="0">
                          <a:ln>
                            <a:noFill/>
                          </a:ln>
                          <a:solidFill>
                            <a:prstClr val="black"/>
                          </a:solidFill>
                          <a:effectLst/>
                          <a:uLnTx/>
                          <a:uFillTx/>
                          <a:latin typeface="+mn-lt"/>
                          <a:ea typeface="+mn-ea"/>
                          <a:cs typeface="+mn-cs"/>
                        </a:rPr>
                        <a:t>
  We had five intensive days at NPE 2018. Many thanks from the Orlando BUSS team to everyone who visited our booth, who was interested in our state-of-the-art Compounder COMPEO and to everyone else we met! The first fair was a success... now we will continue at PLAST in Milan, where we will present the COMPEO to European experts. Make a note: PLAST, Milano | May 29 - June 1, 2018 | Hall 13, Booth C161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5749599"/>
                  </a:ext>
                </a:extLst>
              </a:tr>
            </a:tbl>
          </a:graphicData>
        </a:graphic>
      </p:graphicFrame>
      <p:sp>
        <p:nvSpPr>
          <p:cNvPr id="4" name="Text Placeholder 3">
            <a:extLst>
              <a:ext uri="{FF2B5EF4-FFF2-40B4-BE49-F238E27FC236}">
                <a16:creationId xmlns:a16="http://schemas.microsoft.com/office/drawing/2014/main" id="{B711D64F-122C-41EA-B21C-FBCE2BCF51E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968742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8628-E69B-421A-91FF-37820A48BC05}"/>
              </a:ext>
            </a:extLst>
          </p:cNvPr>
          <p:cNvSpPr>
            <a:spLocks noGrp="1"/>
          </p:cNvSpPr>
          <p:nvPr>
            <p:ph type="title"/>
          </p:nvPr>
        </p:nvSpPr>
        <p:spPr/>
        <p:txBody>
          <a:bodyPr/>
          <a:lstStyle/>
          <a:p>
            <a:r>
              <a:rPr lang="en-US"/>
              <a:t>LinkedIn Updates Table | All Pages - 17 of 18</a:t>
            </a:r>
          </a:p>
        </p:txBody>
      </p:sp>
      <p:graphicFrame>
        <p:nvGraphicFramePr>
          <p:cNvPr id="5" name="Table Placeholder 4">
            <a:extLst>
              <a:ext uri="{FF2B5EF4-FFF2-40B4-BE49-F238E27FC236}">
                <a16:creationId xmlns:a16="http://schemas.microsoft.com/office/drawing/2014/main" id="{2D05CE7A-F889-4E9F-958F-AEC30E8B54B6}"/>
              </a:ext>
            </a:extLst>
          </p:cNvPr>
          <p:cNvGraphicFramePr>
            <a:graphicFrameLocks noGrp="1"/>
          </p:cNvGraphicFramePr>
          <p:nvPr>
            <p:ph type="tbl" sz="quarter" idx="13"/>
            <p:extLst>
              <p:ext uri="{D42A27DB-BD31-4B8C-83A1-F6EECF244321}">
                <p14:modId xmlns:p14="http://schemas.microsoft.com/office/powerpoint/2010/main" val="296143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99836107"/>
                    </a:ext>
                  </a:extLst>
                </a:gridCol>
                <a:gridCol w="987552">
                  <a:extLst>
                    <a:ext uri="{9D8B030D-6E8A-4147-A177-3AD203B41FA5}">
                      <a16:colId xmlns:a16="http://schemas.microsoft.com/office/drawing/2014/main" val="1032304182"/>
                    </a:ext>
                  </a:extLst>
                </a:gridCol>
                <a:gridCol w="987552">
                  <a:extLst>
                    <a:ext uri="{9D8B030D-6E8A-4147-A177-3AD203B41FA5}">
                      <a16:colId xmlns:a16="http://schemas.microsoft.com/office/drawing/2014/main" val="2983010345"/>
                    </a:ext>
                  </a:extLst>
                </a:gridCol>
                <a:gridCol w="987552">
                  <a:extLst>
                    <a:ext uri="{9D8B030D-6E8A-4147-A177-3AD203B41FA5}">
                      <a16:colId xmlns:a16="http://schemas.microsoft.com/office/drawing/2014/main" val="370286730"/>
                    </a:ext>
                  </a:extLst>
                </a:gridCol>
                <a:gridCol w="987552">
                  <a:extLst>
                    <a:ext uri="{9D8B030D-6E8A-4147-A177-3AD203B41FA5}">
                      <a16:colId xmlns:a16="http://schemas.microsoft.com/office/drawing/2014/main" val="1782612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59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- 2018-05-11 21:24:18 </a:t>
                      </a:r>
                      <a:r>
                        <a:rPr kumimoji="0" lang="en-US" sz="1000" b="0" i="0" u="none" strike="noStrike" kern="1200" cap="none" spc="0" normalizeH="0" baseline="0" noProof="0">
                          <a:ln>
                            <a:noFill/>
                          </a:ln>
                          <a:solidFill>
                            <a:prstClr val="black"/>
                          </a:solidFill>
                          <a:effectLst/>
                          <a:uLnTx/>
                          <a:uFillTx/>
                          <a:latin typeface="+mn-lt"/>
                          <a:ea typeface="+mn-ea"/>
                          <a:cs typeface="+mn-cs"/>
                        </a:rPr>
                        <a:t>
  After five days at NPE in Orlando and numerous discussions with interested visitors and experts, one thing is clear: the industry responded in a positive way to the new COMPEO compounder generation. With the modular machine concept, the ability to freely combine mixing elements with two to six rows of flights and an innovative discharge concept, the market has an unparalleled compounder at its disposal now .
"The launch of COMPEO was successful. NPE was the ideal trade show for the first step into the market. Good general conditions, an extraordinary booth and the visitors´ overwhelming interest was motivation to us and thus carried us through the days at the fair. The COMPEO presentation now continues at PLAST Milan in Italy and Compounding World Expo in Germany", says Philip Nising, CEO of BUSS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3328808"/>
                  </a:ext>
                </a:extLst>
              </a:tr>
            </a:tbl>
          </a:graphicData>
        </a:graphic>
      </p:graphicFrame>
      <p:sp>
        <p:nvSpPr>
          <p:cNvPr id="4" name="Text Placeholder 3">
            <a:extLst>
              <a:ext uri="{FF2B5EF4-FFF2-40B4-BE49-F238E27FC236}">
                <a16:creationId xmlns:a16="http://schemas.microsoft.com/office/drawing/2014/main" id="{75361E8A-DA1A-4D9A-8F6A-A7EDBE4BADB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644837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4983-7F85-4676-8FCF-77FC0DB0D4EA}"/>
              </a:ext>
            </a:extLst>
          </p:cNvPr>
          <p:cNvSpPr>
            <a:spLocks noGrp="1"/>
          </p:cNvSpPr>
          <p:nvPr>
            <p:ph type="title"/>
          </p:nvPr>
        </p:nvSpPr>
        <p:spPr/>
        <p:txBody>
          <a:bodyPr/>
          <a:lstStyle/>
          <a:p>
            <a:r>
              <a:rPr lang="en-US"/>
              <a:t>LinkedIn Updates Table | All Pages - 18 of 18</a:t>
            </a:r>
          </a:p>
        </p:txBody>
      </p:sp>
      <p:graphicFrame>
        <p:nvGraphicFramePr>
          <p:cNvPr id="5" name="Table Placeholder 4">
            <a:extLst>
              <a:ext uri="{FF2B5EF4-FFF2-40B4-BE49-F238E27FC236}">
                <a16:creationId xmlns:a16="http://schemas.microsoft.com/office/drawing/2014/main" id="{56CC9AA1-71F8-4C06-9BFC-A6646B37C123}"/>
              </a:ext>
            </a:extLst>
          </p:cNvPr>
          <p:cNvGraphicFramePr>
            <a:graphicFrameLocks noGrp="1"/>
          </p:cNvGraphicFramePr>
          <p:nvPr>
            <p:ph type="tbl" sz="quarter" idx="13"/>
            <p:extLst>
              <p:ext uri="{D42A27DB-BD31-4B8C-83A1-F6EECF244321}">
                <p14:modId xmlns:p14="http://schemas.microsoft.com/office/powerpoint/2010/main" val="417920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22758707"/>
                    </a:ext>
                  </a:extLst>
                </a:gridCol>
                <a:gridCol w="987552">
                  <a:extLst>
                    <a:ext uri="{9D8B030D-6E8A-4147-A177-3AD203B41FA5}">
                      <a16:colId xmlns:a16="http://schemas.microsoft.com/office/drawing/2014/main" val="1860078233"/>
                    </a:ext>
                  </a:extLst>
                </a:gridCol>
                <a:gridCol w="987552">
                  <a:extLst>
                    <a:ext uri="{9D8B030D-6E8A-4147-A177-3AD203B41FA5}">
                      <a16:colId xmlns:a16="http://schemas.microsoft.com/office/drawing/2014/main" val="1609337343"/>
                    </a:ext>
                  </a:extLst>
                </a:gridCol>
                <a:gridCol w="987552">
                  <a:extLst>
                    <a:ext uri="{9D8B030D-6E8A-4147-A177-3AD203B41FA5}">
                      <a16:colId xmlns:a16="http://schemas.microsoft.com/office/drawing/2014/main" val="1178862953"/>
                    </a:ext>
                  </a:extLst>
                </a:gridCol>
                <a:gridCol w="987552">
                  <a:extLst>
                    <a:ext uri="{9D8B030D-6E8A-4147-A177-3AD203B41FA5}">
                      <a16:colId xmlns:a16="http://schemas.microsoft.com/office/drawing/2014/main" val="2399639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438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- 2018-05-10 15:09:08 </a:t>
                      </a:r>
                      <a:r>
                        <a:rPr kumimoji="0" lang="en-US" sz="1000" b="0" i="0" u="none" strike="noStrike" kern="1200" cap="none" spc="0" normalizeH="0" baseline="0" noProof="0">
                          <a:ln>
                            <a:noFill/>
                          </a:ln>
                          <a:solidFill>
                            <a:prstClr val="black"/>
                          </a:solidFill>
                          <a:effectLst/>
                          <a:uLnTx/>
                          <a:uFillTx/>
                          <a:latin typeface="+mn-lt"/>
                          <a:ea typeface="+mn-ea"/>
                          <a:cs typeface="+mn-cs"/>
                        </a:rPr>
                        <a:t>
  COMPEO is definitely the star at our booth W1963 in the West Hall of the Orange County Convention Center in Orlando, Florida. The impressive and high-contrast stand design attracts attention and directs the interest to the elegant yet extremely functional machine design of our new compounder, which significantly expands the application spectrum of the reciprocating Kneader technology for the plastics industry. The motto "Incredibly different" aptly underlines the performance in terms of extended process window, high performance at low speeds, robustness and operational reliability.    
Come and visit us at NPE 2018! Orange County Convention Center in Orlando, Florida. Hall: West Hall / Booth: W1963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3568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- 2018-05-09 12:35:47 </a:t>
                      </a:r>
                      <a:r>
                        <a:rPr kumimoji="0" lang="en-US" sz="1000" b="0" i="0" u="none" strike="noStrike" kern="1200" cap="none" spc="0" normalizeH="0" baseline="0" noProof="0">
                          <a:ln>
                            <a:noFill/>
                          </a:ln>
                          <a:solidFill>
                            <a:prstClr val="black"/>
                          </a:solidFill>
                          <a:effectLst/>
                          <a:uLnTx/>
                          <a:uFillTx/>
                          <a:latin typeface="+mn-lt"/>
                          <a:ea typeface="+mn-ea"/>
                          <a:cs typeface="+mn-cs"/>
                        </a:rPr>
                        <a:t>
  Great days at the NPE in Orlando
Second day at the fair. Again, our BUSS booth was very well visited. COMPEO, our new compounder generation, which combines its predecessors’ performance and robustness in a unique, multifunctional series, was discussed today. "Visitors to the stand are very interested in the powerful features of COMPEO. Especially the compounder´s wide range of applications, the new screw geometries and the extended process windows are of great interest to the booth visitors", Sales Manager Dana Pulvino sums up the second day of the 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6379049"/>
                  </a:ext>
                </a:extLst>
              </a:tr>
            </a:tbl>
          </a:graphicData>
        </a:graphic>
      </p:graphicFrame>
      <p:sp>
        <p:nvSpPr>
          <p:cNvPr id="4" name="Text Placeholder 3">
            <a:extLst>
              <a:ext uri="{FF2B5EF4-FFF2-40B4-BE49-F238E27FC236}">
                <a16:creationId xmlns:a16="http://schemas.microsoft.com/office/drawing/2014/main" id="{4A8E5347-A9AC-4C46-8DFF-8846CC9C828F}"/>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222965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A40AE-A7F1-4D39-85BE-F64D99E54E73}"/>
              </a:ext>
            </a:extLst>
          </p:cNvPr>
          <p:cNvSpPr>
            <a:spLocks noGrp="1"/>
          </p:cNvSpPr>
          <p:nvPr>
            <p:ph type="title"/>
          </p:nvPr>
        </p:nvSpPr>
        <p:spPr/>
        <p:txBody>
          <a:bodyPr/>
          <a:lstStyle/>
          <a:p>
            <a:r>
              <a:rPr lang="en-US"/>
              <a:t>LinkedIn Followers Table | All Pages</a:t>
            </a:r>
          </a:p>
        </p:txBody>
      </p:sp>
      <p:graphicFrame>
        <p:nvGraphicFramePr>
          <p:cNvPr id="5" name="Table Placeholder 4">
            <a:extLst>
              <a:ext uri="{FF2B5EF4-FFF2-40B4-BE49-F238E27FC236}">
                <a16:creationId xmlns:a16="http://schemas.microsoft.com/office/drawing/2014/main" id="{05144300-48A6-4533-BDFC-A1C33FD0A478}"/>
              </a:ext>
            </a:extLst>
          </p:cNvPr>
          <p:cNvGraphicFramePr>
            <a:graphicFrameLocks noGrp="1"/>
          </p:cNvGraphicFramePr>
          <p:nvPr>
            <p:ph type="tbl" sz="quarter" idx="13"/>
            <p:extLst>
              <p:ext uri="{D42A27DB-BD31-4B8C-83A1-F6EECF244321}">
                <p14:modId xmlns:p14="http://schemas.microsoft.com/office/powerpoint/2010/main" val="358987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5183644"/>
                    </a:ext>
                  </a:extLst>
                </a:gridCol>
                <a:gridCol w="1234440">
                  <a:extLst>
                    <a:ext uri="{9D8B030D-6E8A-4147-A177-3AD203B41FA5}">
                      <a16:colId xmlns:a16="http://schemas.microsoft.com/office/drawing/2014/main" val="3294723774"/>
                    </a:ext>
                  </a:extLst>
                </a:gridCol>
                <a:gridCol w="822960">
                  <a:extLst>
                    <a:ext uri="{9D8B030D-6E8A-4147-A177-3AD203B41FA5}">
                      <a16:colId xmlns:a16="http://schemas.microsoft.com/office/drawing/2014/main" val="2984045823"/>
                    </a:ext>
                  </a:extLst>
                </a:gridCol>
                <a:gridCol w="822960">
                  <a:extLst>
                    <a:ext uri="{9D8B030D-6E8A-4147-A177-3AD203B41FA5}">
                      <a16:colId xmlns:a16="http://schemas.microsoft.com/office/drawing/2014/main" val="3254568647"/>
                    </a:ext>
                  </a:extLst>
                </a:gridCol>
                <a:gridCol w="822960">
                  <a:extLst>
                    <a:ext uri="{9D8B030D-6E8A-4147-A177-3AD203B41FA5}">
                      <a16:colId xmlns:a16="http://schemas.microsoft.com/office/drawing/2014/main" val="116251780"/>
                    </a:ext>
                  </a:extLst>
                </a:gridCol>
                <a:gridCol w="822960">
                  <a:extLst>
                    <a:ext uri="{9D8B030D-6E8A-4147-A177-3AD203B41FA5}">
                      <a16:colId xmlns:a16="http://schemas.microsoft.com/office/drawing/2014/main" val="2919280406"/>
                    </a:ext>
                  </a:extLst>
                </a:gridCol>
                <a:gridCol w="822960">
                  <a:extLst>
                    <a:ext uri="{9D8B030D-6E8A-4147-A177-3AD203B41FA5}">
                      <a16:colId xmlns:a16="http://schemas.microsoft.com/office/drawing/2014/main" val="2286308176"/>
                    </a:ext>
                  </a:extLst>
                </a:gridCol>
                <a:gridCol w="822960">
                  <a:extLst>
                    <a:ext uri="{9D8B030D-6E8A-4147-A177-3AD203B41FA5}">
                      <a16:colId xmlns:a16="http://schemas.microsoft.com/office/drawing/2014/main" val="39240505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439155769"/>
                  </a:ext>
                </a:extLst>
              </a:tr>
              <a:tr h="370840">
                <a:tc>
                  <a:txBody>
                    <a:bodyPr/>
                    <a:lstStyle/>
                    <a:p>
                      <a:r>
                        <a:rPr lang="en-US" sz="1000"/>
                        <a:t>Buss AG</a:t>
                      </a:r>
                    </a:p>
                  </a:txBody>
                  <a:tcPr/>
                </a:tc>
                <a:tc>
                  <a:txBody>
                    <a:bodyPr/>
                    <a:lstStyle/>
                    <a:p>
                      <a:r>
                        <a:rPr lang="en-US" sz="1000"/>
                        <a:t>634</a:t>
                      </a:r>
                    </a:p>
                  </a:txBody>
                  <a:tcPr/>
                </a:tc>
                <a:tc>
                  <a:txBody>
                    <a:bodyPr/>
                    <a:lstStyle/>
                    <a:p>
                      <a:r>
                        <a:rPr lang="en-US" sz="1000"/>
                        <a:t>1</a:t>
                      </a:r>
                    </a:p>
                  </a:txBody>
                  <a:tcPr/>
                </a:tc>
                <a:tc>
                  <a:txBody>
                    <a:bodyPr/>
                    <a:lstStyle/>
                    <a:p>
                      <a:r>
                        <a:rPr lang="en-US" sz="1000"/>
                        <a:t>0.2 %</a:t>
                      </a:r>
                    </a:p>
                  </a:txBody>
                  <a:tcPr/>
                </a:tc>
                <a:tc>
                  <a:txBody>
                    <a:bodyPr/>
                    <a:lstStyle/>
                    <a:p>
                      <a:r>
                        <a:rPr lang="en-US" sz="1000"/>
                        <a:t>3</a:t>
                      </a:r>
                    </a:p>
                  </a:txBody>
                  <a:tcPr/>
                </a:tc>
                <a:tc>
                  <a:txBody>
                    <a:bodyPr/>
                    <a:lstStyle/>
                    <a:p>
                      <a:r>
                        <a:rPr lang="en-US" sz="1000"/>
                        <a:t>0.5 %</a:t>
                      </a:r>
                    </a:p>
                  </a:txBody>
                  <a:tcPr/>
                </a:tc>
                <a:tc>
                  <a:txBody>
                    <a:bodyPr/>
                    <a:lstStyle/>
                    <a:p>
                      <a:r>
                        <a:rPr lang="en-US" sz="1000"/>
                        <a:t>7</a:t>
                      </a:r>
                    </a:p>
                  </a:txBody>
                  <a:tcPr/>
                </a:tc>
                <a:tc>
                  <a:txBody>
                    <a:bodyPr/>
                    <a:lstStyle/>
                    <a:p>
                      <a:r>
                        <a:rPr lang="en-US" sz="1000"/>
                        <a:t>1.1 %</a:t>
                      </a:r>
                    </a:p>
                  </a:txBody>
                  <a:tcPr/>
                </a:tc>
                <a:extLst>
                  <a:ext uri="{0D108BD9-81ED-4DB2-BD59-A6C34878D82A}">
                    <a16:rowId xmlns:a16="http://schemas.microsoft.com/office/drawing/2014/main" val="4185113589"/>
                  </a:ext>
                </a:extLst>
              </a:tr>
            </a:tbl>
          </a:graphicData>
        </a:graphic>
      </p:graphicFrame>
      <p:sp>
        <p:nvSpPr>
          <p:cNvPr id="4" name="Text Placeholder 3">
            <a:extLst>
              <a:ext uri="{FF2B5EF4-FFF2-40B4-BE49-F238E27FC236}">
                <a16:creationId xmlns:a16="http://schemas.microsoft.com/office/drawing/2014/main" id="{36F1CAE9-B46F-4C47-B4C5-83681568DD0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0165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A1E50-B42B-495A-A2E4-F9294C797A47}"/>
              </a:ext>
            </a:extLst>
          </p:cNvPr>
          <p:cNvSpPr>
            <a:spLocks noGrp="1"/>
          </p:cNvSpPr>
          <p:nvPr>
            <p:ph type="title"/>
          </p:nvPr>
        </p:nvSpPr>
        <p:spPr/>
        <p:txBody>
          <a:bodyPr/>
          <a:lstStyle/>
          <a:p>
            <a:r>
              <a:rPr lang="en-US"/>
              <a:t>LinkedIn Followers Total | All Pages</a:t>
            </a:r>
          </a:p>
        </p:txBody>
      </p:sp>
      <p:graphicFrame>
        <p:nvGraphicFramePr>
          <p:cNvPr id="6" name="Chart Placeholder 5">
            <a:extLst>
              <a:ext uri="{FF2B5EF4-FFF2-40B4-BE49-F238E27FC236}">
                <a16:creationId xmlns:a16="http://schemas.microsoft.com/office/drawing/2014/main" id="{2D0D7AE8-F14A-415E-AF4D-48B14D1FF634}"/>
              </a:ext>
            </a:extLst>
          </p:cNvPr>
          <p:cNvGraphicFramePr>
            <a:graphicFrameLocks noGrp="1"/>
          </p:cNvGraphicFramePr>
          <p:nvPr>
            <p:ph type="chart" sz="quarter" idx="13"/>
            <p:extLst>
              <p:ext uri="{D42A27DB-BD31-4B8C-83A1-F6EECF244321}">
                <p14:modId xmlns:p14="http://schemas.microsoft.com/office/powerpoint/2010/main" val="3100856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2AFCE-F758-4529-AB02-A07F47719962}"/>
              </a:ext>
            </a:extLst>
          </p:cNvPr>
          <p:cNvSpPr>
            <a:spLocks noGrp="1"/>
          </p:cNvSpPr>
          <p:nvPr>
            <p:ph type="body" sz="quarter" idx="14"/>
          </p:nvPr>
        </p:nvSpPr>
        <p:spPr/>
        <p:txBody>
          <a:bodyPr/>
          <a:lstStyle/>
          <a:p>
            <a:r>
              <a:rPr lang="en-US"/>
              <a:t>05/01/2018 - 08/31/2018</a:t>
            </a:r>
          </a:p>
        </p:txBody>
      </p:sp>
      <p:sp>
        <p:nvSpPr>
          <p:cNvPr id="5" name="Footer Placeholder 4">
            <a:extLst>
              <a:ext uri="{FF2B5EF4-FFF2-40B4-BE49-F238E27FC236}">
                <a16:creationId xmlns:a16="http://schemas.microsoft.com/office/drawing/2014/main" id="{E640D104-083F-442C-B282-7D2A7E49A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137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8E5AF-F3AB-4A0B-B64B-CD78B40CBA48}"/>
              </a:ext>
            </a:extLst>
          </p:cNvPr>
          <p:cNvSpPr>
            <a:spLocks noGrp="1"/>
          </p:cNvSpPr>
          <p:nvPr>
            <p:ph type="title"/>
          </p:nvPr>
        </p:nvSpPr>
        <p:spPr/>
        <p:txBody>
          <a:bodyPr/>
          <a:lstStyle/>
          <a:p>
            <a:r>
              <a:rPr lang="en-US"/>
              <a:t>LinkedIn Followers Change | All Pages</a:t>
            </a:r>
          </a:p>
        </p:txBody>
      </p:sp>
      <p:graphicFrame>
        <p:nvGraphicFramePr>
          <p:cNvPr id="6" name="Chart Placeholder 5">
            <a:extLst>
              <a:ext uri="{FF2B5EF4-FFF2-40B4-BE49-F238E27FC236}">
                <a16:creationId xmlns:a16="http://schemas.microsoft.com/office/drawing/2014/main" id="{CCA25EB1-0BAA-477A-8044-CB916A2745AB}"/>
              </a:ext>
            </a:extLst>
          </p:cNvPr>
          <p:cNvGraphicFramePr>
            <a:graphicFrameLocks noGrp="1"/>
          </p:cNvGraphicFramePr>
          <p:nvPr>
            <p:ph type="chart" sz="quarter" idx="13"/>
            <p:extLst>
              <p:ext uri="{D42A27DB-BD31-4B8C-83A1-F6EECF244321}">
                <p14:modId xmlns:p14="http://schemas.microsoft.com/office/powerpoint/2010/main" val="1190479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DD987-DED9-433C-B96D-B072D4520985}"/>
              </a:ext>
            </a:extLst>
          </p:cNvPr>
          <p:cNvSpPr>
            <a:spLocks noGrp="1"/>
          </p:cNvSpPr>
          <p:nvPr>
            <p:ph type="body" sz="quarter" idx="14"/>
          </p:nvPr>
        </p:nvSpPr>
        <p:spPr/>
        <p:txBody>
          <a:bodyPr/>
          <a:lstStyle/>
          <a:p>
            <a:r>
              <a:rPr lang="en-US"/>
              <a:t>05/01/2018 - 08/31/2018</a:t>
            </a:r>
          </a:p>
        </p:txBody>
      </p:sp>
      <p:sp>
        <p:nvSpPr>
          <p:cNvPr id="5" name="Footer Placeholder 4">
            <a:extLst>
              <a:ext uri="{FF2B5EF4-FFF2-40B4-BE49-F238E27FC236}">
                <a16:creationId xmlns:a16="http://schemas.microsoft.com/office/drawing/2014/main" id="{FD5F46E1-1530-42F9-9D93-035E02606C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937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452B-0AEF-4EE8-AB9C-97EE698DE087}"/>
              </a:ext>
            </a:extLst>
          </p:cNvPr>
          <p:cNvSpPr>
            <a:spLocks noGrp="1"/>
          </p:cNvSpPr>
          <p:nvPr>
            <p:ph type="title"/>
          </p:nvPr>
        </p:nvSpPr>
        <p:spPr/>
        <p:txBody>
          <a:bodyPr/>
          <a:lstStyle/>
          <a:p>
            <a:r>
              <a:rPr lang="en-US"/>
              <a:t>LinkedIn Interaction Rate | All Pages</a:t>
            </a:r>
          </a:p>
        </p:txBody>
      </p:sp>
      <p:graphicFrame>
        <p:nvGraphicFramePr>
          <p:cNvPr id="6" name="Chart Placeholder 5">
            <a:extLst>
              <a:ext uri="{FF2B5EF4-FFF2-40B4-BE49-F238E27FC236}">
                <a16:creationId xmlns:a16="http://schemas.microsoft.com/office/drawing/2014/main" id="{483AE0F2-B767-4E67-9112-333D4FDC6355}"/>
              </a:ext>
            </a:extLst>
          </p:cNvPr>
          <p:cNvGraphicFramePr>
            <a:graphicFrameLocks noGrp="1"/>
          </p:cNvGraphicFramePr>
          <p:nvPr>
            <p:ph type="chart" sz="quarter" idx="13"/>
            <p:extLst>
              <p:ext uri="{D42A27DB-BD31-4B8C-83A1-F6EECF244321}">
                <p14:modId xmlns:p14="http://schemas.microsoft.com/office/powerpoint/2010/main" val="1705472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7BEA27-B834-4DC5-A08A-863521FEE04F}"/>
              </a:ext>
            </a:extLst>
          </p:cNvPr>
          <p:cNvSpPr>
            <a:spLocks noGrp="1"/>
          </p:cNvSpPr>
          <p:nvPr>
            <p:ph type="body" sz="quarter" idx="14"/>
          </p:nvPr>
        </p:nvSpPr>
        <p:spPr/>
        <p:txBody>
          <a:bodyPr/>
          <a:lstStyle/>
          <a:p>
            <a:r>
              <a:rPr lang="en-US"/>
              <a:t>05/01/2018 - 08/31/2018</a:t>
            </a:r>
          </a:p>
        </p:txBody>
      </p:sp>
      <p:sp>
        <p:nvSpPr>
          <p:cNvPr id="5" name="Footer Placeholder 4">
            <a:extLst>
              <a:ext uri="{FF2B5EF4-FFF2-40B4-BE49-F238E27FC236}">
                <a16:creationId xmlns:a16="http://schemas.microsoft.com/office/drawing/2014/main" id="{7AB4EAF8-9741-4648-90BA-ECFD297BA8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7335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A4412-69C2-4B7A-976B-2303DB515B31}"/>
              </a:ext>
            </a:extLst>
          </p:cNvPr>
          <p:cNvSpPr>
            <a:spLocks noGrp="1"/>
          </p:cNvSpPr>
          <p:nvPr>
            <p:ph type="title"/>
          </p:nvPr>
        </p:nvSpPr>
        <p:spPr/>
        <p:txBody>
          <a:bodyPr/>
          <a:lstStyle/>
          <a:p>
            <a:r>
              <a:rPr lang="en-US"/>
              <a:t>LinkedIn Interactions Distribution | All Pages</a:t>
            </a:r>
          </a:p>
        </p:txBody>
      </p:sp>
      <p:graphicFrame>
        <p:nvGraphicFramePr>
          <p:cNvPr id="6" name="Chart Placeholder 5">
            <a:extLst>
              <a:ext uri="{FF2B5EF4-FFF2-40B4-BE49-F238E27FC236}">
                <a16:creationId xmlns:a16="http://schemas.microsoft.com/office/drawing/2014/main" id="{54244FFE-9E2B-47B2-85B5-E5ABB1C4D7B8}"/>
              </a:ext>
            </a:extLst>
          </p:cNvPr>
          <p:cNvGraphicFramePr>
            <a:graphicFrameLocks noGrp="1"/>
          </p:cNvGraphicFramePr>
          <p:nvPr>
            <p:ph type="chart" sz="quarter" idx="13"/>
            <p:extLst>
              <p:ext uri="{D42A27DB-BD31-4B8C-83A1-F6EECF244321}">
                <p14:modId xmlns:p14="http://schemas.microsoft.com/office/powerpoint/2010/main" val="3959367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89758-B538-42CF-9FFB-A2F367363895}"/>
              </a:ext>
            </a:extLst>
          </p:cNvPr>
          <p:cNvSpPr>
            <a:spLocks noGrp="1"/>
          </p:cNvSpPr>
          <p:nvPr>
            <p:ph type="body" sz="quarter" idx="14"/>
          </p:nvPr>
        </p:nvSpPr>
        <p:spPr/>
        <p:txBody>
          <a:bodyPr/>
          <a:lstStyle/>
          <a:p>
            <a:r>
              <a:rPr lang="en-US"/>
              <a:t>05/01/2018 - 08/31/2018</a:t>
            </a:r>
          </a:p>
        </p:txBody>
      </p:sp>
      <p:sp>
        <p:nvSpPr>
          <p:cNvPr id="5" name="Footer Placeholder 4">
            <a:extLst>
              <a:ext uri="{FF2B5EF4-FFF2-40B4-BE49-F238E27FC236}">
                <a16:creationId xmlns:a16="http://schemas.microsoft.com/office/drawing/2014/main" id="{C2128643-E1ED-4CEB-BC45-E522A602D4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9753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17F50-CF10-4A41-A790-B94C39200B40}"/>
              </a:ext>
            </a:extLst>
          </p:cNvPr>
          <p:cNvSpPr>
            <a:spLocks noGrp="1"/>
          </p:cNvSpPr>
          <p:nvPr>
            <p:ph type="title"/>
          </p:nvPr>
        </p:nvSpPr>
        <p:spPr/>
        <p:txBody>
          <a:bodyPr/>
          <a:lstStyle/>
          <a:p>
            <a:r>
              <a:rPr lang="en-US"/>
              <a:t>LinkedIn Interaction Rate By Update Type | All Pages</a:t>
            </a:r>
          </a:p>
        </p:txBody>
      </p:sp>
      <p:graphicFrame>
        <p:nvGraphicFramePr>
          <p:cNvPr id="6" name="Chart Placeholder 5">
            <a:extLst>
              <a:ext uri="{FF2B5EF4-FFF2-40B4-BE49-F238E27FC236}">
                <a16:creationId xmlns:a16="http://schemas.microsoft.com/office/drawing/2014/main" id="{0A341264-2F14-4F44-B332-B165D9543446}"/>
              </a:ext>
            </a:extLst>
          </p:cNvPr>
          <p:cNvGraphicFramePr>
            <a:graphicFrameLocks noGrp="1"/>
          </p:cNvGraphicFramePr>
          <p:nvPr>
            <p:ph type="chart" sz="quarter" idx="13"/>
            <p:extLst>
              <p:ext uri="{D42A27DB-BD31-4B8C-83A1-F6EECF244321}">
                <p14:modId xmlns:p14="http://schemas.microsoft.com/office/powerpoint/2010/main" val="3102925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EC570-4969-4F86-80FB-15F056E0F1B4}"/>
              </a:ext>
            </a:extLst>
          </p:cNvPr>
          <p:cNvSpPr>
            <a:spLocks noGrp="1"/>
          </p:cNvSpPr>
          <p:nvPr>
            <p:ph type="body" sz="quarter" idx="14"/>
          </p:nvPr>
        </p:nvSpPr>
        <p:spPr/>
        <p:txBody>
          <a:bodyPr/>
          <a:lstStyle/>
          <a:p>
            <a:r>
              <a:rPr lang="en-US"/>
              <a:t>05/01/2018 - 08/31/2018</a:t>
            </a:r>
          </a:p>
        </p:txBody>
      </p:sp>
      <p:sp>
        <p:nvSpPr>
          <p:cNvPr id="5" name="Footer Placeholder 4">
            <a:extLst>
              <a:ext uri="{FF2B5EF4-FFF2-40B4-BE49-F238E27FC236}">
                <a16:creationId xmlns:a16="http://schemas.microsoft.com/office/drawing/2014/main" id="{18CCE1EB-F734-486C-8147-340C8C67EE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118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D2D7-5735-4E8E-9C54-A470413F5AC7}"/>
              </a:ext>
            </a:extLst>
          </p:cNvPr>
          <p:cNvSpPr>
            <a:spLocks noGrp="1"/>
          </p:cNvSpPr>
          <p:nvPr>
            <p:ph type="title"/>
          </p:nvPr>
        </p:nvSpPr>
        <p:spPr/>
        <p:txBody>
          <a:bodyPr/>
          <a:lstStyle/>
          <a:p>
            <a:r>
              <a:rPr lang="en-US"/>
              <a:t>LinkedIn Total Interactions | All Pages</a:t>
            </a:r>
          </a:p>
        </p:txBody>
      </p:sp>
      <p:graphicFrame>
        <p:nvGraphicFramePr>
          <p:cNvPr id="6" name="Chart Placeholder 5">
            <a:extLst>
              <a:ext uri="{FF2B5EF4-FFF2-40B4-BE49-F238E27FC236}">
                <a16:creationId xmlns:a16="http://schemas.microsoft.com/office/drawing/2014/main" id="{803B2069-1AE5-4832-AEE8-6AF6023954EC}"/>
              </a:ext>
            </a:extLst>
          </p:cNvPr>
          <p:cNvGraphicFramePr>
            <a:graphicFrameLocks noGrp="1"/>
          </p:cNvGraphicFramePr>
          <p:nvPr>
            <p:ph type="chart" sz="quarter" idx="13"/>
            <p:extLst>
              <p:ext uri="{D42A27DB-BD31-4B8C-83A1-F6EECF244321}">
                <p14:modId xmlns:p14="http://schemas.microsoft.com/office/powerpoint/2010/main" val="2196023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2C68C-2A2E-4E60-87AB-4855A39EEAD3}"/>
              </a:ext>
            </a:extLst>
          </p:cNvPr>
          <p:cNvSpPr>
            <a:spLocks noGrp="1"/>
          </p:cNvSpPr>
          <p:nvPr>
            <p:ph type="body" sz="quarter" idx="14"/>
          </p:nvPr>
        </p:nvSpPr>
        <p:spPr/>
        <p:txBody>
          <a:bodyPr/>
          <a:lstStyle/>
          <a:p>
            <a:r>
              <a:rPr lang="en-US"/>
              <a:t>05/01/2018 - 08/31/2018</a:t>
            </a:r>
          </a:p>
        </p:txBody>
      </p:sp>
      <p:sp>
        <p:nvSpPr>
          <p:cNvPr id="5" name="Footer Placeholder 4">
            <a:extLst>
              <a:ext uri="{FF2B5EF4-FFF2-40B4-BE49-F238E27FC236}">
                <a16:creationId xmlns:a16="http://schemas.microsoft.com/office/drawing/2014/main" id="{DF77D5B8-EF99-460E-A647-BA501BBAB3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6345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B909A-6B7A-4AB3-B5D3-9114016BAA74}"/>
              </a:ext>
            </a:extLst>
          </p:cNvPr>
          <p:cNvSpPr>
            <a:spLocks noGrp="1"/>
          </p:cNvSpPr>
          <p:nvPr>
            <p:ph type="title"/>
          </p:nvPr>
        </p:nvSpPr>
        <p:spPr/>
        <p:txBody>
          <a:bodyPr/>
          <a:lstStyle/>
          <a:p>
            <a:r>
              <a:rPr lang="en-US"/>
              <a:t>LinkedIn Hashtag Detection | All Pages - 1 of 3</a:t>
            </a:r>
          </a:p>
        </p:txBody>
      </p:sp>
      <p:graphicFrame>
        <p:nvGraphicFramePr>
          <p:cNvPr id="5" name="Table Placeholder 4">
            <a:extLst>
              <a:ext uri="{FF2B5EF4-FFF2-40B4-BE49-F238E27FC236}">
                <a16:creationId xmlns:a16="http://schemas.microsoft.com/office/drawing/2014/main" id="{81B8572C-EF2A-4CC8-966D-9EFDEA46D4B5}"/>
              </a:ext>
            </a:extLst>
          </p:cNvPr>
          <p:cNvGraphicFramePr>
            <a:graphicFrameLocks noGrp="1"/>
          </p:cNvGraphicFramePr>
          <p:nvPr>
            <p:ph type="tbl" sz="quarter" idx="13"/>
            <p:extLst>
              <p:ext uri="{D42A27DB-BD31-4B8C-83A1-F6EECF244321}">
                <p14:modId xmlns:p14="http://schemas.microsoft.com/office/powerpoint/2010/main" val="144614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1419260"/>
                    </a:ext>
                  </a:extLst>
                </a:gridCol>
                <a:gridCol w="1481328">
                  <a:extLst>
                    <a:ext uri="{9D8B030D-6E8A-4147-A177-3AD203B41FA5}">
                      <a16:colId xmlns:a16="http://schemas.microsoft.com/office/drawing/2014/main" val="3530742822"/>
                    </a:ext>
                  </a:extLst>
                </a:gridCol>
                <a:gridCol w="1481328">
                  <a:extLst>
                    <a:ext uri="{9D8B030D-6E8A-4147-A177-3AD203B41FA5}">
                      <a16:colId xmlns:a16="http://schemas.microsoft.com/office/drawing/2014/main" val="3974149703"/>
                    </a:ext>
                  </a:extLst>
                </a:gridCol>
                <a:gridCol w="1481328">
                  <a:extLst>
                    <a:ext uri="{9D8B030D-6E8A-4147-A177-3AD203B41FA5}">
                      <a16:colId xmlns:a16="http://schemas.microsoft.com/office/drawing/2014/main" val="3069520380"/>
                    </a:ext>
                  </a:extLst>
                </a:gridCol>
                <a:gridCol w="1481328">
                  <a:extLst>
                    <a:ext uri="{9D8B030D-6E8A-4147-A177-3AD203B41FA5}">
                      <a16:colId xmlns:a16="http://schemas.microsoft.com/office/drawing/2014/main" val="101550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15656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13.142857142857</a:t>
                      </a:r>
                    </a:p>
                  </a:txBody>
                  <a:tcPr/>
                </a:tc>
                <a:extLst>
                  <a:ext uri="{0D108BD9-81ED-4DB2-BD59-A6C34878D82A}">
                    <a16:rowId xmlns:a16="http://schemas.microsoft.com/office/drawing/2014/main" val="287512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429229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12.833333333333</a:t>
                      </a:r>
                    </a:p>
                  </a:txBody>
                  <a:tcPr/>
                </a:tc>
                <a:extLst>
                  <a:ext uri="{0D108BD9-81ED-4DB2-BD59-A6C34878D82A}">
                    <a16:rowId xmlns:a16="http://schemas.microsoft.com/office/drawing/2014/main" val="2255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extLst>
                  <a:ext uri="{0D108BD9-81ED-4DB2-BD59-A6C34878D82A}">
                    <a16:rowId xmlns:a16="http://schemas.microsoft.com/office/drawing/2014/main" val="131278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3571098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279717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79895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#rubbercompounds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80975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9307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19610008"/>
                  </a:ext>
                </a:extLst>
              </a:tr>
            </a:tbl>
          </a:graphicData>
        </a:graphic>
      </p:graphicFrame>
      <p:sp>
        <p:nvSpPr>
          <p:cNvPr id="4" name="Text Placeholder 3">
            <a:extLst>
              <a:ext uri="{FF2B5EF4-FFF2-40B4-BE49-F238E27FC236}">
                <a16:creationId xmlns:a16="http://schemas.microsoft.com/office/drawing/2014/main" id="{5A0DC701-EC21-48C0-A359-CC90B8A29FB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041173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61CAD-E4B3-476F-B94B-AB15AA934C33}"/>
              </a:ext>
            </a:extLst>
          </p:cNvPr>
          <p:cNvSpPr>
            <a:spLocks noGrp="1"/>
          </p:cNvSpPr>
          <p:nvPr>
            <p:ph type="title"/>
          </p:nvPr>
        </p:nvSpPr>
        <p:spPr/>
        <p:txBody>
          <a:bodyPr/>
          <a:lstStyle/>
          <a:p>
            <a:r>
              <a:rPr lang="en-US"/>
              <a:t>LinkedIn Hashtag Detection | All Pages - 2 of 3</a:t>
            </a:r>
          </a:p>
        </p:txBody>
      </p:sp>
      <p:graphicFrame>
        <p:nvGraphicFramePr>
          <p:cNvPr id="5" name="Table Placeholder 4">
            <a:extLst>
              <a:ext uri="{FF2B5EF4-FFF2-40B4-BE49-F238E27FC236}">
                <a16:creationId xmlns:a16="http://schemas.microsoft.com/office/drawing/2014/main" id="{1DC84C9E-E3FA-4600-A700-9C3FACE6C6A3}"/>
              </a:ext>
            </a:extLst>
          </p:cNvPr>
          <p:cNvGraphicFramePr>
            <a:graphicFrameLocks noGrp="1"/>
          </p:cNvGraphicFramePr>
          <p:nvPr>
            <p:ph type="tbl" sz="quarter" idx="13"/>
            <p:extLst>
              <p:ext uri="{D42A27DB-BD31-4B8C-83A1-F6EECF244321}">
                <p14:modId xmlns:p14="http://schemas.microsoft.com/office/powerpoint/2010/main" val="424573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8617576"/>
                    </a:ext>
                  </a:extLst>
                </a:gridCol>
                <a:gridCol w="1481328">
                  <a:extLst>
                    <a:ext uri="{9D8B030D-6E8A-4147-A177-3AD203B41FA5}">
                      <a16:colId xmlns:a16="http://schemas.microsoft.com/office/drawing/2014/main" val="3599661054"/>
                    </a:ext>
                  </a:extLst>
                </a:gridCol>
                <a:gridCol w="1481328">
                  <a:extLst>
                    <a:ext uri="{9D8B030D-6E8A-4147-A177-3AD203B41FA5}">
                      <a16:colId xmlns:a16="http://schemas.microsoft.com/office/drawing/2014/main" val="1297169321"/>
                    </a:ext>
                  </a:extLst>
                </a:gridCol>
                <a:gridCol w="1481328">
                  <a:extLst>
                    <a:ext uri="{9D8B030D-6E8A-4147-A177-3AD203B41FA5}">
                      <a16:colId xmlns:a16="http://schemas.microsoft.com/office/drawing/2014/main" val="2932485902"/>
                    </a:ext>
                  </a:extLst>
                </a:gridCol>
                <a:gridCol w="1481328">
                  <a:extLst>
                    <a:ext uri="{9D8B030D-6E8A-4147-A177-3AD203B41FA5}">
                      <a16:colId xmlns:a16="http://schemas.microsoft.com/office/drawing/2014/main" val="3295434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80000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14952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9857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#bioplastics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22843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#calendering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3794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1565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144787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06324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229527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71524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081833239"/>
                  </a:ext>
                </a:extLst>
              </a:tr>
            </a:tbl>
          </a:graphicData>
        </a:graphic>
      </p:graphicFrame>
      <p:sp>
        <p:nvSpPr>
          <p:cNvPr id="4" name="Text Placeholder 3">
            <a:extLst>
              <a:ext uri="{FF2B5EF4-FFF2-40B4-BE49-F238E27FC236}">
                <a16:creationId xmlns:a16="http://schemas.microsoft.com/office/drawing/2014/main" id="{2794C623-502A-4A36-91CC-0244EB9072B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945311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20E15-23FE-4157-ACB6-2C1829786AA4}"/>
              </a:ext>
            </a:extLst>
          </p:cNvPr>
          <p:cNvSpPr>
            <a:spLocks noGrp="1"/>
          </p:cNvSpPr>
          <p:nvPr>
            <p:ph type="title"/>
          </p:nvPr>
        </p:nvSpPr>
        <p:spPr/>
        <p:txBody>
          <a:bodyPr/>
          <a:lstStyle/>
          <a:p>
            <a:r>
              <a:rPr lang="en-US"/>
              <a:t>LinkedIn Hashtag Detection | All Pages - 3 of 3</a:t>
            </a:r>
          </a:p>
        </p:txBody>
      </p:sp>
      <p:graphicFrame>
        <p:nvGraphicFramePr>
          <p:cNvPr id="5" name="Table Placeholder 4">
            <a:extLst>
              <a:ext uri="{FF2B5EF4-FFF2-40B4-BE49-F238E27FC236}">
                <a16:creationId xmlns:a16="http://schemas.microsoft.com/office/drawing/2014/main" id="{03611E7D-28C6-4799-AFBD-7B4C91DE9D19}"/>
              </a:ext>
            </a:extLst>
          </p:cNvPr>
          <p:cNvGraphicFramePr>
            <a:graphicFrameLocks noGrp="1"/>
          </p:cNvGraphicFramePr>
          <p:nvPr>
            <p:ph type="tbl" sz="quarter" idx="13"/>
            <p:extLst>
              <p:ext uri="{D42A27DB-BD31-4B8C-83A1-F6EECF244321}">
                <p14:modId xmlns:p14="http://schemas.microsoft.com/office/powerpoint/2010/main" val="106160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2302391"/>
                    </a:ext>
                  </a:extLst>
                </a:gridCol>
                <a:gridCol w="1481328">
                  <a:extLst>
                    <a:ext uri="{9D8B030D-6E8A-4147-A177-3AD203B41FA5}">
                      <a16:colId xmlns:a16="http://schemas.microsoft.com/office/drawing/2014/main" val="1082363492"/>
                    </a:ext>
                  </a:extLst>
                </a:gridCol>
                <a:gridCol w="1481328">
                  <a:extLst>
                    <a:ext uri="{9D8B030D-6E8A-4147-A177-3AD203B41FA5}">
                      <a16:colId xmlns:a16="http://schemas.microsoft.com/office/drawing/2014/main" val="2393468526"/>
                    </a:ext>
                  </a:extLst>
                </a:gridCol>
                <a:gridCol w="1481328">
                  <a:extLst>
                    <a:ext uri="{9D8B030D-6E8A-4147-A177-3AD203B41FA5}">
                      <a16:colId xmlns:a16="http://schemas.microsoft.com/office/drawing/2014/main" val="3520380359"/>
                    </a:ext>
                  </a:extLst>
                </a:gridCol>
                <a:gridCol w="1481328">
                  <a:extLst>
                    <a:ext uri="{9D8B030D-6E8A-4147-A177-3AD203B41FA5}">
                      <a16:colId xmlns:a16="http://schemas.microsoft.com/office/drawing/2014/main" val="1411109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392689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#twinscrewextruder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343136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63097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#compoundingworldexpo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172155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373922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extLst>
                  <a:ext uri="{0D108BD9-81ED-4DB2-BD59-A6C34878D82A}">
                    <a16:rowId xmlns:a16="http://schemas.microsoft.com/office/drawing/2014/main" val="2364502572"/>
                  </a:ext>
                </a:extLst>
              </a:tr>
            </a:tbl>
          </a:graphicData>
        </a:graphic>
      </p:graphicFrame>
      <p:sp>
        <p:nvSpPr>
          <p:cNvPr id="4" name="Text Placeholder 3">
            <a:extLst>
              <a:ext uri="{FF2B5EF4-FFF2-40B4-BE49-F238E27FC236}">
                <a16:creationId xmlns:a16="http://schemas.microsoft.com/office/drawing/2014/main" id="{059115E7-6BAC-4CD5-BE58-C17A39DFC49F}"/>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18953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1005</Words>
  <Application>Microsoft Office PowerPoint</Application>
  <PresentationFormat>On-screen Show (4:3)</PresentationFormat>
  <Paragraphs>451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BUSS LinkedIn</vt:lpstr>
      <vt:lpstr>LinkedIn Key Metrics Table | All Pages</vt:lpstr>
      <vt:lpstr>LinkedIn Updates Table | All Pages - 1 of 18</vt:lpstr>
      <vt:lpstr>LinkedIn Updates Table | All Pages - 2 of 18</vt:lpstr>
      <vt:lpstr>LinkedIn Updates Table | All Pages - 3 of 18</vt:lpstr>
      <vt:lpstr>LinkedIn Updates Table | All Pages - 4 of 18</vt:lpstr>
      <vt:lpstr>LinkedIn Updates Table | All Pages - 5 of 18</vt:lpstr>
      <vt:lpstr>LinkedIn Updates Table | All Pages - 6 of 18</vt:lpstr>
      <vt:lpstr>LinkedIn Updates Table | All Pages - 7 of 18</vt:lpstr>
      <vt:lpstr>LinkedIn Updates Table | All Pages - 8 of 18</vt:lpstr>
      <vt:lpstr>LinkedIn Updates Table | All Pages - 9 of 18</vt:lpstr>
      <vt:lpstr>LinkedIn Updates Table | All Pages - 10 of 18</vt:lpstr>
      <vt:lpstr>LinkedIn Updates Table | All Pages - 11 of 18</vt:lpstr>
      <vt:lpstr>LinkedIn Updates Table | All Pages - 12 of 18</vt:lpstr>
      <vt:lpstr>LinkedIn Updates Table | All Pages - 13 of 18</vt:lpstr>
      <vt:lpstr>LinkedIn Updates Table | All Pages - 14 of 18</vt:lpstr>
      <vt:lpstr>LinkedIn Updates Table | All Pages - 15 of 18</vt:lpstr>
      <vt:lpstr>LinkedIn Updates Table | All Pages - 16 of 18</vt:lpstr>
      <vt:lpstr>LinkedIn Updates Table | All Pages - 17 of 18</vt:lpstr>
      <vt:lpstr>LinkedIn Updates Table | All Pages - 18 of 18</vt:lpstr>
      <vt:lpstr>LinkedIn Followers Table | All Pages</vt:lpstr>
      <vt:lpstr>LinkedIn Followers Total | All Pages</vt:lpstr>
      <vt:lpstr>LinkedIn Followers Change | All Pages</vt:lpstr>
      <vt:lpstr>LinkedIn Interaction Rate | All Pages</vt:lpstr>
      <vt:lpstr>LinkedIn Interactions Distribution | All Pages</vt:lpstr>
      <vt:lpstr>LinkedIn Interaction Rate By Update Type | All Pages</vt:lpstr>
      <vt:lpstr>LinkedIn Total Interactions | All Pages</vt:lpstr>
      <vt:lpstr>LinkedIn Hashtag Detection | All Pages - 1 of 3</vt:lpstr>
      <vt:lpstr>LinkedIn Hashtag Detection | All Pages - 2 of 3</vt:lpstr>
      <vt:lpstr>LinkedIn Hashtag Detection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2018-09-03T08:10:25Z</dcterms:created>
  <dcterms:modified xsi:type="dcterms:W3CDTF">2018-09-03T08:11:08Z</dcterms:modified>
</cp:coreProperties>
</file>