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30">
                  <c:v>2</c:v>
                </c:pt>
              </c:numCache>
            </c:numRef>
          </c:val>
          <c:smooth val="0"/>
          <c:extLst>
            <c:ext xmlns:c16="http://schemas.microsoft.com/office/drawing/2014/chart" uri="{C3380CC4-5D6E-409C-BE32-E72D297353CC}">
              <c16:uniqueId val="{00000000-7B8D-4FD8-BF14-607F553CC0CD}"/>
            </c:ext>
          </c:extLst>
        </c:ser>
        <c:dLbls>
          <c:showLegendKey val="0"/>
          <c:showVal val="0"/>
          <c:showCatName val="0"/>
          <c:showSerName val="0"/>
          <c:showPercent val="0"/>
          <c:showBubbleSize val="0"/>
        </c:dLbls>
        <c:smooth val="0"/>
        <c:axId val="364493176"/>
        <c:axId val="364493504"/>
      </c:lineChart>
      <c:dateAx>
        <c:axId val="36449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93504"/>
        <c:crosses val="autoZero"/>
        <c:auto val="1"/>
        <c:lblOffset val="100"/>
        <c:baseTimeUnit val="days"/>
      </c:dateAx>
      <c:valAx>
        <c:axId val="36449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9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280B-48C7-81BA-AB656613CB3B}"/>
            </c:ext>
          </c:extLst>
        </c:ser>
        <c:dLbls>
          <c:showLegendKey val="0"/>
          <c:showVal val="0"/>
          <c:showCatName val="0"/>
          <c:showSerName val="0"/>
          <c:showPercent val="0"/>
          <c:showBubbleSize val="0"/>
        </c:dLbls>
        <c:smooth val="0"/>
        <c:axId val="181473632"/>
        <c:axId val="366439344"/>
      </c:lineChart>
      <c:dateAx>
        <c:axId val="18147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39344"/>
        <c:crosses val="autoZero"/>
        <c:auto val="1"/>
        <c:lblOffset val="100"/>
        <c:baseTimeUnit val="days"/>
      </c:dateAx>
      <c:valAx>
        <c:axId val="36643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4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0D5-47E7-9374-53087551534E}"/>
            </c:ext>
          </c:extLst>
        </c:ser>
        <c:dLbls>
          <c:showLegendKey val="0"/>
          <c:showVal val="0"/>
          <c:showCatName val="0"/>
          <c:showSerName val="0"/>
          <c:showPercent val="0"/>
          <c:showBubbleSize val="0"/>
        </c:dLbls>
        <c:smooth val="0"/>
        <c:axId val="359711496"/>
        <c:axId val="359706904"/>
      </c:lineChart>
      <c:dateAx>
        <c:axId val="35971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06904"/>
        <c:crosses val="autoZero"/>
        <c:auto val="1"/>
        <c:lblOffset val="100"/>
        <c:baseTimeUnit val="days"/>
      </c:dateAx>
      <c:valAx>
        <c:axId val="35970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1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465C-15D4-4F23-9AE7-AAA0D5FB175E}"/>
              </a:ext>
            </a:extLst>
          </p:cNvPr>
          <p:cNvSpPr>
            <a:spLocks noGrp="1"/>
          </p:cNvSpPr>
          <p:nvPr>
            <p:ph type="ctrTitle"/>
          </p:nvPr>
        </p:nvSpPr>
        <p:spPr/>
        <p:txBody>
          <a:bodyPr/>
          <a:lstStyle/>
          <a:p>
            <a:r>
              <a:rPr lang="en-US"/>
              <a:t>BUSS Google+</a:t>
            </a:r>
          </a:p>
        </p:txBody>
      </p:sp>
      <p:sp>
        <p:nvSpPr>
          <p:cNvPr id="3" name="Subtitle 2">
            <a:extLst>
              <a:ext uri="{FF2B5EF4-FFF2-40B4-BE49-F238E27FC236}">
                <a16:creationId xmlns:a16="http://schemas.microsoft.com/office/drawing/2014/main" id="{2DBDF508-BF3D-47FF-88BC-8133EC1DB70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4220516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89C6B-4B2A-44F4-9782-0BE0751D45F7}"/>
              </a:ext>
            </a:extLst>
          </p:cNvPr>
          <p:cNvSpPr>
            <a:spLocks noGrp="1"/>
          </p:cNvSpPr>
          <p:nvPr>
            <p:ph type="title"/>
          </p:nvPr>
        </p:nvSpPr>
        <p:spPr/>
        <p:txBody>
          <a:bodyPr/>
          <a:lstStyle/>
          <a:p>
            <a:r>
              <a:rPr lang="en-US"/>
              <a:t>GooglePlus Key Metrics Table | Buss AG</a:t>
            </a:r>
          </a:p>
        </p:txBody>
      </p:sp>
      <p:graphicFrame>
        <p:nvGraphicFramePr>
          <p:cNvPr id="5" name="Table Placeholder 4">
            <a:extLst>
              <a:ext uri="{FF2B5EF4-FFF2-40B4-BE49-F238E27FC236}">
                <a16:creationId xmlns:a16="http://schemas.microsoft.com/office/drawing/2014/main" id="{34AB18EC-F0CB-45E4-8ADE-41A129727AC4}"/>
              </a:ext>
            </a:extLst>
          </p:cNvPr>
          <p:cNvGraphicFramePr>
            <a:graphicFrameLocks noGrp="1"/>
          </p:cNvGraphicFramePr>
          <p:nvPr>
            <p:ph type="tbl" sz="quarter" idx="13"/>
            <p:extLst>
              <p:ext uri="{D42A27DB-BD31-4B8C-83A1-F6EECF244321}">
                <p14:modId xmlns:p14="http://schemas.microsoft.com/office/powerpoint/2010/main" val="202744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07281443"/>
                    </a:ext>
                  </a:extLst>
                </a:gridCol>
                <a:gridCol w="740664">
                  <a:extLst>
                    <a:ext uri="{9D8B030D-6E8A-4147-A177-3AD203B41FA5}">
                      <a16:colId xmlns:a16="http://schemas.microsoft.com/office/drawing/2014/main" val="3550945145"/>
                    </a:ext>
                  </a:extLst>
                </a:gridCol>
                <a:gridCol w="740664">
                  <a:extLst>
                    <a:ext uri="{9D8B030D-6E8A-4147-A177-3AD203B41FA5}">
                      <a16:colId xmlns:a16="http://schemas.microsoft.com/office/drawing/2014/main" val="1126342483"/>
                    </a:ext>
                  </a:extLst>
                </a:gridCol>
                <a:gridCol w="740664">
                  <a:extLst>
                    <a:ext uri="{9D8B030D-6E8A-4147-A177-3AD203B41FA5}">
                      <a16:colId xmlns:a16="http://schemas.microsoft.com/office/drawing/2014/main" val="2040413003"/>
                    </a:ext>
                  </a:extLst>
                </a:gridCol>
                <a:gridCol w="740664">
                  <a:extLst>
                    <a:ext uri="{9D8B030D-6E8A-4147-A177-3AD203B41FA5}">
                      <a16:colId xmlns:a16="http://schemas.microsoft.com/office/drawing/2014/main" val="1322113737"/>
                    </a:ext>
                  </a:extLst>
                </a:gridCol>
                <a:gridCol w="740664">
                  <a:extLst>
                    <a:ext uri="{9D8B030D-6E8A-4147-A177-3AD203B41FA5}">
                      <a16:colId xmlns:a16="http://schemas.microsoft.com/office/drawing/2014/main" val="1307629644"/>
                    </a:ext>
                  </a:extLst>
                </a:gridCol>
                <a:gridCol w="740664">
                  <a:extLst>
                    <a:ext uri="{9D8B030D-6E8A-4147-A177-3AD203B41FA5}">
                      <a16:colId xmlns:a16="http://schemas.microsoft.com/office/drawing/2014/main" val="97305503"/>
                    </a:ext>
                  </a:extLst>
                </a:gridCol>
                <a:gridCol w="740664">
                  <a:extLst>
                    <a:ext uri="{9D8B030D-6E8A-4147-A177-3AD203B41FA5}">
                      <a16:colId xmlns:a16="http://schemas.microsoft.com/office/drawing/2014/main" val="1853966196"/>
                    </a:ext>
                  </a:extLst>
                </a:gridCol>
                <a:gridCol w="740664">
                  <a:extLst>
                    <a:ext uri="{9D8B030D-6E8A-4147-A177-3AD203B41FA5}">
                      <a16:colId xmlns:a16="http://schemas.microsoft.com/office/drawing/2014/main" val="3252482394"/>
                    </a:ext>
                  </a:extLst>
                </a:gridCol>
                <a:gridCol w="740664">
                  <a:extLst>
                    <a:ext uri="{9D8B030D-6E8A-4147-A177-3AD203B41FA5}">
                      <a16:colId xmlns:a16="http://schemas.microsoft.com/office/drawing/2014/main" val="2778820686"/>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a:t>
                      </a:r>
                    </a:p>
                  </a:txBody>
                  <a:tcPr/>
                </a:tc>
                <a:tc>
                  <a:txBody>
                    <a:bodyPr/>
                    <a:lstStyle/>
                    <a:p>
                      <a:r>
                        <a:rPr lang="en-US" sz="1000"/>
                        <a:t>Page +1's</a:t>
                      </a:r>
                    </a:p>
                  </a:txBody>
                  <a:tcPr/>
                </a:tc>
                <a:tc>
                  <a:txBody>
                    <a:bodyPr/>
                    <a:lstStyle/>
                    <a:p>
                      <a:r>
                        <a:rPr lang="en-US" sz="1000"/>
                        <a:t>+/-</a:t>
                      </a:r>
                    </a:p>
                  </a:txBody>
                  <a:tcPr/>
                </a:tc>
                <a:tc>
                  <a:txBody>
                    <a:bodyPr/>
                    <a:lstStyle/>
                    <a:p>
                      <a:r>
                        <a:rPr lang="en-US" sz="1000"/>
                        <a:t>Posts</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868824296"/>
                  </a:ext>
                </a:extLst>
              </a:tr>
              <a:tr h="370840">
                <a:tc>
                  <a:txBody>
                    <a:bodyPr/>
                    <a:lstStyle/>
                    <a:p>
                      <a:r>
                        <a:rPr lang="en-US" sz="1000"/>
                        <a:t>Buss AG</a:t>
                      </a:r>
                    </a:p>
                  </a:txBody>
                  <a:tcPr/>
                </a:tc>
                <a:tc>
                  <a:txBody>
                    <a:bodyPr/>
                    <a:lstStyle/>
                    <a:p>
                      <a:r>
                        <a:rPr lang="en-US" sz="1000"/>
                        <a:t>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39265024"/>
                  </a:ext>
                </a:extLst>
              </a:tr>
            </a:tbl>
          </a:graphicData>
        </a:graphic>
      </p:graphicFrame>
      <p:sp>
        <p:nvSpPr>
          <p:cNvPr id="4" name="Text Placeholder 3">
            <a:extLst>
              <a:ext uri="{FF2B5EF4-FFF2-40B4-BE49-F238E27FC236}">
                <a16:creationId xmlns:a16="http://schemas.microsoft.com/office/drawing/2014/main" id="{DEF61834-E448-42C4-91E2-87016458F5D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34746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5552-7528-4A8D-A917-0105AB477AA1}"/>
              </a:ext>
            </a:extLst>
          </p:cNvPr>
          <p:cNvSpPr>
            <a:spLocks noGrp="1"/>
          </p:cNvSpPr>
          <p:nvPr>
            <p:ph type="title"/>
          </p:nvPr>
        </p:nvSpPr>
        <p:spPr/>
        <p:txBody>
          <a:bodyPr/>
          <a:lstStyle/>
          <a:p>
            <a:r>
              <a:rPr lang="en-US"/>
              <a:t>GooglePlus Circle Followers Table | Buss AG</a:t>
            </a:r>
          </a:p>
        </p:txBody>
      </p:sp>
      <p:graphicFrame>
        <p:nvGraphicFramePr>
          <p:cNvPr id="5" name="Table Placeholder 4">
            <a:extLst>
              <a:ext uri="{FF2B5EF4-FFF2-40B4-BE49-F238E27FC236}">
                <a16:creationId xmlns:a16="http://schemas.microsoft.com/office/drawing/2014/main" id="{9C32E4A1-2E19-40A3-8A59-28ED5AB22D86}"/>
              </a:ext>
            </a:extLst>
          </p:cNvPr>
          <p:cNvGraphicFramePr>
            <a:graphicFrameLocks noGrp="1"/>
          </p:cNvGraphicFramePr>
          <p:nvPr>
            <p:ph type="tbl" sz="quarter" idx="13"/>
            <p:extLst>
              <p:ext uri="{D42A27DB-BD31-4B8C-83A1-F6EECF244321}">
                <p14:modId xmlns:p14="http://schemas.microsoft.com/office/powerpoint/2010/main" val="142740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5595998"/>
                    </a:ext>
                  </a:extLst>
                </a:gridCol>
                <a:gridCol w="1234440">
                  <a:extLst>
                    <a:ext uri="{9D8B030D-6E8A-4147-A177-3AD203B41FA5}">
                      <a16:colId xmlns:a16="http://schemas.microsoft.com/office/drawing/2014/main" val="2662457260"/>
                    </a:ext>
                  </a:extLst>
                </a:gridCol>
                <a:gridCol w="822960">
                  <a:extLst>
                    <a:ext uri="{9D8B030D-6E8A-4147-A177-3AD203B41FA5}">
                      <a16:colId xmlns:a16="http://schemas.microsoft.com/office/drawing/2014/main" val="651992361"/>
                    </a:ext>
                  </a:extLst>
                </a:gridCol>
                <a:gridCol w="822960">
                  <a:extLst>
                    <a:ext uri="{9D8B030D-6E8A-4147-A177-3AD203B41FA5}">
                      <a16:colId xmlns:a16="http://schemas.microsoft.com/office/drawing/2014/main" val="4008604594"/>
                    </a:ext>
                  </a:extLst>
                </a:gridCol>
                <a:gridCol w="822960">
                  <a:extLst>
                    <a:ext uri="{9D8B030D-6E8A-4147-A177-3AD203B41FA5}">
                      <a16:colId xmlns:a16="http://schemas.microsoft.com/office/drawing/2014/main" val="3611526862"/>
                    </a:ext>
                  </a:extLst>
                </a:gridCol>
                <a:gridCol w="822960">
                  <a:extLst>
                    <a:ext uri="{9D8B030D-6E8A-4147-A177-3AD203B41FA5}">
                      <a16:colId xmlns:a16="http://schemas.microsoft.com/office/drawing/2014/main" val="2724930990"/>
                    </a:ext>
                  </a:extLst>
                </a:gridCol>
                <a:gridCol w="822960">
                  <a:extLst>
                    <a:ext uri="{9D8B030D-6E8A-4147-A177-3AD203B41FA5}">
                      <a16:colId xmlns:a16="http://schemas.microsoft.com/office/drawing/2014/main" val="4135945098"/>
                    </a:ext>
                  </a:extLst>
                </a:gridCol>
                <a:gridCol w="822960">
                  <a:extLst>
                    <a:ext uri="{9D8B030D-6E8A-4147-A177-3AD203B41FA5}">
                      <a16:colId xmlns:a16="http://schemas.microsoft.com/office/drawing/2014/main" val="475181447"/>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43909343"/>
                  </a:ext>
                </a:extLst>
              </a:tr>
              <a:tr h="370840">
                <a:tc>
                  <a:txBody>
                    <a:bodyPr/>
                    <a:lstStyle/>
                    <a:p>
                      <a:r>
                        <a:rPr lang="en-US" sz="1000"/>
                        <a:t>Buss AG</a:t>
                      </a:r>
                    </a:p>
                  </a:txBody>
                  <a:tcPr/>
                </a:tc>
                <a:tc>
                  <a:txBody>
                    <a:bodyPr/>
                    <a:lstStyle/>
                    <a:p>
                      <a:r>
                        <a:rPr lang="en-US" sz="1000"/>
                        <a:t>2</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1964937220"/>
                  </a:ext>
                </a:extLst>
              </a:tr>
            </a:tbl>
          </a:graphicData>
        </a:graphic>
      </p:graphicFrame>
      <p:sp>
        <p:nvSpPr>
          <p:cNvPr id="4" name="Text Placeholder 3">
            <a:extLst>
              <a:ext uri="{FF2B5EF4-FFF2-40B4-BE49-F238E27FC236}">
                <a16:creationId xmlns:a16="http://schemas.microsoft.com/office/drawing/2014/main" id="{A1E30538-DD27-4551-A9D8-B1E429F6821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25718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04C9-96C3-4EBF-A016-193966095177}"/>
              </a:ext>
            </a:extLst>
          </p:cNvPr>
          <p:cNvSpPr>
            <a:spLocks noGrp="1"/>
          </p:cNvSpPr>
          <p:nvPr>
            <p:ph type="title"/>
          </p:nvPr>
        </p:nvSpPr>
        <p:spPr/>
        <p:txBody>
          <a:bodyPr/>
          <a:lstStyle/>
          <a:p>
            <a:r>
              <a:rPr lang="en-US"/>
              <a:t>GooglePlus Circle Followers Total | Buss AG</a:t>
            </a:r>
          </a:p>
        </p:txBody>
      </p:sp>
      <p:graphicFrame>
        <p:nvGraphicFramePr>
          <p:cNvPr id="6" name="Chart Placeholder 5">
            <a:extLst>
              <a:ext uri="{FF2B5EF4-FFF2-40B4-BE49-F238E27FC236}">
                <a16:creationId xmlns:a16="http://schemas.microsoft.com/office/drawing/2014/main" id="{80241080-7946-48FB-9E6F-06B100DDED17}"/>
              </a:ext>
            </a:extLst>
          </p:cNvPr>
          <p:cNvGraphicFramePr>
            <a:graphicFrameLocks noGrp="1"/>
          </p:cNvGraphicFramePr>
          <p:nvPr>
            <p:ph type="chart" sz="quarter" idx="13"/>
            <p:extLst>
              <p:ext uri="{D42A27DB-BD31-4B8C-83A1-F6EECF244321}">
                <p14:modId xmlns:p14="http://schemas.microsoft.com/office/powerpoint/2010/main" val="2657516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C96D47-E493-4F38-8CD6-B0E0AF4605A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B928F1F-DF62-43A1-81DD-CD9F95281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684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5996-B52D-46C3-87CA-2E274CC285D0}"/>
              </a:ext>
            </a:extLst>
          </p:cNvPr>
          <p:cNvSpPr>
            <a:spLocks noGrp="1"/>
          </p:cNvSpPr>
          <p:nvPr>
            <p:ph type="title"/>
          </p:nvPr>
        </p:nvSpPr>
        <p:spPr/>
        <p:txBody>
          <a:bodyPr/>
          <a:lstStyle/>
          <a:p>
            <a:r>
              <a:rPr lang="en-US"/>
              <a:t>GooglePlus Posts Table | Buss AG</a:t>
            </a:r>
          </a:p>
        </p:txBody>
      </p:sp>
      <p:graphicFrame>
        <p:nvGraphicFramePr>
          <p:cNvPr id="5" name="Table Placeholder 4">
            <a:extLst>
              <a:ext uri="{FF2B5EF4-FFF2-40B4-BE49-F238E27FC236}">
                <a16:creationId xmlns:a16="http://schemas.microsoft.com/office/drawing/2014/main" id="{B0BFCFA7-BFF0-42BF-8EBF-BD18550FB964}"/>
              </a:ext>
            </a:extLst>
          </p:cNvPr>
          <p:cNvGraphicFramePr>
            <a:graphicFrameLocks noGrp="1"/>
          </p:cNvGraphicFramePr>
          <p:nvPr>
            <p:ph type="tbl" sz="quarter" idx="13"/>
            <p:extLst>
              <p:ext uri="{D42A27DB-BD31-4B8C-83A1-F6EECF244321}">
                <p14:modId xmlns:p14="http://schemas.microsoft.com/office/powerpoint/2010/main" val="114047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28513846"/>
                    </a:ext>
                  </a:extLst>
                </a:gridCol>
                <a:gridCol w="822960">
                  <a:extLst>
                    <a:ext uri="{9D8B030D-6E8A-4147-A177-3AD203B41FA5}">
                      <a16:colId xmlns:a16="http://schemas.microsoft.com/office/drawing/2014/main" val="3220411616"/>
                    </a:ext>
                  </a:extLst>
                </a:gridCol>
                <a:gridCol w="822960">
                  <a:extLst>
                    <a:ext uri="{9D8B030D-6E8A-4147-A177-3AD203B41FA5}">
                      <a16:colId xmlns:a16="http://schemas.microsoft.com/office/drawing/2014/main" val="2352351341"/>
                    </a:ext>
                  </a:extLst>
                </a:gridCol>
                <a:gridCol w="822960">
                  <a:extLst>
                    <a:ext uri="{9D8B030D-6E8A-4147-A177-3AD203B41FA5}">
                      <a16:colId xmlns:a16="http://schemas.microsoft.com/office/drawing/2014/main" val="1294528432"/>
                    </a:ext>
                  </a:extLst>
                </a:gridCol>
                <a:gridCol w="822960">
                  <a:extLst>
                    <a:ext uri="{9D8B030D-6E8A-4147-A177-3AD203B41FA5}">
                      <a16:colId xmlns:a16="http://schemas.microsoft.com/office/drawing/2014/main" val="691031613"/>
                    </a:ext>
                  </a:extLst>
                </a:gridCol>
                <a:gridCol w="822960">
                  <a:extLst>
                    <a:ext uri="{9D8B030D-6E8A-4147-A177-3AD203B41FA5}">
                      <a16:colId xmlns:a16="http://schemas.microsoft.com/office/drawing/2014/main" val="3501768629"/>
                    </a:ext>
                  </a:extLst>
                </a:gridCol>
              </a:tblGrid>
              <a:tr h="370840">
                <a:tc>
                  <a:txBody>
                    <a:bodyPr/>
                    <a:lstStyle/>
                    <a:p>
                      <a:r>
                        <a:rPr lang="en-US" sz="1000"/>
                        <a:t>Post</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40866678"/>
                  </a:ext>
                </a:extLst>
              </a:tr>
              <a:tr h="370840">
                <a:tc>
                  <a:txBody>
                    <a:bodyPr/>
                    <a:lstStyle/>
                    <a:p>
                      <a:r>
                        <a:rPr lang="en-US" sz="1000" b="1"/>
                        <a:t> Buss AG - 2018-08-31 07:55:04 </a:t>
                      </a:r>
                      <a:r>
                        <a:rPr lang="en-US" sz="1000"/>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&lt;a href="https://busscorp.com/industries/cable-compounds/" class="ot-anchor"&gt;https://busscorp.com/industries/cable-compounds/&lt;/a&gt;
&lt;a rel="nofollow" class="ot-hashtag" href="https://plus.google.com/s/%23cablecompounds"&gt;#cablecompounds&lt;/a&gt; &lt;a rel="nofollow" class="ot-hashtag" href="https://plus.google.com/s/%23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4084624984"/>
                  </a:ext>
                </a:extLst>
              </a:tr>
              <a:tr h="370840">
                <a:tc>
                  <a:txBody>
                    <a:bodyPr/>
                    <a:lstStyle/>
                    <a:p>
                      <a:r>
                        <a:rPr lang="de-DE" sz="1000" b="1"/>
                        <a:t> Buss AG - 2018-08-14 15:52:41 </a:t>
                      </a:r>
                      <a:r>
                        <a:rPr lang="de-DE" sz="1000"/>
                        <a:t>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extLst>
                  <a:ext uri="{0D108BD9-81ED-4DB2-BD59-A6C34878D82A}">
                    <a16:rowId xmlns:a16="http://schemas.microsoft.com/office/drawing/2014/main" val="1517732997"/>
                  </a:ext>
                </a:extLst>
              </a:tr>
            </a:tbl>
          </a:graphicData>
        </a:graphic>
      </p:graphicFrame>
      <p:sp>
        <p:nvSpPr>
          <p:cNvPr id="4" name="Text Placeholder 3">
            <a:extLst>
              <a:ext uri="{FF2B5EF4-FFF2-40B4-BE49-F238E27FC236}">
                <a16:creationId xmlns:a16="http://schemas.microsoft.com/office/drawing/2014/main" id="{181BFF8E-3C3D-4E07-800B-7D3DDC6EB7D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4945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2AA9-6C38-4196-AF89-1FEFB314C3F6}"/>
              </a:ext>
            </a:extLst>
          </p:cNvPr>
          <p:cNvSpPr>
            <a:spLocks noGrp="1"/>
          </p:cNvSpPr>
          <p:nvPr>
            <p:ph type="title"/>
          </p:nvPr>
        </p:nvSpPr>
        <p:spPr/>
        <p:txBody>
          <a:bodyPr/>
          <a:lstStyle/>
          <a:p>
            <a:r>
              <a:rPr lang="en-US"/>
              <a:t>GooglePlus Posts | Buss AG</a:t>
            </a:r>
          </a:p>
        </p:txBody>
      </p:sp>
      <p:graphicFrame>
        <p:nvGraphicFramePr>
          <p:cNvPr id="6" name="Chart Placeholder 5">
            <a:extLst>
              <a:ext uri="{FF2B5EF4-FFF2-40B4-BE49-F238E27FC236}">
                <a16:creationId xmlns:a16="http://schemas.microsoft.com/office/drawing/2014/main" id="{DF627741-40EB-46E5-B415-E2596CFEAA63}"/>
              </a:ext>
            </a:extLst>
          </p:cNvPr>
          <p:cNvGraphicFramePr>
            <a:graphicFrameLocks noGrp="1"/>
          </p:cNvGraphicFramePr>
          <p:nvPr>
            <p:ph type="chart" sz="quarter" idx="13"/>
            <p:extLst>
              <p:ext uri="{D42A27DB-BD31-4B8C-83A1-F6EECF244321}">
                <p14:modId xmlns:p14="http://schemas.microsoft.com/office/powerpoint/2010/main" val="1843901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A08B89-DA88-4BBE-AB81-235E0FC7403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3DE8B6B-BE63-4A05-AF98-53B6C3D9E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680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C357-1C55-4550-B65F-A304C381909B}"/>
              </a:ext>
            </a:extLst>
          </p:cNvPr>
          <p:cNvSpPr>
            <a:spLocks noGrp="1"/>
          </p:cNvSpPr>
          <p:nvPr>
            <p:ph type="title"/>
          </p:nvPr>
        </p:nvSpPr>
        <p:spPr/>
        <p:txBody>
          <a:bodyPr/>
          <a:lstStyle/>
          <a:p>
            <a:r>
              <a:rPr lang="en-US"/>
              <a:t>GooglePlus Interaction Rate | Buss AG</a:t>
            </a:r>
          </a:p>
        </p:txBody>
      </p:sp>
      <p:graphicFrame>
        <p:nvGraphicFramePr>
          <p:cNvPr id="6" name="Chart Placeholder 5">
            <a:extLst>
              <a:ext uri="{FF2B5EF4-FFF2-40B4-BE49-F238E27FC236}">
                <a16:creationId xmlns:a16="http://schemas.microsoft.com/office/drawing/2014/main" id="{C84469F7-88F8-40B8-924E-206B6F6F7AE5}"/>
              </a:ext>
            </a:extLst>
          </p:cNvPr>
          <p:cNvGraphicFramePr>
            <a:graphicFrameLocks noGrp="1"/>
          </p:cNvGraphicFramePr>
          <p:nvPr>
            <p:ph type="chart" sz="quarter" idx="13"/>
            <p:extLst>
              <p:ext uri="{D42A27DB-BD31-4B8C-83A1-F6EECF244321}">
                <p14:modId xmlns:p14="http://schemas.microsoft.com/office/powerpoint/2010/main" val="19246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8861F-B3DF-412D-B20A-72683F53846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373198E-D5CB-45BF-BCC8-8CDFB6DE0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6355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160</Words>
  <Application>Microsoft Office PowerPoint</Application>
  <PresentationFormat>On-screen Show (4:3)</PresentationFormat>
  <Paragraphs>71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BUSS Google+</vt:lpstr>
      <vt:lpstr>GooglePlus Key Metrics Table | Buss AG</vt:lpstr>
      <vt:lpstr>GooglePlus Circle Followers Table | Buss AG</vt:lpstr>
      <vt:lpstr>GooglePlus Circle Followers Total | Buss AG</vt:lpstr>
      <vt:lpstr>GooglePlus Posts Table | Buss AG</vt:lpstr>
      <vt:lpstr>GooglePlus Posts | Buss AG</vt:lpstr>
      <vt:lpstr>GooglePlus Interaction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Google+</dc:title>
  <dc:creator>Administrator</dc:creator>
  <cp:lastModifiedBy>Administrator</cp:lastModifiedBy>
  <cp:revision>1</cp:revision>
  <dcterms:created xsi:type="dcterms:W3CDTF">2018-08-31T11:03:29Z</dcterms:created>
  <dcterms:modified xsi:type="dcterms:W3CDTF">2018-08-31T11:03:42Z</dcterms:modified>
</cp:coreProperties>
</file>