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numCache>
            </c:numRef>
          </c:val>
          <c:smooth val="0"/>
          <c:extLst>
            <c:ext xmlns:c16="http://schemas.microsoft.com/office/drawing/2014/chart" uri="{C3380CC4-5D6E-409C-BE32-E72D297353CC}">
              <c16:uniqueId val="{00000000-80F4-4378-B168-F981E0828D03}"/>
            </c:ext>
          </c:extLst>
        </c:ser>
        <c:dLbls>
          <c:showLegendKey val="0"/>
          <c:showVal val="0"/>
          <c:showCatName val="0"/>
          <c:showSerName val="0"/>
          <c:showPercent val="0"/>
          <c:showBubbleSize val="0"/>
        </c:dLbls>
        <c:smooth val="0"/>
        <c:axId val="349158464"/>
        <c:axId val="349155840"/>
      </c:lineChart>
      <c:dateAx>
        <c:axId val="349158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155840"/>
        <c:crosses val="autoZero"/>
        <c:auto val="1"/>
        <c:lblOffset val="100"/>
        <c:baseTimeUnit val="days"/>
      </c:dateAx>
      <c:valAx>
        <c:axId val="349155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158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0</c:v>
                </c:pt>
                <c:pt idx="1">
                  <c:v>0</c:v>
                </c:pt>
                <c:pt idx="2">
                  <c:v>0</c:v>
                </c:pt>
                <c:pt idx="3">
                  <c:v>0</c:v>
                </c:pt>
                <c:pt idx="4">
                  <c:v>1</c:v>
                </c:pt>
                <c:pt idx="5">
                  <c:v>0</c:v>
                </c:pt>
                <c:pt idx="6">
                  <c:v>0</c:v>
                </c:pt>
                <c:pt idx="7">
                  <c:v>0</c:v>
                </c:pt>
                <c:pt idx="8">
                  <c:v>0</c:v>
                </c:pt>
                <c:pt idx="9">
                  <c:v>0</c:v>
                </c:pt>
                <c:pt idx="10">
                  <c:v>0</c:v>
                </c:pt>
                <c:pt idx="11">
                  <c:v>0</c:v>
                </c:pt>
                <c:pt idx="12">
                  <c:v>1</c:v>
                </c:pt>
                <c:pt idx="13">
                  <c:v>0</c:v>
                </c:pt>
                <c:pt idx="14">
                  <c:v>0</c:v>
                </c:pt>
                <c:pt idx="15">
                  <c:v>0</c:v>
                </c:pt>
                <c:pt idx="16">
                  <c:v>0</c:v>
                </c:pt>
                <c:pt idx="17">
                  <c:v>0</c:v>
                </c:pt>
                <c:pt idx="18">
                  <c:v>0</c:v>
                </c:pt>
                <c:pt idx="19">
                  <c:v>0</c:v>
                </c:pt>
                <c:pt idx="20">
                  <c:v>0</c:v>
                </c:pt>
                <c:pt idx="21">
                  <c:v>0</c:v>
                </c:pt>
                <c:pt idx="22">
                  <c:v>0</c:v>
                </c:pt>
                <c:pt idx="23">
                  <c:v>0</c:v>
                </c:pt>
                <c:pt idx="24">
                  <c:v>1</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465E-401C-AF12-6D1988B7D028}"/>
            </c:ext>
          </c:extLst>
        </c:ser>
        <c:dLbls>
          <c:showLegendKey val="0"/>
          <c:showVal val="0"/>
          <c:showCatName val="0"/>
          <c:showSerName val="0"/>
          <c:showPercent val="0"/>
          <c:showBubbleSize val="0"/>
        </c:dLbls>
        <c:smooth val="0"/>
        <c:axId val="352500912"/>
        <c:axId val="352498288"/>
      </c:lineChart>
      <c:dateAx>
        <c:axId val="352500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498288"/>
        <c:crosses val="autoZero"/>
        <c:auto val="1"/>
        <c:lblOffset val="100"/>
        <c:baseTimeUnit val="days"/>
      </c:dateAx>
      <c:valAx>
        <c:axId val="352498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500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4BD5-49CA-AC41-29B2C7DC8E24}"/>
            </c:ext>
          </c:extLst>
        </c:ser>
        <c:dLbls>
          <c:showLegendKey val="0"/>
          <c:showVal val="0"/>
          <c:showCatName val="0"/>
          <c:showSerName val="0"/>
          <c:showPercent val="0"/>
          <c:showBubbleSize val="0"/>
        </c:dLbls>
        <c:smooth val="0"/>
        <c:axId val="288743272"/>
        <c:axId val="288734416"/>
      </c:lineChart>
      <c:dateAx>
        <c:axId val="288743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734416"/>
        <c:crosses val="autoZero"/>
        <c:auto val="1"/>
        <c:lblOffset val="100"/>
        <c:baseTimeUnit val="days"/>
      </c:dateAx>
      <c:valAx>
        <c:axId val="288734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743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14B34-EB47-4939-822F-5BE11E0D0A13}"/>
              </a:ext>
            </a:extLst>
          </p:cNvPr>
          <p:cNvSpPr>
            <a:spLocks noGrp="1"/>
          </p:cNvSpPr>
          <p:nvPr>
            <p:ph type="ctrTitle"/>
          </p:nvPr>
        </p:nvSpPr>
        <p:spPr/>
        <p:txBody>
          <a:bodyPr/>
          <a:lstStyle/>
          <a:p>
            <a:r>
              <a:rPr lang="en-US"/>
              <a:t>BUSS Google+</a:t>
            </a:r>
          </a:p>
        </p:txBody>
      </p:sp>
      <p:sp>
        <p:nvSpPr>
          <p:cNvPr id="3" name="Subtitle 2">
            <a:extLst>
              <a:ext uri="{FF2B5EF4-FFF2-40B4-BE49-F238E27FC236}">
                <a16:creationId xmlns:a16="http://schemas.microsoft.com/office/drawing/2014/main" id="{978EE3E0-888D-418C-9E82-9A16ED91AE70}"/>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41793067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2C52E-569E-4DCB-B8DD-8CB2824E7E8B}"/>
              </a:ext>
            </a:extLst>
          </p:cNvPr>
          <p:cNvSpPr>
            <a:spLocks noGrp="1"/>
          </p:cNvSpPr>
          <p:nvPr>
            <p:ph type="title"/>
          </p:nvPr>
        </p:nvSpPr>
        <p:spPr/>
        <p:txBody>
          <a:bodyPr/>
          <a:lstStyle/>
          <a:p>
            <a:r>
              <a:rPr lang="en-US"/>
              <a:t>GooglePlus Key Metrics Table | Buss AG</a:t>
            </a:r>
          </a:p>
        </p:txBody>
      </p:sp>
      <p:graphicFrame>
        <p:nvGraphicFramePr>
          <p:cNvPr id="5" name="Table Placeholder 4">
            <a:extLst>
              <a:ext uri="{FF2B5EF4-FFF2-40B4-BE49-F238E27FC236}">
                <a16:creationId xmlns:a16="http://schemas.microsoft.com/office/drawing/2014/main" id="{C5AC5F69-4A7B-4D6D-9BD4-BF1ECD62E409}"/>
              </a:ext>
            </a:extLst>
          </p:cNvPr>
          <p:cNvGraphicFramePr>
            <a:graphicFrameLocks noGrp="1"/>
          </p:cNvGraphicFramePr>
          <p:nvPr>
            <p:ph type="tbl" sz="quarter" idx="13"/>
            <p:extLst>
              <p:ext uri="{D42A27DB-BD31-4B8C-83A1-F6EECF244321}">
                <p14:modId xmlns:p14="http://schemas.microsoft.com/office/powerpoint/2010/main" val="970877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69608347"/>
                    </a:ext>
                  </a:extLst>
                </a:gridCol>
                <a:gridCol w="740664">
                  <a:extLst>
                    <a:ext uri="{9D8B030D-6E8A-4147-A177-3AD203B41FA5}">
                      <a16:colId xmlns:a16="http://schemas.microsoft.com/office/drawing/2014/main" val="1650877344"/>
                    </a:ext>
                  </a:extLst>
                </a:gridCol>
                <a:gridCol w="740664">
                  <a:extLst>
                    <a:ext uri="{9D8B030D-6E8A-4147-A177-3AD203B41FA5}">
                      <a16:colId xmlns:a16="http://schemas.microsoft.com/office/drawing/2014/main" val="617048964"/>
                    </a:ext>
                  </a:extLst>
                </a:gridCol>
                <a:gridCol w="740664">
                  <a:extLst>
                    <a:ext uri="{9D8B030D-6E8A-4147-A177-3AD203B41FA5}">
                      <a16:colId xmlns:a16="http://schemas.microsoft.com/office/drawing/2014/main" val="3339911821"/>
                    </a:ext>
                  </a:extLst>
                </a:gridCol>
                <a:gridCol w="740664">
                  <a:extLst>
                    <a:ext uri="{9D8B030D-6E8A-4147-A177-3AD203B41FA5}">
                      <a16:colId xmlns:a16="http://schemas.microsoft.com/office/drawing/2014/main" val="1150232170"/>
                    </a:ext>
                  </a:extLst>
                </a:gridCol>
                <a:gridCol w="740664">
                  <a:extLst>
                    <a:ext uri="{9D8B030D-6E8A-4147-A177-3AD203B41FA5}">
                      <a16:colId xmlns:a16="http://schemas.microsoft.com/office/drawing/2014/main" val="2881037578"/>
                    </a:ext>
                  </a:extLst>
                </a:gridCol>
                <a:gridCol w="740664">
                  <a:extLst>
                    <a:ext uri="{9D8B030D-6E8A-4147-A177-3AD203B41FA5}">
                      <a16:colId xmlns:a16="http://schemas.microsoft.com/office/drawing/2014/main" val="3830569858"/>
                    </a:ext>
                  </a:extLst>
                </a:gridCol>
                <a:gridCol w="740664">
                  <a:extLst>
                    <a:ext uri="{9D8B030D-6E8A-4147-A177-3AD203B41FA5}">
                      <a16:colId xmlns:a16="http://schemas.microsoft.com/office/drawing/2014/main" val="1007972309"/>
                    </a:ext>
                  </a:extLst>
                </a:gridCol>
                <a:gridCol w="740664">
                  <a:extLst>
                    <a:ext uri="{9D8B030D-6E8A-4147-A177-3AD203B41FA5}">
                      <a16:colId xmlns:a16="http://schemas.microsoft.com/office/drawing/2014/main" val="2681691170"/>
                    </a:ext>
                  </a:extLst>
                </a:gridCol>
                <a:gridCol w="740664">
                  <a:extLst>
                    <a:ext uri="{9D8B030D-6E8A-4147-A177-3AD203B41FA5}">
                      <a16:colId xmlns:a16="http://schemas.microsoft.com/office/drawing/2014/main" val="4209806103"/>
                    </a:ext>
                  </a:extLst>
                </a:gridCol>
              </a:tblGrid>
              <a:tr h="370840">
                <a:tc>
                  <a:txBody>
                    <a:bodyPr/>
                    <a:lstStyle/>
                    <a:p>
                      <a:r>
                        <a:rPr lang="en-US" sz="1000"/>
                        <a:t>Name</a:t>
                      </a:r>
                    </a:p>
                  </a:txBody>
                  <a:tcPr/>
                </a:tc>
                <a:tc>
                  <a:txBody>
                    <a:bodyPr/>
                    <a:lstStyle/>
                    <a:p>
                      <a:r>
                        <a:rPr lang="en-US" sz="1000"/>
                        <a:t>Circle Followers</a:t>
                      </a:r>
                    </a:p>
                  </a:txBody>
                  <a:tcPr/>
                </a:tc>
                <a:tc>
                  <a:txBody>
                    <a:bodyPr/>
                    <a:lstStyle/>
                    <a:p>
                      <a:r>
                        <a:rPr lang="en-US" sz="1000"/>
                        <a:t>+/-</a:t>
                      </a:r>
                    </a:p>
                  </a:txBody>
                  <a:tcPr/>
                </a:tc>
                <a:tc>
                  <a:txBody>
                    <a:bodyPr/>
                    <a:lstStyle/>
                    <a:p>
                      <a:r>
                        <a:rPr lang="en-US" sz="1000"/>
                        <a:t>Page +1's</a:t>
                      </a:r>
                    </a:p>
                  </a:txBody>
                  <a:tcPr/>
                </a:tc>
                <a:tc>
                  <a:txBody>
                    <a:bodyPr/>
                    <a:lstStyle/>
                    <a:p>
                      <a:r>
                        <a:rPr lang="en-US" sz="1000"/>
                        <a:t>+/-</a:t>
                      </a:r>
                    </a:p>
                  </a:txBody>
                  <a:tcPr/>
                </a:tc>
                <a:tc>
                  <a:txBody>
                    <a:bodyPr/>
                    <a:lstStyle/>
                    <a:p>
                      <a:r>
                        <a:rPr lang="en-US" sz="1000"/>
                        <a:t>Posts</a:t>
                      </a:r>
                    </a:p>
                  </a:txBody>
                  <a:tcPr/>
                </a:tc>
                <a:tc>
                  <a:txBody>
                    <a:bodyPr/>
                    <a:lstStyle/>
                    <a:p>
                      <a:r>
                        <a:rPr lang="en-US" sz="1000"/>
                        <a:t>+1's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extLst>
                  <a:ext uri="{0D108BD9-81ED-4DB2-BD59-A6C34878D82A}">
                    <a16:rowId xmlns:a16="http://schemas.microsoft.com/office/drawing/2014/main" val="2477737122"/>
                  </a:ext>
                </a:extLst>
              </a:tr>
              <a:tr h="370840">
                <a:tc>
                  <a:txBody>
                    <a:bodyPr/>
                    <a:lstStyle/>
                    <a:p>
                      <a:r>
                        <a:rPr lang="en-US" sz="1000"/>
                        <a:t>Buss AG</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656106285"/>
                  </a:ext>
                </a:extLst>
              </a:tr>
            </a:tbl>
          </a:graphicData>
        </a:graphic>
      </p:graphicFrame>
      <p:sp>
        <p:nvSpPr>
          <p:cNvPr id="4" name="Text Placeholder 3">
            <a:extLst>
              <a:ext uri="{FF2B5EF4-FFF2-40B4-BE49-F238E27FC236}">
                <a16:creationId xmlns:a16="http://schemas.microsoft.com/office/drawing/2014/main" id="{7D6CA356-E1B7-4D5B-94BB-81207711A0F2}"/>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9587892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022EB-7034-4927-876B-D836FDC57365}"/>
              </a:ext>
            </a:extLst>
          </p:cNvPr>
          <p:cNvSpPr>
            <a:spLocks noGrp="1"/>
          </p:cNvSpPr>
          <p:nvPr>
            <p:ph type="title"/>
          </p:nvPr>
        </p:nvSpPr>
        <p:spPr/>
        <p:txBody>
          <a:bodyPr/>
          <a:lstStyle/>
          <a:p>
            <a:r>
              <a:rPr lang="en-US"/>
              <a:t>GooglePlus Circle Followers Table | Buss AG</a:t>
            </a:r>
          </a:p>
        </p:txBody>
      </p:sp>
      <p:graphicFrame>
        <p:nvGraphicFramePr>
          <p:cNvPr id="5" name="Table Placeholder 4">
            <a:extLst>
              <a:ext uri="{FF2B5EF4-FFF2-40B4-BE49-F238E27FC236}">
                <a16:creationId xmlns:a16="http://schemas.microsoft.com/office/drawing/2014/main" id="{671FD4A0-520F-4DF1-A126-1D186BCAFBC7}"/>
              </a:ext>
            </a:extLst>
          </p:cNvPr>
          <p:cNvGraphicFramePr>
            <a:graphicFrameLocks noGrp="1"/>
          </p:cNvGraphicFramePr>
          <p:nvPr>
            <p:ph type="tbl" sz="quarter" idx="13"/>
            <p:extLst>
              <p:ext uri="{D42A27DB-BD31-4B8C-83A1-F6EECF244321}">
                <p14:modId xmlns:p14="http://schemas.microsoft.com/office/powerpoint/2010/main" val="32511360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61290292"/>
                    </a:ext>
                  </a:extLst>
                </a:gridCol>
                <a:gridCol w="1234440">
                  <a:extLst>
                    <a:ext uri="{9D8B030D-6E8A-4147-A177-3AD203B41FA5}">
                      <a16:colId xmlns:a16="http://schemas.microsoft.com/office/drawing/2014/main" val="1787350952"/>
                    </a:ext>
                  </a:extLst>
                </a:gridCol>
                <a:gridCol w="822960">
                  <a:extLst>
                    <a:ext uri="{9D8B030D-6E8A-4147-A177-3AD203B41FA5}">
                      <a16:colId xmlns:a16="http://schemas.microsoft.com/office/drawing/2014/main" val="3548035574"/>
                    </a:ext>
                  </a:extLst>
                </a:gridCol>
                <a:gridCol w="822960">
                  <a:extLst>
                    <a:ext uri="{9D8B030D-6E8A-4147-A177-3AD203B41FA5}">
                      <a16:colId xmlns:a16="http://schemas.microsoft.com/office/drawing/2014/main" val="1104109063"/>
                    </a:ext>
                  </a:extLst>
                </a:gridCol>
                <a:gridCol w="822960">
                  <a:extLst>
                    <a:ext uri="{9D8B030D-6E8A-4147-A177-3AD203B41FA5}">
                      <a16:colId xmlns:a16="http://schemas.microsoft.com/office/drawing/2014/main" val="2166396469"/>
                    </a:ext>
                  </a:extLst>
                </a:gridCol>
                <a:gridCol w="822960">
                  <a:extLst>
                    <a:ext uri="{9D8B030D-6E8A-4147-A177-3AD203B41FA5}">
                      <a16:colId xmlns:a16="http://schemas.microsoft.com/office/drawing/2014/main" val="3868447008"/>
                    </a:ext>
                  </a:extLst>
                </a:gridCol>
                <a:gridCol w="822960">
                  <a:extLst>
                    <a:ext uri="{9D8B030D-6E8A-4147-A177-3AD203B41FA5}">
                      <a16:colId xmlns:a16="http://schemas.microsoft.com/office/drawing/2014/main" val="1731592839"/>
                    </a:ext>
                  </a:extLst>
                </a:gridCol>
                <a:gridCol w="822960">
                  <a:extLst>
                    <a:ext uri="{9D8B030D-6E8A-4147-A177-3AD203B41FA5}">
                      <a16:colId xmlns:a16="http://schemas.microsoft.com/office/drawing/2014/main" val="1564794265"/>
                    </a:ext>
                  </a:extLst>
                </a:gridCol>
              </a:tblGrid>
              <a:tr h="370840">
                <a:tc>
                  <a:txBody>
                    <a:bodyPr/>
                    <a:lstStyle/>
                    <a:p>
                      <a:r>
                        <a:rPr lang="en-US" sz="1000"/>
                        <a:t>Name</a:t>
                      </a:r>
                    </a:p>
                  </a:txBody>
                  <a:tcPr/>
                </a:tc>
                <a:tc>
                  <a:txBody>
                    <a:bodyPr/>
                    <a:lstStyle/>
                    <a:p>
                      <a:r>
                        <a:rPr lang="en-US" sz="1000"/>
                        <a:t>Circle 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855942074"/>
                  </a:ext>
                </a:extLst>
              </a:tr>
              <a:tr h="370840">
                <a:tc>
                  <a:txBody>
                    <a:bodyPr/>
                    <a:lstStyle/>
                    <a:p>
                      <a:r>
                        <a:rPr lang="en-US" sz="1000"/>
                        <a:t>Buss AG</a:t>
                      </a:r>
                    </a:p>
                  </a:txBody>
                  <a:tcPr/>
                </a:tc>
                <a:tc>
                  <a:txBody>
                    <a:bodyPr/>
                    <a:lstStyle/>
                    <a:p>
                      <a:r>
                        <a:rPr lang="en-US" sz="1000"/>
                        <a:t>n/a</a:t>
                      </a:r>
                    </a:p>
                  </a:txBody>
                  <a:tcPr/>
                </a:tc>
                <a:tc>
                  <a:txBody>
                    <a:bodyPr/>
                    <a:lstStyle/>
                    <a:p>
                      <a:r>
                        <a:rPr lang="en-US" sz="1000"/>
                        <a:t>n/a</a:t>
                      </a:r>
                    </a:p>
                  </a:txBody>
                  <a:tcPr/>
                </a:tc>
                <a:tc>
                  <a:txBody>
                    <a:bodyPr/>
                    <a:lstStyle/>
                    <a:p>
                      <a:r>
                        <a:rPr lang="en-US" sz="1000"/>
                        <a:t>0.0 %</a:t>
                      </a:r>
                    </a:p>
                  </a:txBody>
                  <a:tcPr/>
                </a:tc>
                <a:tc>
                  <a:txBody>
                    <a:bodyPr/>
                    <a:lstStyle/>
                    <a:p>
                      <a:r>
                        <a:rPr lang="en-US" sz="1000"/>
                        <a:t>n/a</a:t>
                      </a:r>
                    </a:p>
                  </a:txBody>
                  <a:tcPr/>
                </a:tc>
                <a:tc>
                  <a:txBody>
                    <a:bodyPr/>
                    <a:lstStyle/>
                    <a:p>
                      <a:r>
                        <a:rPr lang="en-US" sz="1000"/>
                        <a:t>0.0 %</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3636917950"/>
                  </a:ext>
                </a:extLst>
              </a:tr>
            </a:tbl>
          </a:graphicData>
        </a:graphic>
      </p:graphicFrame>
      <p:sp>
        <p:nvSpPr>
          <p:cNvPr id="4" name="Text Placeholder 3">
            <a:extLst>
              <a:ext uri="{FF2B5EF4-FFF2-40B4-BE49-F238E27FC236}">
                <a16:creationId xmlns:a16="http://schemas.microsoft.com/office/drawing/2014/main" id="{EA0E4C5D-B63C-44E6-9494-65EEB9FD9916}"/>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543918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79107-5E46-4566-B7F5-9DB11EF7F75C}"/>
              </a:ext>
            </a:extLst>
          </p:cNvPr>
          <p:cNvSpPr>
            <a:spLocks noGrp="1"/>
          </p:cNvSpPr>
          <p:nvPr>
            <p:ph type="title"/>
          </p:nvPr>
        </p:nvSpPr>
        <p:spPr/>
        <p:txBody>
          <a:bodyPr/>
          <a:lstStyle/>
          <a:p>
            <a:r>
              <a:rPr lang="en-US"/>
              <a:t>GooglePlus Circle Followers Total | Buss AG</a:t>
            </a:r>
          </a:p>
        </p:txBody>
      </p:sp>
      <p:graphicFrame>
        <p:nvGraphicFramePr>
          <p:cNvPr id="6" name="Chart Placeholder 5">
            <a:extLst>
              <a:ext uri="{FF2B5EF4-FFF2-40B4-BE49-F238E27FC236}">
                <a16:creationId xmlns:a16="http://schemas.microsoft.com/office/drawing/2014/main" id="{F80F333B-1A4B-4676-B039-0326D3BA6567}"/>
              </a:ext>
            </a:extLst>
          </p:cNvPr>
          <p:cNvGraphicFramePr>
            <a:graphicFrameLocks noGrp="1"/>
          </p:cNvGraphicFramePr>
          <p:nvPr>
            <p:ph type="chart" sz="quarter" idx="13"/>
            <p:extLst>
              <p:ext uri="{D42A27DB-BD31-4B8C-83A1-F6EECF244321}">
                <p14:modId xmlns:p14="http://schemas.microsoft.com/office/powerpoint/2010/main" val="30760284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425E08-4554-4D1A-89B4-56F5F6EA82B1}"/>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51991132-C39B-44E8-84AB-63EE55C158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17857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5CC8E-A11B-4994-A2FB-0D14F1DC0076}"/>
              </a:ext>
            </a:extLst>
          </p:cNvPr>
          <p:cNvSpPr>
            <a:spLocks noGrp="1"/>
          </p:cNvSpPr>
          <p:nvPr>
            <p:ph type="title"/>
          </p:nvPr>
        </p:nvSpPr>
        <p:spPr/>
        <p:txBody>
          <a:bodyPr/>
          <a:lstStyle/>
          <a:p>
            <a:r>
              <a:rPr lang="en-US"/>
              <a:t>GooglePlus Posts Table | Buss AG</a:t>
            </a:r>
          </a:p>
        </p:txBody>
      </p:sp>
      <p:graphicFrame>
        <p:nvGraphicFramePr>
          <p:cNvPr id="5" name="Table Placeholder 4">
            <a:extLst>
              <a:ext uri="{FF2B5EF4-FFF2-40B4-BE49-F238E27FC236}">
                <a16:creationId xmlns:a16="http://schemas.microsoft.com/office/drawing/2014/main" id="{A24D7AA4-9F0D-45F2-A075-9185074F3838}"/>
              </a:ext>
            </a:extLst>
          </p:cNvPr>
          <p:cNvGraphicFramePr>
            <a:graphicFrameLocks noGrp="1"/>
          </p:cNvGraphicFramePr>
          <p:nvPr>
            <p:ph type="tbl" sz="quarter" idx="13"/>
            <p:extLst>
              <p:ext uri="{D42A27DB-BD31-4B8C-83A1-F6EECF244321}">
                <p14:modId xmlns:p14="http://schemas.microsoft.com/office/powerpoint/2010/main" val="1499441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888180737"/>
                    </a:ext>
                  </a:extLst>
                </a:gridCol>
                <a:gridCol w="822960">
                  <a:extLst>
                    <a:ext uri="{9D8B030D-6E8A-4147-A177-3AD203B41FA5}">
                      <a16:colId xmlns:a16="http://schemas.microsoft.com/office/drawing/2014/main" val="3525679613"/>
                    </a:ext>
                  </a:extLst>
                </a:gridCol>
                <a:gridCol w="822960">
                  <a:extLst>
                    <a:ext uri="{9D8B030D-6E8A-4147-A177-3AD203B41FA5}">
                      <a16:colId xmlns:a16="http://schemas.microsoft.com/office/drawing/2014/main" val="1651653184"/>
                    </a:ext>
                  </a:extLst>
                </a:gridCol>
                <a:gridCol w="822960">
                  <a:extLst>
                    <a:ext uri="{9D8B030D-6E8A-4147-A177-3AD203B41FA5}">
                      <a16:colId xmlns:a16="http://schemas.microsoft.com/office/drawing/2014/main" val="2497042398"/>
                    </a:ext>
                  </a:extLst>
                </a:gridCol>
                <a:gridCol w="822960">
                  <a:extLst>
                    <a:ext uri="{9D8B030D-6E8A-4147-A177-3AD203B41FA5}">
                      <a16:colId xmlns:a16="http://schemas.microsoft.com/office/drawing/2014/main" val="3775413363"/>
                    </a:ext>
                  </a:extLst>
                </a:gridCol>
                <a:gridCol w="822960">
                  <a:extLst>
                    <a:ext uri="{9D8B030D-6E8A-4147-A177-3AD203B41FA5}">
                      <a16:colId xmlns:a16="http://schemas.microsoft.com/office/drawing/2014/main" val="428633338"/>
                    </a:ext>
                  </a:extLst>
                </a:gridCol>
              </a:tblGrid>
              <a:tr h="370840">
                <a:tc>
                  <a:txBody>
                    <a:bodyPr/>
                    <a:lstStyle/>
                    <a:p>
                      <a:r>
                        <a:rPr lang="en-US" sz="1000"/>
                        <a:t>Post</a:t>
                      </a:r>
                    </a:p>
                  </a:txBody>
                  <a:tcPr/>
                </a:tc>
                <a:tc>
                  <a:txBody>
                    <a:bodyPr/>
                    <a:lstStyle/>
                    <a:p>
                      <a:r>
                        <a:rPr lang="en-US" sz="1000"/>
                        <a:t>+1's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002407806"/>
                  </a:ext>
                </a:extLst>
              </a:tr>
              <a:tr h="370840">
                <a:tc>
                  <a:txBody>
                    <a:bodyPr/>
                    <a:lstStyle/>
                    <a:p>
                      <a:r>
                        <a:rPr lang="de-DE" sz="1000" b="1"/>
                        <a:t> Buss AG - 2018-07-25 11:18:02 </a:t>
                      </a:r>
                      <a:r>
                        <a:rPr lang="de-DE" sz="1000"/>
                        <a:t>
</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Video</a:t>
                      </a:r>
                    </a:p>
                  </a:txBody>
                  <a:tcPr/>
                </a:tc>
                <a:extLst>
                  <a:ext uri="{0D108BD9-81ED-4DB2-BD59-A6C34878D82A}">
                    <a16:rowId xmlns:a16="http://schemas.microsoft.com/office/drawing/2014/main" val="2944487415"/>
                  </a:ext>
                </a:extLst>
              </a:tr>
              <a:tr h="370840">
                <a:tc>
                  <a:txBody>
                    <a:bodyPr/>
                    <a:lstStyle/>
                    <a:p>
                      <a:r>
                        <a:rPr lang="en-US" sz="1000" b="1"/>
                        <a:t> Buss AG - 2018-07-13 15:50:41 </a:t>
                      </a:r>
                      <a:r>
                        <a:rPr lang="en-US" sz="1000"/>
                        <a:t>
Energy efficiency and reduced operating costs as well as operational and user safety are market requirements that the new compounding system COMPEO from BUSS meets, too. One component that ensures maximum compounding efficiency is the COMPEO discharge concept. It builds up the required pressure for downstream units. It is based on the principle of a conical twin-screw extruder and it is run in a metered mode. The entire pressure build-up takes place in the slowly rotating twin screw, which prevents temperature increases ... 
Learn more about the COMPEO technology for highly efficient polymer compounding on our website: &lt;a href="http://www.busscorp.com/news/compeo-the-efficient-allrounder-among-the-compounding-systems/" class="ot-anchor"&gt;www.busscorp.com/news/compeo-the-efficient-allrounder-among-the-compounding-systems/&lt;/a&gt;
</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Photo</a:t>
                      </a:r>
                    </a:p>
                  </a:txBody>
                  <a:tcPr/>
                </a:tc>
                <a:extLst>
                  <a:ext uri="{0D108BD9-81ED-4DB2-BD59-A6C34878D82A}">
                    <a16:rowId xmlns:a16="http://schemas.microsoft.com/office/drawing/2014/main" val="2892691452"/>
                  </a:ext>
                </a:extLst>
              </a:tr>
              <a:tr h="370840">
                <a:tc>
                  <a:txBody>
                    <a:bodyPr/>
                    <a:lstStyle/>
                    <a:p>
                      <a:r>
                        <a:rPr lang="en-US" sz="1000" b="1"/>
                        <a:t> Buss AG - 2018-07-05 11:05:22 </a:t>
                      </a:r>
                      <a:r>
                        <a:rPr lang="en-US" sz="1000"/>
                        <a:t>
COMPEO - Innovative discharge concept
Pressure build-up at the end of the production process is at least as important for perfect pellet quality as a fully homogeneous mixing of the various raw materials in the compounding step. The new COMPEO discharge unit is based on the principle of a conical twin screw, designed to run in a metered method. The entire controlled pressure build-up takes place in the slowly rotating twin screw. In this way potential temperature increases at the transition from compounder to discharge unit are eliminated. The operating principle of a screw pump guarantees maximum conveying efficiency at low RPM. The COMPEO discharge unit is suitable for a wide range of applications, is very user-friendly and extremly efficient. 
The new state-of-the-art COMPEO compounder in combination with this extremely efficient discharge unit  is particularly suitable for PVC pelletizing, masterbatch, calendering, cable and rubber compounds, performance compo</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Video</a:t>
                      </a:r>
                    </a:p>
                  </a:txBody>
                  <a:tcPr/>
                </a:tc>
                <a:extLst>
                  <a:ext uri="{0D108BD9-81ED-4DB2-BD59-A6C34878D82A}">
                    <a16:rowId xmlns:a16="http://schemas.microsoft.com/office/drawing/2014/main" val="221922578"/>
                  </a:ext>
                </a:extLst>
              </a:tr>
            </a:tbl>
          </a:graphicData>
        </a:graphic>
      </p:graphicFrame>
      <p:sp>
        <p:nvSpPr>
          <p:cNvPr id="4" name="Text Placeholder 3">
            <a:extLst>
              <a:ext uri="{FF2B5EF4-FFF2-40B4-BE49-F238E27FC236}">
                <a16:creationId xmlns:a16="http://schemas.microsoft.com/office/drawing/2014/main" id="{384F4926-29D9-4D2B-A565-2EAD3FBA1B27}"/>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6234419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93DDE-AE48-45A6-81C5-61CD5EFD445E}"/>
              </a:ext>
            </a:extLst>
          </p:cNvPr>
          <p:cNvSpPr>
            <a:spLocks noGrp="1"/>
          </p:cNvSpPr>
          <p:nvPr>
            <p:ph type="title"/>
          </p:nvPr>
        </p:nvSpPr>
        <p:spPr/>
        <p:txBody>
          <a:bodyPr/>
          <a:lstStyle/>
          <a:p>
            <a:r>
              <a:rPr lang="en-US"/>
              <a:t>GooglePlus Posts | Buss AG</a:t>
            </a:r>
          </a:p>
        </p:txBody>
      </p:sp>
      <p:graphicFrame>
        <p:nvGraphicFramePr>
          <p:cNvPr id="6" name="Chart Placeholder 5">
            <a:extLst>
              <a:ext uri="{FF2B5EF4-FFF2-40B4-BE49-F238E27FC236}">
                <a16:creationId xmlns:a16="http://schemas.microsoft.com/office/drawing/2014/main" id="{78F86F85-2323-4C20-B61C-7B840C2E79A6}"/>
              </a:ext>
            </a:extLst>
          </p:cNvPr>
          <p:cNvGraphicFramePr>
            <a:graphicFrameLocks noGrp="1"/>
          </p:cNvGraphicFramePr>
          <p:nvPr>
            <p:ph type="chart" sz="quarter" idx="13"/>
            <p:extLst>
              <p:ext uri="{D42A27DB-BD31-4B8C-83A1-F6EECF244321}">
                <p14:modId xmlns:p14="http://schemas.microsoft.com/office/powerpoint/2010/main" val="40963586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34D531-759A-49B9-AAE3-013190F4B10B}"/>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9E796557-EF15-4906-9BFF-C808380C32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52380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0A1E1-341E-4F45-BB57-8238935231BB}"/>
              </a:ext>
            </a:extLst>
          </p:cNvPr>
          <p:cNvSpPr>
            <a:spLocks noGrp="1"/>
          </p:cNvSpPr>
          <p:nvPr>
            <p:ph type="title"/>
          </p:nvPr>
        </p:nvSpPr>
        <p:spPr/>
        <p:txBody>
          <a:bodyPr/>
          <a:lstStyle/>
          <a:p>
            <a:r>
              <a:rPr lang="en-US"/>
              <a:t>GooglePlus Interaction Rate | Buss AG</a:t>
            </a:r>
          </a:p>
        </p:txBody>
      </p:sp>
      <p:graphicFrame>
        <p:nvGraphicFramePr>
          <p:cNvPr id="6" name="Chart Placeholder 5">
            <a:extLst>
              <a:ext uri="{FF2B5EF4-FFF2-40B4-BE49-F238E27FC236}">
                <a16:creationId xmlns:a16="http://schemas.microsoft.com/office/drawing/2014/main" id="{8A824F6C-CD03-4E19-981D-C2C207E4671C}"/>
              </a:ext>
            </a:extLst>
          </p:cNvPr>
          <p:cNvGraphicFramePr>
            <a:graphicFrameLocks noGrp="1"/>
          </p:cNvGraphicFramePr>
          <p:nvPr>
            <p:ph type="chart" sz="quarter" idx="13"/>
            <p:extLst>
              <p:ext uri="{D42A27DB-BD31-4B8C-83A1-F6EECF244321}">
                <p14:modId xmlns:p14="http://schemas.microsoft.com/office/powerpoint/2010/main" val="9966304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E933DE-60D0-4A8A-9283-F40D56EDDA34}"/>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A19F2492-A474-4413-AAA8-B0A8DAFCAA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187645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183</Words>
  <Application>Microsoft Office PowerPoint</Application>
  <PresentationFormat>On-screen Show (4:3)</PresentationFormat>
  <Paragraphs>77</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quintly_template</vt:lpstr>
      <vt:lpstr>BUSS Google+</vt:lpstr>
      <vt:lpstr>GooglePlus Key Metrics Table | Buss AG</vt:lpstr>
      <vt:lpstr>GooglePlus Circle Followers Table | Buss AG</vt:lpstr>
      <vt:lpstr>GooglePlus Circle Followers Total | Buss AG</vt:lpstr>
      <vt:lpstr>GooglePlus Posts Table | Buss AG</vt:lpstr>
      <vt:lpstr>GooglePlus Posts | Buss AG</vt:lpstr>
      <vt:lpstr>GooglePlus Interaction Rate | Buss AG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BUSS Google+</dc:title>
  <dc:creator>Administrator</dc:creator>
  <cp:lastModifiedBy>Administrator</cp:lastModifiedBy>
  <cp:revision>1</cp:revision>
  <dcterms:created xsi:type="dcterms:W3CDTF">2018-08-31T11:01:59Z</dcterms:created>
  <dcterms:modified xsi:type="dcterms:W3CDTF">2018-08-31T11:02:15Z</dcterms:modified>
</cp:coreProperties>
</file>