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numCache>
            </c:numRef>
          </c:val>
          <c:smooth val="0"/>
          <c:extLst>
            <c:ext xmlns:c16="http://schemas.microsoft.com/office/drawing/2014/chart" uri="{C3380CC4-5D6E-409C-BE32-E72D297353CC}">
              <c16:uniqueId val="{00000000-9A69-4DD3-B135-4AEDB34688EB}"/>
            </c:ext>
          </c:extLst>
        </c:ser>
        <c:dLbls>
          <c:showLegendKey val="0"/>
          <c:showVal val="0"/>
          <c:showCatName val="0"/>
          <c:showSerName val="0"/>
          <c:showPercent val="0"/>
          <c:showBubbleSize val="0"/>
        </c:dLbls>
        <c:smooth val="0"/>
        <c:axId val="334575776"/>
        <c:axId val="334573152"/>
      </c:lineChart>
      <c:dateAx>
        <c:axId val="33457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73152"/>
        <c:crosses val="autoZero"/>
        <c:auto val="1"/>
        <c:lblOffset val="100"/>
        <c:baseTimeUnit val="days"/>
      </c:dateAx>
      <c:valAx>
        <c:axId val="33457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57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0</c:v>
                </c:pt>
                <c:pt idx="18">
                  <c:v>2</c:v>
                </c:pt>
                <c:pt idx="19">
                  <c:v>0</c:v>
                </c:pt>
                <c:pt idx="20">
                  <c:v>0</c:v>
                </c:pt>
                <c:pt idx="21">
                  <c:v>1</c:v>
                </c:pt>
                <c:pt idx="22">
                  <c:v>0</c:v>
                </c:pt>
                <c:pt idx="23">
                  <c:v>0</c:v>
                </c:pt>
                <c:pt idx="24">
                  <c:v>1</c:v>
                </c:pt>
                <c:pt idx="25">
                  <c:v>1</c:v>
                </c:pt>
                <c:pt idx="26">
                  <c:v>1</c:v>
                </c:pt>
                <c:pt idx="27">
                  <c:v>1</c:v>
                </c:pt>
                <c:pt idx="28">
                  <c:v>0</c:v>
                </c:pt>
                <c:pt idx="29">
                  <c:v>0</c:v>
                </c:pt>
              </c:numCache>
            </c:numRef>
          </c:val>
          <c:smooth val="0"/>
          <c:extLst>
            <c:ext xmlns:c16="http://schemas.microsoft.com/office/drawing/2014/chart" uri="{C3380CC4-5D6E-409C-BE32-E72D297353CC}">
              <c16:uniqueId val="{00000000-CA1C-4093-B410-E0F49C2532E7}"/>
            </c:ext>
          </c:extLst>
        </c:ser>
        <c:dLbls>
          <c:showLegendKey val="0"/>
          <c:showVal val="0"/>
          <c:showCatName val="0"/>
          <c:showSerName val="0"/>
          <c:showPercent val="0"/>
          <c:showBubbleSize val="0"/>
        </c:dLbls>
        <c:smooth val="0"/>
        <c:axId val="328833648"/>
        <c:axId val="328831024"/>
      </c:lineChart>
      <c:dateAx>
        <c:axId val="328833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1024"/>
        <c:crosses val="autoZero"/>
        <c:auto val="1"/>
        <c:lblOffset val="100"/>
        <c:baseTimeUnit val="days"/>
      </c:dateAx>
      <c:valAx>
        <c:axId val="32883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3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195F-4AF4-AF1B-F8D538B635FB}"/>
            </c:ext>
          </c:extLst>
        </c:ser>
        <c:dLbls>
          <c:showLegendKey val="0"/>
          <c:showVal val="0"/>
          <c:showCatName val="0"/>
          <c:showSerName val="0"/>
          <c:showPercent val="0"/>
          <c:showBubbleSize val="0"/>
        </c:dLbls>
        <c:smooth val="0"/>
        <c:axId val="336131448"/>
        <c:axId val="419009032"/>
      </c:lineChart>
      <c:dateAx>
        <c:axId val="33613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009032"/>
        <c:crosses val="autoZero"/>
        <c:auto val="1"/>
        <c:lblOffset val="100"/>
        <c:baseTimeUnit val="days"/>
      </c:dateAx>
      <c:valAx>
        <c:axId val="41900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3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E2A4E-D1C7-4496-8F9C-B205B2F6C888}"/>
              </a:ext>
            </a:extLst>
          </p:cNvPr>
          <p:cNvSpPr>
            <a:spLocks noGrp="1"/>
          </p:cNvSpPr>
          <p:nvPr>
            <p:ph type="ctrTitle"/>
          </p:nvPr>
        </p:nvSpPr>
        <p:spPr/>
        <p:txBody>
          <a:bodyPr/>
          <a:lstStyle/>
          <a:p>
            <a:r>
              <a:rPr lang="en-US"/>
              <a:t>BUSS Google+</a:t>
            </a:r>
          </a:p>
        </p:txBody>
      </p:sp>
      <p:sp>
        <p:nvSpPr>
          <p:cNvPr id="3" name="Subtitle 2">
            <a:extLst>
              <a:ext uri="{FF2B5EF4-FFF2-40B4-BE49-F238E27FC236}">
                <a16:creationId xmlns:a16="http://schemas.microsoft.com/office/drawing/2014/main" id="{D865F8C4-236D-48CF-A896-F5D35C022D3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65967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BB481-2D2C-4940-A4FC-590F49CEB5B2}"/>
              </a:ext>
            </a:extLst>
          </p:cNvPr>
          <p:cNvSpPr>
            <a:spLocks noGrp="1"/>
          </p:cNvSpPr>
          <p:nvPr>
            <p:ph type="title"/>
          </p:nvPr>
        </p:nvSpPr>
        <p:spPr/>
        <p:txBody>
          <a:bodyPr/>
          <a:lstStyle/>
          <a:p>
            <a:r>
              <a:rPr lang="en-US"/>
              <a:t>GooglePlus Key Metrics Table | Buss AG</a:t>
            </a:r>
          </a:p>
        </p:txBody>
      </p:sp>
      <p:graphicFrame>
        <p:nvGraphicFramePr>
          <p:cNvPr id="5" name="Table Placeholder 4">
            <a:extLst>
              <a:ext uri="{FF2B5EF4-FFF2-40B4-BE49-F238E27FC236}">
                <a16:creationId xmlns:a16="http://schemas.microsoft.com/office/drawing/2014/main" id="{C51419B4-24A8-4141-B559-F68C1C9A7FA3}"/>
              </a:ext>
            </a:extLst>
          </p:cNvPr>
          <p:cNvGraphicFramePr>
            <a:graphicFrameLocks noGrp="1"/>
          </p:cNvGraphicFramePr>
          <p:nvPr>
            <p:ph type="tbl" sz="quarter" idx="13"/>
            <p:extLst>
              <p:ext uri="{D42A27DB-BD31-4B8C-83A1-F6EECF244321}">
                <p14:modId xmlns:p14="http://schemas.microsoft.com/office/powerpoint/2010/main" val="1891917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2922900"/>
                    </a:ext>
                  </a:extLst>
                </a:gridCol>
                <a:gridCol w="740664">
                  <a:extLst>
                    <a:ext uri="{9D8B030D-6E8A-4147-A177-3AD203B41FA5}">
                      <a16:colId xmlns:a16="http://schemas.microsoft.com/office/drawing/2014/main" val="2964414118"/>
                    </a:ext>
                  </a:extLst>
                </a:gridCol>
                <a:gridCol w="740664">
                  <a:extLst>
                    <a:ext uri="{9D8B030D-6E8A-4147-A177-3AD203B41FA5}">
                      <a16:colId xmlns:a16="http://schemas.microsoft.com/office/drawing/2014/main" val="2764691846"/>
                    </a:ext>
                  </a:extLst>
                </a:gridCol>
                <a:gridCol w="740664">
                  <a:extLst>
                    <a:ext uri="{9D8B030D-6E8A-4147-A177-3AD203B41FA5}">
                      <a16:colId xmlns:a16="http://schemas.microsoft.com/office/drawing/2014/main" val="2167038854"/>
                    </a:ext>
                  </a:extLst>
                </a:gridCol>
                <a:gridCol w="740664">
                  <a:extLst>
                    <a:ext uri="{9D8B030D-6E8A-4147-A177-3AD203B41FA5}">
                      <a16:colId xmlns:a16="http://schemas.microsoft.com/office/drawing/2014/main" val="1357007106"/>
                    </a:ext>
                  </a:extLst>
                </a:gridCol>
                <a:gridCol w="740664">
                  <a:extLst>
                    <a:ext uri="{9D8B030D-6E8A-4147-A177-3AD203B41FA5}">
                      <a16:colId xmlns:a16="http://schemas.microsoft.com/office/drawing/2014/main" val="1023362738"/>
                    </a:ext>
                  </a:extLst>
                </a:gridCol>
                <a:gridCol w="740664">
                  <a:extLst>
                    <a:ext uri="{9D8B030D-6E8A-4147-A177-3AD203B41FA5}">
                      <a16:colId xmlns:a16="http://schemas.microsoft.com/office/drawing/2014/main" val="4201637341"/>
                    </a:ext>
                  </a:extLst>
                </a:gridCol>
                <a:gridCol w="740664">
                  <a:extLst>
                    <a:ext uri="{9D8B030D-6E8A-4147-A177-3AD203B41FA5}">
                      <a16:colId xmlns:a16="http://schemas.microsoft.com/office/drawing/2014/main" val="2236386169"/>
                    </a:ext>
                  </a:extLst>
                </a:gridCol>
                <a:gridCol w="740664">
                  <a:extLst>
                    <a:ext uri="{9D8B030D-6E8A-4147-A177-3AD203B41FA5}">
                      <a16:colId xmlns:a16="http://schemas.microsoft.com/office/drawing/2014/main" val="494949478"/>
                    </a:ext>
                  </a:extLst>
                </a:gridCol>
                <a:gridCol w="740664">
                  <a:extLst>
                    <a:ext uri="{9D8B030D-6E8A-4147-A177-3AD203B41FA5}">
                      <a16:colId xmlns:a16="http://schemas.microsoft.com/office/drawing/2014/main" val="3516218862"/>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a:t>
                      </a:r>
                    </a:p>
                  </a:txBody>
                  <a:tcPr/>
                </a:tc>
                <a:tc>
                  <a:txBody>
                    <a:bodyPr/>
                    <a:lstStyle/>
                    <a:p>
                      <a:r>
                        <a:rPr lang="en-US" sz="1000"/>
                        <a:t>Page +1's</a:t>
                      </a:r>
                    </a:p>
                  </a:txBody>
                  <a:tcPr/>
                </a:tc>
                <a:tc>
                  <a:txBody>
                    <a:bodyPr/>
                    <a:lstStyle/>
                    <a:p>
                      <a:r>
                        <a:rPr lang="en-US" sz="1000"/>
                        <a:t>+/-</a:t>
                      </a:r>
                    </a:p>
                  </a:txBody>
                  <a:tcPr/>
                </a:tc>
                <a:tc>
                  <a:txBody>
                    <a:bodyPr/>
                    <a:lstStyle/>
                    <a:p>
                      <a:r>
                        <a:rPr lang="en-US" sz="1000"/>
                        <a:t>Posts</a:t>
                      </a:r>
                    </a:p>
                  </a:txBody>
                  <a:tcPr/>
                </a:tc>
                <a:tc>
                  <a:txBody>
                    <a:bodyPr/>
                    <a:lstStyle/>
                    <a:p>
                      <a:r>
                        <a:rPr lang="en-US" sz="1000"/>
                        <a:t>+1's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3514105911"/>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057472078"/>
                  </a:ext>
                </a:extLst>
              </a:tr>
            </a:tbl>
          </a:graphicData>
        </a:graphic>
      </p:graphicFrame>
      <p:sp>
        <p:nvSpPr>
          <p:cNvPr id="4" name="Text Placeholder 3">
            <a:extLst>
              <a:ext uri="{FF2B5EF4-FFF2-40B4-BE49-F238E27FC236}">
                <a16:creationId xmlns:a16="http://schemas.microsoft.com/office/drawing/2014/main" id="{C5D93A19-83F1-412B-8C54-E7E266753A1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821007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209F6-F287-42B5-B1AA-A3BFF677C457}"/>
              </a:ext>
            </a:extLst>
          </p:cNvPr>
          <p:cNvSpPr>
            <a:spLocks noGrp="1"/>
          </p:cNvSpPr>
          <p:nvPr>
            <p:ph type="title"/>
          </p:nvPr>
        </p:nvSpPr>
        <p:spPr/>
        <p:txBody>
          <a:bodyPr/>
          <a:lstStyle/>
          <a:p>
            <a:r>
              <a:rPr lang="en-US"/>
              <a:t>GooglePlus Circle Followers Table | Buss AG</a:t>
            </a:r>
          </a:p>
        </p:txBody>
      </p:sp>
      <p:graphicFrame>
        <p:nvGraphicFramePr>
          <p:cNvPr id="5" name="Table Placeholder 4">
            <a:extLst>
              <a:ext uri="{FF2B5EF4-FFF2-40B4-BE49-F238E27FC236}">
                <a16:creationId xmlns:a16="http://schemas.microsoft.com/office/drawing/2014/main" id="{44725A6E-95B8-4922-BD8F-B29AE48D8DC3}"/>
              </a:ext>
            </a:extLst>
          </p:cNvPr>
          <p:cNvGraphicFramePr>
            <a:graphicFrameLocks noGrp="1"/>
          </p:cNvGraphicFramePr>
          <p:nvPr>
            <p:ph type="tbl" sz="quarter" idx="13"/>
            <p:extLst>
              <p:ext uri="{D42A27DB-BD31-4B8C-83A1-F6EECF244321}">
                <p14:modId xmlns:p14="http://schemas.microsoft.com/office/powerpoint/2010/main" val="1280315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7407356"/>
                    </a:ext>
                  </a:extLst>
                </a:gridCol>
                <a:gridCol w="1234440">
                  <a:extLst>
                    <a:ext uri="{9D8B030D-6E8A-4147-A177-3AD203B41FA5}">
                      <a16:colId xmlns:a16="http://schemas.microsoft.com/office/drawing/2014/main" val="3226706513"/>
                    </a:ext>
                  </a:extLst>
                </a:gridCol>
                <a:gridCol w="822960">
                  <a:extLst>
                    <a:ext uri="{9D8B030D-6E8A-4147-A177-3AD203B41FA5}">
                      <a16:colId xmlns:a16="http://schemas.microsoft.com/office/drawing/2014/main" val="2404524782"/>
                    </a:ext>
                  </a:extLst>
                </a:gridCol>
                <a:gridCol w="822960">
                  <a:extLst>
                    <a:ext uri="{9D8B030D-6E8A-4147-A177-3AD203B41FA5}">
                      <a16:colId xmlns:a16="http://schemas.microsoft.com/office/drawing/2014/main" val="3850298912"/>
                    </a:ext>
                  </a:extLst>
                </a:gridCol>
                <a:gridCol w="822960">
                  <a:extLst>
                    <a:ext uri="{9D8B030D-6E8A-4147-A177-3AD203B41FA5}">
                      <a16:colId xmlns:a16="http://schemas.microsoft.com/office/drawing/2014/main" val="3139731838"/>
                    </a:ext>
                  </a:extLst>
                </a:gridCol>
                <a:gridCol w="822960">
                  <a:extLst>
                    <a:ext uri="{9D8B030D-6E8A-4147-A177-3AD203B41FA5}">
                      <a16:colId xmlns:a16="http://schemas.microsoft.com/office/drawing/2014/main" val="282125076"/>
                    </a:ext>
                  </a:extLst>
                </a:gridCol>
                <a:gridCol w="822960">
                  <a:extLst>
                    <a:ext uri="{9D8B030D-6E8A-4147-A177-3AD203B41FA5}">
                      <a16:colId xmlns:a16="http://schemas.microsoft.com/office/drawing/2014/main" val="3369775144"/>
                    </a:ext>
                  </a:extLst>
                </a:gridCol>
                <a:gridCol w="822960">
                  <a:extLst>
                    <a:ext uri="{9D8B030D-6E8A-4147-A177-3AD203B41FA5}">
                      <a16:colId xmlns:a16="http://schemas.microsoft.com/office/drawing/2014/main" val="2202960626"/>
                    </a:ext>
                  </a:extLst>
                </a:gridCol>
              </a:tblGrid>
              <a:tr h="370840">
                <a:tc>
                  <a:txBody>
                    <a:bodyPr/>
                    <a:lstStyle/>
                    <a:p>
                      <a:r>
                        <a:rPr lang="en-US" sz="1000"/>
                        <a:t>Name</a:t>
                      </a:r>
                    </a:p>
                  </a:txBody>
                  <a:tcPr/>
                </a:tc>
                <a:tc>
                  <a:txBody>
                    <a:bodyPr/>
                    <a:lstStyle/>
                    <a:p>
                      <a:r>
                        <a:rPr lang="en-US" sz="1000"/>
                        <a:t>Circle 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280753508"/>
                  </a:ext>
                </a:extLst>
              </a:tr>
              <a:tr h="370840">
                <a:tc>
                  <a:txBody>
                    <a:bodyPr/>
                    <a:lstStyle/>
                    <a:p>
                      <a:r>
                        <a:rPr lang="en-US" sz="1000"/>
                        <a:t>Buss AG</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040662490"/>
                  </a:ext>
                </a:extLst>
              </a:tr>
            </a:tbl>
          </a:graphicData>
        </a:graphic>
      </p:graphicFrame>
      <p:sp>
        <p:nvSpPr>
          <p:cNvPr id="4" name="Text Placeholder 3">
            <a:extLst>
              <a:ext uri="{FF2B5EF4-FFF2-40B4-BE49-F238E27FC236}">
                <a16:creationId xmlns:a16="http://schemas.microsoft.com/office/drawing/2014/main" id="{57723E23-25AB-4AE9-B7F1-9DB2A399DEC5}"/>
              </a:ext>
            </a:extLst>
          </p:cNvPr>
          <p:cNvSpPr>
            <a:spLocks noGrp="1"/>
          </p:cNvSpPr>
          <p:nvPr>
            <p:ph type="body" sz="quarter" idx="14"/>
          </p:nvPr>
        </p:nvSpPr>
        <p:spPr/>
        <p:txBody>
          <a:bodyPr/>
          <a:lstStyle/>
          <a:p>
            <a:r>
              <a:rPr lang="en-US"/>
              <a:t>05/31/2018 - 06/30/2018</a:t>
            </a:r>
          </a:p>
        </p:txBody>
      </p:sp>
    </p:spTree>
    <p:extLst>
      <p:ext uri="{BB962C8B-B14F-4D97-AF65-F5344CB8AC3E}">
        <p14:creationId xmlns:p14="http://schemas.microsoft.com/office/powerpoint/2010/main" val="3366055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DE4E5-816F-4443-9454-C664622C3D93}"/>
              </a:ext>
            </a:extLst>
          </p:cNvPr>
          <p:cNvSpPr>
            <a:spLocks noGrp="1"/>
          </p:cNvSpPr>
          <p:nvPr>
            <p:ph type="title"/>
          </p:nvPr>
        </p:nvSpPr>
        <p:spPr/>
        <p:txBody>
          <a:bodyPr/>
          <a:lstStyle/>
          <a:p>
            <a:r>
              <a:rPr lang="en-US"/>
              <a:t>GooglePlus Circle Followers Total | Buss AG</a:t>
            </a:r>
          </a:p>
        </p:txBody>
      </p:sp>
      <p:graphicFrame>
        <p:nvGraphicFramePr>
          <p:cNvPr id="6" name="Chart Placeholder 5">
            <a:extLst>
              <a:ext uri="{FF2B5EF4-FFF2-40B4-BE49-F238E27FC236}">
                <a16:creationId xmlns:a16="http://schemas.microsoft.com/office/drawing/2014/main" id="{A543F356-09CA-4D44-8160-7A25AEA2C637}"/>
              </a:ext>
            </a:extLst>
          </p:cNvPr>
          <p:cNvGraphicFramePr>
            <a:graphicFrameLocks noGrp="1"/>
          </p:cNvGraphicFramePr>
          <p:nvPr>
            <p:ph type="chart" sz="quarter" idx="13"/>
            <p:extLst>
              <p:ext uri="{D42A27DB-BD31-4B8C-83A1-F6EECF244321}">
                <p14:modId xmlns:p14="http://schemas.microsoft.com/office/powerpoint/2010/main" val="3915770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5DE24F-0707-4D0C-BB61-BBC89AC84A9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C4379C4-BAF1-4366-A230-B0DB84192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507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3243-3B8C-49EB-A016-6EA05B47634F}"/>
              </a:ext>
            </a:extLst>
          </p:cNvPr>
          <p:cNvSpPr>
            <a:spLocks noGrp="1"/>
          </p:cNvSpPr>
          <p:nvPr>
            <p:ph type="title"/>
          </p:nvPr>
        </p:nvSpPr>
        <p:spPr/>
        <p:txBody>
          <a:bodyPr/>
          <a:lstStyle/>
          <a:p>
            <a:r>
              <a:rPr lang="en-US"/>
              <a:t>GooglePlus Posts Table | Buss AG - 1 of 7</a:t>
            </a:r>
          </a:p>
        </p:txBody>
      </p:sp>
      <p:graphicFrame>
        <p:nvGraphicFramePr>
          <p:cNvPr id="5" name="Table Placeholder 4">
            <a:extLst>
              <a:ext uri="{FF2B5EF4-FFF2-40B4-BE49-F238E27FC236}">
                <a16:creationId xmlns:a16="http://schemas.microsoft.com/office/drawing/2014/main" id="{670B6020-7D2F-49E6-9CD5-8E94AD4C23C8}"/>
              </a:ext>
            </a:extLst>
          </p:cNvPr>
          <p:cNvGraphicFramePr>
            <a:graphicFrameLocks noGrp="1"/>
          </p:cNvGraphicFramePr>
          <p:nvPr>
            <p:ph type="tbl" sz="quarter" idx="13"/>
            <p:extLst>
              <p:ext uri="{D42A27DB-BD31-4B8C-83A1-F6EECF244321}">
                <p14:modId xmlns:p14="http://schemas.microsoft.com/office/powerpoint/2010/main" val="423509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6318956"/>
                    </a:ext>
                  </a:extLst>
                </a:gridCol>
                <a:gridCol w="822960">
                  <a:extLst>
                    <a:ext uri="{9D8B030D-6E8A-4147-A177-3AD203B41FA5}">
                      <a16:colId xmlns:a16="http://schemas.microsoft.com/office/drawing/2014/main" val="10798924"/>
                    </a:ext>
                  </a:extLst>
                </a:gridCol>
                <a:gridCol w="822960">
                  <a:extLst>
                    <a:ext uri="{9D8B030D-6E8A-4147-A177-3AD203B41FA5}">
                      <a16:colId xmlns:a16="http://schemas.microsoft.com/office/drawing/2014/main" val="1261914212"/>
                    </a:ext>
                  </a:extLst>
                </a:gridCol>
                <a:gridCol w="822960">
                  <a:extLst>
                    <a:ext uri="{9D8B030D-6E8A-4147-A177-3AD203B41FA5}">
                      <a16:colId xmlns:a16="http://schemas.microsoft.com/office/drawing/2014/main" val="2517098627"/>
                    </a:ext>
                  </a:extLst>
                </a:gridCol>
                <a:gridCol w="822960">
                  <a:extLst>
                    <a:ext uri="{9D8B030D-6E8A-4147-A177-3AD203B41FA5}">
                      <a16:colId xmlns:a16="http://schemas.microsoft.com/office/drawing/2014/main" val="913954801"/>
                    </a:ext>
                  </a:extLst>
                </a:gridCol>
                <a:gridCol w="822960">
                  <a:extLst>
                    <a:ext uri="{9D8B030D-6E8A-4147-A177-3AD203B41FA5}">
                      <a16:colId xmlns:a16="http://schemas.microsoft.com/office/drawing/2014/main" val="77265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209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17:48:55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&amp;quot;Our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interested!&amp;quot; 
More information about BUSS: &lt;a href="http://www.busscorp.com" class="ot-anchor"&gt;www.busscorp.com&lt;/a&gt;
More information about COMPEO: &lt;a href="http://www.busscorp.com/products/compeo" class="ot-anchor"&gt;www.bu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2022283"/>
                  </a:ext>
                </a:extLst>
              </a:tr>
            </a:tbl>
          </a:graphicData>
        </a:graphic>
      </p:graphicFrame>
      <p:sp>
        <p:nvSpPr>
          <p:cNvPr id="4" name="Text Placeholder 3">
            <a:extLst>
              <a:ext uri="{FF2B5EF4-FFF2-40B4-BE49-F238E27FC236}">
                <a16:creationId xmlns:a16="http://schemas.microsoft.com/office/drawing/2014/main" id="{582E93B9-2C59-41CC-BDE1-959C1647BE0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7382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8A170-C788-4EC7-B14F-7C2491BA912A}"/>
              </a:ext>
            </a:extLst>
          </p:cNvPr>
          <p:cNvSpPr>
            <a:spLocks noGrp="1"/>
          </p:cNvSpPr>
          <p:nvPr>
            <p:ph type="title"/>
          </p:nvPr>
        </p:nvSpPr>
        <p:spPr/>
        <p:txBody>
          <a:bodyPr/>
          <a:lstStyle/>
          <a:p>
            <a:r>
              <a:rPr lang="en-US"/>
              <a:t>GooglePlus Posts Table | Buss AG - 2 of 7</a:t>
            </a:r>
          </a:p>
        </p:txBody>
      </p:sp>
      <p:graphicFrame>
        <p:nvGraphicFramePr>
          <p:cNvPr id="5" name="Table Placeholder 4">
            <a:extLst>
              <a:ext uri="{FF2B5EF4-FFF2-40B4-BE49-F238E27FC236}">
                <a16:creationId xmlns:a16="http://schemas.microsoft.com/office/drawing/2014/main" id="{BAACD0A2-2D02-490A-B185-1387ED7F9C77}"/>
              </a:ext>
            </a:extLst>
          </p:cNvPr>
          <p:cNvGraphicFramePr>
            <a:graphicFrameLocks noGrp="1"/>
          </p:cNvGraphicFramePr>
          <p:nvPr>
            <p:ph type="tbl" sz="quarter" idx="13"/>
            <p:extLst>
              <p:ext uri="{D42A27DB-BD31-4B8C-83A1-F6EECF244321}">
                <p14:modId xmlns:p14="http://schemas.microsoft.com/office/powerpoint/2010/main" val="24786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98719433"/>
                    </a:ext>
                  </a:extLst>
                </a:gridCol>
                <a:gridCol w="822960">
                  <a:extLst>
                    <a:ext uri="{9D8B030D-6E8A-4147-A177-3AD203B41FA5}">
                      <a16:colId xmlns:a16="http://schemas.microsoft.com/office/drawing/2014/main" val="1140813817"/>
                    </a:ext>
                  </a:extLst>
                </a:gridCol>
                <a:gridCol w="822960">
                  <a:extLst>
                    <a:ext uri="{9D8B030D-6E8A-4147-A177-3AD203B41FA5}">
                      <a16:colId xmlns:a16="http://schemas.microsoft.com/office/drawing/2014/main" val="1353602434"/>
                    </a:ext>
                  </a:extLst>
                </a:gridCol>
                <a:gridCol w="822960">
                  <a:extLst>
                    <a:ext uri="{9D8B030D-6E8A-4147-A177-3AD203B41FA5}">
                      <a16:colId xmlns:a16="http://schemas.microsoft.com/office/drawing/2014/main" val="1919046420"/>
                    </a:ext>
                  </a:extLst>
                </a:gridCol>
                <a:gridCol w="822960">
                  <a:extLst>
                    <a:ext uri="{9D8B030D-6E8A-4147-A177-3AD203B41FA5}">
                      <a16:colId xmlns:a16="http://schemas.microsoft.com/office/drawing/2014/main" val="3068106347"/>
                    </a:ext>
                  </a:extLst>
                </a:gridCol>
                <a:gridCol w="822960">
                  <a:extLst>
                    <a:ext uri="{9D8B030D-6E8A-4147-A177-3AD203B41FA5}">
                      <a16:colId xmlns:a16="http://schemas.microsoft.com/office/drawing/2014/main" val="1996521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5099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21:11:25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&lt;a href="http://www.busscorp.com/products/compeo/" class="ot-anchor"&gt;www.busscorp.com/products/compeo/&lt;/a&gt;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860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14:54:12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&amp;amp; Development, our BUSS test center and logistics facilities will also benefit considerably from the renewals and extensions.
More about BUSS: &lt;a href="http://www.busscorp.com" class="ot-anchor"&gt;www.busscorp.com&lt;/a&gt;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67407880"/>
                  </a:ext>
                </a:extLst>
              </a:tr>
            </a:tbl>
          </a:graphicData>
        </a:graphic>
      </p:graphicFrame>
      <p:sp>
        <p:nvSpPr>
          <p:cNvPr id="4" name="Text Placeholder 3">
            <a:extLst>
              <a:ext uri="{FF2B5EF4-FFF2-40B4-BE49-F238E27FC236}">
                <a16:creationId xmlns:a16="http://schemas.microsoft.com/office/drawing/2014/main" id="{0B46A60F-E039-4CF1-A394-D2A0CB81509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53619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16543-5CEE-4906-9D24-7B899A64278F}"/>
              </a:ext>
            </a:extLst>
          </p:cNvPr>
          <p:cNvSpPr>
            <a:spLocks noGrp="1"/>
          </p:cNvSpPr>
          <p:nvPr>
            <p:ph type="title"/>
          </p:nvPr>
        </p:nvSpPr>
        <p:spPr/>
        <p:txBody>
          <a:bodyPr/>
          <a:lstStyle/>
          <a:p>
            <a:r>
              <a:rPr lang="en-US"/>
              <a:t>GooglePlus Posts Table | Buss AG - 3 of 7</a:t>
            </a:r>
          </a:p>
        </p:txBody>
      </p:sp>
      <p:graphicFrame>
        <p:nvGraphicFramePr>
          <p:cNvPr id="5" name="Table Placeholder 4">
            <a:extLst>
              <a:ext uri="{FF2B5EF4-FFF2-40B4-BE49-F238E27FC236}">
                <a16:creationId xmlns:a16="http://schemas.microsoft.com/office/drawing/2014/main" id="{72F30593-C2F0-4D91-B51F-884F6F691590}"/>
              </a:ext>
            </a:extLst>
          </p:cNvPr>
          <p:cNvGraphicFramePr>
            <a:graphicFrameLocks noGrp="1"/>
          </p:cNvGraphicFramePr>
          <p:nvPr>
            <p:ph type="tbl" sz="quarter" idx="13"/>
            <p:extLst>
              <p:ext uri="{D42A27DB-BD31-4B8C-83A1-F6EECF244321}">
                <p14:modId xmlns:p14="http://schemas.microsoft.com/office/powerpoint/2010/main" val="44796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9771332"/>
                    </a:ext>
                  </a:extLst>
                </a:gridCol>
                <a:gridCol w="822960">
                  <a:extLst>
                    <a:ext uri="{9D8B030D-6E8A-4147-A177-3AD203B41FA5}">
                      <a16:colId xmlns:a16="http://schemas.microsoft.com/office/drawing/2014/main" val="1326767022"/>
                    </a:ext>
                  </a:extLst>
                </a:gridCol>
                <a:gridCol w="822960">
                  <a:extLst>
                    <a:ext uri="{9D8B030D-6E8A-4147-A177-3AD203B41FA5}">
                      <a16:colId xmlns:a16="http://schemas.microsoft.com/office/drawing/2014/main" val="1713135812"/>
                    </a:ext>
                  </a:extLst>
                </a:gridCol>
                <a:gridCol w="822960">
                  <a:extLst>
                    <a:ext uri="{9D8B030D-6E8A-4147-A177-3AD203B41FA5}">
                      <a16:colId xmlns:a16="http://schemas.microsoft.com/office/drawing/2014/main" val="2293628022"/>
                    </a:ext>
                  </a:extLst>
                </a:gridCol>
                <a:gridCol w="822960">
                  <a:extLst>
                    <a:ext uri="{9D8B030D-6E8A-4147-A177-3AD203B41FA5}">
                      <a16:colId xmlns:a16="http://schemas.microsoft.com/office/drawing/2014/main" val="3683309390"/>
                    </a:ext>
                  </a:extLst>
                </a:gridCol>
                <a:gridCol w="822960">
                  <a:extLst>
                    <a:ext uri="{9D8B030D-6E8A-4147-A177-3AD203B41FA5}">
                      <a16:colId xmlns:a16="http://schemas.microsoft.com/office/drawing/2014/main" val="103552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3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15:59:19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&lt;a href="http://www.busscorp.com/products/compeo/" class="ot-anchor"&gt;www.busscorp.com/products/compeo/&lt;/a&gt;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4670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11:16:35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&lt;a href="https://busscorp.com/about-us/events-fairs/" class="ot-anchor"&gt;https://busscorp.com/about-us/events-fairs/&lt;/a&gt;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6885546"/>
                  </a:ext>
                </a:extLst>
              </a:tr>
            </a:tbl>
          </a:graphicData>
        </a:graphic>
      </p:graphicFrame>
      <p:sp>
        <p:nvSpPr>
          <p:cNvPr id="4" name="Text Placeholder 3">
            <a:extLst>
              <a:ext uri="{FF2B5EF4-FFF2-40B4-BE49-F238E27FC236}">
                <a16:creationId xmlns:a16="http://schemas.microsoft.com/office/drawing/2014/main" id="{62E93D3C-E7D6-4565-B432-009A86AD0A0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9432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ECDDA-3046-4E8C-9058-51D6E2CA48F7}"/>
              </a:ext>
            </a:extLst>
          </p:cNvPr>
          <p:cNvSpPr>
            <a:spLocks noGrp="1"/>
          </p:cNvSpPr>
          <p:nvPr>
            <p:ph type="title"/>
          </p:nvPr>
        </p:nvSpPr>
        <p:spPr/>
        <p:txBody>
          <a:bodyPr/>
          <a:lstStyle/>
          <a:p>
            <a:r>
              <a:rPr lang="en-US"/>
              <a:t>GooglePlus Posts Table | Buss AG - 4 of 7</a:t>
            </a:r>
          </a:p>
        </p:txBody>
      </p:sp>
      <p:graphicFrame>
        <p:nvGraphicFramePr>
          <p:cNvPr id="5" name="Table Placeholder 4">
            <a:extLst>
              <a:ext uri="{FF2B5EF4-FFF2-40B4-BE49-F238E27FC236}">
                <a16:creationId xmlns:a16="http://schemas.microsoft.com/office/drawing/2014/main" id="{FB0897B7-E0D0-4CC0-8908-C807F5A28524}"/>
              </a:ext>
            </a:extLst>
          </p:cNvPr>
          <p:cNvGraphicFramePr>
            <a:graphicFrameLocks noGrp="1"/>
          </p:cNvGraphicFramePr>
          <p:nvPr>
            <p:ph type="tbl" sz="quarter" idx="13"/>
            <p:extLst>
              <p:ext uri="{D42A27DB-BD31-4B8C-83A1-F6EECF244321}">
                <p14:modId xmlns:p14="http://schemas.microsoft.com/office/powerpoint/2010/main" val="183561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140533"/>
                    </a:ext>
                  </a:extLst>
                </a:gridCol>
                <a:gridCol w="822960">
                  <a:extLst>
                    <a:ext uri="{9D8B030D-6E8A-4147-A177-3AD203B41FA5}">
                      <a16:colId xmlns:a16="http://schemas.microsoft.com/office/drawing/2014/main" val="2300011246"/>
                    </a:ext>
                  </a:extLst>
                </a:gridCol>
                <a:gridCol w="822960">
                  <a:extLst>
                    <a:ext uri="{9D8B030D-6E8A-4147-A177-3AD203B41FA5}">
                      <a16:colId xmlns:a16="http://schemas.microsoft.com/office/drawing/2014/main" val="2530317438"/>
                    </a:ext>
                  </a:extLst>
                </a:gridCol>
                <a:gridCol w="822960">
                  <a:extLst>
                    <a:ext uri="{9D8B030D-6E8A-4147-A177-3AD203B41FA5}">
                      <a16:colId xmlns:a16="http://schemas.microsoft.com/office/drawing/2014/main" val="920685178"/>
                    </a:ext>
                  </a:extLst>
                </a:gridCol>
                <a:gridCol w="822960">
                  <a:extLst>
                    <a:ext uri="{9D8B030D-6E8A-4147-A177-3AD203B41FA5}">
                      <a16:colId xmlns:a16="http://schemas.microsoft.com/office/drawing/2014/main" val="2526978477"/>
                    </a:ext>
                  </a:extLst>
                </a:gridCol>
                <a:gridCol w="822960">
                  <a:extLst>
                    <a:ext uri="{9D8B030D-6E8A-4147-A177-3AD203B41FA5}">
                      <a16:colId xmlns:a16="http://schemas.microsoft.com/office/drawing/2014/main" val="360904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6474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15:07:07 </a:t>
                      </a:r>
                      <a:r>
                        <a:rPr kumimoji="0" lang="en-US" sz="1000" b="0" i="0" u="none" strike="noStrike" kern="1200" cap="none" spc="0" normalizeH="0" baseline="0" noProof="0">
                          <a:ln>
                            <a:noFill/>
                          </a:ln>
                          <a:solidFill>
                            <a:prstClr val="black"/>
                          </a:solidFill>
                          <a:effectLst/>
                          <a:uLnTx/>
                          <a:uFillTx/>
                          <a:latin typeface="+mn-lt"/>
                          <a:ea typeface="+mn-ea"/>
                          <a:cs typeface="+mn-cs"/>
                        </a:rPr>
                        <a:t>
The magazine &amp;quot;Compounding World&amp;quot; reports in its June 2018 issue about COMPEO, the new compounder generation from BUSS. Click here for the complete article:
&lt;a href="https://content.yudu.com/web/1rl19/0A1rl2p/CWJun18/html/index.html?page=26&amp;amp;origin=reader" class="ot-anchor"&gt;https://content.yudu.com/web/1rl19/0A1rl2p/CWJun18/html/index.html?page=26&amp;amp;origin=reader&lt;/a&gt;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2951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14:30:43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extLst>
                  <a:ext uri="{0D108BD9-81ED-4DB2-BD59-A6C34878D82A}">
                    <a16:rowId xmlns:a16="http://schemas.microsoft.com/office/drawing/2014/main" val="4274271836"/>
                  </a:ext>
                </a:extLst>
              </a:tr>
            </a:tbl>
          </a:graphicData>
        </a:graphic>
      </p:graphicFrame>
      <p:sp>
        <p:nvSpPr>
          <p:cNvPr id="4" name="Text Placeholder 3">
            <a:extLst>
              <a:ext uri="{FF2B5EF4-FFF2-40B4-BE49-F238E27FC236}">
                <a16:creationId xmlns:a16="http://schemas.microsoft.com/office/drawing/2014/main" id="{F20C9656-884C-431B-BCCF-82DF56FCE16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371005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FE273-D9B5-49C8-825C-8CE3BAF9CCD7}"/>
              </a:ext>
            </a:extLst>
          </p:cNvPr>
          <p:cNvSpPr>
            <a:spLocks noGrp="1"/>
          </p:cNvSpPr>
          <p:nvPr>
            <p:ph type="title"/>
          </p:nvPr>
        </p:nvSpPr>
        <p:spPr/>
        <p:txBody>
          <a:bodyPr/>
          <a:lstStyle/>
          <a:p>
            <a:r>
              <a:rPr lang="en-US"/>
              <a:t>GooglePlus Posts Table | Buss AG - 5 of 7</a:t>
            </a:r>
          </a:p>
        </p:txBody>
      </p:sp>
      <p:graphicFrame>
        <p:nvGraphicFramePr>
          <p:cNvPr id="5" name="Table Placeholder 4">
            <a:extLst>
              <a:ext uri="{FF2B5EF4-FFF2-40B4-BE49-F238E27FC236}">
                <a16:creationId xmlns:a16="http://schemas.microsoft.com/office/drawing/2014/main" id="{0C39B029-06D6-4093-A982-B118139DF92E}"/>
              </a:ext>
            </a:extLst>
          </p:cNvPr>
          <p:cNvGraphicFramePr>
            <a:graphicFrameLocks noGrp="1"/>
          </p:cNvGraphicFramePr>
          <p:nvPr>
            <p:ph type="tbl" sz="quarter" idx="13"/>
            <p:extLst>
              <p:ext uri="{D42A27DB-BD31-4B8C-83A1-F6EECF244321}">
                <p14:modId xmlns:p14="http://schemas.microsoft.com/office/powerpoint/2010/main" val="1068046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55452673"/>
                    </a:ext>
                  </a:extLst>
                </a:gridCol>
                <a:gridCol w="822960">
                  <a:extLst>
                    <a:ext uri="{9D8B030D-6E8A-4147-A177-3AD203B41FA5}">
                      <a16:colId xmlns:a16="http://schemas.microsoft.com/office/drawing/2014/main" val="2911280868"/>
                    </a:ext>
                  </a:extLst>
                </a:gridCol>
                <a:gridCol w="822960">
                  <a:extLst>
                    <a:ext uri="{9D8B030D-6E8A-4147-A177-3AD203B41FA5}">
                      <a16:colId xmlns:a16="http://schemas.microsoft.com/office/drawing/2014/main" val="1254513814"/>
                    </a:ext>
                  </a:extLst>
                </a:gridCol>
                <a:gridCol w="822960">
                  <a:extLst>
                    <a:ext uri="{9D8B030D-6E8A-4147-A177-3AD203B41FA5}">
                      <a16:colId xmlns:a16="http://schemas.microsoft.com/office/drawing/2014/main" val="3362504040"/>
                    </a:ext>
                  </a:extLst>
                </a:gridCol>
                <a:gridCol w="822960">
                  <a:extLst>
                    <a:ext uri="{9D8B030D-6E8A-4147-A177-3AD203B41FA5}">
                      <a16:colId xmlns:a16="http://schemas.microsoft.com/office/drawing/2014/main" val="1719315775"/>
                    </a:ext>
                  </a:extLst>
                </a:gridCol>
                <a:gridCol w="822960">
                  <a:extLst>
                    <a:ext uri="{9D8B030D-6E8A-4147-A177-3AD203B41FA5}">
                      <a16:colId xmlns:a16="http://schemas.microsoft.com/office/drawing/2014/main" val="206442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326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13:04:06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1086808"/>
                  </a:ext>
                </a:extLst>
              </a:tr>
            </a:tbl>
          </a:graphicData>
        </a:graphic>
      </p:graphicFrame>
      <p:sp>
        <p:nvSpPr>
          <p:cNvPr id="4" name="Text Placeholder 3">
            <a:extLst>
              <a:ext uri="{FF2B5EF4-FFF2-40B4-BE49-F238E27FC236}">
                <a16:creationId xmlns:a16="http://schemas.microsoft.com/office/drawing/2014/main" id="{846E0F50-9DDA-43E6-8C62-8E101FF3F01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71982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8EC45-6E9B-4886-BE2E-F889E64C8B74}"/>
              </a:ext>
            </a:extLst>
          </p:cNvPr>
          <p:cNvSpPr>
            <a:spLocks noGrp="1"/>
          </p:cNvSpPr>
          <p:nvPr>
            <p:ph type="title"/>
          </p:nvPr>
        </p:nvSpPr>
        <p:spPr/>
        <p:txBody>
          <a:bodyPr/>
          <a:lstStyle/>
          <a:p>
            <a:r>
              <a:rPr lang="en-US"/>
              <a:t>GooglePlus Posts Table | Buss AG - 6 of 7</a:t>
            </a:r>
          </a:p>
        </p:txBody>
      </p:sp>
      <p:graphicFrame>
        <p:nvGraphicFramePr>
          <p:cNvPr id="5" name="Table Placeholder 4">
            <a:extLst>
              <a:ext uri="{FF2B5EF4-FFF2-40B4-BE49-F238E27FC236}">
                <a16:creationId xmlns:a16="http://schemas.microsoft.com/office/drawing/2014/main" id="{6D971221-184C-49FF-9766-74B032509602}"/>
              </a:ext>
            </a:extLst>
          </p:cNvPr>
          <p:cNvGraphicFramePr>
            <a:graphicFrameLocks noGrp="1"/>
          </p:cNvGraphicFramePr>
          <p:nvPr>
            <p:ph type="tbl" sz="quarter" idx="13"/>
            <p:extLst>
              <p:ext uri="{D42A27DB-BD31-4B8C-83A1-F6EECF244321}">
                <p14:modId xmlns:p14="http://schemas.microsoft.com/office/powerpoint/2010/main" val="379888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04610367"/>
                    </a:ext>
                  </a:extLst>
                </a:gridCol>
                <a:gridCol w="822960">
                  <a:extLst>
                    <a:ext uri="{9D8B030D-6E8A-4147-A177-3AD203B41FA5}">
                      <a16:colId xmlns:a16="http://schemas.microsoft.com/office/drawing/2014/main" val="2987671465"/>
                    </a:ext>
                  </a:extLst>
                </a:gridCol>
                <a:gridCol w="822960">
                  <a:extLst>
                    <a:ext uri="{9D8B030D-6E8A-4147-A177-3AD203B41FA5}">
                      <a16:colId xmlns:a16="http://schemas.microsoft.com/office/drawing/2014/main" val="1070008379"/>
                    </a:ext>
                  </a:extLst>
                </a:gridCol>
                <a:gridCol w="822960">
                  <a:extLst>
                    <a:ext uri="{9D8B030D-6E8A-4147-A177-3AD203B41FA5}">
                      <a16:colId xmlns:a16="http://schemas.microsoft.com/office/drawing/2014/main" val="171740165"/>
                    </a:ext>
                  </a:extLst>
                </a:gridCol>
                <a:gridCol w="822960">
                  <a:extLst>
                    <a:ext uri="{9D8B030D-6E8A-4147-A177-3AD203B41FA5}">
                      <a16:colId xmlns:a16="http://schemas.microsoft.com/office/drawing/2014/main" val="2749247393"/>
                    </a:ext>
                  </a:extLst>
                </a:gridCol>
                <a:gridCol w="822960">
                  <a:extLst>
                    <a:ext uri="{9D8B030D-6E8A-4147-A177-3AD203B41FA5}">
                      <a16:colId xmlns:a16="http://schemas.microsoft.com/office/drawing/2014/main" val="255816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83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09:05:34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P&amp;amp;M Cable Consulting we have developed an individual solution for a Chinese cable manufacturer. 
Denis Labbé, owner and consultant at P&amp;amp;M Cable Consulting LLC, summarizes the results of the joint project: “Based on the successful cooperation between P&amp;amp;M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P&amp;amp;M’s superior compound formulations. The performance of the produced cables demonstrates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5361850"/>
                  </a:ext>
                </a:extLst>
              </a:tr>
            </a:tbl>
          </a:graphicData>
        </a:graphic>
      </p:graphicFrame>
      <p:sp>
        <p:nvSpPr>
          <p:cNvPr id="4" name="Text Placeholder 3">
            <a:extLst>
              <a:ext uri="{FF2B5EF4-FFF2-40B4-BE49-F238E27FC236}">
                <a16:creationId xmlns:a16="http://schemas.microsoft.com/office/drawing/2014/main" id="{3C985DC0-A234-4742-A579-B7549C13795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56795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6AA14-12BE-4DC9-94B0-0F2AA5F92ED9}"/>
              </a:ext>
            </a:extLst>
          </p:cNvPr>
          <p:cNvSpPr>
            <a:spLocks noGrp="1"/>
          </p:cNvSpPr>
          <p:nvPr>
            <p:ph type="title"/>
          </p:nvPr>
        </p:nvSpPr>
        <p:spPr/>
        <p:txBody>
          <a:bodyPr/>
          <a:lstStyle/>
          <a:p>
            <a:r>
              <a:rPr lang="en-US"/>
              <a:t>GooglePlus Posts Table | Buss AG - 7 of 7</a:t>
            </a:r>
          </a:p>
        </p:txBody>
      </p:sp>
      <p:graphicFrame>
        <p:nvGraphicFramePr>
          <p:cNvPr id="5" name="Table Placeholder 4">
            <a:extLst>
              <a:ext uri="{FF2B5EF4-FFF2-40B4-BE49-F238E27FC236}">
                <a16:creationId xmlns:a16="http://schemas.microsoft.com/office/drawing/2014/main" id="{1E579D8B-DC9A-4CCF-878A-8AFD52344062}"/>
              </a:ext>
            </a:extLst>
          </p:cNvPr>
          <p:cNvGraphicFramePr>
            <a:graphicFrameLocks noGrp="1"/>
          </p:cNvGraphicFramePr>
          <p:nvPr>
            <p:ph type="tbl" sz="quarter" idx="13"/>
            <p:extLst>
              <p:ext uri="{D42A27DB-BD31-4B8C-83A1-F6EECF244321}">
                <p14:modId xmlns:p14="http://schemas.microsoft.com/office/powerpoint/2010/main" val="398406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67086166"/>
                    </a:ext>
                  </a:extLst>
                </a:gridCol>
                <a:gridCol w="822960">
                  <a:extLst>
                    <a:ext uri="{9D8B030D-6E8A-4147-A177-3AD203B41FA5}">
                      <a16:colId xmlns:a16="http://schemas.microsoft.com/office/drawing/2014/main" val="596405139"/>
                    </a:ext>
                  </a:extLst>
                </a:gridCol>
                <a:gridCol w="822960">
                  <a:extLst>
                    <a:ext uri="{9D8B030D-6E8A-4147-A177-3AD203B41FA5}">
                      <a16:colId xmlns:a16="http://schemas.microsoft.com/office/drawing/2014/main" val="1481058580"/>
                    </a:ext>
                  </a:extLst>
                </a:gridCol>
                <a:gridCol w="822960">
                  <a:extLst>
                    <a:ext uri="{9D8B030D-6E8A-4147-A177-3AD203B41FA5}">
                      <a16:colId xmlns:a16="http://schemas.microsoft.com/office/drawing/2014/main" val="1223323276"/>
                    </a:ext>
                  </a:extLst>
                </a:gridCol>
                <a:gridCol w="822960">
                  <a:extLst>
                    <a:ext uri="{9D8B030D-6E8A-4147-A177-3AD203B41FA5}">
                      <a16:colId xmlns:a16="http://schemas.microsoft.com/office/drawing/2014/main" val="1687995186"/>
                    </a:ext>
                  </a:extLst>
                </a:gridCol>
                <a:gridCol w="822960">
                  <a:extLst>
                    <a:ext uri="{9D8B030D-6E8A-4147-A177-3AD203B41FA5}">
                      <a16:colId xmlns:a16="http://schemas.microsoft.com/office/drawing/2014/main" val="3279493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612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19:48:35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&amp;quot;PLAST has once again proven its internationality. We welcomed many interested visitors from Europe, the Middle East, Asia and Japan to our booth. We are particularly pleased that we were able to register a positive, dynamic investment climate in Italy,&amp;quot; summarizes Philip Nising, CEO of Buss AG. 
Next fair: 
Compounding World Expo 2018
June, 27 - 28, 2018
Hall 1, Booth 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6703949"/>
                  </a:ext>
                </a:extLst>
              </a:tr>
            </a:tbl>
          </a:graphicData>
        </a:graphic>
      </p:graphicFrame>
      <p:sp>
        <p:nvSpPr>
          <p:cNvPr id="4" name="Text Placeholder 3">
            <a:extLst>
              <a:ext uri="{FF2B5EF4-FFF2-40B4-BE49-F238E27FC236}">
                <a16:creationId xmlns:a16="http://schemas.microsoft.com/office/drawing/2014/main" id="{CD2A2598-E226-484E-A4B4-7ED81B8B97D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1314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EB3B5-2D69-4B08-BC1B-BE2AD4705B32}"/>
              </a:ext>
            </a:extLst>
          </p:cNvPr>
          <p:cNvSpPr>
            <a:spLocks noGrp="1"/>
          </p:cNvSpPr>
          <p:nvPr>
            <p:ph type="title"/>
          </p:nvPr>
        </p:nvSpPr>
        <p:spPr/>
        <p:txBody>
          <a:bodyPr/>
          <a:lstStyle/>
          <a:p>
            <a:r>
              <a:rPr lang="en-US"/>
              <a:t>GooglePlus Posts | Buss AG</a:t>
            </a:r>
          </a:p>
        </p:txBody>
      </p:sp>
      <p:graphicFrame>
        <p:nvGraphicFramePr>
          <p:cNvPr id="6" name="Chart Placeholder 5">
            <a:extLst>
              <a:ext uri="{FF2B5EF4-FFF2-40B4-BE49-F238E27FC236}">
                <a16:creationId xmlns:a16="http://schemas.microsoft.com/office/drawing/2014/main" id="{2F2B8C5B-5F13-4CD1-8887-E7012C26AD8D}"/>
              </a:ext>
            </a:extLst>
          </p:cNvPr>
          <p:cNvGraphicFramePr>
            <a:graphicFrameLocks noGrp="1"/>
          </p:cNvGraphicFramePr>
          <p:nvPr>
            <p:ph type="chart" sz="quarter" idx="13"/>
            <p:extLst>
              <p:ext uri="{D42A27DB-BD31-4B8C-83A1-F6EECF244321}">
                <p14:modId xmlns:p14="http://schemas.microsoft.com/office/powerpoint/2010/main" val="3197199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5A6C1-ABD4-4E56-B1CA-1EE88E4C91F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DB51135-3632-4B88-8C71-D0BE540A64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8331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B9F0-6178-474B-80DC-7A484D367D4C}"/>
              </a:ext>
            </a:extLst>
          </p:cNvPr>
          <p:cNvSpPr>
            <a:spLocks noGrp="1"/>
          </p:cNvSpPr>
          <p:nvPr>
            <p:ph type="title"/>
          </p:nvPr>
        </p:nvSpPr>
        <p:spPr/>
        <p:txBody>
          <a:bodyPr/>
          <a:lstStyle/>
          <a:p>
            <a:r>
              <a:rPr lang="en-US"/>
              <a:t>GooglePlus Interaction Rate | Buss AG</a:t>
            </a:r>
          </a:p>
        </p:txBody>
      </p:sp>
      <p:graphicFrame>
        <p:nvGraphicFramePr>
          <p:cNvPr id="6" name="Chart Placeholder 5">
            <a:extLst>
              <a:ext uri="{FF2B5EF4-FFF2-40B4-BE49-F238E27FC236}">
                <a16:creationId xmlns:a16="http://schemas.microsoft.com/office/drawing/2014/main" id="{A34D991E-E556-49B8-BA00-3A8E0753B56D}"/>
              </a:ext>
            </a:extLst>
          </p:cNvPr>
          <p:cNvGraphicFramePr>
            <a:graphicFrameLocks noGrp="1"/>
          </p:cNvGraphicFramePr>
          <p:nvPr>
            <p:ph type="chart" sz="quarter" idx="13"/>
            <p:extLst>
              <p:ext uri="{D42A27DB-BD31-4B8C-83A1-F6EECF244321}">
                <p14:modId xmlns:p14="http://schemas.microsoft.com/office/powerpoint/2010/main" val="212330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E73D8D-5440-4667-9ABA-90A2B543D3B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FF422003-B23D-45E8-B584-82F40E860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5419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398</Words>
  <Application>Microsoft Office PowerPoint</Application>
  <PresentationFormat>On-screen Show (4:3)</PresentationFormat>
  <Paragraphs>167</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BUSS Google+</vt:lpstr>
      <vt:lpstr>GooglePlus Key Metrics Table | Buss AG</vt:lpstr>
      <vt:lpstr>GooglePlus Circle Followers Table | Buss AG</vt:lpstr>
      <vt:lpstr>GooglePlus Circle Followers Total | Buss AG</vt:lpstr>
      <vt:lpstr>GooglePlus Posts Table | Buss AG - 1 of 7</vt:lpstr>
      <vt:lpstr>GooglePlus Posts Table | Buss AG - 2 of 7</vt:lpstr>
      <vt:lpstr>GooglePlus Posts Table | Buss AG - 3 of 7</vt:lpstr>
      <vt:lpstr>GooglePlus Posts Table | Buss AG - 4 of 7</vt:lpstr>
      <vt:lpstr>GooglePlus Posts Table | Buss AG - 5 of 7</vt:lpstr>
      <vt:lpstr>GooglePlus Posts Table | Buss AG - 6 of 7</vt:lpstr>
      <vt:lpstr>GooglePlus Posts Table | Buss AG - 7 of 7</vt:lpstr>
      <vt:lpstr>GooglePlus Posts | Buss AG</vt:lpstr>
      <vt:lpstr>GooglePlus Interaction Rate | Buss AG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BUSS Google+</dc:title>
  <dc:creator>Administrator</dc:creator>
  <cp:lastModifiedBy>Administrator</cp:lastModifiedBy>
  <cp:revision>1</cp:revision>
  <dcterms:created xsi:type="dcterms:W3CDTF">2018-08-31T10:57:15Z</dcterms:created>
  <dcterms:modified xsi:type="dcterms:W3CDTF">2018-08-31T10:57:36Z</dcterms:modified>
</cp:coreProperties>
</file>