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numCache>
            </c:numRef>
          </c:val>
          <c:smooth val="0"/>
          <c:extLst>
            <c:ext xmlns:c16="http://schemas.microsoft.com/office/drawing/2014/chart" uri="{C3380CC4-5D6E-409C-BE32-E72D297353CC}">
              <c16:uniqueId val="{00000000-4E8A-403A-8A82-7778DF0DEBED}"/>
            </c:ext>
          </c:extLst>
        </c:ser>
        <c:dLbls>
          <c:showLegendKey val="0"/>
          <c:showVal val="0"/>
          <c:showCatName val="0"/>
          <c:showSerName val="0"/>
          <c:showPercent val="0"/>
          <c:showBubbleSize val="0"/>
        </c:dLbls>
        <c:smooth val="0"/>
        <c:axId val="350986136"/>
        <c:axId val="350986464"/>
      </c:lineChart>
      <c:dateAx>
        <c:axId val="35098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86464"/>
        <c:crosses val="autoZero"/>
        <c:auto val="1"/>
        <c:lblOffset val="100"/>
        <c:baseTimeUnit val="days"/>
      </c:dateAx>
      <c:valAx>
        <c:axId val="35098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8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0</c:v>
                </c:pt>
                <c:pt idx="1">
                  <c:v>0</c:v>
                </c:pt>
                <c:pt idx="2">
                  <c:v>0</c:v>
                </c:pt>
                <c:pt idx="3">
                  <c:v>1</c:v>
                </c:pt>
                <c:pt idx="4">
                  <c:v>0</c:v>
                </c:pt>
                <c:pt idx="5">
                  <c:v>0</c:v>
                </c:pt>
                <c:pt idx="6">
                  <c:v>0</c:v>
                </c:pt>
                <c:pt idx="7">
                  <c:v>1</c:v>
                </c:pt>
                <c:pt idx="8">
                  <c:v>0</c:v>
                </c:pt>
                <c:pt idx="9">
                  <c:v>0</c:v>
                </c:pt>
                <c:pt idx="10">
                  <c:v>0</c:v>
                </c:pt>
                <c:pt idx="11">
                  <c:v>0</c:v>
                </c:pt>
                <c:pt idx="12">
                  <c:v>1</c:v>
                </c:pt>
                <c:pt idx="13">
                  <c:v>1</c:v>
                </c:pt>
                <c:pt idx="14">
                  <c:v>1</c:v>
                </c:pt>
                <c:pt idx="15">
                  <c:v>1</c:v>
                </c:pt>
                <c:pt idx="16">
                  <c:v>2</c:v>
                </c:pt>
              </c:numCache>
            </c:numRef>
          </c:val>
          <c:smooth val="0"/>
          <c:extLst>
            <c:ext xmlns:c16="http://schemas.microsoft.com/office/drawing/2014/chart" uri="{C3380CC4-5D6E-409C-BE32-E72D297353CC}">
              <c16:uniqueId val="{00000000-DB25-40B9-A915-53439C34318D}"/>
            </c:ext>
          </c:extLst>
        </c:ser>
        <c:dLbls>
          <c:showLegendKey val="0"/>
          <c:showVal val="0"/>
          <c:showCatName val="0"/>
          <c:showSerName val="0"/>
          <c:showPercent val="0"/>
          <c:showBubbleSize val="0"/>
        </c:dLbls>
        <c:smooth val="0"/>
        <c:axId val="406472280"/>
        <c:axId val="406474248"/>
      </c:lineChart>
      <c:dateAx>
        <c:axId val="40647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74248"/>
        <c:crosses val="autoZero"/>
        <c:auto val="1"/>
        <c:lblOffset val="100"/>
        <c:baseTimeUnit val="days"/>
      </c:dateAx>
      <c:valAx>
        <c:axId val="40647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7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numCache>
            </c:numRef>
          </c:val>
          <c:smooth val="0"/>
          <c:extLst>
            <c:ext xmlns:c16="http://schemas.microsoft.com/office/drawing/2014/chart" uri="{C3380CC4-5D6E-409C-BE32-E72D297353CC}">
              <c16:uniqueId val="{00000000-DF65-4B70-B6AE-BE26EBF47278}"/>
            </c:ext>
          </c:extLst>
        </c:ser>
        <c:dLbls>
          <c:showLegendKey val="0"/>
          <c:showVal val="0"/>
          <c:showCatName val="0"/>
          <c:showSerName val="0"/>
          <c:showPercent val="0"/>
          <c:showBubbleSize val="0"/>
        </c:dLbls>
        <c:smooth val="0"/>
        <c:axId val="359385248"/>
        <c:axId val="359389840"/>
      </c:lineChart>
      <c:dateAx>
        <c:axId val="35938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89840"/>
        <c:crosses val="autoZero"/>
        <c:auto val="1"/>
        <c:lblOffset val="100"/>
        <c:baseTimeUnit val="days"/>
      </c:dateAx>
      <c:valAx>
        <c:axId val="35938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8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4A0FC-367D-49F7-B325-AC9667E9E5ED}"/>
              </a:ext>
            </a:extLst>
          </p:cNvPr>
          <p:cNvSpPr>
            <a:spLocks noGrp="1"/>
          </p:cNvSpPr>
          <p:nvPr>
            <p:ph type="ctrTitle"/>
          </p:nvPr>
        </p:nvSpPr>
        <p:spPr/>
        <p:txBody>
          <a:bodyPr/>
          <a:lstStyle/>
          <a:p>
            <a:r>
              <a:rPr lang="en-US"/>
              <a:t>BUSS Google+</a:t>
            </a:r>
          </a:p>
        </p:txBody>
      </p:sp>
      <p:sp>
        <p:nvSpPr>
          <p:cNvPr id="3" name="Subtitle 2">
            <a:extLst>
              <a:ext uri="{FF2B5EF4-FFF2-40B4-BE49-F238E27FC236}">
                <a16:creationId xmlns:a16="http://schemas.microsoft.com/office/drawing/2014/main" id="{4E50AB66-3E10-409B-A05E-7DD9020EBFD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89768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F8786-A126-4752-B370-A43BDFB5644C}"/>
              </a:ext>
            </a:extLst>
          </p:cNvPr>
          <p:cNvSpPr>
            <a:spLocks noGrp="1"/>
          </p:cNvSpPr>
          <p:nvPr>
            <p:ph type="title"/>
          </p:nvPr>
        </p:nvSpPr>
        <p:spPr/>
        <p:txBody>
          <a:bodyPr/>
          <a:lstStyle/>
          <a:p>
            <a:r>
              <a:rPr lang="en-US"/>
              <a:t>GooglePlus Key Metrics Table | Buss AG</a:t>
            </a:r>
          </a:p>
        </p:txBody>
      </p:sp>
      <p:graphicFrame>
        <p:nvGraphicFramePr>
          <p:cNvPr id="5" name="Table Placeholder 4">
            <a:extLst>
              <a:ext uri="{FF2B5EF4-FFF2-40B4-BE49-F238E27FC236}">
                <a16:creationId xmlns:a16="http://schemas.microsoft.com/office/drawing/2014/main" id="{DF8E9139-FDED-4CDB-B6BF-7BACC9ED1798}"/>
              </a:ext>
            </a:extLst>
          </p:cNvPr>
          <p:cNvGraphicFramePr>
            <a:graphicFrameLocks noGrp="1"/>
          </p:cNvGraphicFramePr>
          <p:nvPr>
            <p:ph type="tbl" sz="quarter" idx="13"/>
            <p:extLst>
              <p:ext uri="{D42A27DB-BD31-4B8C-83A1-F6EECF244321}">
                <p14:modId xmlns:p14="http://schemas.microsoft.com/office/powerpoint/2010/main" val="285980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7562799"/>
                    </a:ext>
                  </a:extLst>
                </a:gridCol>
                <a:gridCol w="740664">
                  <a:extLst>
                    <a:ext uri="{9D8B030D-6E8A-4147-A177-3AD203B41FA5}">
                      <a16:colId xmlns:a16="http://schemas.microsoft.com/office/drawing/2014/main" val="4188815136"/>
                    </a:ext>
                  </a:extLst>
                </a:gridCol>
                <a:gridCol w="740664">
                  <a:extLst>
                    <a:ext uri="{9D8B030D-6E8A-4147-A177-3AD203B41FA5}">
                      <a16:colId xmlns:a16="http://schemas.microsoft.com/office/drawing/2014/main" val="806287609"/>
                    </a:ext>
                  </a:extLst>
                </a:gridCol>
                <a:gridCol w="740664">
                  <a:extLst>
                    <a:ext uri="{9D8B030D-6E8A-4147-A177-3AD203B41FA5}">
                      <a16:colId xmlns:a16="http://schemas.microsoft.com/office/drawing/2014/main" val="969959076"/>
                    </a:ext>
                  </a:extLst>
                </a:gridCol>
                <a:gridCol w="740664">
                  <a:extLst>
                    <a:ext uri="{9D8B030D-6E8A-4147-A177-3AD203B41FA5}">
                      <a16:colId xmlns:a16="http://schemas.microsoft.com/office/drawing/2014/main" val="3729142823"/>
                    </a:ext>
                  </a:extLst>
                </a:gridCol>
                <a:gridCol w="740664">
                  <a:extLst>
                    <a:ext uri="{9D8B030D-6E8A-4147-A177-3AD203B41FA5}">
                      <a16:colId xmlns:a16="http://schemas.microsoft.com/office/drawing/2014/main" val="2181417569"/>
                    </a:ext>
                  </a:extLst>
                </a:gridCol>
                <a:gridCol w="740664">
                  <a:extLst>
                    <a:ext uri="{9D8B030D-6E8A-4147-A177-3AD203B41FA5}">
                      <a16:colId xmlns:a16="http://schemas.microsoft.com/office/drawing/2014/main" val="1772926381"/>
                    </a:ext>
                  </a:extLst>
                </a:gridCol>
                <a:gridCol w="740664">
                  <a:extLst>
                    <a:ext uri="{9D8B030D-6E8A-4147-A177-3AD203B41FA5}">
                      <a16:colId xmlns:a16="http://schemas.microsoft.com/office/drawing/2014/main" val="3687689253"/>
                    </a:ext>
                  </a:extLst>
                </a:gridCol>
                <a:gridCol w="740664">
                  <a:extLst>
                    <a:ext uri="{9D8B030D-6E8A-4147-A177-3AD203B41FA5}">
                      <a16:colId xmlns:a16="http://schemas.microsoft.com/office/drawing/2014/main" val="3087052638"/>
                    </a:ext>
                  </a:extLst>
                </a:gridCol>
                <a:gridCol w="740664">
                  <a:extLst>
                    <a:ext uri="{9D8B030D-6E8A-4147-A177-3AD203B41FA5}">
                      <a16:colId xmlns:a16="http://schemas.microsoft.com/office/drawing/2014/main" val="4090632454"/>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a:t>
                      </a:r>
                    </a:p>
                  </a:txBody>
                  <a:tcPr/>
                </a:tc>
                <a:tc>
                  <a:txBody>
                    <a:bodyPr/>
                    <a:lstStyle/>
                    <a:p>
                      <a:r>
                        <a:rPr lang="en-US" sz="1000"/>
                        <a:t>Page +1's</a:t>
                      </a:r>
                    </a:p>
                  </a:txBody>
                  <a:tcPr/>
                </a:tc>
                <a:tc>
                  <a:txBody>
                    <a:bodyPr/>
                    <a:lstStyle/>
                    <a:p>
                      <a:r>
                        <a:rPr lang="en-US" sz="1000"/>
                        <a:t>+/-</a:t>
                      </a:r>
                    </a:p>
                  </a:txBody>
                  <a:tcPr/>
                </a:tc>
                <a:tc>
                  <a:txBody>
                    <a:bodyPr/>
                    <a:lstStyle/>
                    <a:p>
                      <a:r>
                        <a:rPr lang="en-US" sz="1000"/>
                        <a:t>Posts</a:t>
                      </a:r>
                    </a:p>
                  </a:txBody>
                  <a:tcPr/>
                </a:tc>
                <a:tc>
                  <a:txBody>
                    <a:bodyPr/>
                    <a:lstStyle/>
                    <a:p>
                      <a:r>
                        <a:rPr lang="en-US" sz="1000"/>
                        <a:t>+1's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3110997698"/>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18452587"/>
                  </a:ext>
                </a:extLst>
              </a:tr>
            </a:tbl>
          </a:graphicData>
        </a:graphic>
      </p:graphicFrame>
      <p:sp>
        <p:nvSpPr>
          <p:cNvPr id="4" name="Text Placeholder 3">
            <a:extLst>
              <a:ext uri="{FF2B5EF4-FFF2-40B4-BE49-F238E27FC236}">
                <a16:creationId xmlns:a16="http://schemas.microsoft.com/office/drawing/2014/main" id="{93E10ABB-6CDF-4561-AEB5-E71DC1884380}"/>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302400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724CD-6E37-40D6-BAF6-C6EA1B00A431}"/>
              </a:ext>
            </a:extLst>
          </p:cNvPr>
          <p:cNvSpPr>
            <a:spLocks noGrp="1"/>
          </p:cNvSpPr>
          <p:nvPr>
            <p:ph type="title"/>
          </p:nvPr>
        </p:nvSpPr>
        <p:spPr/>
        <p:txBody>
          <a:bodyPr/>
          <a:lstStyle/>
          <a:p>
            <a:r>
              <a:rPr lang="en-US"/>
              <a:t>GooglePlus Circle Followers Table | Buss AG</a:t>
            </a:r>
          </a:p>
        </p:txBody>
      </p:sp>
      <p:graphicFrame>
        <p:nvGraphicFramePr>
          <p:cNvPr id="5" name="Table Placeholder 4">
            <a:extLst>
              <a:ext uri="{FF2B5EF4-FFF2-40B4-BE49-F238E27FC236}">
                <a16:creationId xmlns:a16="http://schemas.microsoft.com/office/drawing/2014/main" id="{40BFF18D-C023-4324-9A8A-591E5231CD17}"/>
              </a:ext>
            </a:extLst>
          </p:cNvPr>
          <p:cNvGraphicFramePr>
            <a:graphicFrameLocks noGrp="1"/>
          </p:cNvGraphicFramePr>
          <p:nvPr>
            <p:ph type="tbl" sz="quarter" idx="13"/>
            <p:extLst>
              <p:ext uri="{D42A27DB-BD31-4B8C-83A1-F6EECF244321}">
                <p14:modId xmlns:p14="http://schemas.microsoft.com/office/powerpoint/2010/main" val="1061452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2058811"/>
                    </a:ext>
                  </a:extLst>
                </a:gridCol>
                <a:gridCol w="1234440">
                  <a:extLst>
                    <a:ext uri="{9D8B030D-6E8A-4147-A177-3AD203B41FA5}">
                      <a16:colId xmlns:a16="http://schemas.microsoft.com/office/drawing/2014/main" val="1638856348"/>
                    </a:ext>
                  </a:extLst>
                </a:gridCol>
                <a:gridCol w="822960">
                  <a:extLst>
                    <a:ext uri="{9D8B030D-6E8A-4147-A177-3AD203B41FA5}">
                      <a16:colId xmlns:a16="http://schemas.microsoft.com/office/drawing/2014/main" val="467619769"/>
                    </a:ext>
                  </a:extLst>
                </a:gridCol>
                <a:gridCol w="822960">
                  <a:extLst>
                    <a:ext uri="{9D8B030D-6E8A-4147-A177-3AD203B41FA5}">
                      <a16:colId xmlns:a16="http://schemas.microsoft.com/office/drawing/2014/main" val="2854044843"/>
                    </a:ext>
                  </a:extLst>
                </a:gridCol>
                <a:gridCol w="822960">
                  <a:extLst>
                    <a:ext uri="{9D8B030D-6E8A-4147-A177-3AD203B41FA5}">
                      <a16:colId xmlns:a16="http://schemas.microsoft.com/office/drawing/2014/main" val="787845870"/>
                    </a:ext>
                  </a:extLst>
                </a:gridCol>
                <a:gridCol w="822960">
                  <a:extLst>
                    <a:ext uri="{9D8B030D-6E8A-4147-A177-3AD203B41FA5}">
                      <a16:colId xmlns:a16="http://schemas.microsoft.com/office/drawing/2014/main" val="2489945384"/>
                    </a:ext>
                  </a:extLst>
                </a:gridCol>
                <a:gridCol w="822960">
                  <a:extLst>
                    <a:ext uri="{9D8B030D-6E8A-4147-A177-3AD203B41FA5}">
                      <a16:colId xmlns:a16="http://schemas.microsoft.com/office/drawing/2014/main" val="1893544665"/>
                    </a:ext>
                  </a:extLst>
                </a:gridCol>
                <a:gridCol w="822960">
                  <a:extLst>
                    <a:ext uri="{9D8B030D-6E8A-4147-A177-3AD203B41FA5}">
                      <a16:colId xmlns:a16="http://schemas.microsoft.com/office/drawing/2014/main" val="2800600776"/>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500845761"/>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38645665"/>
                  </a:ext>
                </a:extLst>
              </a:tr>
            </a:tbl>
          </a:graphicData>
        </a:graphic>
      </p:graphicFrame>
      <p:sp>
        <p:nvSpPr>
          <p:cNvPr id="4" name="Text Placeholder 3">
            <a:extLst>
              <a:ext uri="{FF2B5EF4-FFF2-40B4-BE49-F238E27FC236}">
                <a16:creationId xmlns:a16="http://schemas.microsoft.com/office/drawing/2014/main" id="{C1F4DFDB-CBD4-4D6B-9E14-E55F7326CA4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27521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2E9A8-B4CD-419A-B32F-9020F628F278}"/>
              </a:ext>
            </a:extLst>
          </p:cNvPr>
          <p:cNvSpPr>
            <a:spLocks noGrp="1"/>
          </p:cNvSpPr>
          <p:nvPr>
            <p:ph type="title"/>
          </p:nvPr>
        </p:nvSpPr>
        <p:spPr/>
        <p:txBody>
          <a:bodyPr/>
          <a:lstStyle/>
          <a:p>
            <a:r>
              <a:rPr lang="en-US"/>
              <a:t>GooglePlus Circle Followers Total | Buss AG</a:t>
            </a:r>
          </a:p>
        </p:txBody>
      </p:sp>
      <p:graphicFrame>
        <p:nvGraphicFramePr>
          <p:cNvPr id="6" name="Chart Placeholder 5">
            <a:extLst>
              <a:ext uri="{FF2B5EF4-FFF2-40B4-BE49-F238E27FC236}">
                <a16:creationId xmlns:a16="http://schemas.microsoft.com/office/drawing/2014/main" id="{15A2A301-3CED-4779-9C07-939BB7C06253}"/>
              </a:ext>
            </a:extLst>
          </p:cNvPr>
          <p:cNvGraphicFramePr>
            <a:graphicFrameLocks noGrp="1"/>
          </p:cNvGraphicFramePr>
          <p:nvPr>
            <p:ph type="chart" sz="quarter" idx="13"/>
            <p:extLst>
              <p:ext uri="{D42A27DB-BD31-4B8C-83A1-F6EECF244321}">
                <p14:modId xmlns:p14="http://schemas.microsoft.com/office/powerpoint/2010/main" val="852079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8470B-1E0E-47E4-A090-E10409BD6284}"/>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0EE0FD2C-2214-4A9F-B521-0CD026F2A0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029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F3CE-FF6A-4AF7-A809-A10ABDE65E30}"/>
              </a:ext>
            </a:extLst>
          </p:cNvPr>
          <p:cNvSpPr>
            <a:spLocks noGrp="1"/>
          </p:cNvSpPr>
          <p:nvPr>
            <p:ph type="title"/>
          </p:nvPr>
        </p:nvSpPr>
        <p:spPr/>
        <p:txBody>
          <a:bodyPr/>
          <a:lstStyle/>
          <a:p>
            <a:r>
              <a:rPr lang="en-US"/>
              <a:t>GooglePlus Posts Table | Buss AG - 1 of 4</a:t>
            </a:r>
          </a:p>
        </p:txBody>
      </p:sp>
      <p:graphicFrame>
        <p:nvGraphicFramePr>
          <p:cNvPr id="5" name="Table Placeholder 4">
            <a:extLst>
              <a:ext uri="{FF2B5EF4-FFF2-40B4-BE49-F238E27FC236}">
                <a16:creationId xmlns:a16="http://schemas.microsoft.com/office/drawing/2014/main" id="{61F626EB-C343-4A3B-A73B-EDE817262A29}"/>
              </a:ext>
            </a:extLst>
          </p:cNvPr>
          <p:cNvGraphicFramePr>
            <a:graphicFrameLocks noGrp="1"/>
          </p:cNvGraphicFramePr>
          <p:nvPr>
            <p:ph type="tbl" sz="quarter" idx="13"/>
            <p:extLst>
              <p:ext uri="{D42A27DB-BD31-4B8C-83A1-F6EECF244321}">
                <p14:modId xmlns:p14="http://schemas.microsoft.com/office/powerpoint/2010/main" val="269726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27610322"/>
                    </a:ext>
                  </a:extLst>
                </a:gridCol>
                <a:gridCol w="822960">
                  <a:extLst>
                    <a:ext uri="{9D8B030D-6E8A-4147-A177-3AD203B41FA5}">
                      <a16:colId xmlns:a16="http://schemas.microsoft.com/office/drawing/2014/main" val="1345000951"/>
                    </a:ext>
                  </a:extLst>
                </a:gridCol>
                <a:gridCol w="822960">
                  <a:extLst>
                    <a:ext uri="{9D8B030D-6E8A-4147-A177-3AD203B41FA5}">
                      <a16:colId xmlns:a16="http://schemas.microsoft.com/office/drawing/2014/main" val="153329303"/>
                    </a:ext>
                  </a:extLst>
                </a:gridCol>
                <a:gridCol w="822960">
                  <a:extLst>
                    <a:ext uri="{9D8B030D-6E8A-4147-A177-3AD203B41FA5}">
                      <a16:colId xmlns:a16="http://schemas.microsoft.com/office/drawing/2014/main" val="652125435"/>
                    </a:ext>
                  </a:extLst>
                </a:gridCol>
                <a:gridCol w="822960">
                  <a:extLst>
                    <a:ext uri="{9D8B030D-6E8A-4147-A177-3AD203B41FA5}">
                      <a16:colId xmlns:a16="http://schemas.microsoft.com/office/drawing/2014/main" val="3710460641"/>
                    </a:ext>
                  </a:extLst>
                </a:gridCol>
                <a:gridCol w="822960">
                  <a:extLst>
                    <a:ext uri="{9D8B030D-6E8A-4147-A177-3AD203B41FA5}">
                      <a16:colId xmlns:a16="http://schemas.microsoft.com/office/drawing/2014/main" val="320365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406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21:16:53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244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10:44:13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0312925"/>
                  </a:ext>
                </a:extLst>
              </a:tr>
            </a:tbl>
          </a:graphicData>
        </a:graphic>
      </p:graphicFrame>
      <p:sp>
        <p:nvSpPr>
          <p:cNvPr id="4" name="Text Placeholder 3">
            <a:extLst>
              <a:ext uri="{FF2B5EF4-FFF2-40B4-BE49-F238E27FC236}">
                <a16:creationId xmlns:a16="http://schemas.microsoft.com/office/drawing/2014/main" id="{CEF6A815-1EE9-4B08-8746-40EDEAA40A72}"/>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242900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79CFD-3BAE-453A-9551-D4DA57C56BD4}"/>
              </a:ext>
            </a:extLst>
          </p:cNvPr>
          <p:cNvSpPr>
            <a:spLocks noGrp="1"/>
          </p:cNvSpPr>
          <p:nvPr>
            <p:ph type="title"/>
          </p:nvPr>
        </p:nvSpPr>
        <p:spPr/>
        <p:txBody>
          <a:bodyPr/>
          <a:lstStyle/>
          <a:p>
            <a:r>
              <a:rPr lang="en-US"/>
              <a:t>GooglePlus Posts Table | Buss AG - 2 of 4</a:t>
            </a:r>
          </a:p>
        </p:txBody>
      </p:sp>
      <p:graphicFrame>
        <p:nvGraphicFramePr>
          <p:cNvPr id="5" name="Table Placeholder 4">
            <a:extLst>
              <a:ext uri="{FF2B5EF4-FFF2-40B4-BE49-F238E27FC236}">
                <a16:creationId xmlns:a16="http://schemas.microsoft.com/office/drawing/2014/main" id="{85BFAC08-E321-4563-9E23-041EA29F2982}"/>
              </a:ext>
            </a:extLst>
          </p:cNvPr>
          <p:cNvGraphicFramePr>
            <a:graphicFrameLocks noGrp="1"/>
          </p:cNvGraphicFramePr>
          <p:nvPr>
            <p:ph type="tbl" sz="quarter" idx="13"/>
            <p:extLst>
              <p:ext uri="{D42A27DB-BD31-4B8C-83A1-F6EECF244321}">
                <p14:modId xmlns:p14="http://schemas.microsoft.com/office/powerpoint/2010/main" val="1564799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30041158"/>
                    </a:ext>
                  </a:extLst>
                </a:gridCol>
                <a:gridCol w="822960">
                  <a:extLst>
                    <a:ext uri="{9D8B030D-6E8A-4147-A177-3AD203B41FA5}">
                      <a16:colId xmlns:a16="http://schemas.microsoft.com/office/drawing/2014/main" val="3738245197"/>
                    </a:ext>
                  </a:extLst>
                </a:gridCol>
                <a:gridCol w="822960">
                  <a:extLst>
                    <a:ext uri="{9D8B030D-6E8A-4147-A177-3AD203B41FA5}">
                      <a16:colId xmlns:a16="http://schemas.microsoft.com/office/drawing/2014/main" val="613702190"/>
                    </a:ext>
                  </a:extLst>
                </a:gridCol>
                <a:gridCol w="822960">
                  <a:extLst>
                    <a:ext uri="{9D8B030D-6E8A-4147-A177-3AD203B41FA5}">
                      <a16:colId xmlns:a16="http://schemas.microsoft.com/office/drawing/2014/main" val="4218305824"/>
                    </a:ext>
                  </a:extLst>
                </a:gridCol>
                <a:gridCol w="822960">
                  <a:extLst>
                    <a:ext uri="{9D8B030D-6E8A-4147-A177-3AD203B41FA5}">
                      <a16:colId xmlns:a16="http://schemas.microsoft.com/office/drawing/2014/main" val="1961418395"/>
                    </a:ext>
                  </a:extLst>
                </a:gridCol>
                <a:gridCol w="822960">
                  <a:extLst>
                    <a:ext uri="{9D8B030D-6E8A-4147-A177-3AD203B41FA5}">
                      <a16:colId xmlns:a16="http://schemas.microsoft.com/office/drawing/2014/main" val="2734920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17:31:40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698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18:37:30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&amp;quot;Today, numerous interested visitors and long-standing customers have visited us,&amp;quot; sums up Gianluca Tregnago, Sales Manager at BUSS. &amp;quot;The concept of our COMPEO is based on modularity, flexibility and versatility. It opens up completely new possibilities in the compounding of polymers. This potential has aroused great interest among visitors at the booth.&amp;quot;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4101074"/>
                  </a:ext>
                </a:extLst>
              </a:tr>
            </a:tbl>
          </a:graphicData>
        </a:graphic>
      </p:graphicFrame>
      <p:sp>
        <p:nvSpPr>
          <p:cNvPr id="4" name="Text Placeholder 3">
            <a:extLst>
              <a:ext uri="{FF2B5EF4-FFF2-40B4-BE49-F238E27FC236}">
                <a16:creationId xmlns:a16="http://schemas.microsoft.com/office/drawing/2014/main" id="{312DF8E9-E5D3-44E8-971E-D301442B4B37}"/>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240537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0527-6A2C-46E0-832E-924E706C400E}"/>
              </a:ext>
            </a:extLst>
          </p:cNvPr>
          <p:cNvSpPr>
            <a:spLocks noGrp="1"/>
          </p:cNvSpPr>
          <p:nvPr>
            <p:ph type="title"/>
          </p:nvPr>
        </p:nvSpPr>
        <p:spPr/>
        <p:txBody>
          <a:bodyPr/>
          <a:lstStyle/>
          <a:p>
            <a:r>
              <a:rPr lang="en-US"/>
              <a:t>GooglePlus Posts Table | Buss AG - 3 of 4</a:t>
            </a:r>
          </a:p>
        </p:txBody>
      </p:sp>
      <p:graphicFrame>
        <p:nvGraphicFramePr>
          <p:cNvPr id="5" name="Table Placeholder 4">
            <a:extLst>
              <a:ext uri="{FF2B5EF4-FFF2-40B4-BE49-F238E27FC236}">
                <a16:creationId xmlns:a16="http://schemas.microsoft.com/office/drawing/2014/main" id="{5010ACE3-DC97-4662-8D8B-4B6C288D1575}"/>
              </a:ext>
            </a:extLst>
          </p:cNvPr>
          <p:cNvGraphicFramePr>
            <a:graphicFrameLocks noGrp="1"/>
          </p:cNvGraphicFramePr>
          <p:nvPr>
            <p:ph type="tbl" sz="quarter" idx="13"/>
            <p:extLst>
              <p:ext uri="{D42A27DB-BD31-4B8C-83A1-F6EECF244321}">
                <p14:modId xmlns:p14="http://schemas.microsoft.com/office/powerpoint/2010/main" val="115885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3529077"/>
                    </a:ext>
                  </a:extLst>
                </a:gridCol>
                <a:gridCol w="822960">
                  <a:extLst>
                    <a:ext uri="{9D8B030D-6E8A-4147-A177-3AD203B41FA5}">
                      <a16:colId xmlns:a16="http://schemas.microsoft.com/office/drawing/2014/main" val="1182208432"/>
                    </a:ext>
                  </a:extLst>
                </a:gridCol>
                <a:gridCol w="822960">
                  <a:extLst>
                    <a:ext uri="{9D8B030D-6E8A-4147-A177-3AD203B41FA5}">
                      <a16:colId xmlns:a16="http://schemas.microsoft.com/office/drawing/2014/main" val="3194823976"/>
                    </a:ext>
                  </a:extLst>
                </a:gridCol>
                <a:gridCol w="822960">
                  <a:extLst>
                    <a:ext uri="{9D8B030D-6E8A-4147-A177-3AD203B41FA5}">
                      <a16:colId xmlns:a16="http://schemas.microsoft.com/office/drawing/2014/main" val="894707798"/>
                    </a:ext>
                  </a:extLst>
                </a:gridCol>
                <a:gridCol w="822960">
                  <a:extLst>
                    <a:ext uri="{9D8B030D-6E8A-4147-A177-3AD203B41FA5}">
                      <a16:colId xmlns:a16="http://schemas.microsoft.com/office/drawing/2014/main" val="588755352"/>
                    </a:ext>
                  </a:extLst>
                </a:gridCol>
                <a:gridCol w="822960">
                  <a:extLst>
                    <a:ext uri="{9D8B030D-6E8A-4147-A177-3AD203B41FA5}">
                      <a16:colId xmlns:a16="http://schemas.microsoft.com/office/drawing/2014/main" val="2125045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870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17:43:25 </a:t>
                      </a:r>
                      <a:r>
                        <a:rPr kumimoji="0" lang="en-US" sz="1000" b="0" i="0" u="none" strike="noStrike" kern="1200" cap="none" spc="0" normalizeH="0" baseline="0" noProof="0">
                          <a:ln>
                            <a:noFill/>
                          </a:ln>
                          <a:solidFill>
                            <a:prstClr val="black"/>
                          </a:solidFill>
                          <a:effectLst/>
                          <a:uLnTx/>
                          <a:uFillTx/>
                          <a:latin typeface="+mn-lt"/>
                          <a:ea typeface="+mn-ea"/>
                          <a:cs typeface="+mn-cs"/>
                        </a:rPr>
                        <a:t>
COMPEO – New configurable process zone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2889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13:28:47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6401885"/>
                  </a:ext>
                </a:extLst>
              </a:tr>
            </a:tbl>
          </a:graphicData>
        </a:graphic>
      </p:graphicFrame>
      <p:sp>
        <p:nvSpPr>
          <p:cNvPr id="4" name="Text Placeholder 3">
            <a:extLst>
              <a:ext uri="{FF2B5EF4-FFF2-40B4-BE49-F238E27FC236}">
                <a16:creationId xmlns:a16="http://schemas.microsoft.com/office/drawing/2014/main" id="{0EA38578-2024-440D-B0A0-FEC89A021584}"/>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27047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9718-F632-43AB-A9E5-3BE07708B5F8}"/>
              </a:ext>
            </a:extLst>
          </p:cNvPr>
          <p:cNvSpPr>
            <a:spLocks noGrp="1"/>
          </p:cNvSpPr>
          <p:nvPr>
            <p:ph type="title"/>
          </p:nvPr>
        </p:nvSpPr>
        <p:spPr/>
        <p:txBody>
          <a:bodyPr/>
          <a:lstStyle/>
          <a:p>
            <a:r>
              <a:rPr lang="en-US"/>
              <a:t>GooglePlus Posts Table | Buss AG - 4 of 4</a:t>
            </a:r>
          </a:p>
        </p:txBody>
      </p:sp>
      <p:graphicFrame>
        <p:nvGraphicFramePr>
          <p:cNvPr id="5" name="Table Placeholder 4">
            <a:extLst>
              <a:ext uri="{FF2B5EF4-FFF2-40B4-BE49-F238E27FC236}">
                <a16:creationId xmlns:a16="http://schemas.microsoft.com/office/drawing/2014/main" id="{686CDD8D-3D97-457A-A6A0-B3E4CD822882}"/>
              </a:ext>
            </a:extLst>
          </p:cNvPr>
          <p:cNvGraphicFramePr>
            <a:graphicFrameLocks noGrp="1"/>
          </p:cNvGraphicFramePr>
          <p:nvPr>
            <p:ph type="tbl" sz="quarter" idx="13"/>
            <p:extLst>
              <p:ext uri="{D42A27DB-BD31-4B8C-83A1-F6EECF244321}">
                <p14:modId xmlns:p14="http://schemas.microsoft.com/office/powerpoint/2010/main" val="2908353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5410296"/>
                    </a:ext>
                  </a:extLst>
                </a:gridCol>
                <a:gridCol w="822960">
                  <a:extLst>
                    <a:ext uri="{9D8B030D-6E8A-4147-A177-3AD203B41FA5}">
                      <a16:colId xmlns:a16="http://schemas.microsoft.com/office/drawing/2014/main" val="2408340312"/>
                    </a:ext>
                  </a:extLst>
                </a:gridCol>
                <a:gridCol w="822960">
                  <a:extLst>
                    <a:ext uri="{9D8B030D-6E8A-4147-A177-3AD203B41FA5}">
                      <a16:colId xmlns:a16="http://schemas.microsoft.com/office/drawing/2014/main" val="2663730451"/>
                    </a:ext>
                  </a:extLst>
                </a:gridCol>
                <a:gridCol w="822960">
                  <a:extLst>
                    <a:ext uri="{9D8B030D-6E8A-4147-A177-3AD203B41FA5}">
                      <a16:colId xmlns:a16="http://schemas.microsoft.com/office/drawing/2014/main" val="2037076916"/>
                    </a:ext>
                  </a:extLst>
                </a:gridCol>
                <a:gridCol w="822960">
                  <a:extLst>
                    <a:ext uri="{9D8B030D-6E8A-4147-A177-3AD203B41FA5}">
                      <a16:colId xmlns:a16="http://schemas.microsoft.com/office/drawing/2014/main" val="1996644911"/>
                    </a:ext>
                  </a:extLst>
                </a:gridCol>
                <a:gridCol w="822960">
                  <a:extLst>
                    <a:ext uri="{9D8B030D-6E8A-4147-A177-3AD203B41FA5}">
                      <a16:colId xmlns:a16="http://schemas.microsoft.com/office/drawing/2014/main" val="367395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162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11:50:28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&lt;a href="http://www.busscorp.com/products/compeo/" class="ot-anchor"&gt;www.busscorp.com/products/compeo/&lt;/a&gt;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787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- 2018-05-18 12:02:01 </a:t>
                      </a:r>
                      <a:r>
                        <a:rPr kumimoji="0" lang="en-US" sz="1000" b="0" i="0" u="none" strike="noStrike" kern="1200" cap="none" spc="0" normalizeH="0" baseline="0" noProof="0">
                          <a:ln>
                            <a:noFill/>
                          </a:ln>
                          <a:solidFill>
                            <a:prstClr val="black"/>
                          </a:solidFill>
                          <a:effectLst/>
                          <a:uLnTx/>
                          <a:uFillTx/>
                          <a:latin typeface="+mn-lt"/>
                          <a:ea typeface="+mn-ea"/>
                          <a:cs typeface="+mn-cs"/>
                        </a:rPr>
                        <a:t>
Next chance to meet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3261394"/>
                  </a:ext>
                </a:extLst>
              </a:tr>
            </a:tbl>
          </a:graphicData>
        </a:graphic>
      </p:graphicFrame>
      <p:sp>
        <p:nvSpPr>
          <p:cNvPr id="4" name="Text Placeholder 3">
            <a:extLst>
              <a:ext uri="{FF2B5EF4-FFF2-40B4-BE49-F238E27FC236}">
                <a16:creationId xmlns:a16="http://schemas.microsoft.com/office/drawing/2014/main" id="{3B354AA8-6699-49DA-BC0A-CCF19F7B8EA4}"/>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3858085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43443-E1ED-450D-B572-9DE562B633A2}"/>
              </a:ext>
            </a:extLst>
          </p:cNvPr>
          <p:cNvSpPr>
            <a:spLocks noGrp="1"/>
          </p:cNvSpPr>
          <p:nvPr>
            <p:ph type="title"/>
          </p:nvPr>
        </p:nvSpPr>
        <p:spPr/>
        <p:txBody>
          <a:bodyPr/>
          <a:lstStyle/>
          <a:p>
            <a:r>
              <a:rPr lang="en-US"/>
              <a:t>GooglePlus Posts | Buss AG</a:t>
            </a:r>
          </a:p>
        </p:txBody>
      </p:sp>
      <p:graphicFrame>
        <p:nvGraphicFramePr>
          <p:cNvPr id="6" name="Chart Placeholder 5">
            <a:extLst>
              <a:ext uri="{FF2B5EF4-FFF2-40B4-BE49-F238E27FC236}">
                <a16:creationId xmlns:a16="http://schemas.microsoft.com/office/drawing/2014/main" id="{BA7011EB-3884-4EB1-B139-88F53846BC0B}"/>
              </a:ext>
            </a:extLst>
          </p:cNvPr>
          <p:cNvGraphicFramePr>
            <a:graphicFrameLocks noGrp="1"/>
          </p:cNvGraphicFramePr>
          <p:nvPr>
            <p:ph type="chart" sz="quarter" idx="13"/>
            <p:extLst>
              <p:ext uri="{D42A27DB-BD31-4B8C-83A1-F6EECF244321}">
                <p14:modId xmlns:p14="http://schemas.microsoft.com/office/powerpoint/2010/main" val="3033533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25BDE9-DFE2-478F-9448-22D625754868}"/>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B05AA00B-1516-4CC4-90F0-FFD28B856C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8417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27690-B3D0-44B4-B420-A1B9DD74341A}"/>
              </a:ext>
            </a:extLst>
          </p:cNvPr>
          <p:cNvSpPr>
            <a:spLocks noGrp="1"/>
          </p:cNvSpPr>
          <p:nvPr>
            <p:ph type="title"/>
          </p:nvPr>
        </p:nvSpPr>
        <p:spPr/>
        <p:txBody>
          <a:bodyPr/>
          <a:lstStyle/>
          <a:p>
            <a:r>
              <a:rPr lang="en-US"/>
              <a:t>GooglePlus Interaction Rate | Buss AG</a:t>
            </a:r>
          </a:p>
        </p:txBody>
      </p:sp>
      <p:graphicFrame>
        <p:nvGraphicFramePr>
          <p:cNvPr id="6" name="Chart Placeholder 5">
            <a:extLst>
              <a:ext uri="{FF2B5EF4-FFF2-40B4-BE49-F238E27FC236}">
                <a16:creationId xmlns:a16="http://schemas.microsoft.com/office/drawing/2014/main" id="{4574C65D-1A0D-4C67-8C9C-F227B4028C34}"/>
              </a:ext>
            </a:extLst>
          </p:cNvPr>
          <p:cNvGraphicFramePr>
            <a:graphicFrameLocks noGrp="1"/>
          </p:cNvGraphicFramePr>
          <p:nvPr>
            <p:ph type="chart" sz="quarter" idx="13"/>
            <p:extLst>
              <p:ext uri="{D42A27DB-BD31-4B8C-83A1-F6EECF244321}">
                <p14:modId xmlns:p14="http://schemas.microsoft.com/office/powerpoint/2010/main" val="1174397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8542C8-E30C-4319-8264-2D5FEE735840}"/>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89FF7292-DFDF-4661-97BB-DA00790C9D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7330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312</Words>
  <Application>Microsoft Office PowerPoint</Application>
  <PresentationFormat>On-screen Show (4:3)</PresentationFormat>
  <Paragraphs>131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BUSS Google+</vt:lpstr>
      <vt:lpstr>GooglePlus Key Metrics Table | Buss AG</vt:lpstr>
      <vt:lpstr>GooglePlus Circle Followers Table | Buss AG</vt:lpstr>
      <vt:lpstr>GooglePlus Circle Followers Total | Buss AG</vt:lpstr>
      <vt:lpstr>GooglePlus Posts Table | Buss AG - 1 of 4</vt:lpstr>
      <vt:lpstr>GooglePlus Posts Table | Buss AG - 2 of 4</vt:lpstr>
      <vt:lpstr>GooglePlus Posts Table | Buss AG - 3 of 4</vt:lpstr>
      <vt:lpstr>GooglePlus Posts Table | Buss AG - 4 of 4</vt:lpstr>
      <vt:lpstr>GooglePlus Posts | Buss AG</vt:lpstr>
      <vt:lpstr>GooglePlus Interaction Rate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Google+</dc:title>
  <dc:creator>Administrator</dc:creator>
  <cp:lastModifiedBy>Administrator</cp:lastModifiedBy>
  <cp:revision>1</cp:revision>
  <dcterms:created xsi:type="dcterms:W3CDTF">2018-08-31T10:55:26Z</dcterms:created>
  <dcterms:modified xsi:type="dcterms:W3CDTF">2018-08-31T10:55:42Z</dcterms:modified>
</cp:coreProperties>
</file>