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89</c:v>
                </c:pt>
                <c:pt idx="1">
                  <c:v>89</c:v>
                </c:pt>
                <c:pt idx="2">
                  <c:v>89</c:v>
                </c:pt>
                <c:pt idx="3">
                  <c:v>89</c:v>
                </c:pt>
                <c:pt idx="4">
                  <c:v>89</c:v>
                </c:pt>
                <c:pt idx="5">
                  <c:v>89</c:v>
                </c:pt>
                <c:pt idx="6">
                  <c:v>89</c:v>
                </c:pt>
                <c:pt idx="7">
                  <c:v>89</c:v>
                </c:pt>
                <c:pt idx="8">
                  <c:v>90</c:v>
                </c:pt>
                <c:pt idx="9">
                  <c:v>90</c:v>
                </c:pt>
                <c:pt idx="10">
                  <c:v>90</c:v>
                </c:pt>
                <c:pt idx="11">
                  <c:v>90</c:v>
                </c:pt>
                <c:pt idx="12">
                  <c:v>90</c:v>
                </c:pt>
                <c:pt idx="13">
                  <c:v>90</c:v>
                </c:pt>
                <c:pt idx="14">
                  <c:v>90</c:v>
                </c:pt>
                <c:pt idx="15">
                  <c:v>90</c:v>
                </c:pt>
                <c:pt idx="16">
                  <c:v>90</c:v>
                </c:pt>
                <c:pt idx="17">
                  <c:v>90</c:v>
                </c:pt>
                <c:pt idx="18">
                  <c:v>90</c:v>
                </c:pt>
                <c:pt idx="19">
                  <c:v>90</c:v>
                </c:pt>
                <c:pt idx="20">
                  <c:v>90</c:v>
                </c:pt>
                <c:pt idx="21">
                  <c:v>90</c:v>
                </c:pt>
                <c:pt idx="22">
                  <c:v>90</c:v>
                </c:pt>
                <c:pt idx="23">
                  <c:v>90</c:v>
                </c:pt>
                <c:pt idx="24">
                  <c:v>90</c:v>
                </c:pt>
                <c:pt idx="25">
                  <c:v>90</c:v>
                </c:pt>
                <c:pt idx="26">
                  <c:v>90</c:v>
                </c:pt>
                <c:pt idx="27">
                  <c:v>90</c:v>
                </c:pt>
                <c:pt idx="28">
                  <c:v>90</c:v>
                </c:pt>
                <c:pt idx="29">
                  <c:v>90</c:v>
                </c:pt>
                <c:pt idx="30">
                  <c:v>90</c:v>
                </c:pt>
              </c:numCache>
            </c:numRef>
          </c:val>
          <c:smooth val="0"/>
          <c:extLst>
            <c:ext xmlns:c16="http://schemas.microsoft.com/office/drawing/2014/chart" uri="{C3380CC4-5D6E-409C-BE32-E72D297353CC}">
              <c16:uniqueId val="{00000000-E328-44F5-A501-2DEF778DF8FC}"/>
            </c:ext>
          </c:extLst>
        </c:ser>
        <c:dLbls>
          <c:showLegendKey val="0"/>
          <c:showVal val="0"/>
          <c:showCatName val="0"/>
          <c:showSerName val="0"/>
          <c:showPercent val="0"/>
          <c:showBubbleSize val="0"/>
        </c:dLbls>
        <c:smooth val="0"/>
        <c:axId val="357863480"/>
        <c:axId val="357868072"/>
      </c:lineChart>
      <c:dateAx>
        <c:axId val="357863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68072"/>
        <c:crosses val="autoZero"/>
        <c:auto val="1"/>
        <c:lblOffset val="100"/>
        <c:baseTimeUnit val="days"/>
      </c:dateAx>
      <c:valAx>
        <c:axId val="35786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6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899D-4987-B7A6-965953A70428}"/>
            </c:ext>
          </c:extLst>
        </c:ser>
        <c:dLbls>
          <c:showLegendKey val="0"/>
          <c:showVal val="0"/>
          <c:showCatName val="0"/>
          <c:showSerName val="0"/>
          <c:showPercent val="0"/>
          <c:showBubbleSize val="0"/>
        </c:dLbls>
        <c:smooth val="0"/>
        <c:axId val="357872992"/>
        <c:axId val="357872008"/>
      </c:lineChart>
      <c:dateAx>
        <c:axId val="357872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72008"/>
        <c:crosses val="autoZero"/>
        <c:auto val="1"/>
        <c:lblOffset val="100"/>
        <c:baseTimeUnit val="days"/>
      </c:dateAx>
      <c:valAx>
        <c:axId val="35787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872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1</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0-ED68-4A9E-AC2D-00B191FF6783}"/>
            </c:ext>
          </c:extLst>
        </c:ser>
        <c:dLbls>
          <c:showLegendKey val="0"/>
          <c:showVal val="0"/>
          <c:showCatName val="0"/>
          <c:showSerName val="0"/>
          <c:showPercent val="0"/>
          <c:showBubbleSize val="0"/>
        </c:dLbls>
        <c:smooth val="0"/>
        <c:axId val="417967728"/>
        <c:axId val="417968056"/>
      </c:lineChart>
      <c:dateAx>
        <c:axId val="417967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68056"/>
        <c:crosses val="autoZero"/>
        <c:auto val="1"/>
        <c:lblOffset val="100"/>
        <c:baseTimeUnit val="days"/>
      </c:dateAx>
      <c:valAx>
        <c:axId val="41796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6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41</c:v>
                </c:pt>
                <c:pt idx="2">
                  <c:v>38</c:v>
                </c:pt>
                <c:pt idx="3">
                  <c:v>18</c:v>
                </c:pt>
                <c:pt idx="4">
                  <c:v>9</c:v>
                </c:pt>
                <c:pt idx="5">
                  <c:v>5</c:v>
                </c:pt>
                <c:pt idx="6">
                  <c:v>0</c:v>
                </c:pt>
                <c:pt idx="7">
                  <c:v>0</c:v>
                </c:pt>
                <c:pt idx="8">
                  <c:v>1</c:v>
                </c:pt>
                <c:pt idx="9">
                  <c:v>0</c:v>
                </c:pt>
                <c:pt idx="10">
                  <c:v>0</c:v>
                </c:pt>
                <c:pt idx="11">
                  <c:v>0</c:v>
                </c:pt>
                <c:pt idx="12">
                  <c:v>0</c:v>
                </c:pt>
                <c:pt idx="13">
                  <c:v>27</c:v>
                </c:pt>
                <c:pt idx="14">
                  <c:v>5</c:v>
                </c:pt>
                <c:pt idx="15">
                  <c:v>3</c:v>
                </c:pt>
                <c:pt idx="16">
                  <c:v>0</c:v>
                </c:pt>
                <c:pt idx="17">
                  <c:v>0</c:v>
                </c:pt>
                <c:pt idx="18">
                  <c:v>5</c:v>
                </c:pt>
                <c:pt idx="19">
                  <c:v>0</c:v>
                </c:pt>
                <c:pt idx="20">
                  <c:v>1</c:v>
                </c:pt>
                <c:pt idx="21">
                  <c:v>0</c:v>
                </c:pt>
                <c:pt idx="22">
                  <c:v>0</c:v>
                </c:pt>
                <c:pt idx="23">
                  <c:v>0</c:v>
                </c:pt>
                <c:pt idx="24">
                  <c:v>0</c:v>
                </c:pt>
                <c:pt idx="25">
                  <c:v>0</c:v>
                </c:pt>
                <c:pt idx="26">
                  <c:v>0</c:v>
                </c:pt>
                <c:pt idx="27">
                  <c:v>135</c:v>
                </c:pt>
                <c:pt idx="28">
                  <c:v>189</c:v>
                </c:pt>
                <c:pt idx="29">
                  <c:v>88</c:v>
                </c:pt>
                <c:pt idx="30">
                  <c:v>3</c:v>
                </c:pt>
              </c:numCache>
            </c:numRef>
          </c:val>
          <c:smooth val="0"/>
          <c:extLst>
            <c:ext xmlns:c16="http://schemas.microsoft.com/office/drawing/2014/chart" uri="{C3380CC4-5D6E-409C-BE32-E72D297353CC}">
              <c16:uniqueId val="{00000000-8ACA-492A-A1D0-7281C60BDEF0}"/>
            </c:ext>
          </c:extLst>
        </c:ser>
        <c:dLbls>
          <c:showLegendKey val="0"/>
          <c:showVal val="0"/>
          <c:showCatName val="0"/>
          <c:showSerName val="0"/>
          <c:showPercent val="0"/>
          <c:showBubbleSize val="0"/>
        </c:dLbls>
        <c:smooth val="0"/>
        <c:axId val="425942288"/>
        <c:axId val="425947864"/>
      </c:lineChart>
      <c:dateAx>
        <c:axId val="42594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7864"/>
        <c:crosses val="autoZero"/>
        <c:auto val="1"/>
        <c:lblOffset val="100"/>
        <c:baseTimeUnit val="days"/>
      </c:dateAx>
      <c:valAx>
        <c:axId val="42594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4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1">
                  <c:v>10.714285714286</c:v>
                </c:pt>
                <c:pt idx="2">
                  <c:v>3.2258064516128999</c:v>
                </c:pt>
                <c:pt idx="3">
                  <c:v>6.6666666666666998</c:v>
                </c:pt>
                <c:pt idx="4">
                  <c:v>0</c:v>
                </c:pt>
                <c:pt idx="5">
                  <c:v>0</c:v>
                </c:pt>
                <c:pt idx="8">
                  <c:v>100</c:v>
                </c:pt>
                <c:pt idx="13">
                  <c:v>26.666666666666998</c:v>
                </c:pt>
                <c:pt idx="14">
                  <c:v>20</c:v>
                </c:pt>
                <c:pt idx="15">
                  <c:v>0</c:v>
                </c:pt>
                <c:pt idx="18">
                  <c:v>0</c:v>
                </c:pt>
                <c:pt idx="20">
                  <c:v>100</c:v>
                </c:pt>
                <c:pt idx="27">
                  <c:v>5.3333333333333002</c:v>
                </c:pt>
                <c:pt idx="28">
                  <c:v>2.5641025641025998</c:v>
                </c:pt>
                <c:pt idx="29">
                  <c:v>11.290322580645</c:v>
                </c:pt>
                <c:pt idx="30">
                  <c:v>0</c:v>
                </c:pt>
              </c:numCache>
            </c:numRef>
          </c:val>
          <c:smooth val="0"/>
          <c:extLst>
            <c:ext xmlns:c16="http://schemas.microsoft.com/office/drawing/2014/chart" uri="{C3380CC4-5D6E-409C-BE32-E72D297353CC}">
              <c16:uniqueId val="{00000000-481A-4E0C-AD9B-6C247FAAD03F}"/>
            </c:ext>
          </c:extLst>
        </c:ser>
        <c:dLbls>
          <c:showLegendKey val="0"/>
          <c:showVal val="0"/>
          <c:showCatName val="0"/>
          <c:showSerName val="0"/>
          <c:showPercent val="0"/>
          <c:showBubbleSize val="0"/>
        </c:dLbls>
        <c:smooth val="0"/>
        <c:axId val="425956720"/>
        <c:axId val="425956064"/>
      </c:lineChart>
      <c:dateAx>
        <c:axId val="425956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6064"/>
        <c:crosses val="autoZero"/>
        <c:auto val="1"/>
        <c:lblOffset val="100"/>
        <c:baseTimeUnit val="days"/>
      </c:dateAx>
      <c:valAx>
        <c:axId val="42595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BE33-FC4F-41C3-9F89-FA1F2FAF5083}"/>
              </a:ext>
            </a:extLst>
          </p:cNvPr>
          <p:cNvSpPr>
            <a:spLocks noGrp="1"/>
          </p:cNvSpPr>
          <p:nvPr>
            <p:ph type="ctrTitle"/>
          </p:nvPr>
        </p:nvSpPr>
        <p:spPr/>
        <p:txBody>
          <a:bodyPr/>
          <a:lstStyle/>
          <a:p>
            <a:r>
              <a:rPr lang="en-US"/>
              <a:t>BUSS Facebook</a:t>
            </a:r>
          </a:p>
        </p:txBody>
      </p:sp>
      <p:sp>
        <p:nvSpPr>
          <p:cNvPr id="3" name="Subtitle 2">
            <a:extLst>
              <a:ext uri="{FF2B5EF4-FFF2-40B4-BE49-F238E27FC236}">
                <a16:creationId xmlns:a16="http://schemas.microsoft.com/office/drawing/2014/main" id="{B9693C08-332E-4EB6-9F27-2B18CC285AFF}"/>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163777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11CFA-F72F-4963-97CC-CF187E69370C}"/>
              </a:ext>
            </a:extLst>
          </p:cNvPr>
          <p:cNvSpPr>
            <a:spLocks noGrp="1"/>
          </p:cNvSpPr>
          <p:nvPr>
            <p:ph type="title"/>
          </p:nvPr>
        </p:nvSpPr>
        <p:spPr/>
        <p:txBody>
          <a:bodyPr/>
          <a:lstStyle/>
          <a:p>
            <a:r>
              <a:rPr lang="en-US"/>
              <a:t>Facebook Key Metrics Table | Buss AG</a:t>
            </a:r>
          </a:p>
        </p:txBody>
      </p:sp>
      <p:graphicFrame>
        <p:nvGraphicFramePr>
          <p:cNvPr id="5" name="Table Placeholder 4">
            <a:extLst>
              <a:ext uri="{FF2B5EF4-FFF2-40B4-BE49-F238E27FC236}">
                <a16:creationId xmlns:a16="http://schemas.microsoft.com/office/drawing/2014/main" id="{12A92622-1A3A-43C5-942B-92F93AF3CB38}"/>
              </a:ext>
            </a:extLst>
          </p:cNvPr>
          <p:cNvGraphicFramePr>
            <a:graphicFrameLocks noGrp="1"/>
          </p:cNvGraphicFramePr>
          <p:nvPr>
            <p:ph type="tbl" sz="quarter" idx="13"/>
            <p:extLst>
              <p:ext uri="{D42A27DB-BD31-4B8C-83A1-F6EECF244321}">
                <p14:modId xmlns:p14="http://schemas.microsoft.com/office/powerpoint/2010/main" val="3870492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097151141"/>
                    </a:ext>
                  </a:extLst>
                </a:gridCol>
                <a:gridCol w="263347">
                  <a:extLst>
                    <a:ext uri="{9D8B030D-6E8A-4147-A177-3AD203B41FA5}">
                      <a16:colId xmlns:a16="http://schemas.microsoft.com/office/drawing/2014/main" val="90431209"/>
                    </a:ext>
                  </a:extLst>
                </a:gridCol>
                <a:gridCol w="263347">
                  <a:extLst>
                    <a:ext uri="{9D8B030D-6E8A-4147-A177-3AD203B41FA5}">
                      <a16:colId xmlns:a16="http://schemas.microsoft.com/office/drawing/2014/main" val="21898059"/>
                    </a:ext>
                  </a:extLst>
                </a:gridCol>
                <a:gridCol w="263347">
                  <a:extLst>
                    <a:ext uri="{9D8B030D-6E8A-4147-A177-3AD203B41FA5}">
                      <a16:colId xmlns:a16="http://schemas.microsoft.com/office/drawing/2014/main" val="1875001061"/>
                    </a:ext>
                  </a:extLst>
                </a:gridCol>
                <a:gridCol w="263347">
                  <a:extLst>
                    <a:ext uri="{9D8B030D-6E8A-4147-A177-3AD203B41FA5}">
                      <a16:colId xmlns:a16="http://schemas.microsoft.com/office/drawing/2014/main" val="3227532644"/>
                    </a:ext>
                  </a:extLst>
                </a:gridCol>
                <a:gridCol w="263347">
                  <a:extLst>
                    <a:ext uri="{9D8B030D-6E8A-4147-A177-3AD203B41FA5}">
                      <a16:colId xmlns:a16="http://schemas.microsoft.com/office/drawing/2014/main" val="2927198269"/>
                    </a:ext>
                  </a:extLst>
                </a:gridCol>
                <a:gridCol w="263347">
                  <a:extLst>
                    <a:ext uri="{9D8B030D-6E8A-4147-A177-3AD203B41FA5}">
                      <a16:colId xmlns:a16="http://schemas.microsoft.com/office/drawing/2014/main" val="2192470518"/>
                    </a:ext>
                  </a:extLst>
                </a:gridCol>
                <a:gridCol w="263347">
                  <a:extLst>
                    <a:ext uri="{9D8B030D-6E8A-4147-A177-3AD203B41FA5}">
                      <a16:colId xmlns:a16="http://schemas.microsoft.com/office/drawing/2014/main" val="2803593935"/>
                    </a:ext>
                  </a:extLst>
                </a:gridCol>
                <a:gridCol w="263347">
                  <a:extLst>
                    <a:ext uri="{9D8B030D-6E8A-4147-A177-3AD203B41FA5}">
                      <a16:colId xmlns:a16="http://schemas.microsoft.com/office/drawing/2014/main" val="3985738482"/>
                    </a:ext>
                  </a:extLst>
                </a:gridCol>
                <a:gridCol w="263347">
                  <a:extLst>
                    <a:ext uri="{9D8B030D-6E8A-4147-A177-3AD203B41FA5}">
                      <a16:colId xmlns:a16="http://schemas.microsoft.com/office/drawing/2014/main" val="1419425673"/>
                    </a:ext>
                  </a:extLst>
                </a:gridCol>
                <a:gridCol w="263347">
                  <a:extLst>
                    <a:ext uri="{9D8B030D-6E8A-4147-A177-3AD203B41FA5}">
                      <a16:colId xmlns:a16="http://schemas.microsoft.com/office/drawing/2014/main" val="1991393035"/>
                    </a:ext>
                  </a:extLst>
                </a:gridCol>
                <a:gridCol w="263347">
                  <a:extLst>
                    <a:ext uri="{9D8B030D-6E8A-4147-A177-3AD203B41FA5}">
                      <a16:colId xmlns:a16="http://schemas.microsoft.com/office/drawing/2014/main" val="1643893476"/>
                    </a:ext>
                  </a:extLst>
                </a:gridCol>
                <a:gridCol w="263347">
                  <a:extLst>
                    <a:ext uri="{9D8B030D-6E8A-4147-A177-3AD203B41FA5}">
                      <a16:colId xmlns:a16="http://schemas.microsoft.com/office/drawing/2014/main" val="3444543178"/>
                    </a:ext>
                  </a:extLst>
                </a:gridCol>
                <a:gridCol w="263347">
                  <a:extLst>
                    <a:ext uri="{9D8B030D-6E8A-4147-A177-3AD203B41FA5}">
                      <a16:colId xmlns:a16="http://schemas.microsoft.com/office/drawing/2014/main" val="3299642704"/>
                    </a:ext>
                  </a:extLst>
                </a:gridCol>
                <a:gridCol w="263347">
                  <a:extLst>
                    <a:ext uri="{9D8B030D-6E8A-4147-A177-3AD203B41FA5}">
                      <a16:colId xmlns:a16="http://schemas.microsoft.com/office/drawing/2014/main" val="1207925247"/>
                    </a:ext>
                  </a:extLst>
                </a:gridCol>
                <a:gridCol w="263347">
                  <a:extLst>
                    <a:ext uri="{9D8B030D-6E8A-4147-A177-3AD203B41FA5}">
                      <a16:colId xmlns:a16="http://schemas.microsoft.com/office/drawing/2014/main" val="2851253887"/>
                    </a:ext>
                  </a:extLst>
                </a:gridCol>
                <a:gridCol w="263347">
                  <a:extLst>
                    <a:ext uri="{9D8B030D-6E8A-4147-A177-3AD203B41FA5}">
                      <a16:colId xmlns:a16="http://schemas.microsoft.com/office/drawing/2014/main" val="842402909"/>
                    </a:ext>
                  </a:extLst>
                </a:gridCol>
                <a:gridCol w="263347">
                  <a:extLst>
                    <a:ext uri="{9D8B030D-6E8A-4147-A177-3AD203B41FA5}">
                      <a16:colId xmlns:a16="http://schemas.microsoft.com/office/drawing/2014/main" val="1783347464"/>
                    </a:ext>
                  </a:extLst>
                </a:gridCol>
                <a:gridCol w="263347">
                  <a:extLst>
                    <a:ext uri="{9D8B030D-6E8A-4147-A177-3AD203B41FA5}">
                      <a16:colId xmlns:a16="http://schemas.microsoft.com/office/drawing/2014/main" val="3616060320"/>
                    </a:ext>
                  </a:extLst>
                </a:gridCol>
                <a:gridCol w="263347">
                  <a:extLst>
                    <a:ext uri="{9D8B030D-6E8A-4147-A177-3AD203B41FA5}">
                      <a16:colId xmlns:a16="http://schemas.microsoft.com/office/drawing/2014/main" val="2276309163"/>
                    </a:ext>
                  </a:extLst>
                </a:gridCol>
                <a:gridCol w="263347">
                  <a:extLst>
                    <a:ext uri="{9D8B030D-6E8A-4147-A177-3AD203B41FA5}">
                      <a16:colId xmlns:a16="http://schemas.microsoft.com/office/drawing/2014/main" val="608727794"/>
                    </a:ext>
                  </a:extLst>
                </a:gridCol>
                <a:gridCol w="263347">
                  <a:extLst>
                    <a:ext uri="{9D8B030D-6E8A-4147-A177-3AD203B41FA5}">
                      <a16:colId xmlns:a16="http://schemas.microsoft.com/office/drawing/2014/main" val="197278329"/>
                    </a:ext>
                  </a:extLst>
                </a:gridCol>
                <a:gridCol w="263347">
                  <a:extLst>
                    <a:ext uri="{9D8B030D-6E8A-4147-A177-3AD203B41FA5}">
                      <a16:colId xmlns:a16="http://schemas.microsoft.com/office/drawing/2014/main" val="3477697389"/>
                    </a:ext>
                  </a:extLst>
                </a:gridCol>
                <a:gridCol w="263347">
                  <a:extLst>
                    <a:ext uri="{9D8B030D-6E8A-4147-A177-3AD203B41FA5}">
                      <a16:colId xmlns:a16="http://schemas.microsoft.com/office/drawing/2014/main" val="2666635957"/>
                    </a:ext>
                  </a:extLst>
                </a:gridCol>
                <a:gridCol w="263347">
                  <a:extLst>
                    <a:ext uri="{9D8B030D-6E8A-4147-A177-3AD203B41FA5}">
                      <a16:colId xmlns:a16="http://schemas.microsoft.com/office/drawing/2014/main" val="127200177"/>
                    </a:ext>
                  </a:extLst>
                </a:gridCol>
                <a:gridCol w="263347">
                  <a:extLst>
                    <a:ext uri="{9D8B030D-6E8A-4147-A177-3AD203B41FA5}">
                      <a16:colId xmlns:a16="http://schemas.microsoft.com/office/drawing/2014/main" val="1638622384"/>
                    </a:ext>
                  </a:extLst>
                </a:gridCol>
                <a:gridCol w="263347">
                  <a:extLst>
                    <a:ext uri="{9D8B030D-6E8A-4147-A177-3AD203B41FA5}">
                      <a16:colId xmlns:a16="http://schemas.microsoft.com/office/drawing/2014/main" val="1334422317"/>
                    </a:ext>
                  </a:extLst>
                </a:gridCol>
                <a:gridCol w="263347">
                  <a:extLst>
                    <a:ext uri="{9D8B030D-6E8A-4147-A177-3AD203B41FA5}">
                      <a16:colId xmlns:a16="http://schemas.microsoft.com/office/drawing/2014/main" val="1526563393"/>
                    </a:ext>
                  </a:extLst>
                </a:gridCol>
                <a:gridCol w="263347">
                  <a:extLst>
                    <a:ext uri="{9D8B030D-6E8A-4147-A177-3AD203B41FA5}">
                      <a16:colId xmlns:a16="http://schemas.microsoft.com/office/drawing/2014/main" val="3471233716"/>
                    </a:ext>
                  </a:extLst>
                </a:gridCol>
                <a:gridCol w="263347">
                  <a:extLst>
                    <a:ext uri="{9D8B030D-6E8A-4147-A177-3AD203B41FA5}">
                      <a16:colId xmlns:a16="http://schemas.microsoft.com/office/drawing/2014/main" val="845764947"/>
                    </a:ext>
                  </a:extLst>
                </a:gridCol>
                <a:gridCol w="263347">
                  <a:extLst>
                    <a:ext uri="{9D8B030D-6E8A-4147-A177-3AD203B41FA5}">
                      <a16:colId xmlns:a16="http://schemas.microsoft.com/office/drawing/2014/main" val="31639906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788072858"/>
                  </a:ext>
                </a:extLst>
              </a:tr>
              <a:tr h="370840">
                <a:tc>
                  <a:txBody>
                    <a:bodyPr/>
                    <a:lstStyle/>
                    <a:p>
                      <a:r>
                        <a:rPr lang="en-US" sz="1000"/>
                        <a:t>Buss AG</a:t>
                      </a:r>
                    </a:p>
                  </a:txBody>
                  <a:tcPr/>
                </a:tc>
                <a:tc>
                  <a:txBody>
                    <a:bodyPr/>
                    <a:lstStyle/>
                    <a:p>
                      <a:r>
                        <a:rPr lang="en-US" sz="1000"/>
                        <a:t>90</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64.620689655172</a:t>
                      </a:r>
                    </a:p>
                  </a:txBody>
                  <a:tcPr/>
                </a:tc>
                <a:tc>
                  <a:txBody>
                    <a:bodyPr/>
                    <a:lstStyle/>
                    <a:p>
                      <a:r>
                        <a:rPr lang="en-US" sz="1000"/>
                        <a:t>568</a:t>
                      </a:r>
                    </a:p>
                  </a:txBody>
                  <a:tcPr/>
                </a:tc>
                <a:tc>
                  <a:txBody>
                    <a:bodyPr/>
                    <a:lstStyle/>
                    <a:p>
                      <a:r>
                        <a:rPr lang="en-US" sz="1000"/>
                        <a:t>0</a:t>
                      </a:r>
                    </a:p>
                  </a:txBody>
                  <a:tcPr/>
                </a:tc>
                <a:tc>
                  <a:txBody>
                    <a:bodyPr/>
                    <a:lstStyle/>
                    <a:p>
                      <a:r>
                        <a:rPr lang="en-US" sz="1000"/>
                        <a:t>568</a:t>
                      </a:r>
                    </a:p>
                  </a:txBody>
                  <a:tcPr/>
                </a:tc>
                <a:tc>
                  <a:txBody>
                    <a:bodyPr/>
                    <a:lstStyle/>
                    <a:p>
                      <a:r>
                        <a:rPr lang="en-US" sz="1000"/>
                        <a:t>62.56 %</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31</a:t>
                      </a:r>
                    </a:p>
                  </a:txBody>
                  <a:tcPr/>
                </a:tc>
                <a:tc>
                  <a:txBody>
                    <a:bodyPr/>
                    <a:lstStyle/>
                    <a:p>
                      <a:r>
                        <a:rPr lang="en-US" sz="1000"/>
                        <a:t>0</a:t>
                      </a:r>
                    </a:p>
                  </a:txBody>
                  <a:tcPr/>
                </a:tc>
                <a:tc>
                  <a:txBody>
                    <a:bodyPr/>
                    <a:lstStyle/>
                    <a:p>
                      <a:r>
                        <a:rPr lang="en-US" sz="1000"/>
                        <a:t>11</a:t>
                      </a:r>
                    </a:p>
                  </a:txBody>
                  <a:tcPr/>
                </a:tc>
                <a:tc>
                  <a:txBody>
                    <a:bodyPr/>
                    <a:lstStyle/>
                    <a:p>
                      <a:r>
                        <a:rPr lang="en-US" sz="1000"/>
                        <a:t>2</a:t>
                      </a:r>
                    </a:p>
                  </a:txBody>
                  <a:tcPr/>
                </a:tc>
                <a:tc>
                  <a:txBody>
                    <a:bodyPr/>
                    <a:lstStyle/>
                    <a:p>
                      <a:r>
                        <a:rPr lang="en-US" sz="1000"/>
                        <a:t>18</a:t>
                      </a:r>
                    </a:p>
                  </a:txBody>
                  <a:tcPr/>
                </a:tc>
                <a:tc>
                  <a:txBody>
                    <a:bodyPr/>
                    <a:lstStyle/>
                    <a:p>
                      <a:r>
                        <a:rPr lang="en-US" sz="1000"/>
                        <a:t>1</a:t>
                      </a:r>
                    </a:p>
                  </a:txBody>
                  <a:tcPr/>
                </a:tc>
                <a:tc>
                  <a:txBody>
                    <a:bodyPr/>
                    <a:lstStyle/>
                    <a:p>
                      <a:r>
                        <a:rPr lang="en-US" sz="1000"/>
                        <a:t>10</a:t>
                      </a:r>
                    </a:p>
                  </a:txBody>
                  <a:tcPr/>
                </a:tc>
                <a:tc>
                  <a:txBody>
                    <a:bodyPr/>
                    <a:lstStyle/>
                    <a:p>
                      <a:r>
                        <a:rPr lang="en-US" sz="1000"/>
                        <a:t>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82611549"/>
                  </a:ext>
                </a:extLst>
              </a:tr>
            </a:tbl>
          </a:graphicData>
        </a:graphic>
      </p:graphicFrame>
      <p:sp>
        <p:nvSpPr>
          <p:cNvPr id="4" name="Text Placeholder 3">
            <a:extLst>
              <a:ext uri="{FF2B5EF4-FFF2-40B4-BE49-F238E27FC236}">
                <a16:creationId xmlns:a16="http://schemas.microsoft.com/office/drawing/2014/main" id="{0F8B170A-E7DB-463E-879E-6C852EC59EE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8117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15544-4975-4724-B8A7-00EBB35C0187}"/>
              </a:ext>
            </a:extLst>
          </p:cNvPr>
          <p:cNvSpPr>
            <a:spLocks noGrp="1"/>
          </p:cNvSpPr>
          <p:nvPr>
            <p:ph type="title"/>
          </p:nvPr>
        </p:nvSpPr>
        <p:spPr/>
        <p:txBody>
          <a:bodyPr/>
          <a:lstStyle/>
          <a:p>
            <a:r>
              <a:rPr lang="en-US"/>
              <a:t>Facebook Key Metrics by Month | Buss AG</a:t>
            </a:r>
          </a:p>
        </p:txBody>
      </p:sp>
      <p:graphicFrame>
        <p:nvGraphicFramePr>
          <p:cNvPr id="5" name="Table Placeholder 4">
            <a:extLst>
              <a:ext uri="{FF2B5EF4-FFF2-40B4-BE49-F238E27FC236}">
                <a16:creationId xmlns:a16="http://schemas.microsoft.com/office/drawing/2014/main" id="{2C5617E7-71C1-4539-A24A-F88EC38E767A}"/>
              </a:ext>
            </a:extLst>
          </p:cNvPr>
          <p:cNvGraphicFramePr>
            <a:graphicFrameLocks noGrp="1"/>
          </p:cNvGraphicFramePr>
          <p:nvPr>
            <p:ph type="tbl" sz="quarter" idx="13"/>
            <p:extLst>
              <p:ext uri="{D42A27DB-BD31-4B8C-83A1-F6EECF244321}">
                <p14:modId xmlns:p14="http://schemas.microsoft.com/office/powerpoint/2010/main" val="3605750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2546576240"/>
                    </a:ext>
                  </a:extLst>
                </a:gridCol>
                <a:gridCol w="946404">
                  <a:extLst>
                    <a:ext uri="{9D8B030D-6E8A-4147-A177-3AD203B41FA5}">
                      <a16:colId xmlns:a16="http://schemas.microsoft.com/office/drawing/2014/main" val="705085114"/>
                    </a:ext>
                  </a:extLst>
                </a:gridCol>
                <a:gridCol w="576072">
                  <a:extLst>
                    <a:ext uri="{9D8B030D-6E8A-4147-A177-3AD203B41FA5}">
                      <a16:colId xmlns:a16="http://schemas.microsoft.com/office/drawing/2014/main" val="2176012138"/>
                    </a:ext>
                  </a:extLst>
                </a:gridCol>
                <a:gridCol w="576072">
                  <a:extLst>
                    <a:ext uri="{9D8B030D-6E8A-4147-A177-3AD203B41FA5}">
                      <a16:colId xmlns:a16="http://schemas.microsoft.com/office/drawing/2014/main" val="2853162289"/>
                    </a:ext>
                  </a:extLst>
                </a:gridCol>
                <a:gridCol w="576072">
                  <a:extLst>
                    <a:ext uri="{9D8B030D-6E8A-4147-A177-3AD203B41FA5}">
                      <a16:colId xmlns:a16="http://schemas.microsoft.com/office/drawing/2014/main" val="1145984208"/>
                    </a:ext>
                  </a:extLst>
                </a:gridCol>
                <a:gridCol w="576072">
                  <a:extLst>
                    <a:ext uri="{9D8B030D-6E8A-4147-A177-3AD203B41FA5}">
                      <a16:colId xmlns:a16="http://schemas.microsoft.com/office/drawing/2014/main" val="2393561081"/>
                    </a:ext>
                  </a:extLst>
                </a:gridCol>
                <a:gridCol w="576072">
                  <a:extLst>
                    <a:ext uri="{9D8B030D-6E8A-4147-A177-3AD203B41FA5}">
                      <a16:colId xmlns:a16="http://schemas.microsoft.com/office/drawing/2014/main" val="1305843581"/>
                    </a:ext>
                  </a:extLst>
                </a:gridCol>
                <a:gridCol w="576072">
                  <a:extLst>
                    <a:ext uri="{9D8B030D-6E8A-4147-A177-3AD203B41FA5}">
                      <a16:colId xmlns:a16="http://schemas.microsoft.com/office/drawing/2014/main" val="587807305"/>
                    </a:ext>
                  </a:extLst>
                </a:gridCol>
                <a:gridCol w="576072">
                  <a:extLst>
                    <a:ext uri="{9D8B030D-6E8A-4147-A177-3AD203B41FA5}">
                      <a16:colId xmlns:a16="http://schemas.microsoft.com/office/drawing/2014/main" val="1871835742"/>
                    </a:ext>
                  </a:extLst>
                </a:gridCol>
                <a:gridCol w="576072">
                  <a:extLst>
                    <a:ext uri="{9D8B030D-6E8A-4147-A177-3AD203B41FA5}">
                      <a16:colId xmlns:a16="http://schemas.microsoft.com/office/drawing/2014/main" val="1758279760"/>
                    </a:ext>
                  </a:extLst>
                </a:gridCol>
                <a:gridCol w="576072">
                  <a:extLst>
                    <a:ext uri="{9D8B030D-6E8A-4147-A177-3AD203B41FA5}">
                      <a16:colId xmlns:a16="http://schemas.microsoft.com/office/drawing/2014/main" val="2813996340"/>
                    </a:ext>
                  </a:extLst>
                </a:gridCol>
                <a:gridCol w="576072">
                  <a:extLst>
                    <a:ext uri="{9D8B030D-6E8A-4147-A177-3AD203B41FA5}">
                      <a16:colId xmlns:a16="http://schemas.microsoft.com/office/drawing/2014/main" val="1980028436"/>
                    </a:ext>
                  </a:extLst>
                </a:gridCol>
                <a:gridCol w="576072">
                  <a:extLst>
                    <a:ext uri="{9D8B030D-6E8A-4147-A177-3AD203B41FA5}">
                      <a16:colId xmlns:a16="http://schemas.microsoft.com/office/drawing/2014/main" val="748524510"/>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800413763"/>
                  </a:ext>
                </a:extLst>
              </a:tr>
              <a:tr h="370840">
                <a:tc>
                  <a:txBody>
                    <a:bodyPr/>
                    <a:lstStyle/>
                    <a:p>
                      <a:r>
                        <a:rPr lang="en-US" sz="1000"/>
                        <a:t>Buss AG</a:t>
                      </a:r>
                    </a:p>
                  </a:txBody>
                  <a:tcPr/>
                </a:tc>
                <a:tc>
                  <a:txBody>
                    <a:bodyPr/>
                    <a:lstStyle/>
                    <a:p>
                      <a:r>
                        <a:rPr lang="en-US" sz="1000"/>
                        <a:t>2018 - 08</a:t>
                      </a:r>
                    </a:p>
                  </a:txBody>
                  <a:tcPr/>
                </a:tc>
                <a:tc>
                  <a:txBody>
                    <a:bodyPr/>
                    <a:lstStyle/>
                    <a:p>
                      <a:r>
                        <a:rPr lang="en-US" sz="1000"/>
                        <a:t>229</a:t>
                      </a:r>
                    </a:p>
                  </a:txBody>
                  <a:tcPr/>
                </a:tc>
                <a:tc>
                  <a:txBody>
                    <a:bodyPr/>
                    <a:lstStyle/>
                    <a:p>
                      <a:r>
                        <a:rPr lang="en-US" sz="1000"/>
                        <a:t>0</a:t>
                      </a:r>
                    </a:p>
                  </a:txBody>
                  <a:tcPr/>
                </a:tc>
                <a:tc>
                  <a:txBody>
                    <a:bodyPr/>
                    <a:lstStyle/>
                    <a:p>
                      <a:r>
                        <a:rPr lang="en-US" sz="1000"/>
                        <a:t>227</a:t>
                      </a:r>
                    </a:p>
                  </a:txBody>
                  <a:tcPr/>
                </a:tc>
                <a:tc>
                  <a:txBody>
                    <a:bodyPr/>
                    <a:lstStyle/>
                    <a:p>
                      <a:r>
                        <a:rPr lang="en-US" sz="1000"/>
                        <a:t>99.1 %</a:t>
                      </a:r>
                    </a:p>
                  </a:txBody>
                  <a:tcPr/>
                </a:tc>
                <a:tc>
                  <a:txBody>
                    <a:bodyPr/>
                    <a:lstStyle/>
                    <a:p>
                      <a:r>
                        <a:rPr lang="en-US" sz="1000"/>
                        <a:t>75</a:t>
                      </a:r>
                    </a:p>
                  </a:txBody>
                  <a:tcPr/>
                </a:tc>
                <a:tc>
                  <a:txBody>
                    <a:bodyPr/>
                    <a:lstStyle/>
                    <a:p>
                      <a:r>
                        <a:rPr lang="en-US" sz="1000"/>
                        <a:t>0</a:t>
                      </a:r>
                    </a:p>
                  </a:txBody>
                  <a:tcPr/>
                </a:tc>
                <a:tc>
                  <a:txBody>
                    <a:bodyPr/>
                    <a:lstStyle/>
                    <a:p>
                      <a:r>
                        <a:rPr lang="en-US" sz="1000"/>
                        <a:t>75</a:t>
                      </a:r>
                    </a:p>
                  </a:txBody>
                  <a:tcPr/>
                </a:tc>
                <a:tc>
                  <a:txBody>
                    <a:bodyPr/>
                    <a:lstStyle/>
                    <a:p>
                      <a:r>
                        <a:rPr lang="en-US" sz="1000"/>
                        <a:t>100.0 %</a:t>
                      </a:r>
                    </a:p>
                  </a:txBody>
                  <a:tcPr/>
                </a:tc>
                <a:tc>
                  <a:txBody>
                    <a:bodyPr/>
                    <a:lstStyle/>
                    <a:p>
                      <a:r>
                        <a:rPr lang="en-US" sz="1000"/>
                        <a:t>12</a:t>
                      </a:r>
                    </a:p>
                  </a:txBody>
                  <a:tcPr/>
                </a:tc>
                <a:tc>
                  <a:txBody>
                    <a:bodyPr/>
                    <a:lstStyle/>
                    <a:p>
                      <a:r>
                        <a:rPr lang="en-US" sz="1000"/>
                        <a:t>18</a:t>
                      </a:r>
                    </a:p>
                  </a:txBody>
                  <a:tcPr/>
                </a:tc>
                <a:tc>
                  <a:txBody>
                    <a:bodyPr/>
                    <a:lstStyle/>
                    <a:p>
                      <a:r>
                        <a:rPr lang="en-US" sz="1000"/>
                        <a:t>7.8603 %</a:t>
                      </a:r>
                    </a:p>
                  </a:txBody>
                  <a:tcPr/>
                </a:tc>
                <a:extLst>
                  <a:ext uri="{0D108BD9-81ED-4DB2-BD59-A6C34878D82A}">
                    <a16:rowId xmlns:a16="http://schemas.microsoft.com/office/drawing/2014/main" val="2291764012"/>
                  </a:ext>
                </a:extLst>
              </a:tr>
            </a:tbl>
          </a:graphicData>
        </a:graphic>
      </p:graphicFrame>
      <p:sp>
        <p:nvSpPr>
          <p:cNvPr id="4" name="Text Placeholder 3">
            <a:extLst>
              <a:ext uri="{FF2B5EF4-FFF2-40B4-BE49-F238E27FC236}">
                <a16:creationId xmlns:a16="http://schemas.microsoft.com/office/drawing/2014/main" id="{EEBD7661-0902-43C6-ABAB-940BACA7FF2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25715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6A9B9-BF10-4524-B984-6A105D03D533}"/>
              </a:ext>
            </a:extLst>
          </p:cNvPr>
          <p:cNvSpPr>
            <a:spLocks noGrp="1"/>
          </p:cNvSpPr>
          <p:nvPr>
            <p:ph type="title"/>
          </p:nvPr>
        </p:nvSpPr>
        <p:spPr/>
        <p:txBody>
          <a:bodyPr/>
          <a:lstStyle/>
          <a:p>
            <a:r>
              <a:rPr lang="en-US"/>
              <a:t>Facebook Fans Total | Buss AG</a:t>
            </a:r>
          </a:p>
        </p:txBody>
      </p:sp>
      <p:graphicFrame>
        <p:nvGraphicFramePr>
          <p:cNvPr id="6" name="Chart Placeholder 5">
            <a:extLst>
              <a:ext uri="{FF2B5EF4-FFF2-40B4-BE49-F238E27FC236}">
                <a16:creationId xmlns:a16="http://schemas.microsoft.com/office/drawing/2014/main" id="{0B0F0217-7924-4629-B478-1329C8F6F491}"/>
              </a:ext>
            </a:extLst>
          </p:cNvPr>
          <p:cNvGraphicFramePr>
            <a:graphicFrameLocks noGrp="1"/>
          </p:cNvGraphicFramePr>
          <p:nvPr>
            <p:ph type="chart" sz="quarter" idx="13"/>
            <p:extLst>
              <p:ext uri="{D42A27DB-BD31-4B8C-83A1-F6EECF244321}">
                <p14:modId xmlns:p14="http://schemas.microsoft.com/office/powerpoint/2010/main" val="412678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A7BE12-B03F-4ADE-9FEB-7043F778A47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D8C74531-982D-4B9D-B678-F9949970FF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373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ABB5-8875-4945-8E64-F26EA1A65115}"/>
              </a:ext>
            </a:extLst>
          </p:cNvPr>
          <p:cNvSpPr>
            <a:spLocks noGrp="1"/>
          </p:cNvSpPr>
          <p:nvPr>
            <p:ph type="title"/>
          </p:nvPr>
        </p:nvSpPr>
        <p:spPr/>
        <p:txBody>
          <a:bodyPr/>
          <a:lstStyle/>
          <a:p>
            <a:r>
              <a:rPr lang="en-US"/>
              <a:t>Facebook Fans Table | Buss AG</a:t>
            </a:r>
          </a:p>
        </p:txBody>
      </p:sp>
      <p:graphicFrame>
        <p:nvGraphicFramePr>
          <p:cNvPr id="5" name="Table Placeholder 4">
            <a:extLst>
              <a:ext uri="{FF2B5EF4-FFF2-40B4-BE49-F238E27FC236}">
                <a16:creationId xmlns:a16="http://schemas.microsoft.com/office/drawing/2014/main" id="{BC9748A1-DB63-469B-A36E-892EBFD5CAF5}"/>
              </a:ext>
            </a:extLst>
          </p:cNvPr>
          <p:cNvGraphicFramePr>
            <a:graphicFrameLocks noGrp="1"/>
          </p:cNvGraphicFramePr>
          <p:nvPr>
            <p:ph type="tbl" sz="quarter" idx="13"/>
            <p:extLst>
              <p:ext uri="{D42A27DB-BD31-4B8C-83A1-F6EECF244321}">
                <p14:modId xmlns:p14="http://schemas.microsoft.com/office/powerpoint/2010/main" val="585033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7628163"/>
                    </a:ext>
                  </a:extLst>
                </a:gridCol>
                <a:gridCol w="1234440">
                  <a:extLst>
                    <a:ext uri="{9D8B030D-6E8A-4147-A177-3AD203B41FA5}">
                      <a16:colId xmlns:a16="http://schemas.microsoft.com/office/drawing/2014/main" val="1225610488"/>
                    </a:ext>
                  </a:extLst>
                </a:gridCol>
                <a:gridCol w="822960">
                  <a:extLst>
                    <a:ext uri="{9D8B030D-6E8A-4147-A177-3AD203B41FA5}">
                      <a16:colId xmlns:a16="http://schemas.microsoft.com/office/drawing/2014/main" val="3828642464"/>
                    </a:ext>
                  </a:extLst>
                </a:gridCol>
                <a:gridCol w="822960">
                  <a:extLst>
                    <a:ext uri="{9D8B030D-6E8A-4147-A177-3AD203B41FA5}">
                      <a16:colId xmlns:a16="http://schemas.microsoft.com/office/drawing/2014/main" val="2039110254"/>
                    </a:ext>
                  </a:extLst>
                </a:gridCol>
                <a:gridCol w="822960">
                  <a:extLst>
                    <a:ext uri="{9D8B030D-6E8A-4147-A177-3AD203B41FA5}">
                      <a16:colId xmlns:a16="http://schemas.microsoft.com/office/drawing/2014/main" val="3206600599"/>
                    </a:ext>
                  </a:extLst>
                </a:gridCol>
                <a:gridCol w="822960">
                  <a:extLst>
                    <a:ext uri="{9D8B030D-6E8A-4147-A177-3AD203B41FA5}">
                      <a16:colId xmlns:a16="http://schemas.microsoft.com/office/drawing/2014/main" val="3170082848"/>
                    </a:ext>
                  </a:extLst>
                </a:gridCol>
                <a:gridCol w="822960">
                  <a:extLst>
                    <a:ext uri="{9D8B030D-6E8A-4147-A177-3AD203B41FA5}">
                      <a16:colId xmlns:a16="http://schemas.microsoft.com/office/drawing/2014/main" val="2633062334"/>
                    </a:ext>
                  </a:extLst>
                </a:gridCol>
                <a:gridCol w="822960">
                  <a:extLst>
                    <a:ext uri="{9D8B030D-6E8A-4147-A177-3AD203B41FA5}">
                      <a16:colId xmlns:a16="http://schemas.microsoft.com/office/drawing/2014/main" val="31870831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136642324"/>
                  </a:ext>
                </a:extLst>
              </a:tr>
              <a:tr h="370840">
                <a:tc>
                  <a:txBody>
                    <a:bodyPr/>
                    <a:lstStyle/>
                    <a:p>
                      <a:r>
                        <a:rPr lang="en-US" sz="1000"/>
                        <a:t>Buss AG</a:t>
                      </a:r>
                    </a:p>
                  </a:txBody>
                  <a:tcPr/>
                </a:tc>
                <a:tc>
                  <a:txBody>
                    <a:bodyPr/>
                    <a:lstStyle/>
                    <a:p>
                      <a:r>
                        <a:rPr lang="en-US" sz="1000"/>
                        <a:t>90</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extLst>
                  <a:ext uri="{0D108BD9-81ED-4DB2-BD59-A6C34878D82A}">
                    <a16:rowId xmlns:a16="http://schemas.microsoft.com/office/drawing/2014/main" val="153338790"/>
                  </a:ext>
                </a:extLst>
              </a:tr>
            </a:tbl>
          </a:graphicData>
        </a:graphic>
      </p:graphicFrame>
      <p:sp>
        <p:nvSpPr>
          <p:cNvPr id="4" name="Text Placeholder 3">
            <a:extLst>
              <a:ext uri="{FF2B5EF4-FFF2-40B4-BE49-F238E27FC236}">
                <a16:creationId xmlns:a16="http://schemas.microsoft.com/office/drawing/2014/main" id="{D616C8E2-098E-41CA-B04D-9267B43B33A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81488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5A1E8-A5FD-4CBF-B4F5-97A0383C1FFD}"/>
              </a:ext>
            </a:extLst>
          </p:cNvPr>
          <p:cNvSpPr>
            <a:spLocks noGrp="1"/>
          </p:cNvSpPr>
          <p:nvPr>
            <p:ph type="title"/>
          </p:nvPr>
        </p:nvSpPr>
        <p:spPr/>
        <p:txBody>
          <a:bodyPr/>
          <a:lstStyle/>
          <a:p>
            <a:r>
              <a:rPr lang="en-US"/>
              <a:t>Facebook Fans Lost | Buss AG</a:t>
            </a:r>
          </a:p>
        </p:txBody>
      </p:sp>
      <p:graphicFrame>
        <p:nvGraphicFramePr>
          <p:cNvPr id="6" name="Chart Placeholder 5">
            <a:extLst>
              <a:ext uri="{FF2B5EF4-FFF2-40B4-BE49-F238E27FC236}">
                <a16:creationId xmlns:a16="http://schemas.microsoft.com/office/drawing/2014/main" id="{7124EE2E-2AC2-48AD-AAA8-BC12CD696B90}"/>
              </a:ext>
            </a:extLst>
          </p:cNvPr>
          <p:cNvGraphicFramePr>
            <a:graphicFrameLocks noGrp="1"/>
          </p:cNvGraphicFramePr>
          <p:nvPr>
            <p:ph type="chart" sz="quarter" idx="13"/>
            <p:extLst>
              <p:ext uri="{D42A27DB-BD31-4B8C-83A1-F6EECF244321}">
                <p14:modId xmlns:p14="http://schemas.microsoft.com/office/powerpoint/2010/main" val="2679162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23C08C-9193-42C4-A60C-7663798E9C8F}"/>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D2BFA0C-C766-4DD2-B1D6-F06A10D2EC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3138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C9B4B-0D2F-4CD4-B964-22B79453A37D}"/>
              </a:ext>
            </a:extLst>
          </p:cNvPr>
          <p:cNvSpPr>
            <a:spLocks noGrp="1"/>
          </p:cNvSpPr>
          <p:nvPr>
            <p:ph type="title"/>
          </p:nvPr>
        </p:nvSpPr>
        <p:spPr/>
        <p:txBody>
          <a:bodyPr/>
          <a:lstStyle/>
          <a:p>
            <a:r>
              <a:rPr lang="en-US"/>
              <a:t>Facebook Own Posts Table  | Buss AG - 1 of 4</a:t>
            </a:r>
          </a:p>
        </p:txBody>
      </p:sp>
      <p:graphicFrame>
        <p:nvGraphicFramePr>
          <p:cNvPr id="5" name="Table Placeholder 4">
            <a:extLst>
              <a:ext uri="{FF2B5EF4-FFF2-40B4-BE49-F238E27FC236}">
                <a16:creationId xmlns:a16="http://schemas.microsoft.com/office/drawing/2014/main" id="{E0C79247-74DA-4EB3-8D04-48DA6356951D}"/>
              </a:ext>
            </a:extLst>
          </p:cNvPr>
          <p:cNvGraphicFramePr>
            <a:graphicFrameLocks noGrp="1"/>
          </p:cNvGraphicFramePr>
          <p:nvPr>
            <p:ph type="tbl" sz="quarter" idx="13"/>
            <p:extLst>
              <p:ext uri="{D42A27DB-BD31-4B8C-83A1-F6EECF244321}">
                <p14:modId xmlns:p14="http://schemas.microsoft.com/office/powerpoint/2010/main" val="553257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48589081"/>
                    </a:ext>
                  </a:extLst>
                </a:gridCol>
                <a:gridCol w="370332">
                  <a:extLst>
                    <a:ext uri="{9D8B030D-6E8A-4147-A177-3AD203B41FA5}">
                      <a16:colId xmlns:a16="http://schemas.microsoft.com/office/drawing/2014/main" val="900063359"/>
                    </a:ext>
                  </a:extLst>
                </a:gridCol>
                <a:gridCol w="370332">
                  <a:extLst>
                    <a:ext uri="{9D8B030D-6E8A-4147-A177-3AD203B41FA5}">
                      <a16:colId xmlns:a16="http://schemas.microsoft.com/office/drawing/2014/main" val="88886350"/>
                    </a:ext>
                  </a:extLst>
                </a:gridCol>
                <a:gridCol w="370332">
                  <a:extLst>
                    <a:ext uri="{9D8B030D-6E8A-4147-A177-3AD203B41FA5}">
                      <a16:colId xmlns:a16="http://schemas.microsoft.com/office/drawing/2014/main" val="3924198765"/>
                    </a:ext>
                  </a:extLst>
                </a:gridCol>
                <a:gridCol w="329184">
                  <a:extLst>
                    <a:ext uri="{9D8B030D-6E8A-4147-A177-3AD203B41FA5}">
                      <a16:colId xmlns:a16="http://schemas.microsoft.com/office/drawing/2014/main" val="1943911809"/>
                    </a:ext>
                  </a:extLst>
                </a:gridCol>
                <a:gridCol w="329184">
                  <a:extLst>
                    <a:ext uri="{9D8B030D-6E8A-4147-A177-3AD203B41FA5}">
                      <a16:colId xmlns:a16="http://schemas.microsoft.com/office/drawing/2014/main" val="4049422432"/>
                    </a:ext>
                  </a:extLst>
                </a:gridCol>
                <a:gridCol w="329184">
                  <a:extLst>
                    <a:ext uri="{9D8B030D-6E8A-4147-A177-3AD203B41FA5}">
                      <a16:colId xmlns:a16="http://schemas.microsoft.com/office/drawing/2014/main" val="1079520294"/>
                    </a:ext>
                  </a:extLst>
                </a:gridCol>
                <a:gridCol w="329184">
                  <a:extLst>
                    <a:ext uri="{9D8B030D-6E8A-4147-A177-3AD203B41FA5}">
                      <a16:colId xmlns:a16="http://schemas.microsoft.com/office/drawing/2014/main" val="301171887"/>
                    </a:ext>
                  </a:extLst>
                </a:gridCol>
                <a:gridCol w="329184">
                  <a:extLst>
                    <a:ext uri="{9D8B030D-6E8A-4147-A177-3AD203B41FA5}">
                      <a16:colId xmlns:a16="http://schemas.microsoft.com/office/drawing/2014/main" val="484747442"/>
                    </a:ext>
                  </a:extLst>
                </a:gridCol>
                <a:gridCol w="329184">
                  <a:extLst>
                    <a:ext uri="{9D8B030D-6E8A-4147-A177-3AD203B41FA5}">
                      <a16:colId xmlns:a16="http://schemas.microsoft.com/office/drawing/2014/main" val="2133309133"/>
                    </a:ext>
                  </a:extLst>
                </a:gridCol>
                <a:gridCol w="329184">
                  <a:extLst>
                    <a:ext uri="{9D8B030D-6E8A-4147-A177-3AD203B41FA5}">
                      <a16:colId xmlns:a16="http://schemas.microsoft.com/office/drawing/2014/main" val="1110010870"/>
                    </a:ext>
                  </a:extLst>
                </a:gridCol>
                <a:gridCol w="329184">
                  <a:extLst>
                    <a:ext uri="{9D8B030D-6E8A-4147-A177-3AD203B41FA5}">
                      <a16:colId xmlns:a16="http://schemas.microsoft.com/office/drawing/2014/main" val="279704666"/>
                    </a:ext>
                  </a:extLst>
                </a:gridCol>
                <a:gridCol w="329184">
                  <a:extLst>
                    <a:ext uri="{9D8B030D-6E8A-4147-A177-3AD203B41FA5}">
                      <a16:colId xmlns:a16="http://schemas.microsoft.com/office/drawing/2014/main" val="2208985681"/>
                    </a:ext>
                  </a:extLst>
                </a:gridCol>
                <a:gridCol w="370332">
                  <a:extLst>
                    <a:ext uri="{9D8B030D-6E8A-4147-A177-3AD203B41FA5}">
                      <a16:colId xmlns:a16="http://schemas.microsoft.com/office/drawing/2014/main" val="774330702"/>
                    </a:ext>
                  </a:extLst>
                </a:gridCol>
                <a:gridCol w="370332">
                  <a:extLst>
                    <a:ext uri="{9D8B030D-6E8A-4147-A177-3AD203B41FA5}">
                      <a16:colId xmlns:a16="http://schemas.microsoft.com/office/drawing/2014/main" val="2417197228"/>
                    </a:ext>
                  </a:extLst>
                </a:gridCol>
                <a:gridCol w="329184">
                  <a:extLst>
                    <a:ext uri="{9D8B030D-6E8A-4147-A177-3AD203B41FA5}">
                      <a16:colId xmlns:a16="http://schemas.microsoft.com/office/drawing/2014/main" val="2253567927"/>
                    </a:ext>
                  </a:extLst>
                </a:gridCol>
                <a:gridCol w="329184">
                  <a:extLst>
                    <a:ext uri="{9D8B030D-6E8A-4147-A177-3AD203B41FA5}">
                      <a16:colId xmlns:a16="http://schemas.microsoft.com/office/drawing/2014/main" val="122066915"/>
                    </a:ext>
                  </a:extLst>
                </a:gridCol>
                <a:gridCol w="370332">
                  <a:extLst>
                    <a:ext uri="{9D8B030D-6E8A-4147-A177-3AD203B41FA5}">
                      <a16:colId xmlns:a16="http://schemas.microsoft.com/office/drawing/2014/main" val="70493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8663989"/>
                  </a:ext>
                </a:extLst>
              </a:tr>
            </a:tbl>
          </a:graphicData>
        </a:graphic>
      </p:graphicFrame>
      <p:sp>
        <p:nvSpPr>
          <p:cNvPr id="4" name="Text Placeholder 3">
            <a:extLst>
              <a:ext uri="{FF2B5EF4-FFF2-40B4-BE49-F238E27FC236}">
                <a16:creationId xmlns:a16="http://schemas.microsoft.com/office/drawing/2014/main" id="{8011CA2D-6E95-4676-97A3-427988393C5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70603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BDC5B-22CB-484B-869F-058BE3244273}"/>
              </a:ext>
            </a:extLst>
          </p:cNvPr>
          <p:cNvSpPr>
            <a:spLocks noGrp="1"/>
          </p:cNvSpPr>
          <p:nvPr>
            <p:ph type="title"/>
          </p:nvPr>
        </p:nvSpPr>
        <p:spPr/>
        <p:txBody>
          <a:bodyPr/>
          <a:lstStyle/>
          <a:p>
            <a:r>
              <a:rPr lang="en-US"/>
              <a:t>Facebook Own Posts Table  | Buss AG - 2 of 4</a:t>
            </a:r>
          </a:p>
        </p:txBody>
      </p:sp>
      <p:graphicFrame>
        <p:nvGraphicFramePr>
          <p:cNvPr id="5" name="Table Placeholder 4">
            <a:extLst>
              <a:ext uri="{FF2B5EF4-FFF2-40B4-BE49-F238E27FC236}">
                <a16:creationId xmlns:a16="http://schemas.microsoft.com/office/drawing/2014/main" id="{A04BEB3E-64AF-4500-AC53-5E63C5F81AC7}"/>
              </a:ext>
            </a:extLst>
          </p:cNvPr>
          <p:cNvGraphicFramePr>
            <a:graphicFrameLocks noGrp="1"/>
          </p:cNvGraphicFramePr>
          <p:nvPr>
            <p:ph type="tbl" sz="quarter" idx="13"/>
            <p:extLst>
              <p:ext uri="{D42A27DB-BD31-4B8C-83A1-F6EECF244321}">
                <p14:modId xmlns:p14="http://schemas.microsoft.com/office/powerpoint/2010/main" val="870360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95485515"/>
                    </a:ext>
                  </a:extLst>
                </a:gridCol>
                <a:gridCol w="370332">
                  <a:extLst>
                    <a:ext uri="{9D8B030D-6E8A-4147-A177-3AD203B41FA5}">
                      <a16:colId xmlns:a16="http://schemas.microsoft.com/office/drawing/2014/main" val="2970595912"/>
                    </a:ext>
                  </a:extLst>
                </a:gridCol>
                <a:gridCol w="370332">
                  <a:extLst>
                    <a:ext uri="{9D8B030D-6E8A-4147-A177-3AD203B41FA5}">
                      <a16:colId xmlns:a16="http://schemas.microsoft.com/office/drawing/2014/main" val="4215888322"/>
                    </a:ext>
                  </a:extLst>
                </a:gridCol>
                <a:gridCol w="370332">
                  <a:extLst>
                    <a:ext uri="{9D8B030D-6E8A-4147-A177-3AD203B41FA5}">
                      <a16:colId xmlns:a16="http://schemas.microsoft.com/office/drawing/2014/main" val="2320401018"/>
                    </a:ext>
                  </a:extLst>
                </a:gridCol>
                <a:gridCol w="329184">
                  <a:extLst>
                    <a:ext uri="{9D8B030D-6E8A-4147-A177-3AD203B41FA5}">
                      <a16:colId xmlns:a16="http://schemas.microsoft.com/office/drawing/2014/main" val="114212219"/>
                    </a:ext>
                  </a:extLst>
                </a:gridCol>
                <a:gridCol w="329184">
                  <a:extLst>
                    <a:ext uri="{9D8B030D-6E8A-4147-A177-3AD203B41FA5}">
                      <a16:colId xmlns:a16="http://schemas.microsoft.com/office/drawing/2014/main" val="2591151888"/>
                    </a:ext>
                  </a:extLst>
                </a:gridCol>
                <a:gridCol w="329184">
                  <a:extLst>
                    <a:ext uri="{9D8B030D-6E8A-4147-A177-3AD203B41FA5}">
                      <a16:colId xmlns:a16="http://schemas.microsoft.com/office/drawing/2014/main" val="2207462968"/>
                    </a:ext>
                  </a:extLst>
                </a:gridCol>
                <a:gridCol w="329184">
                  <a:extLst>
                    <a:ext uri="{9D8B030D-6E8A-4147-A177-3AD203B41FA5}">
                      <a16:colId xmlns:a16="http://schemas.microsoft.com/office/drawing/2014/main" val="1456035033"/>
                    </a:ext>
                  </a:extLst>
                </a:gridCol>
                <a:gridCol w="329184">
                  <a:extLst>
                    <a:ext uri="{9D8B030D-6E8A-4147-A177-3AD203B41FA5}">
                      <a16:colId xmlns:a16="http://schemas.microsoft.com/office/drawing/2014/main" val="2534174562"/>
                    </a:ext>
                  </a:extLst>
                </a:gridCol>
                <a:gridCol w="329184">
                  <a:extLst>
                    <a:ext uri="{9D8B030D-6E8A-4147-A177-3AD203B41FA5}">
                      <a16:colId xmlns:a16="http://schemas.microsoft.com/office/drawing/2014/main" val="3288978095"/>
                    </a:ext>
                  </a:extLst>
                </a:gridCol>
                <a:gridCol w="329184">
                  <a:extLst>
                    <a:ext uri="{9D8B030D-6E8A-4147-A177-3AD203B41FA5}">
                      <a16:colId xmlns:a16="http://schemas.microsoft.com/office/drawing/2014/main" val="320354923"/>
                    </a:ext>
                  </a:extLst>
                </a:gridCol>
                <a:gridCol w="329184">
                  <a:extLst>
                    <a:ext uri="{9D8B030D-6E8A-4147-A177-3AD203B41FA5}">
                      <a16:colId xmlns:a16="http://schemas.microsoft.com/office/drawing/2014/main" val="2266972914"/>
                    </a:ext>
                  </a:extLst>
                </a:gridCol>
                <a:gridCol w="329184">
                  <a:extLst>
                    <a:ext uri="{9D8B030D-6E8A-4147-A177-3AD203B41FA5}">
                      <a16:colId xmlns:a16="http://schemas.microsoft.com/office/drawing/2014/main" val="3186615879"/>
                    </a:ext>
                  </a:extLst>
                </a:gridCol>
                <a:gridCol w="370332">
                  <a:extLst>
                    <a:ext uri="{9D8B030D-6E8A-4147-A177-3AD203B41FA5}">
                      <a16:colId xmlns:a16="http://schemas.microsoft.com/office/drawing/2014/main" val="3556847253"/>
                    </a:ext>
                  </a:extLst>
                </a:gridCol>
                <a:gridCol w="370332">
                  <a:extLst>
                    <a:ext uri="{9D8B030D-6E8A-4147-A177-3AD203B41FA5}">
                      <a16:colId xmlns:a16="http://schemas.microsoft.com/office/drawing/2014/main" val="3075948171"/>
                    </a:ext>
                  </a:extLst>
                </a:gridCol>
                <a:gridCol w="329184">
                  <a:extLst>
                    <a:ext uri="{9D8B030D-6E8A-4147-A177-3AD203B41FA5}">
                      <a16:colId xmlns:a16="http://schemas.microsoft.com/office/drawing/2014/main" val="1016000575"/>
                    </a:ext>
                  </a:extLst>
                </a:gridCol>
                <a:gridCol w="329184">
                  <a:extLst>
                    <a:ext uri="{9D8B030D-6E8A-4147-A177-3AD203B41FA5}">
                      <a16:colId xmlns:a16="http://schemas.microsoft.com/office/drawing/2014/main" val="3542599899"/>
                    </a:ext>
                  </a:extLst>
                </a:gridCol>
                <a:gridCol w="370332">
                  <a:extLst>
                    <a:ext uri="{9D8B030D-6E8A-4147-A177-3AD203B41FA5}">
                      <a16:colId xmlns:a16="http://schemas.microsoft.com/office/drawing/2014/main" val="3856122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598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09:36:39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https://busscorp.com/industries/cable-compounds/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95929694"/>
                  </a:ext>
                </a:extLst>
              </a:tr>
            </a:tbl>
          </a:graphicData>
        </a:graphic>
      </p:graphicFrame>
      <p:sp>
        <p:nvSpPr>
          <p:cNvPr id="4" name="Text Placeholder 3">
            <a:extLst>
              <a:ext uri="{FF2B5EF4-FFF2-40B4-BE49-F238E27FC236}">
                <a16:creationId xmlns:a16="http://schemas.microsoft.com/office/drawing/2014/main" id="{D2DC8BE7-29C7-4995-ACC5-270659E106A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7668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9653B-34F6-4ECC-B451-66DD6D1B9620}"/>
              </a:ext>
            </a:extLst>
          </p:cNvPr>
          <p:cNvSpPr>
            <a:spLocks noGrp="1"/>
          </p:cNvSpPr>
          <p:nvPr>
            <p:ph type="title"/>
          </p:nvPr>
        </p:nvSpPr>
        <p:spPr/>
        <p:txBody>
          <a:bodyPr/>
          <a:lstStyle/>
          <a:p>
            <a:r>
              <a:rPr lang="en-US"/>
              <a:t>Facebook Own Posts Table  | Buss AG - 3 of 4</a:t>
            </a:r>
          </a:p>
        </p:txBody>
      </p:sp>
      <p:graphicFrame>
        <p:nvGraphicFramePr>
          <p:cNvPr id="5" name="Table Placeholder 4">
            <a:extLst>
              <a:ext uri="{FF2B5EF4-FFF2-40B4-BE49-F238E27FC236}">
                <a16:creationId xmlns:a16="http://schemas.microsoft.com/office/drawing/2014/main" id="{CDE52B2E-44BE-46C3-9AC1-C36277513574}"/>
              </a:ext>
            </a:extLst>
          </p:cNvPr>
          <p:cNvGraphicFramePr>
            <a:graphicFrameLocks noGrp="1"/>
          </p:cNvGraphicFramePr>
          <p:nvPr>
            <p:ph type="tbl" sz="quarter" idx="13"/>
            <p:extLst>
              <p:ext uri="{D42A27DB-BD31-4B8C-83A1-F6EECF244321}">
                <p14:modId xmlns:p14="http://schemas.microsoft.com/office/powerpoint/2010/main" val="4084906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5341947"/>
                    </a:ext>
                  </a:extLst>
                </a:gridCol>
                <a:gridCol w="370332">
                  <a:extLst>
                    <a:ext uri="{9D8B030D-6E8A-4147-A177-3AD203B41FA5}">
                      <a16:colId xmlns:a16="http://schemas.microsoft.com/office/drawing/2014/main" val="3808438321"/>
                    </a:ext>
                  </a:extLst>
                </a:gridCol>
                <a:gridCol w="370332">
                  <a:extLst>
                    <a:ext uri="{9D8B030D-6E8A-4147-A177-3AD203B41FA5}">
                      <a16:colId xmlns:a16="http://schemas.microsoft.com/office/drawing/2014/main" val="1958608738"/>
                    </a:ext>
                  </a:extLst>
                </a:gridCol>
                <a:gridCol w="370332">
                  <a:extLst>
                    <a:ext uri="{9D8B030D-6E8A-4147-A177-3AD203B41FA5}">
                      <a16:colId xmlns:a16="http://schemas.microsoft.com/office/drawing/2014/main" val="1163436648"/>
                    </a:ext>
                  </a:extLst>
                </a:gridCol>
                <a:gridCol w="329184">
                  <a:extLst>
                    <a:ext uri="{9D8B030D-6E8A-4147-A177-3AD203B41FA5}">
                      <a16:colId xmlns:a16="http://schemas.microsoft.com/office/drawing/2014/main" val="1833907034"/>
                    </a:ext>
                  </a:extLst>
                </a:gridCol>
                <a:gridCol w="329184">
                  <a:extLst>
                    <a:ext uri="{9D8B030D-6E8A-4147-A177-3AD203B41FA5}">
                      <a16:colId xmlns:a16="http://schemas.microsoft.com/office/drawing/2014/main" val="790643864"/>
                    </a:ext>
                  </a:extLst>
                </a:gridCol>
                <a:gridCol w="329184">
                  <a:extLst>
                    <a:ext uri="{9D8B030D-6E8A-4147-A177-3AD203B41FA5}">
                      <a16:colId xmlns:a16="http://schemas.microsoft.com/office/drawing/2014/main" val="4076328907"/>
                    </a:ext>
                  </a:extLst>
                </a:gridCol>
                <a:gridCol w="329184">
                  <a:extLst>
                    <a:ext uri="{9D8B030D-6E8A-4147-A177-3AD203B41FA5}">
                      <a16:colId xmlns:a16="http://schemas.microsoft.com/office/drawing/2014/main" val="3371925343"/>
                    </a:ext>
                  </a:extLst>
                </a:gridCol>
                <a:gridCol w="329184">
                  <a:extLst>
                    <a:ext uri="{9D8B030D-6E8A-4147-A177-3AD203B41FA5}">
                      <a16:colId xmlns:a16="http://schemas.microsoft.com/office/drawing/2014/main" val="2498057890"/>
                    </a:ext>
                  </a:extLst>
                </a:gridCol>
                <a:gridCol w="329184">
                  <a:extLst>
                    <a:ext uri="{9D8B030D-6E8A-4147-A177-3AD203B41FA5}">
                      <a16:colId xmlns:a16="http://schemas.microsoft.com/office/drawing/2014/main" val="621075009"/>
                    </a:ext>
                  </a:extLst>
                </a:gridCol>
                <a:gridCol w="329184">
                  <a:extLst>
                    <a:ext uri="{9D8B030D-6E8A-4147-A177-3AD203B41FA5}">
                      <a16:colId xmlns:a16="http://schemas.microsoft.com/office/drawing/2014/main" val="2079685446"/>
                    </a:ext>
                  </a:extLst>
                </a:gridCol>
                <a:gridCol w="329184">
                  <a:extLst>
                    <a:ext uri="{9D8B030D-6E8A-4147-A177-3AD203B41FA5}">
                      <a16:colId xmlns:a16="http://schemas.microsoft.com/office/drawing/2014/main" val="2588166189"/>
                    </a:ext>
                  </a:extLst>
                </a:gridCol>
                <a:gridCol w="329184">
                  <a:extLst>
                    <a:ext uri="{9D8B030D-6E8A-4147-A177-3AD203B41FA5}">
                      <a16:colId xmlns:a16="http://schemas.microsoft.com/office/drawing/2014/main" val="249995783"/>
                    </a:ext>
                  </a:extLst>
                </a:gridCol>
                <a:gridCol w="370332">
                  <a:extLst>
                    <a:ext uri="{9D8B030D-6E8A-4147-A177-3AD203B41FA5}">
                      <a16:colId xmlns:a16="http://schemas.microsoft.com/office/drawing/2014/main" val="423255086"/>
                    </a:ext>
                  </a:extLst>
                </a:gridCol>
                <a:gridCol w="370332">
                  <a:extLst>
                    <a:ext uri="{9D8B030D-6E8A-4147-A177-3AD203B41FA5}">
                      <a16:colId xmlns:a16="http://schemas.microsoft.com/office/drawing/2014/main" val="2704375857"/>
                    </a:ext>
                  </a:extLst>
                </a:gridCol>
                <a:gridCol w="329184">
                  <a:extLst>
                    <a:ext uri="{9D8B030D-6E8A-4147-A177-3AD203B41FA5}">
                      <a16:colId xmlns:a16="http://schemas.microsoft.com/office/drawing/2014/main" val="738303252"/>
                    </a:ext>
                  </a:extLst>
                </a:gridCol>
                <a:gridCol w="329184">
                  <a:extLst>
                    <a:ext uri="{9D8B030D-6E8A-4147-A177-3AD203B41FA5}">
                      <a16:colId xmlns:a16="http://schemas.microsoft.com/office/drawing/2014/main" val="1726861853"/>
                    </a:ext>
                  </a:extLst>
                </a:gridCol>
                <a:gridCol w="370332">
                  <a:extLst>
                    <a:ext uri="{9D8B030D-6E8A-4147-A177-3AD203B41FA5}">
                      <a16:colId xmlns:a16="http://schemas.microsoft.com/office/drawing/2014/main" val="2048016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801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15:58:24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https://busscorp.com/service/ 
#compounding #cokneader #compoundingtechnology #service #swissquality #swissengineering #compoundingprocess #mixing #kneading #plastics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043953"/>
                  </a:ext>
                </a:extLst>
              </a:tr>
            </a:tbl>
          </a:graphicData>
        </a:graphic>
      </p:graphicFrame>
      <p:sp>
        <p:nvSpPr>
          <p:cNvPr id="4" name="Text Placeholder 3">
            <a:extLst>
              <a:ext uri="{FF2B5EF4-FFF2-40B4-BE49-F238E27FC236}">
                <a16:creationId xmlns:a16="http://schemas.microsoft.com/office/drawing/2014/main" id="{9EBB7EC0-C034-4740-AF54-962E4EDF08E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42490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C395F-D620-4418-90E4-C2F45021ED6A}"/>
              </a:ext>
            </a:extLst>
          </p:cNvPr>
          <p:cNvSpPr>
            <a:spLocks noGrp="1"/>
          </p:cNvSpPr>
          <p:nvPr>
            <p:ph type="title"/>
          </p:nvPr>
        </p:nvSpPr>
        <p:spPr/>
        <p:txBody>
          <a:bodyPr/>
          <a:lstStyle/>
          <a:p>
            <a:r>
              <a:rPr lang="en-US"/>
              <a:t>Facebook Own Posts Table  | Buss AG - 4 of 4</a:t>
            </a:r>
          </a:p>
        </p:txBody>
      </p:sp>
      <p:graphicFrame>
        <p:nvGraphicFramePr>
          <p:cNvPr id="5" name="Table Placeholder 4">
            <a:extLst>
              <a:ext uri="{FF2B5EF4-FFF2-40B4-BE49-F238E27FC236}">
                <a16:creationId xmlns:a16="http://schemas.microsoft.com/office/drawing/2014/main" id="{C62BA95A-C4B2-48D8-A55A-750BC8EFAD61}"/>
              </a:ext>
            </a:extLst>
          </p:cNvPr>
          <p:cNvGraphicFramePr>
            <a:graphicFrameLocks noGrp="1"/>
          </p:cNvGraphicFramePr>
          <p:nvPr>
            <p:ph type="tbl" sz="quarter" idx="13"/>
            <p:extLst>
              <p:ext uri="{D42A27DB-BD31-4B8C-83A1-F6EECF244321}">
                <p14:modId xmlns:p14="http://schemas.microsoft.com/office/powerpoint/2010/main" val="277867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80072816"/>
                    </a:ext>
                  </a:extLst>
                </a:gridCol>
                <a:gridCol w="370332">
                  <a:extLst>
                    <a:ext uri="{9D8B030D-6E8A-4147-A177-3AD203B41FA5}">
                      <a16:colId xmlns:a16="http://schemas.microsoft.com/office/drawing/2014/main" val="3062998528"/>
                    </a:ext>
                  </a:extLst>
                </a:gridCol>
                <a:gridCol w="370332">
                  <a:extLst>
                    <a:ext uri="{9D8B030D-6E8A-4147-A177-3AD203B41FA5}">
                      <a16:colId xmlns:a16="http://schemas.microsoft.com/office/drawing/2014/main" val="2281031313"/>
                    </a:ext>
                  </a:extLst>
                </a:gridCol>
                <a:gridCol w="370332">
                  <a:extLst>
                    <a:ext uri="{9D8B030D-6E8A-4147-A177-3AD203B41FA5}">
                      <a16:colId xmlns:a16="http://schemas.microsoft.com/office/drawing/2014/main" val="729345472"/>
                    </a:ext>
                  </a:extLst>
                </a:gridCol>
                <a:gridCol w="329184">
                  <a:extLst>
                    <a:ext uri="{9D8B030D-6E8A-4147-A177-3AD203B41FA5}">
                      <a16:colId xmlns:a16="http://schemas.microsoft.com/office/drawing/2014/main" val="2503320954"/>
                    </a:ext>
                  </a:extLst>
                </a:gridCol>
                <a:gridCol w="329184">
                  <a:extLst>
                    <a:ext uri="{9D8B030D-6E8A-4147-A177-3AD203B41FA5}">
                      <a16:colId xmlns:a16="http://schemas.microsoft.com/office/drawing/2014/main" val="3116772700"/>
                    </a:ext>
                  </a:extLst>
                </a:gridCol>
                <a:gridCol w="329184">
                  <a:extLst>
                    <a:ext uri="{9D8B030D-6E8A-4147-A177-3AD203B41FA5}">
                      <a16:colId xmlns:a16="http://schemas.microsoft.com/office/drawing/2014/main" val="1686729379"/>
                    </a:ext>
                  </a:extLst>
                </a:gridCol>
                <a:gridCol w="329184">
                  <a:extLst>
                    <a:ext uri="{9D8B030D-6E8A-4147-A177-3AD203B41FA5}">
                      <a16:colId xmlns:a16="http://schemas.microsoft.com/office/drawing/2014/main" val="597752894"/>
                    </a:ext>
                  </a:extLst>
                </a:gridCol>
                <a:gridCol w="329184">
                  <a:extLst>
                    <a:ext uri="{9D8B030D-6E8A-4147-A177-3AD203B41FA5}">
                      <a16:colId xmlns:a16="http://schemas.microsoft.com/office/drawing/2014/main" val="2580070833"/>
                    </a:ext>
                  </a:extLst>
                </a:gridCol>
                <a:gridCol w="329184">
                  <a:extLst>
                    <a:ext uri="{9D8B030D-6E8A-4147-A177-3AD203B41FA5}">
                      <a16:colId xmlns:a16="http://schemas.microsoft.com/office/drawing/2014/main" val="3157813043"/>
                    </a:ext>
                  </a:extLst>
                </a:gridCol>
                <a:gridCol w="329184">
                  <a:extLst>
                    <a:ext uri="{9D8B030D-6E8A-4147-A177-3AD203B41FA5}">
                      <a16:colId xmlns:a16="http://schemas.microsoft.com/office/drawing/2014/main" val="3028096954"/>
                    </a:ext>
                  </a:extLst>
                </a:gridCol>
                <a:gridCol w="329184">
                  <a:extLst>
                    <a:ext uri="{9D8B030D-6E8A-4147-A177-3AD203B41FA5}">
                      <a16:colId xmlns:a16="http://schemas.microsoft.com/office/drawing/2014/main" val="2526012905"/>
                    </a:ext>
                  </a:extLst>
                </a:gridCol>
                <a:gridCol w="329184">
                  <a:extLst>
                    <a:ext uri="{9D8B030D-6E8A-4147-A177-3AD203B41FA5}">
                      <a16:colId xmlns:a16="http://schemas.microsoft.com/office/drawing/2014/main" val="2134776182"/>
                    </a:ext>
                  </a:extLst>
                </a:gridCol>
                <a:gridCol w="370332">
                  <a:extLst>
                    <a:ext uri="{9D8B030D-6E8A-4147-A177-3AD203B41FA5}">
                      <a16:colId xmlns:a16="http://schemas.microsoft.com/office/drawing/2014/main" val="51094729"/>
                    </a:ext>
                  </a:extLst>
                </a:gridCol>
                <a:gridCol w="370332">
                  <a:extLst>
                    <a:ext uri="{9D8B030D-6E8A-4147-A177-3AD203B41FA5}">
                      <a16:colId xmlns:a16="http://schemas.microsoft.com/office/drawing/2014/main" val="3535030430"/>
                    </a:ext>
                  </a:extLst>
                </a:gridCol>
                <a:gridCol w="329184">
                  <a:extLst>
                    <a:ext uri="{9D8B030D-6E8A-4147-A177-3AD203B41FA5}">
                      <a16:colId xmlns:a16="http://schemas.microsoft.com/office/drawing/2014/main" val="1290660510"/>
                    </a:ext>
                  </a:extLst>
                </a:gridCol>
                <a:gridCol w="329184">
                  <a:extLst>
                    <a:ext uri="{9D8B030D-6E8A-4147-A177-3AD203B41FA5}">
                      <a16:colId xmlns:a16="http://schemas.microsoft.com/office/drawing/2014/main" val="3513344248"/>
                    </a:ext>
                  </a:extLst>
                </a:gridCol>
                <a:gridCol w="370332">
                  <a:extLst>
                    <a:ext uri="{9D8B030D-6E8A-4147-A177-3AD203B41FA5}">
                      <a16:colId xmlns:a16="http://schemas.microsoft.com/office/drawing/2014/main" val="800616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677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- 2018-08-02 15:33:22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https://busscorp.com/process-technology/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019428"/>
                  </a:ext>
                </a:extLst>
              </a:tr>
            </a:tbl>
          </a:graphicData>
        </a:graphic>
      </p:graphicFrame>
      <p:sp>
        <p:nvSpPr>
          <p:cNvPr id="4" name="Text Placeholder 3">
            <a:extLst>
              <a:ext uri="{FF2B5EF4-FFF2-40B4-BE49-F238E27FC236}">
                <a16:creationId xmlns:a16="http://schemas.microsoft.com/office/drawing/2014/main" id="{B7DAF6E7-CA61-400E-A659-1E237415F47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2549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43B27-0D07-40AC-80A2-E9826B83356E}"/>
              </a:ext>
            </a:extLst>
          </p:cNvPr>
          <p:cNvSpPr>
            <a:spLocks noGrp="1"/>
          </p:cNvSpPr>
          <p:nvPr>
            <p:ph type="title"/>
          </p:nvPr>
        </p:nvSpPr>
        <p:spPr/>
        <p:txBody>
          <a:bodyPr/>
          <a:lstStyle/>
          <a:p>
            <a:r>
              <a:rPr lang="en-US"/>
              <a:t>Facebook Own Posts | Buss AG</a:t>
            </a:r>
          </a:p>
        </p:txBody>
      </p:sp>
      <p:graphicFrame>
        <p:nvGraphicFramePr>
          <p:cNvPr id="6" name="Chart Placeholder 5">
            <a:extLst>
              <a:ext uri="{FF2B5EF4-FFF2-40B4-BE49-F238E27FC236}">
                <a16:creationId xmlns:a16="http://schemas.microsoft.com/office/drawing/2014/main" id="{9785F08E-0D3A-4F85-92A1-C300BF4C818F}"/>
              </a:ext>
            </a:extLst>
          </p:cNvPr>
          <p:cNvGraphicFramePr>
            <a:graphicFrameLocks noGrp="1"/>
          </p:cNvGraphicFramePr>
          <p:nvPr>
            <p:ph type="chart" sz="quarter" idx="13"/>
            <p:extLst>
              <p:ext uri="{D42A27DB-BD31-4B8C-83A1-F6EECF244321}">
                <p14:modId xmlns:p14="http://schemas.microsoft.com/office/powerpoint/2010/main" val="1658594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5D590-7F8F-4BF9-BED8-2645DFCD9F3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C5D5DC8-A7FC-4B7D-B2C1-C6447EC59D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2103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FDC83-CA3A-4C7A-BCB2-91D9BE8357D0}"/>
              </a:ext>
            </a:extLst>
          </p:cNvPr>
          <p:cNvSpPr>
            <a:spLocks noGrp="1"/>
          </p:cNvSpPr>
          <p:nvPr>
            <p:ph type="title"/>
          </p:nvPr>
        </p:nvSpPr>
        <p:spPr/>
        <p:txBody>
          <a:bodyPr/>
          <a:lstStyle/>
          <a:p>
            <a:r>
              <a:rPr lang="en-US"/>
              <a:t>Facebook Page Post Reach Table | Buss AG</a:t>
            </a:r>
          </a:p>
        </p:txBody>
      </p:sp>
      <p:graphicFrame>
        <p:nvGraphicFramePr>
          <p:cNvPr id="5" name="Table Placeholder 4">
            <a:extLst>
              <a:ext uri="{FF2B5EF4-FFF2-40B4-BE49-F238E27FC236}">
                <a16:creationId xmlns:a16="http://schemas.microsoft.com/office/drawing/2014/main" id="{FFC51F8E-48AC-42E1-A0DF-1F5D2C9436EF}"/>
              </a:ext>
            </a:extLst>
          </p:cNvPr>
          <p:cNvGraphicFramePr>
            <a:graphicFrameLocks noGrp="1"/>
          </p:cNvGraphicFramePr>
          <p:nvPr>
            <p:ph type="tbl" sz="quarter" idx="13"/>
            <p:extLst>
              <p:ext uri="{D42A27DB-BD31-4B8C-83A1-F6EECF244321}">
                <p14:modId xmlns:p14="http://schemas.microsoft.com/office/powerpoint/2010/main" val="2050642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12315851"/>
                    </a:ext>
                  </a:extLst>
                </a:gridCol>
                <a:gridCol w="1645920">
                  <a:extLst>
                    <a:ext uri="{9D8B030D-6E8A-4147-A177-3AD203B41FA5}">
                      <a16:colId xmlns:a16="http://schemas.microsoft.com/office/drawing/2014/main" val="324114522"/>
                    </a:ext>
                  </a:extLst>
                </a:gridCol>
                <a:gridCol w="1645920">
                  <a:extLst>
                    <a:ext uri="{9D8B030D-6E8A-4147-A177-3AD203B41FA5}">
                      <a16:colId xmlns:a16="http://schemas.microsoft.com/office/drawing/2014/main" val="2441108322"/>
                    </a:ext>
                  </a:extLst>
                </a:gridCol>
                <a:gridCol w="1645920">
                  <a:extLst>
                    <a:ext uri="{9D8B030D-6E8A-4147-A177-3AD203B41FA5}">
                      <a16:colId xmlns:a16="http://schemas.microsoft.com/office/drawing/2014/main" val="805726140"/>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059195865"/>
                  </a:ext>
                </a:extLst>
              </a:tr>
              <a:tr h="370840">
                <a:tc>
                  <a:txBody>
                    <a:bodyPr/>
                    <a:lstStyle/>
                    <a:p>
                      <a:r>
                        <a:rPr lang="en-US" sz="1000"/>
                        <a:t>Buss AG</a:t>
                      </a:r>
                    </a:p>
                  </a:txBody>
                  <a:tcPr/>
                </a:tc>
                <a:tc>
                  <a:txBody>
                    <a:bodyPr/>
                    <a:lstStyle/>
                    <a:p>
                      <a:r>
                        <a:rPr lang="en-US" sz="1000"/>
                        <a:t>2</a:t>
                      </a:r>
                    </a:p>
                  </a:txBody>
                  <a:tcPr/>
                </a:tc>
                <a:tc>
                  <a:txBody>
                    <a:bodyPr/>
                    <a:lstStyle/>
                    <a:p>
                      <a:r>
                        <a:rPr lang="en-US" sz="1000"/>
                        <a:t>48</a:t>
                      </a:r>
                    </a:p>
                  </a:txBody>
                  <a:tcPr/>
                </a:tc>
                <a:tc>
                  <a:txBody>
                    <a:bodyPr/>
                    <a:lstStyle/>
                    <a:p>
                      <a:r>
                        <a:rPr lang="en-US" sz="1000"/>
                        <a:t>75</a:t>
                      </a:r>
                    </a:p>
                  </a:txBody>
                  <a:tcPr/>
                </a:tc>
                <a:extLst>
                  <a:ext uri="{0D108BD9-81ED-4DB2-BD59-A6C34878D82A}">
                    <a16:rowId xmlns:a16="http://schemas.microsoft.com/office/drawing/2014/main" val="1529482464"/>
                  </a:ext>
                </a:extLst>
              </a:tr>
            </a:tbl>
          </a:graphicData>
        </a:graphic>
      </p:graphicFrame>
      <p:sp>
        <p:nvSpPr>
          <p:cNvPr id="4" name="Text Placeholder 3">
            <a:extLst>
              <a:ext uri="{FF2B5EF4-FFF2-40B4-BE49-F238E27FC236}">
                <a16:creationId xmlns:a16="http://schemas.microsoft.com/office/drawing/2014/main" id="{FA0B3607-D4E4-4306-8146-96C54FF2C03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184384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C28F2-560C-4449-AE40-CFD130334D51}"/>
              </a:ext>
            </a:extLst>
          </p:cNvPr>
          <p:cNvSpPr>
            <a:spLocks noGrp="1"/>
          </p:cNvSpPr>
          <p:nvPr>
            <p:ph type="title"/>
          </p:nvPr>
        </p:nvSpPr>
        <p:spPr/>
        <p:txBody>
          <a:bodyPr/>
          <a:lstStyle/>
          <a:p>
            <a:r>
              <a:rPr lang="en-US"/>
              <a:t>Facebook Impressions | Buss AG</a:t>
            </a:r>
          </a:p>
        </p:txBody>
      </p:sp>
      <p:graphicFrame>
        <p:nvGraphicFramePr>
          <p:cNvPr id="6" name="Chart Placeholder 5">
            <a:extLst>
              <a:ext uri="{FF2B5EF4-FFF2-40B4-BE49-F238E27FC236}">
                <a16:creationId xmlns:a16="http://schemas.microsoft.com/office/drawing/2014/main" id="{06A87BEB-7C68-456F-9BDC-B27C0BE012CC}"/>
              </a:ext>
            </a:extLst>
          </p:cNvPr>
          <p:cNvGraphicFramePr>
            <a:graphicFrameLocks noGrp="1"/>
          </p:cNvGraphicFramePr>
          <p:nvPr>
            <p:ph type="chart" sz="quarter" idx="13"/>
            <p:extLst>
              <p:ext uri="{D42A27DB-BD31-4B8C-83A1-F6EECF244321}">
                <p14:modId xmlns:p14="http://schemas.microsoft.com/office/powerpoint/2010/main" val="2068118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FD42DE-79F3-4F85-B2C1-FE60B66E4C9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AF3BD42-6DD0-4A90-8E5B-61BE3C8DBF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1220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9DB64-DE95-432A-AA04-693E17E4771C}"/>
              </a:ext>
            </a:extLst>
          </p:cNvPr>
          <p:cNvSpPr>
            <a:spLocks noGrp="1"/>
          </p:cNvSpPr>
          <p:nvPr>
            <p:ph type="title"/>
          </p:nvPr>
        </p:nvSpPr>
        <p:spPr/>
        <p:txBody>
          <a:bodyPr/>
          <a:lstStyle/>
          <a:p>
            <a:r>
              <a:rPr lang="en-US"/>
              <a:t>Facebook Engagement Rate | Buss AG</a:t>
            </a:r>
          </a:p>
        </p:txBody>
      </p:sp>
      <p:graphicFrame>
        <p:nvGraphicFramePr>
          <p:cNvPr id="6" name="Chart Placeholder 5">
            <a:extLst>
              <a:ext uri="{FF2B5EF4-FFF2-40B4-BE49-F238E27FC236}">
                <a16:creationId xmlns:a16="http://schemas.microsoft.com/office/drawing/2014/main" id="{4231417D-7184-4FD9-9E81-BED95C2B6CC8}"/>
              </a:ext>
            </a:extLst>
          </p:cNvPr>
          <p:cNvGraphicFramePr>
            <a:graphicFrameLocks noGrp="1"/>
          </p:cNvGraphicFramePr>
          <p:nvPr>
            <p:ph type="chart" sz="quarter" idx="13"/>
            <p:extLst>
              <p:ext uri="{D42A27DB-BD31-4B8C-83A1-F6EECF244321}">
                <p14:modId xmlns:p14="http://schemas.microsoft.com/office/powerpoint/2010/main" val="1798033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CE9FB-4ECF-4E48-A4E5-128C64366E6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7092CA2-8166-4D62-BF49-77B38D5733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679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EF183-0807-40E8-8748-FCAA752DE3C7}"/>
              </a:ext>
            </a:extLst>
          </p:cNvPr>
          <p:cNvSpPr>
            <a:spLocks noGrp="1"/>
          </p:cNvSpPr>
          <p:nvPr>
            <p:ph type="title"/>
          </p:nvPr>
        </p:nvSpPr>
        <p:spPr/>
        <p:txBody>
          <a:bodyPr/>
          <a:lstStyle/>
          <a:p>
            <a:r>
              <a:rPr lang="en-US"/>
              <a:t>Facebook Hashtag Detection | Buss AG - 1 of 2</a:t>
            </a:r>
          </a:p>
        </p:txBody>
      </p:sp>
      <p:graphicFrame>
        <p:nvGraphicFramePr>
          <p:cNvPr id="5" name="Table Placeholder 4">
            <a:extLst>
              <a:ext uri="{FF2B5EF4-FFF2-40B4-BE49-F238E27FC236}">
                <a16:creationId xmlns:a16="http://schemas.microsoft.com/office/drawing/2014/main" id="{F10B58E2-45CE-48A7-AB4D-1FE143A03FA1}"/>
              </a:ext>
            </a:extLst>
          </p:cNvPr>
          <p:cNvGraphicFramePr>
            <a:graphicFrameLocks noGrp="1"/>
          </p:cNvGraphicFramePr>
          <p:nvPr>
            <p:ph type="tbl" sz="quarter" idx="13"/>
            <p:extLst>
              <p:ext uri="{D42A27DB-BD31-4B8C-83A1-F6EECF244321}">
                <p14:modId xmlns:p14="http://schemas.microsoft.com/office/powerpoint/2010/main" val="2890128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5205298"/>
                    </a:ext>
                  </a:extLst>
                </a:gridCol>
                <a:gridCol w="1234440">
                  <a:extLst>
                    <a:ext uri="{9D8B030D-6E8A-4147-A177-3AD203B41FA5}">
                      <a16:colId xmlns:a16="http://schemas.microsoft.com/office/drawing/2014/main" val="432282240"/>
                    </a:ext>
                  </a:extLst>
                </a:gridCol>
                <a:gridCol w="1234440">
                  <a:extLst>
                    <a:ext uri="{9D8B030D-6E8A-4147-A177-3AD203B41FA5}">
                      <a16:colId xmlns:a16="http://schemas.microsoft.com/office/drawing/2014/main" val="1991652319"/>
                    </a:ext>
                  </a:extLst>
                </a:gridCol>
                <a:gridCol w="1234440">
                  <a:extLst>
                    <a:ext uri="{9D8B030D-6E8A-4147-A177-3AD203B41FA5}">
                      <a16:colId xmlns:a16="http://schemas.microsoft.com/office/drawing/2014/main" val="3991158956"/>
                    </a:ext>
                  </a:extLst>
                </a:gridCol>
                <a:gridCol w="1234440">
                  <a:extLst>
                    <a:ext uri="{9D8B030D-6E8A-4147-A177-3AD203B41FA5}">
                      <a16:colId xmlns:a16="http://schemas.microsoft.com/office/drawing/2014/main" val="830500308"/>
                    </a:ext>
                  </a:extLst>
                </a:gridCol>
                <a:gridCol w="1234440">
                  <a:extLst>
                    <a:ext uri="{9D8B030D-6E8A-4147-A177-3AD203B41FA5}">
                      <a16:colId xmlns:a16="http://schemas.microsoft.com/office/drawing/2014/main" val="3148835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33951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33243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#cokneader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251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730867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#shearsensitive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4935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#compoundingprocess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1830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#mixing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8994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#kneading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2964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#processtechnology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0718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86840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#polymerindustries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50517732"/>
                  </a:ext>
                </a:extLst>
              </a:tr>
            </a:tbl>
          </a:graphicData>
        </a:graphic>
      </p:graphicFrame>
      <p:sp>
        <p:nvSpPr>
          <p:cNvPr id="4" name="Text Placeholder 3">
            <a:extLst>
              <a:ext uri="{FF2B5EF4-FFF2-40B4-BE49-F238E27FC236}">
                <a16:creationId xmlns:a16="http://schemas.microsoft.com/office/drawing/2014/main" id="{8832EC69-83D8-42CF-83AD-60C1BF8765A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74206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1E160-BBB6-4FFE-B271-68F9625F443A}"/>
              </a:ext>
            </a:extLst>
          </p:cNvPr>
          <p:cNvSpPr>
            <a:spLocks noGrp="1"/>
          </p:cNvSpPr>
          <p:nvPr>
            <p:ph type="title"/>
          </p:nvPr>
        </p:nvSpPr>
        <p:spPr/>
        <p:txBody>
          <a:bodyPr/>
          <a:lstStyle/>
          <a:p>
            <a:r>
              <a:rPr lang="en-US"/>
              <a:t>Facebook Hashtag Detection | Buss AG - 2 of 2</a:t>
            </a:r>
          </a:p>
        </p:txBody>
      </p:sp>
      <p:graphicFrame>
        <p:nvGraphicFramePr>
          <p:cNvPr id="5" name="Table Placeholder 4">
            <a:extLst>
              <a:ext uri="{FF2B5EF4-FFF2-40B4-BE49-F238E27FC236}">
                <a16:creationId xmlns:a16="http://schemas.microsoft.com/office/drawing/2014/main" id="{F6B12B1C-50B5-4A6F-BB3F-FBB2D89CB6D6}"/>
              </a:ext>
            </a:extLst>
          </p:cNvPr>
          <p:cNvGraphicFramePr>
            <a:graphicFrameLocks noGrp="1"/>
          </p:cNvGraphicFramePr>
          <p:nvPr>
            <p:ph type="tbl" sz="quarter" idx="13"/>
            <p:extLst>
              <p:ext uri="{D42A27DB-BD31-4B8C-83A1-F6EECF244321}">
                <p14:modId xmlns:p14="http://schemas.microsoft.com/office/powerpoint/2010/main" val="358872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77283"/>
                    </a:ext>
                  </a:extLst>
                </a:gridCol>
                <a:gridCol w="1234440">
                  <a:extLst>
                    <a:ext uri="{9D8B030D-6E8A-4147-A177-3AD203B41FA5}">
                      <a16:colId xmlns:a16="http://schemas.microsoft.com/office/drawing/2014/main" val="1919695173"/>
                    </a:ext>
                  </a:extLst>
                </a:gridCol>
                <a:gridCol w="1234440">
                  <a:extLst>
                    <a:ext uri="{9D8B030D-6E8A-4147-A177-3AD203B41FA5}">
                      <a16:colId xmlns:a16="http://schemas.microsoft.com/office/drawing/2014/main" val="2005492456"/>
                    </a:ext>
                  </a:extLst>
                </a:gridCol>
                <a:gridCol w="1234440">
                  <a:extLst>
                    <a:ext uri="{9D8B030D-6E8A-4147-A177-3AD203B41FA5}">
                      <a16:colId xmlns:a16="http://schemas.microsoft.com/office/drawing/2014/main" val="1809699298"/>
                    </a:ext>
                  </a:extLst>
                </a:gridCol>
                <a:gridCol w="1234440">
                  <a:extLst>
                    <a:ext uri="{9D8B030D-6E8A-4147-A177-3AD203B41FA5}">
                      <a16:colId xmlns:a16="http://schemas.microsoft.com/office/drawing/2014/main" val="2000218655"/>
                    </a:ext>
                  </a:extLst>
                </a:gridCol>
                <a:gridCol w="1234440">
                  <a:extLst>
                    <a:ext uri="{9D8B030D-6E8A-4147-A177-3AD203B41FA5}">
                      <a16:colId xmlns:a16="http://schemas.microsoft.com/office/drawing/2014/main" val="1937590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92975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0868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0029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#swissquality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8864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#swissengineering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0036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484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1447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1264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#cablecompoundsindustry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18332555"/>
                  </a:ext>
                </a:extLst>
              </a:tr>
            </a:tbl>
          </a:graphicData>
        </a:graphic>
      </p:graphicFrame>
      <p:sp>
        <p:nvSpPr>
          <p:cNvPr id="4" name="Text Placeholder 3">
            <a:extLst>
              <a:ext uri="{FF2B5EF4-FFF2-40B4-BE49-F238E27FC236}">
                <a16:creationId xmlns:a16="http://schemas.microsoft.com/office/drawing/2014/main" id="{42FE12C2-480C-4D43-9347-E1BB722E163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756396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714</Words>
  <Application>Microsoft Office PowerPoint</Application>
  <PresentationFormat>On-screen Show (4:3)</PresentationFormat>
  <Paragraphs>395</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BUSS Facebook</vt:lpstr>
      <vt:lpstr>Facebook Key Metrics Table | Buss AG</vt:lpstr>
      <vt:lpstr>Facebook Key Metrics by Month | Buss AG</vt:lpstr>
      <vt:lpstr>Facebook Fans Total | Buss AG</vt:lpstr>
      <vt:lpstr>Facebook Fans Table | Buss AG</vt:lpstr>
      <vt:lpstr>Facebook Fans Lost | Buss AG</vt:lpstr>
      <vt:lpstr>Facebook Own Posts Table  | Buss AG - 1 of 4</vt:lpstr>
      <vt:lpstr>Facebook Own Posts Table  | Buss AG - 2 of 4</vt:lpstr>
      <vt:lpstr>Facebook Own Posts Table  | Buss AG - 3 of 4</vt:lpstr>
      <vt:lpstr>Facebook Own Posts Table  | Buss AG - 4 of 4</vt:lpstr>
      <vt:lpstr>Facebook Own Posts | Buss AG</vt:lpstr>
      <vt:lpstr>Facebook Page Post Reach Table | Buss AG</vt:lpstr>
      <vt:lpstr>Facebook Impressions | Buss AG</vt:lpstr>
      <vt:lpstr>Facebook Engagement Rate | Buss AG</vt:lpstr>
      <vt:lpstr>Facebook Hashtag Detection | Buss AG - 1 of 2</vt:lpstr>
      <vt:lpstr>Facebook Hashtag Detection | Buss AG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Facebook</dc:title>
  <dc:creator>Administrator</dc:creator>
  <cp:lastModifiedBy>Administrator</cp:lastModifiedBy>
  <cp:revision>1</cp:revision>
  <dcterms:created xsi:type="dcterms:W3CDTF">2018-08-31T10:53:00Z</dcterms:created>
  <dcterms:modified xsi:type="dcterms:W3CDTF">2018-08-31T10:53:32Z</dcterms:modified>
</cp:coreProperties>
</file>