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3" r:id="rId17"/>
    <p:sldId id="274"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88</c:v>
                </c:pt>
                <c:pt idx="1">
                  <c:v>88</c:v>
                </c:pt>
                <c:pt idx="2">
                  <c:v>88</c:v>
                </c:pt>
                <c:pt idx="3">
                  <c:v>88</c:v>
                </c:pt>
                <c:pt idx="4">
                  <c:v>88</c:v>
                </c:pt>
                <c:pt idx="5">
                  <c:v>88</c:v>
                </c:pt>
                <c:pt idx="6">
                  <c:v>88</c:v>
                </c:pt>
                <c:pt idx="7">
                  <c:v>88</c:v>
                </c:pt>
                <c:pt idx="8">
                  <c:v>88</c:v>
                </c:pt>
                <c:pt idx="9">
                  <c:v>88</c:v>
                </c:pt>
                <c:pt idx="10">
                  <c:v>88</c:v>
                </c:pt>
                <c:pt idx="11">
                  <c:v>88</c:v>
                </c:pt>
                <c:pt idx="12">
                  <c:v>88</c:v>
                </c:pt>
                <c:pt idx="13">
                  <c:v>89</c:v>
                </c:pt>
                <c:pt idx="14">
                  <c:v>89</c:v>
                </c:pt>
                <c:pt idx="15">
                  <c:v>89</c:v>
                </c:pt>
                <c:pt idx="16">
                  <c:v>89</c:v>
                </c:pt>
                <c:pt idx="17">
                  <c:v>89</c:v>
                </c:pt>
                <c:pt idx="18">
                  <c:v>89</c:v>
                </c:pt>
                <c:pt idx="19">
                  <c:v>89</c:v>
                </c:pt>
                <c:pt idx="20">
                  <c:v>89</c:v>
                </c:pt>
                <c:pt idx="21">
                  <c:v>89</c:v>
                </c:pt>
                <c:pt idx="22">
                  <c:v>89</c:v>
                </c:pt>
                <c:pt idx="23">
                  <c:v>89</c:v>
                </c:pt>
                <c:pt idx="24">
                  <c:v>89</c:v>
                </c:pt>
                <c:pt idx="25">
                  <c:v>89</c:v>
                </c:pt>
                <c:pt idx="26">
                  <c:v>89</c:v>
                </c:pt>
                <c:pt idx="27">
                  <c:v>89</c:v>
                </c:pt>
                <c:pt idx="28">
                  <c:v>89</c:v>
                </c:pt>
                <c:pt idx="29">
                  <c:v>89</c:v>
                </c:pt>
                <c:pt idx="30">
                  <c:v>89</c:v>
                </c:pt>
              </c:numCache>
            </c:numRef>
          </c:val>
          <c:smooth val="0"/>
          <c:extLst>
            <c:ext xmlns:c16="http://schemas.microsoft.com/office/drawing/2014/chart" uri="{C3380CC4-5D6E-409C-BE32-E72D297353CC}">
              <c16:uniqueId val="{00000000-2C04-4F28-B0EB-05ADD13D48B8}"/>
            </c:ext>
          </c:extLst>
        </c:ser>
        <c:dLbls>
          <c:showLegendKey val="0"/>
          <c:showVal val="0"/>
          <c:showCatName val="0"/>
          <c:showSerName val="0"/>
          <c:showPercent val="0"/>
          <c:showBubbleSize val="0"/>
        </c:dLbls>
        <c:smooth val="0"/>
        <c:axId val="367264536"/>
        <c:axId val="367260928"/>
      </c:lineChart>
      <c:dateAx>
        <c:axId val="367264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60928"/>
        <c:crosses val="autoZero"/>
        <c:auto val="1"/>
        <c:lblOffset val="100"/>
        <c:baseTimeUnit val="days"/>
      </c:dateAx>
      <c:valAx>
        <c:axId val="36726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6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B5A1-493A-95E9-607B92F1AF02}"/>
            </c:ext>
          </c:extLst>
        </c:ser>
        <c:dLbls>
          <c:showLegendKey val="0"/>
          <c:showVal val="0"/>
          <c:showCatName val="0"/>
          <c:showSerName val="0"/>
          <c:showPercent val="0"/>
          <c:showBubbleSize val="0"/>
        </c:dLbls>
        <c:smooth val="0"/>
        <c:axId val="369384024"/>
        <c:axId val="367987976"/>
      </c:lineChart>
      <c:dateAx>
        <c:axId val="369384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87976"/>
        <c:crosses val="autoZero"/>
        <c:auto val="1"/>
        <c:lblOffset val="100"/>
        <c:baseTimeUnit val="days"/>
      </c:dateAx>
      <c:valAx>
        <c:axId val="36798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38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c:v>
                </c:pt>
                <c:pt idx="3">
                  <c:v>0</c:v>
                </c:pt>
                <c:pt idx="4">
                  <c:v>1</c:v>
                </c:pt>
                <c:pt idx="5">
                  <c:v>0</c:v>
                </c:pt>
                <c:pt idx="6">
                  <c:v>0</c:v>
                </c:pt>
                <c:pt idx="7">
                  <c:v>0</c:v>
                </c:pt>
                <c:pt idx="8">
                  <c:v>0</c:v>
                </c:pt>
                <c:pt idx="9">
                  <c:v>0</c:v>
                </c:pt>
                <c:pt idx="10">
                  <c:v>0</c:v>
                </c:pt>
                <c:pt idx="11">
                  <c:v>0</c:v>
                </c:pt>
                <c:pt idx="12">
                  <c:v>1</c:v>
                </c:pt>
                <c:pt idx="13">
                  <c:v>0</c:v>
                </c:pt>
                <c:pt idx="14">
                  <c:v>0</c:v>
                </c:pt>
                <c:pt idx="15">
                  <c:v>0</c:v>
                </c:pt>
                <c:pt idx="16">
                  <c:v>0</c:v>
                </c:pt>
                <c:pt idx="17">
                  <c:v>0</c:v>
                </c:pt>
                <c:pt idx="18">
                  <c:v>1</c:v>
                </c:pt>
                <c:pt idx="19">
                  <c:v>0</c:v>
                </c:pt>
                <c:pt idx="20">
                  <c:v>0</c:v>
                </c:pt>
                <c:pt idx="21">
                  <c:v>0</c:v>
                </c:pt>
                <c:pt idx="22">
                  <c:v>0</c:v>
                </c:pt>
                <c:pt idx="23">
                  <c:v>0</c:v>
                </c:pt>
                <c:pt idx="24">
                  <c:v>1</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7A4D-4FB3-AF22-4FCEE11473C6}"/>
            </c:ext>
          </c:extLst>
        </c:ser>
        <c:dLbls>
          <c:showLegendKey val="0"/>
          <c:showVal val="0"/>
          <c:showCatName val="0"/>
          <c:showSerName val="0"/>
          <c:showPercent val="0"/>
          <c:showBubbleSize val="0"/>
        </c:dLbls>
        <c:smooth val="0"/>
        <c:axId val="443852792"/>
        <c:axId val="443846232"/>
      </c:lineChart>
      <c:dateAx>
        <c:axId val="443852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846232"/>
        <c:crosses val="autoZero"/>
        <c:auto val="1"/>
        <c:lblOffset val="100"/>
        <c:baseTimeUnit val="days"/>
      </c:dateAx>
      <c:valAx>
        <c:axId val="44384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85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2</c:v>
                </c:pt>
                <c:pt idx="2">
                  <c:v>3</c:v>
                </c:pt>
                <c:pt idx="3">
                  <c:v>0</c:v>
                </c:pt>
                <c:pt idx="4">
                  <c:v>117</c:v>
                </c:pt>
                <c:pt idx="5">
                  <c:v>21</c:v>
                </c:pt>
                <c:pt idx="6">
                  <c:v>6</c:v>
                </c:pt>
                <c:pt idx="7">
                  <c:v>5</c:v>
                </c:pt>
                <c:pt idx="8">
                  <c:v>0</c:v>
                </c:pt>
                <c:pt idx="9">
                  <c:v>0</c:v>
                </c:pt>
                <c:pt idx="10">
                  <c:v>2</c:v>
                </c:pt>
                <c:pt idx="11">
                  <c:v>0</c:v>
                </c:pt>
                <c:pt idx="12">
                  <c:v>23</c:v>
                </c:pt>
                <c:pt idx="13">
                  <c:v>5</c:v>
                </c:pt>
                <c:pt idx="14">
                  <c:v>1</c:v>
                </c:pt>
                <c:pt idx="15">
                  <c:v>0</c:v>
                </c:pt>
                <c:pt idx="16">
                  <c:v>1</c:v>
                </c:pt>
                <c:pt idx="17">
                  <c:v>0</c:v>
                </c:pt>
                <c:pt idx="18">
                  <c:v>41</c:v>
                </c:pt>
                <c:pt idx="19">
                  <c:v>3</c:v>
                </c:pt>
                <c:pt idx="20">
                  <c:v>0</c:v>
                </c:pt>
                <c:pt idx="21">
                  <c:v>0</c:v>
                </c:pt>
                <c:pt idx="22">
                  <c:v>4</c:v>
                </c:pt>
                <c:pt idx="23">
                  <c:v>6</c:v>
                </c:pt>
                <c:pt idx="24">
                  <c:v>53</c:v>
                </c:pt>
                <c:pt idx="25">
                  <c:v>10</c:v>
                </c:pt>
                <c:pt idx="26">
                  <c:v>0</c:v>
                </c:pt>
                <c:pt idx="27">
                  <c:v>0</c:v>
                </c:pt>
                <c:pt idx="28">
                  <c:v>48</c:v>
                </c:pt>
                <c:pt idx="29">
                  <c:v>3</c:v>
                </c:pt>
                <c:pt idx="30">
                  <c:v>3</c:v>
                </c:pt>
              </c:numCache>
            </c:numRef>
          </c:val>
          <c:smooth val="0"/>
          <c:extLst>
            <c:ext xmlns:c16="http://schemas.microsoft.com/office/drawing/2014/chart" uri="{C3380CC4-5D6E-409C-BE32-E72D297353CC}">
              <c16:uniqueId val="{00000000-1EFE-4E40-8FC0-43452EFE9E80}"/>
            </c:ext>
          </c:extLst>
        </c:ser>
        <c:dLbls>
          <c:showLegendKey val="0"/>
          <c:showVal val="0"/>
          <c:showCatName val="0"/>
          <c:showSerName val="0"/>
          <c:showPercent val="0"/>
          <c:showBubbleSize val="0"/>
        </c:dLbls>
        <c:smooth val="0"/>
        <c:axId val="438089752"/>
        <c:axId val="438097624"/>
      </c:lineChart>
      <c:dateAx>
        <c:axId val="438089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097624"/>
        <c:crosses val="autoZero"/>
        <c:auto val="1"/>
        <c:lblOffset val="100"/>
        <c:baseTimeUnit val="days"/>
      </c:dateAx>
      <c:valAx>
        <c:axId val="43809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08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1">
                  <c:v>100</c:v>
                </c:pt>
                <c:pt idx="2">
                  <c:v>0</c:v>
                </c:pt>
                <c:pt idx="4">
                  <c:v>13.846153846153999</c:v>
                </c:pt>
                <c:pt idx="5">
                  <c:v>0</c:v>
                </c:pt>
                <c:pt idx="6">
                  <c:v>0</c:v>
                </c:pt>
                <c:pt idx="7">
                  <c:v>0</c:v>
                </c:pt>
                <c:pt idx="10">
                  <c:v>0</c:v>
                </c:pt>
                <c:pt idx="12">
                  <c:v>25</c:v>
                </c:pt>
                <c:pt idx="13">
                  <c:v>33.333333333333002</c:v>
                </c:pt>
                <c:pt idx="14">
                  <c:v>0</c:v>
                </c:pt>
                <c:pt idx="16">
                  <c:v>0</c:v>
                </c:pt>
                <c:pt idx="18">
                  <c:v>16.666666666666998</c:v>
                </c:pt>
                <c:pt idx="19">
                  <c:v>0</c:v>
                </c:pt>
                <c:pt idx="22">
                  <c:v>0</c:v>
                </c:pt>
                <c:pt idx="23">
                  <c:v>0</c:v>
                </c:pt>
                <c:pt idx="24">
                  <c:v>44.444444444444002</c:v>
                </c:pt>
                <c:pt idx="25">
                  <c:v>14.285714285714</c:v>
                </c:pt>
                <c:pt idx="28">
                  <c:v>0</c:v>
                </c:pt>
                <c:pt idx="29">
                  <c:v>0</c:v>
                </c:pt>
                <c:pt idx="30">
                  <c:v>0</c:v>
                </c:pt>
              </c:numCache>
            </c:numRef>
          </c:val>
          <c:smooth val="0"/>
          <c:extLst>
            <c:ext xmlns:c16="http://schemas.microsoft.com/office/drawing/2014/chart" uri="{C3380CC4-5D6E-409C-BE32-E72D297353CC}">
              <c16:uniqueId val="{00000000-107C-4AB0-B97B-FC3F87DB65EE}"/>
            </c:ext>
          </c:extLst>
        </c:ser>
        <c:dLbls>
          <c:showLegendKey val="0"/>
          <c:showVal val="0"/>
          <c:showCatName val="0"/>
          <c:showSerName val="0"/>
          <c:showPercent val="0"/>
          <c:showBubbleSize val="0"/>
        </c:dLbls>
        <c:smooth val="0"/>
        <c:axId val="438104184"/>
        <c:axId val="438106152"/>
      </c:lineChart>
      <c:dateAx>
        <c:axId val="438104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06152"/>
        <c:crosses val="autoZero"/>
        <c:auto val="1"/>
        <c:lblOffset val="100"/>
        <c:baseTimeUnit val="days"/>
      </c:dateAx>
      <c:valAx>
        <c:axId val="438106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10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62744-770F-4DA5-A378-A43408ACB342}"/>
              </a:ext>
            </a:extLst>
          </p:cNvPr>
          <p:cNvSpPr>
            <a:spLocks noGrp="1"/>
          </p:cNvSpPr>
          <p:nvPr>
            <p:ph type="ctrTitle"/>
          </p:nvPr>
        </p:nvSpPr>
        <p:spPr/>
        <p:txBody>
          <a:bodyPr/>
          <a:lstStyle/>
          <a:p>
            <a:r>
              <a:rPr lang="en-US"/>
              <a:t>BUSS Facebook</a:t>
            </a:r>
          </a:p>
        </p:txBody>
      </p:sp>
      <p:sp>
        <p:nvSpPr>
          <p:cNvPr id="3" name="Subtitle 2">
            <a:extLst>
              <a:ext uri="{FF2B5EF4-FFF2-40B4-BE49-F238E27FC236}">
                <a16:creationId xmlns:a16="http://schemas.microsoft.com/office/drawing/2014/main" id="{4A604EDC-DFEE-4C16-8304-5B6862156A46}"/>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554708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76E9D-3035-44C2-B9BF-C61F7FA52814}"/>
              </a:ext>
            </a:extLst>
          </p:cNvPr>
          <p:cNvSpPr>
            <a:spLocks noGrp="1"/>
          </p:cNvSpPr>
          <p:nvPr>
            <p:ph type="title"/>
          </p:nvPr>
        </p:nvSpPr>
        <p:spPr/>
        <p:txBody>
          <a:bodyPr/>
          <a:lstStyle/>
          <a:p>
            <a:r>
              <a:rPr lang="en-US"/>
              <a:t>Facebook Key Metrics Table | Buss AG</a:t>
            </a:r>
          </a:p>
        </p:txBody>
      </p:sp>
      <p:graphicFrame>
        <p:nvGraphicFramePr>
          <p:cNvPr id="5" name="Table Placeholder 4">
            <a:extLst>
              <a:ext uri="{FF2B5EF4-FFF2-40B4-BE49-F238E27FC236}">
                <a16:creationId xmlns:a16="http://schemas.microsoft.com/office/drawing/2014/main" id="{A55EFFBA-3322-4A4B-93B9-CACF379AEAFD}"/>
              </a:ext>
            </a:extLst>
          </p:cNvPr>
          <p:cNvGraphicFramePr>
            <a:graphicFrameLocks noGrp="1"/>
          </p:cNvGraphicFramePr>
          <p:nvPr>
            <p:ph type="tbl" sz="quarter" idx="13"/>
            <p:extLst>
              <p:ext uri="{D42A27DB-BD31-4B8C-83A1-F6EECF244321}">
                <p14:modId xmlns:p14="http://schemas.microsoft.com/office/powerpoint/2010/main" val="139951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690769570"/>
                    </a:ext>
                  </a:extLst>
                </a:gridCol>
                <a:gridCol w="263347">
                  <a:extLst>
                    <a:ext uri="{9D8B030D-6E8A-4147-A177-3AD203B41FA5}">
                      <a16:colId xmlns:a16="http://schemas.microsoft.com/office/drawing/2014/main" val="3233454143"/>
                    </a:ext>
                  </a:extLst>
                </a:gridCol>
                <a:gridCol w="263347">
                  <a:extLst>
                    <a:ext uri="{9D8B030D-6E8A-4147-A177-3AD203B41FA5}">
                      <a16:colId xmlns:a16="http://schemas.microsoft.com/office/drawing/2014/main" val="3360956783"/>
                    </a:ext>
                  </a:extLst>
                </a:gridCol>
                <a:gridCol w="263347">
                  <a:extLst>
                    <a:ext uri="{9D8B030D-6E8A-4147-A177-3AD203B41FA5}">
                      <a16:colId xmlns:a16="http://schemas.microsoft.com/office/drawing/2014/main" val="2107071407"/>
                    </a:ext>
                  </a:extLst>
                </a:gridCol>
                <a:gridCol w="263347">
                  <a:extLst>
                    <a:ext uri="{9D8B030D-6E8A-4147-A177-3AD203B41FA5}">
                      <a16:colId xmlns:a16="http://schemas.microsoft.com/office/drawing/2014/main" val="3247568848"/>
                    </a:ext>
                  </a:extLst>
                </a:gridCol>
                <a:gridCol w="263347">
                  <a:extLst>
                    <a:ext uri="{9D8B030D-6E8A-4147-A177-3AD203B41FA5}">
                      <a16:colId xmlns:a16="http://schemas.microsoft.com/office/drawing/2014/main" val="1573092442"/>
                    </a:ext>
                  </a:extLst>
                </a:gridCol>
                <a:gridCol w="263347">
                  <a:extLst>
                    <a:ext uri="{9D8B030D-6E8A-4147-A177-3AD203B41FA5}">
                      <a16:colId xmlns:a16="http://schemas.microsoft.com/office/drawing/2014/main" val="3010365302"/>
                    </a:ext>
                  </a:extLst>
                </a:gridCol>
                <a:gridCol w="263347">
                  <a:extLst>
                    <a:ext uri="{9D8B030D-6E8A-4147-A177-3AD203B41FA5}">
                      <a16:colId xmlns:a16="http://schemas.microsoft.com/office/drawing/2014/main" val="1219786210"/>
                    </a:ext>
                  </a:extLst>
                </a:gridCol>
                <a:gridCol w="263347">
                  <a:extLst>
                    <a:ext uri="{9D8B030D-6E8A-4147-A177-3AD203B41FA5}">
                      <a16:colId xmlns:a16="http://schemas.microsoft.com/office/drawing/2014/main" val="231526241"/>
                    </a:ext>
                  </a:extLst>
                </a:gridCol>
                <a:gridCol w="263347">
                  <a:extLst>
                    <a:ext uri="{9D8B030D-6E8A-4147-A177-3AD203B41FA5}">
                      <a16:colId xmlns:a16="http://schemas.microsoft.com/office/drawing/2014/main" val="903925740"/>
                    </a:ext>
                  </a:extLst>
                </a:gridCol>
                <a:gridCol w="263347">
                  <a:extLst>
                    <a:ext uri="{9D8B030D-6E8A-4147-A177-3AD203B41FA5}">
                      <a16:colId xmlns:a16="http://schemas.microsoft.com/office/drawing/2014/main" val="631437702"/>
                    </a:ext>
                  </a:extLst>
                </a:gridCol>
                <a:gridCol w="263347">
                  <a:extLst>
                    <a:ext uri="{9D8B030D-6E8A-4147-A177-3AD203B41FA5}">
                      <a16:colId xmlns:a16="http://schemas.microsoft.com/office/drawing/2014/main" val="1704413446"/>
                    </a:ext>
                  </a:extLst>
                </a:gridCol>
                <a:gridCol w="263347">
                  <a:extLst>
                    <a:ext uri="{9D8B030D-6E8A-4147-A177-3AD203B41FA5}">
                      <a16:colId xmlns:a16="http://schemas.microsoft.com/office/drawing/2014/main" val="1227672067"/>
                    </a:ext>
                  </a:extLst>
                </a:gridCol>
                <a:gridCol w="263347">
                  <a:extLst>
                    <a:ext uri="{9D8B030D-6E8A-4147-A177-3AD203B41FA5}">
                      <a16:colId xmlns:a16="http://schemas.microsoft.com/office/drawing/2014/main" val="573631079"/>
                    </a:ext>
                  </a:extLst>
                </a:gridCol>
                <a:gridCol w="263347">
                  <a:extLst>
                    <a:ext uri="{9D8B030D-6E8A-4147-A177-3AD203B41FA5}">
                      <a16:colId xmlns:a16="http://schemas.microsoft.com/office/drawing/2014/main" val="1964048738"/>
                    </a:ext>
                  </a:extLst>
                </a:gridCol>
                <a:gridCol w="263347">
                  <a:extLst>
                    <a:ext uri="{9D8B030D-6E8A-4147-A177-3AD203B41FA5}">
                      <a16:colId xmlns:a16="http://schemas.microsoft.com/office/drawing/2014/main" val="2482847428"/>
                    </a:ext>
                  </a:extLst>
                </a:gridCol>
                <a:gridCol w="263347">
                  <a:extLst>
                    <a:ext uri="{9D8B030D-6E8A-4147-A177-3AD203B41FA5}">
                      <a16:colId xmlns:a16="http://schemas.microsoft.com/office/drawing/2014/main" val="2161450795"/>
                    </a:ext>
                  </a:extLst>
                </a:gridCol>
                <a:gridCol w="263347">
                  <a:extLst>
                    <a:ext uri="{9D8B030D-6E8A-4147-A177-3AD203B41FA5}">
                      <a16:colId xmlns:a16="http://schemas.microsoft.com/office/drawing/2014/main" val="4015354182"/>
                    </a:ext>
                  </a:extLst>
                </a:gridCol>
                <a:gridCol w="263347">
                  <a:extLst>
                    <a:ext uri="{9D8B030D-6E8A-4147-A177-3AD203B41FA5}">
                      <a16:colId xmlns:a16="http://schemas.microsoft.com/office/drawing/2014/main" val="2888736579"/>
                    </a:ext>
                  </a:extLst>
                </a:gridCol>
                <a:gridCol w="263347">
                  <a:extLst>
                    <a:ext uri="{9D8B030D-6E8A-4147-A177-3AD203B41FA5}">
                      <a16:colId xmlns:a16="http://schemas.microsoft.com/office/drawing/2014/main" val="3417089057"/>
                    </a:ext>
                  </a:extLst>
                </a:gridCol>
                <a:gridCol w="263347">
                  <a:extLst>
                    <a:ext uri="{9D8B030D-6E8A-4147-A177-3AD203B41FA5}">
                      <a16:colId xmlns:a16="http://schemas.microsoft.com/office/drawing/2014/main" val="434351859"/>
                    </a:ext>
                  </a:extLst>
                </a:gridCol>
                <a:gridCol w="263347">
                  <a:extLst>
                    <a:ext uri="{9D8B030D-6E8A-4147-A177-3AD203B41FA5}">
                      <a16:colId xmlns:a16="http://schemas.microsoft.com/office/drawing/2014/main" val="627707812"/>
                    </a:ext>
                  </a:extLst>
                </a:gridCol>
                <a:gridCol w="263347">
                  <a:extLst>
                    <a:ext uri="{9D8B030D-6E8A-4147-A177-3AD203B41FA5}">
                      <a16:colId xmlns:a16="http://schemas.microsoft.com/office/drawing/2014/main" val="4213888216"/>
                    </a:ext>
                  </a:extLst>
                </a:gridCol>
                <a:gridCol w="263347">
                  <a:extLst>
                    <a:ext uri="{9D8B030D-6E8A-4147-A177-3AD203B41FA5}">
                      <a16:colId xmlns:a16="http://schemas.microsoft.com/office/drawing/2014/main" val="297729237"/>
                    </a:ext>
                  </a:extLst>
                </a:gridCol>
                <a:gridCol w="263347">
                  <a:extLst>
                    <a:ext uri="{9D8B030D-6E8A-4147-A177-3AD203B41FA5}">
                      <a16:colId xmlns:a16="http://schemas.microsoft.com/office/drawing/2014/main" val="3760524947"/>
                    </a:ext>
                  </a:extLst>
                </a:gridCol>
                <a:gridCol w="263347">
                  <a:extLst>
                    <a:ext uri="{9D8B030D-6E8A-4147-A177-3AD203B41FA5}">
                      <a16:colId xmlns:a16="http://schemas.microsoft.com/office/drawing/2014/main" val="3917301723"/>
                    </a:ext>
                  </a:extLst>
                </a:gridCol>
                <a:gridCol w="263347">
                  <a:extLst>
                    <a:ext uri="{9D8B030D-6E8A-4147-A177-3AD203B41FA5}">
                      <a16:colId xmlns:a16="http://schemas.microsoft.com/office/drawing/2014/main" val="3547738382"/>
                    </a:ext>
                  </a:extLst>
                </a:gridCol>
                <a:gridCol w="263347">
                  <a:extLst>
                    <a:ext uri="{9D8B030D-6E8A-4147-A177-3AD203B41FA5}">
                      <a16:colId xmlns:a16="http://schemas.microsoft.com/office/drawing/2014/main" val="2691812731"/>
                    </a:ext>
                  </a:extLst>
                </a:gridCol>
                <a:gridCol w="263347">
                  <a:extLst>
                    <a:ext uri="{9D8B030D-6E8A-4147-A177-3AD203B41FA5}">
                      <a16:colId xmlns:a16="http://schemas.microsoft.com/office/drawing/2014/main" val="3178665810"/>
                    </a:ext>
                  </a:extLst>
                </a:gridCol>
                <a:gridCol w="263347">
                  <a:extLst>
                    <a:ext uri="{9D8B030D-6E8A-4147-A177-3AD203B41FA5}">
                      <a16:colId xmlns:a16="http://schemas.microsoft.com/office/drawing/2014/main" val="3755763014"/>
                    </a:ext>
                  </a:extLst>
                </a:gridCol>
                <a:gridCol w="263347">
                  <a:extLst>
                    <a:ext uri="{9D8B030D-6E8A-4147-A177-3AD203B41FA5}">
                      <a16:colId xmlns:a16="http://schemas.microsoft.com/office/drawing/2014/main" val="50971529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1031246013"/>
                  </a:ext>
                </a:extLst>
              </a:tr>
              <a:tr h="370840">
                <a:tc>
                  <a:txBody>
                    <a:bodyPr/>
                    <a:lstStyle/>
                    <a:p>
                      <a:r>
                        <a:rPr lang="en-US" sz="1000"/>
                        <a:t>Buss AG</a:t>
                      </a:r>
                    </a:p>
                  </a:txBody>
                  <a:tcPr/>
                </a:tc>
                <a:tc>
                  <a:txBody>
                    <a:bodyPr/>
                    <a:lstStyle/>
                    <a:p>
                      <a:r>
                        <a:rPr lang="en-US" sz="1000"/>
                        <a:t>89</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63.354838709677</a:t>
                      </a:r>
                    </a:p>
                  </a:txBody>
                  <a:tcPr/>
                </a:tc>
                <a:tc>
                  <a:txBody>
                    <a:bodyPr/>
                    <a:lstStyle/>
                    <a:p>
                      <a:r>
                        <a:rPr lang="en-US" sz="1000"/>
                        <a:t>357</a:t>
                      </a:r>
                    </a:p>
                  </a:txBody>
                  <a:tcPr/>
                </a:tc>
                <a:tc>
                  <a:txBody>
                    <a:bodyPr/>
                    <a:lstStyle/>
                    <a:p>
                      <a:r>
                        <a:rPr lang="en-US" sz="1000"/>
                        <a:t>0</a:t>
                      </a:r>
                    </a:p>
                  </a:txBody>
                  <a:tcPr/>
                </a:tc>
                <a:tc>
                  <a:txBody>
                    <a:bodyPr/>
                    <a:lstStyle/>
                    <a:p>
                      <a:r>
                        <a:rPr lang="en-US" sz="1000"/>
                        <a:t>357</a:t>
                      </a:r>
                    </a:p>
                  </a:txBody>
                  <a:tcPr/>
                </a:tc>
                <a:tc>
                  <a:txBody>
                    <a:bodyPr/>
                    <a:lstStyle/>
                    <a:p>
                      <a:r>
                        <a:rPr lang="en-US" sz="1000"/>
                        <a:t>32.20 %</a:t>
                      </a:r>
                    </a:p>
                  </a:txBody>
                  <a:tcPr/>
                </a:tc>
                <a:tc>
                  <a:txBody>
                    <a:bodyPr/>
                    <a:lstStyle/>
                    <a:p>
                      <a:r>
                        <a:rPr lang="en-US" sz="1000"/>
                        <a:t>31</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31</a:t>
                      </a:r>
                    </a:p>
                  </a:txBody>
                  <a:tcPr/>
                </a:tc>
                <a:tc>
                  <a:txBody>
                    <a:bodyPr/>
                    <a:lstStyle/>
                    <a:p>
                      <a:r>
                        <a:rPr lang="en-US" sz="1000"/>
                        <a:t>0</a:t>
                      </a:r>
                    </a:p>
                  </a:txBody>
                  <a:tcPr/>
                </a:tc>
                <a:tc>
                  <a:txBody>
                    <a:bodyPr/>
                    <a:lstStyle/>
                    <a:p>
                      <a:r>
                        <a:rPr lang="en-US" sz="1000"/>
                        <a:t>14</a:t>
                      </a:r>
                    </a:p>
                  </a:txBody>
                  <a:tcPr/>
                </a:tc>
                <a:tc>
                  <a:txBody>
                    <a:bodyPr/>
                    <a:lstStyle/>
                    <a:p>
                      <a:r>
                        <a:rPr lang="en-US" sz="1000"/>
                        <a:t>3</a:t>
                      </a:r>
                    </a:p>
                  </a:txBody>
                  <a:tcPr/>
                </a:tc>
                <a:tc>
                  <a:txBody>
                    <a:bodyPr/>
                    <a:lstStyle/>
                    <a:p>
                      <a:r>
                        <a:rPr lang="en-US" sz="1000"/>
                        <a:t>14</a:t>
                      </a:r>
                    </a:p>
                  </a:txBody>
                  <a:tcPr/>
                </a:tc>
                <a:tc>
                  <a:txBody>
                    <a:bodyPr/>
                    <a:lstStyle/>
                    <a:p>
                      <a:r>
                        <a:rPr lang="en-US" sz="1000"/>
                        <a:t>0</a:t>
                      </a:r>
                    </a:p>
                  </a:txBody>
                  <a:tcPr/>
                </a:tc>
                <a:tc>
                  <a:txBody>
                    <a:bodyPr/>
                    <a:lstStyle/>
                    <a:p>
                      <a:r>
                        <a:rPr lang="en-US" sz="1000"/>
                        <a:t>6</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994939693"/>
                  </a:ext>
                </a:extLst>
              </a:tr>
            </a:tbl>
          </a:graphicData>
        </a:graphic>
      </p:graphicFrame>
      <p:sp>
        <p:nvSpPr>
          <p:cNvPr id="4" name="Text Placeholder 3">
            <a:extLst>
              <a:ext uri="{FF2B5EF4-FFF2-40B4-BE49-F238E27FC236}">
                <a16:creationId xmlns:a16="http://schemas.microsoft.com/office/drawing/2014/main" id="{7D357804-4347-4669-88DF-1C580C2D0EF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662928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52FB6-0490-4E83-9EB4-D9A1D60DD091}"/>
              </a:ext>
            </a:extLst>
          </p:cNvPr>
          <p:cNvSpPr>
            <a:spLocks noGrp="1"/>
          </p:cNvSpPr>
          <p:nvPr>
            <p:ph type="title"/>
          </p:nvPr>
        </p:nvSpPr>
        <p:spPr/>
        <p:txBody>
          <a:bodyPr/>
          <a:lstStyle/>
          <a:p>
            <a:r>
              <a:rPr lang="en-US"/>
              <a:t>Facebook Key Metrics by Month | Buss AG</a:t>
            </a:r>
          </a:p>
        </p:txBody>
      </p:sp>
      <p:graphicFrame>
        <p:nvGraphicFramePr>
          <p:cNvPr id="5" name="Table Placeholder 4">
            <a:extLst>
              <a:ext uri="{FF2B5EF4-FFF2-40B4-BE49-F238E27FC236}">
                <a16:creationId xmlns:a16="http://schemas.microsoft.com/office/drawing/2014/main" id="{3D4899A3-BA7B-484F-B2A0-9F1E0A7E8B11}"/>
              </a:ext>
            </a:extLst>
          </p:cNvPr>
          <p:cNvGraphicFramePr>
            <a:graphicFrameLocks noGrp="1"/>
          </p:cNvGraphicFramePr>
          <p:nvPr>
            <p:ph type="tbl" sz="quarter" idx="13"/>
            <p:extLst>
              <p:ext uri="{D42A27DB-BD31-4B8C-83A1-F6EECF244321}">
                <p14:modId xmlns:p14="http://schemas.microsoft.com/office/powerpoint/2010/main" val="202472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2669492963"/>
                    </a:ext>
                  </a:extLst>
                </a:gridCol>
                <a:gridCol w="946404">
                  <a:extLst>
                    <a:ext uri="{9D8B030D-6E8A-4147-A177-3AD203B41FA5}">
                      <a16:colId xmlns:a16="http://schemas.microsoft.com/office/drawing/2014/main" val="399181053"/>
                    </a:ext>
                  </a:extLst>
                </a:gridCol>
                <a:gridCol w="576072">
                  <a:extLst>
                    <a:ext uri="{9D8B030D-6E8A-4147-A177-3AD203B41FA5}">
                      <a16:colId xmlns:a16="http://schemas.microsoft.com/office/drawing/2014/main" val="2419058076"/>
                    </a:ext>
                  </a:extLst>
                </a:gridCol>
                <a:gridCol w="576072">
                  <a:extLst>
                    <a:ext uri="{9D8B030D-6E8A-4147-A177-3AD203B41FA5}">
                      <a16:colId xmlns:a16="http://schemas.microsoft.com/office/drawing/2014/main" val="1157077317"/>
                    </a:ext>
                  </a:extLst>
                </a:gridCol>
                <a:gridCol w="576072">
                  <a:extLst>
                    <a:ext uri="{9D8B030D-6E8A-4147-A177-3AD203B41FA5}">
                      <a16:colId xmlns:a16="http://schemas.microsoft.com/office/drawing/2014/main" val="3284183012"/>
                    </a:ext>
                  </a:extLst>
                </a:gridCol>
                <a:gridCol w="576072">
                  <a:extLst>
                    <a:ext uri="{9D8B030D-6E8A-4147-A177-3AD203B41FA5}">
                      <a16:colId xmlns:a16="http://schemas.microsoft.com/office/drawing/2014/main" val="2715296013"/>
                    </a:ext>
                  </a:extLst>
                </a:gridCol>
                <a:gridCol w="576072">
                  <a:extLst>
                    <a:ext uri="{9D8B030D-6E8A-4147-A177-3AD203B41FA5}">
                      <a16:colId xmlns:a16="http://schemas.microsoft.com/office/drawing/2014/main" val="2858664232"/>
                    </a:ext>
                  </a:extLst>
                </a:gridCol>
                <a:gridCol w="576072">
                  <a:extLst>
                    <a:ext uri="{9D8B030D-6E8A-4147-A177-3AD203B41FA5}">
                      <a16:colId xmlns:a16="http://schemas.microsoft.com/office/drawing/2014/main" val="3333491816"/>
                    </a:ext>
                  </a:extLst>
                </a:gridCol>
                <a:gridCol w="576072">
                  <a:extLst>
                    <a:ext uri="{9D8B030D-6E8A-4147-A177-3AD203B41FA5}">
                      <a16:colId xmlns:a16="http://schemas.microsoft.com/office/drawing/2014/main" val="3013504687"/>
                    </a:ext>
                  </a:extLst>
                </a:gridCol>
                <a:gridCol w="576072">
                  <a:extLst>
                    <a:ext uri="{9D8B030D-6E8A-4147-A177-3AD203B41FA5}">
                      <a16:colId xmlns:a16="http://schemas.microsoft.com/office/drawing/2014/main" val="1152056724"/>
                    </a:ext>
                  </a:extLst>
                </a:gridCol>
                <a:gridCol w="576072">
                  <a:extLst>
                    <a:ext uri="{9D8B030D-6E8A-4147-A177-3AD203B41FA5}">
                      <a16:colId xmlns:a16="http://schemas.microsoft.com/office/drawing/2014/main" val="3797437378"/>
                    </a:ext>
                  </a:extLst>
                </a:gridCol>
                <a:gridCol w="576072">
                  <a:extLst>
                    <a:ext uri="{9D8B030D-6E8A-4147-A177-3AD203B41FA5}">
                      <a16:colId xmlns:a16="http://schemas.microsoft.com/office/drawing/2014/main" val="658983011"/>
                    </a:ext>
                  </a:extLst>
                </a:gridCol>
                <a:gridCol w="576072">
                  <a:extLst>
                    <a:ext uri="{9D8B030D-6E8A-4147-A177-3AD203B41FA5}">
                      <a16:colId xmlns:a16="http://schemas.microsoft.com/office/drawing/2014/main" val="3241719824"/>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4104035227"/>
                  </a:ext>
                </a:extLst>
              </a:tr>
              <a:tr h="370840">
                <a:tc>
                  <a:txBody>
                    <a:bodyPr/>
                    <a:lstStyle/>
                    <a:p>
                      <a:r>
                        <a:rPr lang="en-US" sz="1000"/>
                        <a:t>Buss AG</a:t>
                      </a:r>
                    </a:p>
                  </a:txBody>
                  <a:tcPr/>
                </a:tc>
                <a:tc>
                  <a:txBody>
                    <a:bodyPr/>
                    <a:lstStyle/>
                    <a:p>
                      <a:r>
                        <a:rPr lang="en-US" sz="1000"/>
                        <a:t>2018 - 07</a:t>
                      </a:r>
                    </a:p>
                  </a:txBody>
                  <a:tcPr/>
                </a:tc>
                <a:tc>
                  <a:txBody>
                    <a:bodyPr/>
                    <a:lstStyle/>
                    <a:p>
                      <a:r>
                        <a:rPr lang="en-US" sz="1000"/>
                        <a:t>96</a:t>
                      </a:r>
                    </a:p>
                  </a:txBody>
                  <a:tcPr/>
                </a:tc>
                <a:tc>
                  <a:txBody>
                    <a:bodyPr/>
                    <a:lstStyle/>
                    <a:p>
                      <a:r>
                        <a:rPr lang="en-US" sz="1000"/>
                        <a:t>0</a:t>
                      </a:r>
                    </a:p>
                  </a:txBody>
                  <a:tcPr/>
                </a:tc>
                <a:tc>
                  <a:txBody>
                    <a:bodyPr/>
                    <a:lstStyle/>
                    <a:p>
                      <a:r>
                        <a:rPr lang="en-US" sz="1000"/>
                        <a:t>96</a:t>
                      </a:r>
                    </a:p>
                  </a:txBody>
                  <a:tcPr/>
                </a:tc>
                <a:tc>
                  <a:txBody>
                    <a:bodyPr/>
                    <a:lstStyle/>
                    <a:p>
                      <a:r>
                        <a:rPr lang="en-US" sz="1000"/>
                        <a:t>100.0 %</a:t>
                      </a:r>
                    </a:p>
                  </a:txBody>
                  <a:tcPr/>
                </a:tc>
                <a:tc>
                  <a:txBody>
                    <a:bodyPr/>
                    <a:lstStyle/>
                    <a:p>
                      <a:r>
                        <a:rPr lang="en-US" sz="1000"/>
                        <a:t>94</a:t>
                      </a:r>
                    </a:p>
                  </a:txBody>
                  <a:tcPr/>
                </a:tc>
                <a:tc>
                  <a:txBody>
                    <a:bodyPr/>
                    <a:lstStyle/>
                    <a:p>
                      <a:r>
                        <a:rPr lang="en-US" sz="1000"/>
                        <a:t>0</a:t>
                      </a:r>
                    </a:p>
                  </a:txBody>
                  <a:tcPr/>
                </a:tc>
                <a:tc>
                  <a:txBody>
                    <a:bodyPr/>
                    <a:lstStyle/>
                    <a:p>
                      <a:r>
                        <a:rPr lang="en-US" sz="1000"/>
                        <a:t>94</a:t>
                      </a:r>
                    </a:p>
                  </a:txBody>
                  <a:tcPr/>
                </a:tc>
                <a:tc>
                  <a:txBody>
                    <a:bodyPr/>
                    <a:lstStyle/>
                    <a:p>
                      <a:r>
                        <a:rPr lang="en-US" sz="1000"/>
                        <a:t>100.0 %</a:t>
                      </a:r>
                    </a:p>
                  </a:txBody>
                  <a:tcPr/>
                </a:tc>
                <a:tc>
                  <a:txBody>
                    <a:bodyPr/>
                    <a:lstStyle/>
                    <a:p>
                      <a:r>
                        <a:rPr lang="en-US" sz="1000"/>
                        <a:t>8</a:t>
                      </a:r>
                    </a:p>
                  </a:txBody>
                  <a:tcPr/>
                </a:tc>
                <a:tc>
                  <a:txBody>
                    <a:bodyPr/>
                    <a:lstStyle/>
                    <a:p>
                      <a:r>
                        <a:rPr lang="en-US" sz="1000"/>
                        <a:t>13</a:t>
                      </a:r>
                    </a:p>
                  </a:txBody>
                  <a:tcPr/>
                </a:tc>
                <a:tc>
                  <a:txBody>
                    <a:bodyPr/>
                    <a:lstStyle/>
                    <a:p>
                      <a:r>
                        <a:rPr lang="en-US" sz="1000"/>
                        <a:t>13.5417 %</a:t>
                      </a:r>
                    </a:p>
                  </a:txBody>
                  <a:tcPr/>
                </a:tc>
                <a:extLst>
                  <a:ext uri="{0D108BD9-81ED-4DB2-BD59-A6C34878D82A}">
                    <a16:rowId xmlns:a16="http://schemas.microsoft.com/office/drawing/2014/main" val="2235742581"/>
                  </a:ext>
                </a:extLst>
              </a:tr>
            </a:tbl>
          </a:graphicData>
        </a:graphic>
      </p:graphicFrame>
      <p:sp>
        <p:nvSpPr>
          <p:cNvPr id="4" name="Text Placeholder 3">
            <a:extLst>
              <a:ext uri="{FF2B5EF4-FFF2-40B4-BE49-F238E27FC236}">
                <a16:creationId xmlns:a16="http://schemas.microsoft.com/office/drawing/2014/main" id="{08A080EA-757A-4F5D-8338-2CFAED344F1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97706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72407-E78B-44DD-B3D9-5E1AE9208C8B}"/>
              </a:ext>
            </a:extLst>
          </p:cNvPr>
          <p:cNvSpPr>
            <a:spLocks noGrp="1"/>
          </p:cNvSpPr>
          <p:nvPr>
            <p:ph type="title"/>
          </p:nvPr>
        </p:nvSpPr>
        <p:spPr/>
        <p:txBody>
          <a:bodyPr/>
          <a:lstStyle/>
          <a:p>
            <a:r>
              <a:rPr lang="en-US"/>
              <a:t>Facebook Fans Total | Buss AG</a:t>
            </a:r>
          </a:p>
        </p:txBody>
      </p:sp>
      <p:graphicFrame>
        <p:nvGraphicFramePr>
          <p:cNvPr id="6" name="Chart Placeholder 5">
            <a:extLst>
              <a:ext uri="{FF2B5EF4-FFF2-40B4-BE49-F238E27FC236}">
                <a16:creationId xmlns:a16="http://schemas.microsoft.com/office/drawing/2014/main" id="{6A27D1CB-4884-4856-A37E-E28C6A30C5E0}"/>
              </a:ext>
            </a:extLst>
          </p:cNvPr>
          <p:cNvGraphicFramePr>
            <a:graphicFrameLocks noGrp="1"/>
          </p:cNvGraphicFramePr>
          <p:nvPr>
            <p:ph type="chart" sz="quarter" idx="13"/>
            <p:extLst>
              <p:ext uri="{D42A27DB-BD31-4B8C-83A1-F6EECF244321}">
                <p14:modId xmlns:p14="http://schemas.microsoft.com/office/powerpoint/2010/main" val="502769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00A050-B59E-4EF7-9459-E77746A6D1C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CDDDA92-1EBE-41E6-983F-F7DEECF6EF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8262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2E9BF-6B50-4170-A58A-936F2905D173}"/>
              </a:ext>
            </a:extLst>
          </p:cNvPr>
          <p:cNvSpPr>
            <a:spLocks noGrp="1"/>
          </p:cNvSpPr>
          <p:nvPr>
            <p:ph type="title"/>
          </p:nvPr>
        </p:nvSpPr>
        <p:spPr/>
        <p:txBody>
          <a:bodyPr/>
          <a:lstStyle/>
          <a:p>
            <a:r>
              <a:rPr lang="en-US"/>
              <a:t>Facebook Fans Table | Buss AG</a:t>
            </a:r>
          </a:p>
        </p:txBody>
      </p:sp>
      <p:graphicFrame>
        <p:nvGraphicFramePr>
          <p:cNvPr id="5" name="Table Placeholder 4">
            <a:extLst>
              <a:ext uri="{FF2B5EF4-FFF2-40B4-BE49-F238E27FC236}">
                <a16:creationId xmlns:a16="http://schemas.microsoft.com/office/drawing/2014/main" id="{EBC82A11-945D-42F5-8EF5-2CC92DBA2467}"/>
              </a:ext>
            </a:extLst>
          </p:cNvPr>
          <p:cNvGraphicFramePr>
            <a:graphicFrameLocks noGrp="1"/>
          </p:cNvGraphicFramePr>
          <p:nvPr>
            <p:ph type="tbl" sz="quarter" idx="13"/>
            <p:extLst>
              <p:ext uri="{D42A27DB-BD31-4B8C-83A1-F6EECF244321}">
                <p14:modId xmlns:p14="http://schemas.microsoft.com/office/powerpoint/2010/main" val="1522147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07352444"/>
                    </a:ext>
                  </a:extLst>
                </a:gridCol>
                <a:gridCol w="1234440">
                  <a:extLst>
                    <a:ext uri="{9D8B030D-6E8A-4147-A177-3AD203B41FA5}">
                      <a16:colId xmlns:a16="http://schemas.microsoft.com/office/drawing/2014/main" val="1825226717"/>
                    </a:ext>
                  </a:extLst>
                </a:gridCol>
                <a:gridCol w="822960">
                  <a:extLst>
                    <a:ext uri="{9D8B030D-6E8A-4147-A177-3AD203B41FA5}">
                      <a16:colId xmlns:a16="http://schemas.microsoft.com/office/drawing/2014/main" val="2161470794"/>
                    </a:ext>
                  </a:extLst>
                </a:gridCol>
                <a:gridCol w="822960">
                  <a:extLst>
                    <a:ext uri="{9D8B030D-6E8A-4147-A177-3AD203B41FA5}">
                      <a16:colId xmlns:a16="http://schemas.microsoft.com/office/drawing/2014/main" val="2267915841"/>
                    </a:ext>
                  </a:extLst>
                </a:gridCol>
                <a:gridCol w="822960">
                  <a:extLst>
                    <a:ext uri="{9D8B030D-6E8A-4147-A177-3AD203B41FA5}">
                      <a16:colId xmlns:a16="http://schemas.microsoft.com/office/drawing/2014/main" val="3873507477"/>
                    </a:ext>
                  </a:extLst>
                </a:gridCol>
                <a:gridCol w="822960">
                  <a:extLst>
                    <a:ext uri="{9D8B030D-6E8A-4147-A177-3AD203B41FA5}">
                      <a16:colId xmlns:a16="http://schemas.microsoft.com/office/drawing/2014/main" val="702067407"/>
                    </a:ext>
                  </a:extLst>
                </a:gridCol>
                <a:gridCol w="822960">
                  <a:extLst>
                    <a:ext uri="{9D8B030D-6E8A-4147-A177-3AD203B41FA5}">
                      <a16:colId xmlns:a16="http://schemas.microsoft.com/office/drawing/2014/main" val="1808898025"/>
                    </a:ext>
                  </a:extLst>
                </a:gridCol>
                <a:gridCol w="822960">
                  <a:extLst>
                    <a:ext uri="{9D8B030D-6E8A-4147-A177-3AD203B41FA5}">
                      <a16:colId xmlns:a16="http://schemas.microsoft.com/office/drawing/2014/main" val="118048568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779658693"/>
                  </a:ext>
                </a:extLst>
              </a:tr>
              <a:tr h="370840">
                <a:tc>
                  <a:txBody>
                    <a:bodyPr/>
                    <a:lstStyle/>
                    <a:p>
                      <a:r>
                        <a:rPr lang="en-US" sz="1000"/>
                        <a:t>Buss AG</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746351386"/>
                  </a:ext>
                </a:extLst>
              </a:tr>
            </a:tbl>
          </a:graphicData>
        </a:graphic>
      </p:graphicFrame>
      <p:sp>
        <p:nvSpPr>
          <p:cNvPr id="4" name="Text Placeholder 3">
            <a:extLst>
              <a:ext uri="{FF2B5EF4-FFF2-40B4-BE49-F238E27FC236}">
                <a16:creationId xmlns:a16="http://schemas.microsoft.com/office/drawing/2014/main" id="{AFF3AE89-E12F-4D87-AFEC-39373C9F639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384859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97E42-2984-447E-B119-DD2E03F07C06}"/>
              </a:ext>
            </a:extLst>
          </p:cNvPr>
          <p:cNvSpPr>
            <a:spLocks noGrp="1"/>
          </p:cNvSpPr>
          <p:nvPr>
            <p:ph type="title"/>
          </p:nvPr>
        </p:nvSpPr>
        <p:spPr/>
        <p:txBody>
          <a:bodyPr/>
          <a:lstStyle/>
          <a:p>
            <a:r>
              <a:rPr lang="en-US"/>
              <a:t>Facebook Fans Lost | Buss AG</a:t>
            </a:r>
          </a:p>
        </p:txBody>
      </p:sp>
      <p:graphicFrame>
        <p:nvGraphicFramePr>
          <p:cNvPr id="6" name="Chart Placeholder 5">
            <a:extLst>
              <a:ext uri="{FF2B5EF4-FFF2-40B4-BE49-F238E27FC236}">
                <a16:creationId xmlns:a16="http://schemas.microsoft.com/office/drawing/2014/main" id="{69F74921-67C5-41C7-AC73-477FBDA24376}"/>
              </a:ext>
            </a:extLst>
          </p:cNvPr>
          <p:cNvGraphicFramePr>
            <a:graphicFrameLocks noGrp="1"/>
          </p:cNvGraphicFramePr>
          <p:nvPr>
            <p:ph type="chart" sz="quarter" idx="13"/>
            <p:extLst>
              <p:ext uri="{D42A27DB-BD31-4B8C-83A1-F6EECF244321}">
                <p14:modId xmlns:p14="http://schemas.microsoft.com/office/powerpoint/2010/main" val="2503799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0C292E-A88D-4490-B09B-05049D9A7F8C}"/>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CC80F9E-30D7-4D61-8C99-45A33622C6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225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B7788-87CF-4B2C-A059-8991F807EE13}"/>
              </a:ext>
            </a:extLst>
          </p:cNvPr>
          <p:cNvSpPr>
            <a:spLocks noGrp="1"/>
          </p:cNvSpPr>
          <p:nvPr>
            <p:ph type="title"/>
          </p:nvPr>
        </p:nvSpPr>
        <p:spPr/>
        <p:txBody>
          <a:bodyPr/>
          <a:lstStyle/>
          <a:p>
            <a:r>
              <a:rPr lang="en-US"/>
              <a:t>Facebook Own Posts Table  | Buss AG - 1 of 5</a:t>
            </a:r>
          </a:p>
        </p:txBody>
      </p:sp>
      <p:graphicFrame>
        <p:nvGraphicFramePr>
          <p:cNvPr id="5" name="Table Placeholder 4">
            <a:extLst>
              <a:ext uri="{FF2B5EF4-FFF2-40B4-BE49-F238E27FC236}">
                <a16:creationId xmlns:a16="http://schemas.microsoft.com/office/drawing/2014/main" id="{068BCF66-B3A8-4307-85F8-BC3B893B845C}"/>
              </a:ext>
            </a:extLst>
          </p:cNvPr>
          <p:cNvGraphicFramePr>
            <a:graphicFrameLocks noGrp="1"/>
          </p:cNvGraphicFramePr>
          <p:nvPr>
            <p:ph type="tbl" sz="quarter" idx="13"/>
            <p:extLst>
              <p:ext uri="{D42A27DB-BD31-4B8C-83A1-F6EECF244321}">
                <p14:modId xmlns:p14="http://schemas.microsoft.com/office/powerpoint/2010/main" val="932286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8463529"/>
                    </a:ext>
                  </a:extLst>
                </a:gridCol>
                <a:gridCol w="370332">
                  <a:extLst>
                    <a:ext uri="{9D8B030D-6E8A-4147-A177-3AD203B41FA5}">
                      <a16:colId xmlns:a16="http://schemas.microsoft.com/office/drawing/2014/main" val="3459337210"/>
                    </a:ext>
                  </a:extLst>
                </a:gridCol>
                <a:gridCol w="370332">
                  <a:extLst>
                    <a:ext uri="{9D8B030D-6E8A-4147-A177-3AD203B41FA5}">
                      <a16:colId xmlns:a16="http://schemas.microsoft.com/office/drawing/2014/main" val="1441357698"/>
                    </a:ext>
                  </a:extLst>
                </a:gridCol>
                <a:gridCol w="370332">
                  <a:extLst>
                    <a:ext uri="{9D8B030D-6E8A-4147-A177-3AD203B41FA5}">
                      <a16:colId xmlns:a16="http://schemas.microsoft.com/office/drawing/2014/main" val="3584083524"/>
                    </a:ext>
                  </a:extLst>
                </a:gridCol>
                <a:gridCol w="329184">
                  <a:extLst>
                    <a:ext uri="{9D8B030D-6E8A-4147-A177-3AD203B41FA5}">
                      <a16:colId xmlns:a16="http://schemas.microsoft.com/office/drawing/2014/main" val="3418654015"/>
                    </a:ext>
                  </a:extLst>
                </a:gridCol>
                <a:gridCol w="329184">
                  <a:extLst>
                    <a:ext uri="{9D8B030D-6E8A-4147-A177-3AD203B41FA5}">
                      <a16:colId xmlns:a16="http://schemas.microsoft.com/office/drawing/2014/main" val="3082170344"/>
                    </a:ext>
                  </a:extLst>
                </a:gridCol>
                <a:gridCol w="329184">
                  <a:extLst>
                    <a:ext uri="{9D8B030D-6E8A-4147-A177-3AD203B41FA5}">
                      <a16:colId xmlns:a16="http://schemas.microsoft.com/office/drawing/2014/main" val="647035673"/>
                    </a:ext>
                  </a:extLst>
                </a:gridCol>
                <a:gridCol w="329184">
                  <a:extLst>
                    <a:ext uri="{9D8B030D-6E8A-4147-A177-3AD203B41FA5}">
                      <a16:colId xmlns:a16="http://schemas.microsoft.com/office/drawing/2014/main" val="526362515"/>
                    </a:ext>
                  </a:extLst>
                </a:gridCol>
                <a:gridCol w="329184">
                  <a:extLst>
                    <a:ext uri="{9D8B030D-6E8A-4147-A177-3AD203B41FA5}">
                      <a16:colId xmlns:a16="http://schemas.microsoft.com/office/drawing/2014/main" val="2840901468"/>
                    </a:ext>
                  </a:extLst>
                </a:gridCol>
                <a:gridCol w="329184">
                  <a:extLst>
                    <a:ext uri="{9D8B030D-6E8A-4147-A177-3AD203B41FA5}">
                      <a16:colId xmlns:a16="http://schemas.microsoft.com/office/drawing/2014/main" val="3578168734"/>
                    </a:ext>
                  </a:extLst>
                </a:gridCol>
                <a:gridCol w="329184">
                  <a:extLst>
                    <a:ext uri="{9D8B030D-6E8A-4147-A177-3AD203B41FA5}">
                      <a16:colId xmlns:a16="http://schemas.microsoft.com/office/drawing/2014/main" val="535249333"/>
                    </a:ext>
                  </a:extLst>
                </a:gridCol>
                <a:gridCol w="329184">
                  <a:extLst>
                    <a:ext uri="{9D8B030D-6E8A-4147-A177-3AD203B41FA5}">
                      <a16:colId xmlns:a16="http://schemas.microsoft.com/office/drawing/2014/main" val="4183677100"/>
                    </a:ext>
                  </a:extLst>
                </a:gridCol>
                <a:gridCol w="329184">
                  <a:extLst>
                    <a:ext uri="{9D8B030D-6E8A-4147-A177-3AD203B41FA5}">
                      <a16:colId xmlns:a16="http://schemas.microsoft.com/office/drawing/2014/main" val="2937055128"/>
                    </a:ext>
                  </a:extLst>
                </a:gridCol>
                <a:gridCol w="370332">
                  <a:extLst>
                    <a:ext uri="{9D8B030D-6E8A-4147-A177-3AD203B41FA5}">
                      <a16:colId xmlns:a16="http://schemas.microsoft.com/office/drawing/2014/main" val="639767875"/>
                    </a:ext>
                  </a:extLst>
                </a:gridCol>
                <a:gridCol w="370332">
                  <a:extLst>
                    <a:ext uri="{9D8B030D-6E8A-4147-A177-3AD203B41FA5}">
                      <a16:colId xmlns:a16="http://schemas.microsoft.com/office/drawing/2014/main" val="2920541920"/>
                    </a:ext>
                  </a:extLst>
                </a:gridCol>
                <a:gridCol w="329184">
                  <a:extLst>
                    <a:ext uri="{9D8B030D-6E8A-4147-A177-3AD203B41FA5}">
                      <a16:colId xmlns:a16="http://schemas.microsoft.com/office/drawing/2014/main" val="149581619"/>
                    </a:ext>
                  </a:extLst>
                </a:gridCol>
                <a:gridCol w="329184">
                  <a:extLst>
                    <a:ext uri="{9D8B030D-6E8A-4147-A177-3AD203B41FA5}">
                      <a16:colId xmlns:a16="http://schemas.microsoft.com/office/drawing/2014/main" val="1341672757"/>
                    </a:ext>
                  </a:extLst>
                </a:gridCol>
                <a:gridCol w="370332">
                  <a:extLst>
                    <a:ext uri="{9D8B030D-6E8A-4147-A177-3AD203B41FA5}">
                      <a16:colId xmlns:a16="http://schemas.microsoft.com/office/drawing/2014/main" val="4228273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4567327"/>
                  </a:ext>
                </a:extLst>
              </a:tr>
            </a:tbl>
          </a:graphicData>
        </a:graphic>
      </p:graphicFrame>
      <p:sp>
        <p:nvSpPr>
          <p:cNvPr id="4" name="Text Placeholder 3">
            <a:extLst>
              <a:ext uri="{FF2B5EF4-FFF2-40B4-BE49-F238E27FC236}">
                <a16:creationId xmlns:a16="http://schemas.microsoft.com/office/drawing/2014/main" id="{1E30332E-0B83-4122-9CD4-170F66A30D7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93288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1108C-B669-40E5-A1D0-992AFE1BB2C8}"/>
              </a:ext>
            </a:extLst>
          </p:cNvPr>
          <p:cNvSpPr>
            <a:spLocks noGrp="1"/>
          </p:cNvSpPr>
          <p:nvPr>
            <p:ph type="title"/>
          </p:nvPr>
        </p:nvSpPr>
        <p:spPr/>
        <p:txBody>
          <a:bodyPr/>
          <a:lstStyle/>
          <a:p>
            <a:r>
              <a:rPr lang="en-US"/>
              <a:t>Facebook Own Posts Table  | Buss AG - 2 of 5</a:t>
            </a:r>
          </a:p>
        </p:txBody>
      </p:sp>
      <p:graphicFrame>
        <p:nvGraphicFramePr>
          <p:cNvPr id="5" name="Table Placeholder 4">
            <a:extLst>
              <a:ext uri="{FF2B5EF4-FFF2-40B4-BE49-F238E27FC236}">
                <a16:creationId xmlns:a16="http://schemas.microsoft.com/office/drawing/2014/main" id="{8859F081-CC09-4C11-8CDB-0A1C7A97D842}"/>
              </a:ext>
            </a:extLst>
          </p:cNvPr>
          <p:cNvGraphicFramePr>
            <a:graphicFrameLocks noGrp="1"/>
          </p:cNvGraphicFramePr>
          <p:nvPr>
            <p:ph type="tbl" sz="quarter" idx="13"/>
            <p:extLst>
              <p:ext uri="{D42A27DB-BD31-4B8C-83A1-F6EECF244321}">
                <p14:modId xmlns:p14="http://schemas.microsoft.com/office/powerpoint/2010/main" val="3279898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35470075"/>
                    </a:ext>
                  </a:extLst>
                </a:gridCol>
                <a:gridCol w="370332">
                  <a:extLst>
                    <a:ext uri="{9D8B030D-6E8A-4147-A177-3AD203B41FA5}">
                      <a16:colId xmlns:a16="http://schemas.microsoft.com/office/drawing/2014/main" val="895468610"/>
                    </a:ext>
                  </a:extLst>
                </a:gridCol>
                <a:gridCol w="370332">
                  <a:extLst>
                    <a:ext uri="{9D8B030D-6E8A-4147-A177-3AD203B41FA5}">
                      <a16:colId xmlns:a16="http://schemas.microsoft.com/office/drawing/2014/main" val="4231476307"/>
                    </a:ext>
                  </a:extLst>
                </a:gridCol>
                <a:gridCol w="370332">
                  <a:extLst>
                    <a:ext uri="{9D8B030D-6E8A-4147-A177-3AD203B41FA5}">
                      <a16:colId xmlns:a16="http://schemas.microsoft.com/office/drawing/2014/main" val="3764179800"/>
                    </a:ext>
                  </a:extLst>
                </a:gridCol>
                <a:gridCol w="329184">
                  <a:extLst>
                    <a:ext uri="{9D8B030D-6E8A-4147-A177-3AD203B41FA5}">
                      <a16:colId xmlns:a16="http://schemas.microsoft.com/office/drawing/2014/main" val="4040901182"/>
                    </a:ext>
                  </a:extLst>
                </a:gridCol>
                <a:gridCol w="329184">
                  <a:extLst>
                    <a:ext uri="{9D8B030D-6E8A-4147-A177-3AD203B41FA5}">
                      <a16:colId xmlns:a16="http://schemas.microsoft.com/office/drawing/2014/main" val="382771276"/>
                    </a:ext>
                  </a:extLst>
                </a:gridCol>
                <a:gridCol w="329184">
                  <a:extLst>
                    <a:ext uri="{9D8B030D-6E8A-4147-A177-3AD203B41FA5}">
                      <a16:colId xmlns:a16="http://schemas.microsoft.com/office/drawing/2014/main" val="1077195980"/>
                    </a:ext>
                  </a:extLst>
                </a:gridCol>
                <a:gridCol w="329184">
                  <a:extLst>
                    <a:ext uri="{9D8B030D-6E8A-4147-A177-3AD203B41FA5}">
                      <a16:colId xmlns:a16="http://schemas.microsoft.com/office/drawing/2014/main" val="713379563"/>
                    </a:ext>
                  </a:extLst>
                </a:gridCol>
                <a:gridCol w="329184">
                  <a:extLst>
                    <a:ext uri="{9D8B030D-6E8A-4147-A177-3AD203B41FA5}">
                      <a16:colId xmlns:a16="http://schemas.microsoft.com/office/drawing/2014/main" val="1038740990"/>
                    </a:ext>
                  </a:extLst>
                </a:gridCol>
                <a:gridCol w="329184">
                  <a:extLst>
                    <a:ext uri="{9D8B030D-6E8A-4147-A177-3AD203B41FA5}">
                      <a16:colId xmlns:a16="http://schemas.microsoft.com/office/drawing/2014/main" val="1241625550"/>
                    </a:ext>
                  </a:extLst>
                </a:gridCol>
                <a:gridCol w="329184">
                  <a:extLst>
                    <a:ext uri="{9D8B030D-6E8A-4147-A177-3AD203B41FA5}">
                      <a16:colId xmlns:a16="http://schemas.microsoft.com/office/drawing/2014/main" val="1673228950"/>
                    </a:ext>
                  </a:extLst>
                </a:gridCol>
                <a:gridCol w="329184">
                  <a:extLst>
                    <a:ext uri="{9D8B030D-6E8A-4147-A177-3AD203B41FA5}">
                      <a16:colId xmlns:a16="http://schemas.microsoft.com/office/drawing/2014/main" val="3168325423"/>
                    </a:ext>
                  </a:extLst>
                </a:gridCol>
                <a:gridCol w="329184">
                  <a:extLst>
                    <a:ext uri="{9D8B030D-6E8A-4147-A177-3AD203B41FA5}">
                      <a16:colId xmlns:a16="http://schemas.microsoft.com/office/drawing/2014/main" val="1246086922"/>
                    </a:ext>
                  </a:extLst>
                </a:gridCol>
                <a:gridCol w="370332">
                  <a:extLst>
                    <a:ext uri="{9D8B030D-6E8A-4147-A177-3AD203B41FA5}">
                      <a16:colId xmlns:a16="http://schemas.microsoft.com/office/drawing/2014/main" val="3513667261"/>
                    </a:ext>
                  </a:extLst>
                </a:gridCol>
                <a:gridCol w="370332">
                  <a:extLst>
                    <a:ext uri="{9D8B030D-6E8A-4147-A177-3AD203B41FA5}">
                      <a16:colId xmlns:a16="http://schemas.microsoft.com/office/drawing/2014/main" val="3840908676"/>
                    </a:ext>
                  </a:extLst>
                </a:gridCol>
                <a:gridCol w="329184">
                  <a:extLst>
                    <a:ext uri="{9D8B030D-6E8A-4147-A177-3AD203B41FA5}">
                      <a16:colId xmlns:a16="http://schemas.microsoft.com/office/drawing/2014/main" val="4023910521"/>
                    </a:ext>
                  </a:extLst>
                </a:gridCol>
                <a:gridCol w="329184">
                  <a:extLst>
                    <a:ext uri="{9D8B030D-6E8A-4147-A177-3AD203B41FA5}">
                      <a16:colId xmlns:a16="http://schemas.microsoft.com/office/drawing/2014/main" val="1824195245"/>
                    </a:ext>
                  </a:extLst>
                </a:gridCol>
                <a:gridCol w="370332">
                  <a:extLst>
                    <a:ext uri="{9D8B030D-6E8A-4147-A177-3AD203B41FA5}">
                      <a16:colId xmlns:a16="http://schemas.microsoft.com/office/drawing/2014/main" val="2495624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0504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- 2018-07-25 11:38:11 </a:t>
                      </a:r>
                      <a:r>
                        <a:rPr kumimoji="0" lang="en-US" sz="1000" b="0" i="0" u="none" strike="noStrike" kern="1200" cap="none" spc="0" normalizeH="0" baseline="0" noProof="0">
                          <a:ln>
                            <a:noFill/>
                          </a:ln>
                          <a:solidFill>
                            <a:prstClr val="black"/>
                          </a:solidFill>
                          <a:effectLst/>
                          <a:uLnTx/>
                          <a:uFillTx/>
                          <a:latin typeface="+mn-lt"/>
                          <a:ea typeface="+mn-ea"/>
                          <a:cs typeface="+mn-cs"/>
                        </a:rPr>
                        <a:t> 
 Industry 4.0 and connectivity are not just buzz words, but the gateway to the future. That is why our new COMPEO compounding system is equipped with a touch-screen control system that is based on a state of-the-art control system (Siemens or Allen Bradley) and features an OPC-UA interface for connection to higher-level IT architectures. The modular control unit software is structured according to the system configuration and ensures intuitive operation. All essential system parameters such as filling levels, flow rates or quantities, pressures, temperatures and outputs are visualized, recorded, and archived. The control system works with stored formulation parameter sets, which makes it possible to switch between formulations with the push of a button. 
Learn more about the innovative COMPEO control concept here https://busscorp.com/news/compeo-innovative-control-concept/ 
#compoundingmachine #compoundingtechnology #compoundingsolutions #compoundmachine #industry4.0 #connectivity #co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4386679"/>
                  </a:ext>
                </a:extLst>
              </a:tr>
            </a:tbl>
          </a:graphicData>
        </a:graphic>
      </p:graphicFrame>
      <p:sp>
        <p:nvSpPr>
          <p:cNvPr id="4" name="Text Placeholder 3">
            <a:extLst>
              <a:ext uri="{FF2B5EF4-FFF2-40B4-BE49-F238E27FC236}">
                <a16:creationId xmlns:a16="http://schemas.microsoft.com/office/drawing/2014/main" id="{876603DD-7162-45EC-904C-66B5B5DECA7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079823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C02A9-2204-40CC-A154-39839BD433DE}"/>
              </a:ext>
            </a:extLst>
          </p:cNvPr>
          <p:cNvSpPr>
            <a:spLocks noGrp="1"/>
          </p:cNvSpPr>
          <p:nvPr>
            <p:ph type="title"/>
          </p:nvPr>
        </p:nvSpPr>
        <p:spPr/>
        <p:txBody>
          <a:bodyPr/>
          <a:lstStyle/>
          <a:p>
            <a:r>
              <a:rPr lang="en-US"/>
              <a:t>Facebook Own Posts Table  | Buss AG - 3 of 5</a:t>
            </a:r>
          </a:p>
        </p:txBody>
      </p:sp>
      <p:graphicFrame>
        <p:nvGraphicFramePr>
          <p:cNvPr id="5" name="Table Placeholder 4">
            <a:extLst>
              <a:ext uri="{FF2B5EF4-FFF2-40B4-BE49-F238E27FC236}">
                <a16:creationId xmlns:a16="http://schemas.microsoft.com/office/drawing/2014/main" id="{FFBDCDE6-E69B-41AF-A3FB-8AB86A731544}"/>
              </a:ext>
            </a:extLst>
          </p:cNvPr>
          <p:cNvGraphicFramePr>
            <a:graphicFrameLocks noGrp="1"/>
          </p:cNvGraphicFramePr>
          <p:nvPr>
            <p:ph type="tbl" sz="quarter" idx="13"/>
            <p:extLst>
              <p:ext uri="{D42A27DB-BD31-4B8C-83A1-F6EECF244321}">
                <p14:modId xmlns:p14="http://schemas.microsoft.com/office/powerpoint/2010/main" val="210360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07779117"/>
                    </a:ext>
                  </a:extLst>
                </a:gridCol>
                <a:gridCol w="370332">
                  <a:extLst>
                    <a:ext uri="{9D8B030D-6E8A-4147-A177-3AD203B41FA5}">
                      <a16:colId xmlns:a16="http://schemas.microsoft.com/office/drawing/2014/main" val="4187631224"/>
                    </a:ext>
                  </a:extLst>
                </a:gridCol>
                <a:gridCol w="370332">
                  <a:extLst>
                    <a:ext uri="{9D8B030D-6E8A-4147-A177-3AD203B41FA5}">
                      <a16:colId xmlns:a16="http://schemas.microsoft.com/office/drawing/2014/main" val="3389513663"/>
                    </a:ext>
                  </a:extLst>
                </a:gridCol>
                <a:gridCol w="370332">
                  <a:extLst>
                    <a:ext uri="{9D8B030D-6E8A-4147-A177-3AD203B41FA5}">
                      <a16:colId xmlns:a16="http://schemas.microsoft.com/office/drawing/2014/main" val="355975322"/>
                    </a:ext>
                  </a:extLst>
                </a:gridCol>
                <a:gridCol w="329184">
                  <a:extLst>
                    <a:ext uri="{9D8B030D-6E8A-4147-A177-3AD203B41FA5}">
                      <a16:colId xmlns:a16="http://schemas.microsoft.com/office/drawing/2014/main" val="3699062929"/>
                    </a:ext>
                  </a:extLst>
                </a:gridCol>
                <a:gridCol w="329184">
                  <a:extLst>
                    <a:ext uri="{9D8B030D-6E8A-4147-A177-3AD203B41FA5}">
                      <a16:colId xmlns:a16="http://schemas.microsoft.com/office/drawing/2014/main" val="1175852945"/>
                    </a:ext>
                  </a:extLst>
                </a:gridCol>
                <a:gridCol w="329184">
                  <a:extLst>
                    <a:ext uri="{9D8B030D-6E8A-4147-A177-3AD203B41FA5}">
                      <a16:colId xmlns:a16="http://schemas.microsoft.com/office/drawing/2014/main" val="1361421636"/>
                    </a:ext>
                  </a:extLst>
                </a:gridCol>
                <a:gridCol w="329184">
                  <a:extLst>
                    <a:ext uri="{9D8B030D-6E8A-4147-A177-3AD203B41FA5}">
                      <a16:colId xmlns:a16="http://schemas.microsoft.com/office/drawing/2014/main" val="1335066574"/>
                    </a:ext>
                  </a:extLst>
                </a:gridCol>
                <a:gridCol w="329184">
                  <a:extLst>
                    <a:ext uri="{9D8B030D-6E8A-4147-A177-3AD203B41FA5}">
                      <a16:colId xmlns:a16="http://schemas.microsoft.com/office/drawing/2014/main" val="3806630448"/>
                    </a:ext>
                  </a:extLst>
                </a:gridCol>
                <a:gridCol w="329184">
                  <a:extLst>
                    <a:ext uri="{9D8B030D-6E8A-4147-A177-3AD203B41FA5}">
                      <a16:colId xmlns:a16="http://schemas.microsoft.com/office/drawing/2014/main" val="3580088505"/>
                    </a:ext>
                  </a:extLst>
                </a:gridCol>
                <a:gridCol w="329184">
                  <a:extLst>
                    <a:ext uri="{9D8B030D-6E8A-4147-A177-3AD203B41FA5}">
                      <a16:colId xmlns:a16="http://schemas.microsoft.com/office/drawing/2014/main" val="2407336474"/>
                    </a:ext>
                  </a:extLst>
                </a:gridCol>
                <a:gridCol w="329184">
                  <a:extLst>
                    <a:ext uri="{9D8B030D-6E8A-4147-A177-3AD203B41FA5}">
                      <a16:colId xmlns:a16="http://schemas.microsoft.com/office/drawing/2014/main" val="3358372344"/>
                    </a:ext>
                  </a:extLst>
                </a:gridCol>
                <a:gridCol w="329184">
                  <a:extLst>
                    <a:ext uri="{9D8B030D-6E8A-4147-A177-3AD203B41FA5}">
                      <a16:colId xmlns:a16="http://schemas.microsoft.com/office/drawing/2014/main" val="2945737868"/>
                    </a:ext>
                  </a:extLst>
                </a:gridCol>
                <a:gridCol w="370332">
                  <a:extLst>
                    <a:ext uri="{9D8B030D-6E8A-4147-A177-3AD203B41FA5}">
                      <a16:colId xmlns:a16="http://schemas.microsoft.com/office/drawing/2014/main" val="1359202404"/>
                    </a:ext>
                  </a:extLst>
                </a:gridCol>
                <a:gridCol w="370332">
                  <a:extLst>
                    <a:ext uri="{9D8B030D-6E8A-4147-A177-3AD203B41FA5}">
                      <a16:colId xmlns:a16="http://schemas.microsoft.com/office/drawing/2014/main" val="1208767343"/>
                    </a:ext>
                  </a:extLst>
                </a:gridCol>
                <a:gridCol w="329184">
                  <a:extLst>
                    <a:ext uri="{9D8B030D-6E8A-4147-A177-3AD203B41FA5}">
                      <a16:colId xmlns:a16="http://schemas.microsoft.com/office/drawing/2014/main" val="1187657632"/>
                    </a:ext>
                  </a:extLst>
                </a:gridCol>
                <a:gridCol w="329184">
                  <a:extLst>
                    <a:ext uri="{9D8B030D-6E8A-4147-A177-3AD203B41FA5}">
                      <a16:colId xmlns:a16="http://schemas.microsoft.com/office/drawing/2014/main" val="200527346"/>
                    </a:ext>
                  </a:extLst>
                </a:gridCol>
                <a:gridCol w="370332">
                  <a:extLst>
                    <a:ext uri="{9D8B030D-6E8A-4147-A177-3AD203B41FA5}">
                      <a16:colId xmlns:a16="http://schemas.microsoft.com/office/drawing/2014/main" val="2941943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1660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- 2018-07-19 15:30:14 </a:t>
                      </a:r>
                      <a:r>
                        <a:rPr kumimoji="0" lang="en-US" sz="1000" b="0" i="0" u="none" strike="noStrike" kern="1200" cap="none" spc="0" normalizeH="0" baseline="0" noProof="0">
                          <a:ln>
                            <a:noFill/>
                          </a:ln>
                          <a:solidFill>
                            <a:prstClr val="black"/>
                          </a:solidFill>
                          <a:effectLst/>
                          <a:uLnTx/>
                          <a:uFillTx/>
                          <a:latin typeface="+mn-lt"/>
                          <a:ea typeface="+mn-ea"/>
                          <a:cs typeface="+mn-cs"/>
                        </a:rPr>
                        <a:t> 
 It’s half-time on the world premiere tour of our COMPEO compounding system… And we are extremely happy! Country by country, roadshow by roadshow, BUSS is impressing customers, suppliers and other industry professionals with the technical sophistication and wide application spectrum. Philip Nising, CEO of Buss AG, summarized the last weeks as follows: “All in all, we got extremely good feedback and took home very positive motivation to push the market introduction of COMPEO to within the second half of 2018." Read all about our successful launch in the United States and Europe: https://busscorp.com/news/compeo-a-glimpse-back-and-a-look-ahead/  
More about BUSS events and fairs: www.busscorp.com/about-us/events-fairs  
More about COMPEO: www.busscorp.com/products/compeo  
#compoundingmachine #compoundingtechnology #compoundingsolutions #compoundmachine #tradefair #compoundingworldexpo #cablecompounds #polymers #rubbercompounds #masterbatch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7507484"/>
                  </a:ext>
                </a:extLst>
              </a:tr>
            </a:tbl>
          </a:graphicData>
        </a:graphic>
      </p:graphicFrame>
      <p:sp>
        <p:nvSpPr>
          <p:cNvPr id="4" name="Text Placeholder 3">
            <a:extLst>
              <a:ext uri="{FF2B5EF4-FFF2-40B4-BE49-F238E27FC236}">
                <a16:creationId xmlns:a16="http://schemas.microsoft.com/office/drawing/2014/main" id="{645DEFB4-53C9-487C-AA7A-BA2FFC9BF09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177810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718FB-A560-4804-A26D-E9470BCCFB69}"/>
              </a:ext>
            </a:extLst>
          </p:cNvPr>
          <p:cNvSpPr>
            <a:spLocks noGrp="1"/>
          </p:cNvSpPr>
          <p:nvPr>
            <p:ph type="title"/>
          </p:nvPr>
        </p:nvSpPr>
        <p:spPr/>
        <p:txBody>
          <a:bodyPr/>
          <a:lstStyle/>
          <a:p>
            <a:r>
              <a:rPr lang="en-US"/>
              <a:t>Facebook Own Posts Table  | Buss AG - 4 of 5</a:t>
            </a:r>
          </a:p>
        </p:txBody>
      </p:sp>
      <p:graphicFrame>
        <p:nvGraphicFramePr>
          <p:cNvPr id="5" name="Table Placeholder 4">
            <a:extLst>
              <a:ext uri="{FF2B5EF4-FFF2-40B4-BE49-F238E27FC236}">
                <a16:creationId xmlns:a16="http://schemas.microsoft.com/office/drawing/2014/main" id="{8C78987A-C420-49DD-8A33-0CC7153983EA}"/>
              </a:ext>
            </a:extLst>
          </p:cNvPr>
          <p:cNvGraphicFramePr>
            <a:graphicFrameLocks noGrp="1"/>
          </p:cNvGraphicFramePr>
          <p:nvPr>
            <p:ph type="tbl" sz="quarter" idx="13"/>
            <p:extLst>
              <p:ext uri="{D42A27DB-BD31-4B8C-83A1-F6EECF244321}">
                <p14:modId xmlns:p14="http://schemas.microsoft.com/office/powerpoint/2010/main" val="495105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10419444"/>
                    </a:ext>
                  </a:extLst>
                </a:gridCol>
                <a:gridCol w="370332">
                  <a:extLst>
                    <a:ext uri="{9D8B030D-6E8A-4147-A177-3AD203B41FA5}">
                      <a16:colId xmlns:a16="http://schemas.microsoft.com/office/drawing/2014/main" val="890494519"/>
                    </a:ext>
                  </a:extLst>
                </a:gridCol>
                <a:gridCol w="370332">
                  <a:extLst>
                    <a:ext uri="{9D8B030D-6E8A-4147-A177-3AD203B41FA5}">
                      <a16:colId xmlns:a16="http://schemas.microsoft.com/office/drawing/2014/main" val="3959889972"/>
                    </a:ext>
                  </a:extLst>
                </a:gridCol>
                <a:gridCol w="370332">
                  <a:extLst>
                    <a:ext uri="{9D8B030D-6E8A-4147-A177-3AD203B41FA5}">
                      <a16:colId xmlns:a16="http://schemas.microsoft.com/office/drawing/2014/main" val="537764463"/>
                    </a:ext>
                  </a:extLst>
                </a:gridCol>
                <a:gridCol w="329184">
                  <a:extLst>
                    <a:ext uri="{9D8B030D-6E8A-4147-A177-3AD203B41FA5}">
                      <a16:colId xmlns:a16="http://schemas.microsoft.com/office/drawing/2014/main" val="3306217482"/>
                    </a:ext>
                  </a:extLst>
                </a:gridCol>
                <a:gridCol w="329184">
                  <a:extLst>
                    <a:ext uri="{9D8B030D-6E8A-4147-A177-3AD203B41FA5}">
                      <a16:colId xmlns:a16="http://schemas.microsoft.com/office/drawing/2014/main" val="2247009790"/>
                    </a:ext>
                  </a:extLst>
                </a:gridCol>
                <a:gridCol w="329184">
                  <a:extLst>
                    <a:ext uri="{9D8B030D-6E8A-4147-A177-3AD203B41FA5}">
                      <a16:colId xmlns:a16="http://schemas.microsoft.com/office/drawing/2014/main" val="649692003"/>
                    </a:ext>
                  </a:extLst>
                </a:gridCol>
                <a:gridCol w="329184">
                  <a:extLst>
                    <a:ext uri="{9D8B030D-6E8A-4147-A177-3AD203B41FA5}">
                      <a16:colId xmlns:a16="http://schemas.microsoft.com/office/drawing/2014/main" val="2452433698"/>
                    </a:ext>
                  </a:extLst>
                </a:gridCol>
                <a:gridCol w="329184">
                  <a:extLst>
                    <a:ext uri="{9D8B030D-6E8A-4147-A177-3AD203B41FA5}">
                      <a16:colId xmlns:a16="http://schemas.microsoft.com/office/drawing/2014/main" val="1652327203"/>
                    </a:ext>
                  </a:extLst>
                </a:gridCol>
                <a:gridCol w="329184">
                  <a:extLst>
                    <a:ext uri="{9D8B030D-6E8A-4147-A177-3AD203B41FA5}">
                      <a16:colId xmlns:a16="http://schemas.microsoft.com/office/drawing/2014/main" val="4245593828"/>
                    </a:ext>
                  </a:extLst>
                </a:gridCol>
                <a:gridCol w="329184">
                  <a:extLst>
                    <a:ext uri="{9D8B030D-6E8A-4147-A177-3AD203B41FA5}">
                      <a16:colId xmlns:a16="http://schemas.microsoft.com/office/drawing/2014/main" val="2001914843"/>
                    </a:ext>
                  </a:extLst>
                </a:gridCol>
                <a:gridCol w="329184">
                  <a:extLst>
                    <a:ext uri="{9D8B030D-6E8A-4147-A177-3AD203B41FA5}">
                      <a16:colId xmlns:a16="http://schemas.microsoft.com/office/drawing/2014/main" val="1941619921"/>
                    </a:ext>
                  </a:extLst>
                </a:gridCol>
                <a:gridCol w="329184">
                  <a:extLst>
                    <a:ext uri="{9D8B030D-6E8A-4147-A177-3AD203B41FA5}">
                      <a16:colId xmlns:a16="http://schemas.microsoft.com/office/drawing/2014/main" val="1584198263"/>
                    </a:ext>
                  </a:extLst>
                </a:gridCol>
                <a:gridCol w="370332">
                  <a:extLst>
                    <a:ext uri="{9D8B030D-6E8A-4147-A177-3AD203B41FA5}">
                      <a16:colId xmlns:a16="http://schemas.microsoft.com/office/drawing/2014/main" val="4118954995"/>
                    </a:ext>
                  </a:extLst>
                </a:gridCol>
                <a:gridCol w="370332">
                  <a:extLst>
                    <a:ext uri="{9D8B030D-6E8A-4147-A177-3AD203B41FA5}">
                      <a16:colId xmlns:a16="http://schemas.microsoft.com/office/drawing/2014/main" val="725789681"/>
                    </a:ext>
                  </a:extLst>
                </a:gridCol>
                <a:gridCol w="329184">
                  <a:extLst>
                    <a:ext uri="{9D8B030D-6E8A-4147-A177-3AD203B41FA5}">
                      <a16:colId xmlns:a16="http://schemas.microsoft.com/office/drawing/2014/main" val="4242183505"/>
                    </a:ext>
                  </a:extLst>
                </a:gridCol>
                <a:gridCol w="329184">
                  <a:extLst>
                    <a:ext uri="{9D8B030D-6E8A-4147-A177-3AD203B41FA5}">
                      <a16:colId xmlns:a16="http://schemas.microsoft.com/office/drawing/2014/main" val="2450956971"/>
                    </a:ext>
                  </a:extLst>
                </a:gridCol>
                <a:gridCol w="370332">
                  <a:extLst>
                    <a:ext uri="{9D8B030D-6E8A-4147-A177-3AD203B41FA5}">
                      <a16:colId xmlns:a16="http://schemas.microsoft.com/office/drawing/2014/main" val="2742268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071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- 2018-07-13 15:52:22 </a:t>
                      </a:r>
                      <a:r>
                        <a:rPr kumimoji="0" lang="en-US" sz="1000" b="0" i="0" u="none" strike="noStrike" kern="1200" cap="none" spc="0" normalizeH="0" baseline="0" noProof="0">
                          <a:ln>
                            <a:noFill/>
                          </a:ln>
                          <a:solidFill>
                            <a:prstClr val="black"/>
                          </a:solidFill>
                          <a:effectLst/>
                          <a:uLnTx/>
                          <a:uFillTx/>
                          <a:latin typeface="+mn-lt"/>
                          <a:ea typeface="+mn-ea"/>
                          <a:cs typeface="+mn-cs"/>
                        </a:rPr>
                        <a:t> 
 Energy efficiency and reduced operating costs as well as operational and user safety are market requirements that the new compounding system COMPEO from BUSS meets, too. One component that ensures maximum compounding efficiency is the COMPEO discharge concept. It builds up the required pressure for downstream units. It is based on the principle of a conical twin-screw extruder and it is run in a metered mode. The entire pressure build-up takes place in the slowly rotating twin screw, which prevents temperature increases ... 
Learn more about the COMPEO technology for highly efficient polymer compounding on our website: www.busscorp.com/news/compeo-the-efficient-allrounder-among-the-compounding-systems/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42621"/>
                  </a:ext>
                </a:extLst>
              </a:tr>
            </a:tbl>
          </a:graphicData>
        </a:graphic>
      </p:graphicFrame>
      <p:sp>
        <p:nvSpPr>
          <p:cNvPr id="4" name="Text Placeholder 3">
            <a:extLst>
              <a:ext uri="{FF2B5EF4-FFF2-40B4-BE49-F238E27FC236}">
                <a16:creationId xmlns:a16="http://schemas.microsoft.com/office/drawing/2014/main" id="{F8B6C6B1-B6B3-4356-9ECC-465C4FFC123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204966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84685-42AC-445D-B5E2-DC4B6C91E58F}"/>
              </a:ext>
            </a:extLst>
          </p:cNvPr>
          <p:cNvSpPr>
            <a:spLocks noGrp="1"/>
          </p:cNvSpPr>
          <p:nvPr>
            <p:ph type="title"/>
          </p:nvPr>
        </p:nvSpPr>
        <p:spPr/>
        <p:txBody>
          <a:bodyPr/>
          <a:lstStyle/>
          <a:p>
            <a:r>
              <a:rPr lang="en-US"/>
              <a:t>Facebook Own Posts Table  | Buss AG - 5 of 5</a:t>
            </a:r>
          </a:p>
        </p:txBody>
      </p:sp>
      <p:graphicFrame>
        <p:nvGraphicFramePr>
          <p:cNvPr id="5" name="Table Placeholder 4">
            <a:extLst>
              <a:ext uri="{FF2B5EF4-FFF2-40B4-BE49-F238E27FC236}">
                <a16:creationId xmlns:a16="http://schemas.microsoft.com/office/drawing/2014/main" id="{78BC1F73-B3CA-445F-B75D-9E26E21CD4C6}"/>
              </a:ext>
            </a:extLst>
          </p:cNvPr>
          <p:cNvGraphicFramePr>
            <a:graphicFrameLocks noGrp="1"/>
          </p:cNvGraphicFramePr>
          <p:nvPr>
            <p:ph type="tbl" sz="quarter" idx="13"/>
            <p:extLst>
              <p:ext uri="{D42A27DB-BD31-4B8C-83A1-F6EECF244321}">
                <p14:modId xmlns:p14="http://schemas.microsoft.com/office/powerpoint/2010/main" val="1556669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29930613"/>
                    </a:ext>
                  </a:extLst>
                </a:gridCol>
                <a:gridCol w="370332">
                  <a:extLst>
                    <a:ext uri="{9D8B030D-6E8A-4147-A177-3AD203B41FA5}">
                      <a16:colId xmlns:a16="http://schemas.microsoft.com/office/drawing/2014/main" val="3629984371"/>
                    </a:ext>
                  </a:extLst>
                </a:gridCol>
                <a:gridCol w="370332">
                  <a:extLst>
                    <a:ext uri="{9D8B030D-6E8A-4147-A177-3AD203B41FA5}">
                      <a16:colId xmlns:a16="http://schemas.microsoft.com/office/drawing/2014/main" val="989606724"/>
                    </a:ext>
                  </a:extLst>
                </a:gridCol>
                <a:gridCol w="370332">
                  <a:extLst>
                    <a:ext uri="{9D8B030D-6E8A-4147-A177-3AD203B41FA5}">
                      <a16:colId xmlns:a16="http://schemas.microsoft.com/office/drawing/2014/main" val="1820147208"/>
                    </a:ext>
                  </a:extLst>
                </a:gridCol>
                <a:gridCol w="329184">
                  <a:extLst>
                    <a:ext uri="{9D8B030D-6E8A-4147-A177-3AD203B41FA5}">
                      <a16:colId xmlns:a16="http://schemas.microsoft.com/office/drawing/2014/main" val="789965606"/>
                    </a:ext>
                  </a:extLst>
                </a:gridCol>
                <a:gridCol w="329184">
                  <a:extLst>
                    <a:ext uri="{9D8B030D-6E8A-4147-A177-3AD203B41FA5}">
                      <a16:colId xmlns:a16="http://schemas.microsoft.com/office/drawing/2014/main" val="3223181982"/>
                    </a:ext>
                  </a:extLst>
                </a:gridCol>
                <a:gridCol w="329184">
                  <a:extLst>
                    <a:ext uri="{9D8B030D-6E8A-4147-A177-3AD203B41FA5}">
                      <a16:colId xmlns:a16="http://schemas.microsoft.com/office/drawing/2014/main" val="1371201918"/>
                    </a:ext>
                  </a:extLst>
                </a:gridCol>
                <a:gridCol w="329184">
                  <a:extLst>
                    <a:ext uri="{9D8B030D-6E8A-4147-A177-3AD203B41FA5}">
                      <a16:colId xmlns:a16="http://schemas.microsoft.com/office/drawing/2014/main" val="1242608461"/>
                    </a:ext>
                  </a:extLst>
                </a:gridCol>
                <a:gridCol w="329184">
                  <a:extLst>
                    <a:ext uri="{9D8B030D-6E8A-4147-A177-3AD203B41FA5}">
                      <a16:colId xmlns:a16="http://schemas.microsoft.com/office/drawing/2014/main" val="3444291503"/>
                    </a:ext>
                  </a:extLst>
                </a:gridCol>
                <a:gridCol w="329184">
                  <a:extLst>
                    <a:ext uri="{9D8B030D-6E8A-4147-A177-3AD203B41FA5}">
                      <a16:colId xmlns:a16="http://schemas.microsoft.com/office/drawing/2014/main" val="2485854802"/>
                    </a:ext>
                  </a:extLst>
                </a:gridCol>
                <a:gridCol w="329184">
                  <a:extLst>
                    <a:ext uri="{9D8B030D-6E8A-4147-A177-3AD203B41FA5}">
                      <a16:colId xmlns:a16="http://schemas.microsoft.com/office/drawing/2014/main" val="1353367652"/>
                    </a:ext>
                  </a:extLst>
                </a:gridCol>
                <a:gridCol w="329184">
                  <a:extLst>
                    <a:ext uri="{9D8B030D-6E8A-4147-A177-3AD203B41FA5}">
                      <a16:colId xmlns:a16="http://schemas.microsoft.com/office/drawing/2014/main" val="1955556544"/>
                    </a:ext>
                  </a:extLst>
                </a:gridCol>
                <a:gridCol w="329184">
                  <a:extLst>
                    <a:ext uri="{9D8B030D-6E8A-4147-A177-3AD203B41FA5}">
                      <a16:colId xmlns:a16="http://schemas.microsoft.com/office/drawing/2014/main" val="2138216255"/>
                    </a:ext>
                  </a:extLst>
                </a:gridCol>
                <a:gridCol w="370332">
                  <a:extLst>
                    <a:ext uri="{9D8B030D-6E8A-4147-A177-3AD203B41FA5}">
                      <a16:colId xmlns:a16="http://schemas.microsoft.com/office/drawing/2014/main" val="2850966448"/>
                    </a:ext>
                  </a:extLst>
                </a:gridCol>
                <a:gridCol w="370332">
                  <a:extLst>
                    <a:ext uri="{9D8B030D-6E8A-4147-A177-3AD203B41FA5}">
                      <a16:colId xmlns:a16="http://schemas.microsoft.com/office/drawing/2014/main" val="1938454891"/>
                    </a:ext>
                  </a:extLst>
                </a:gridCol>
                <a:gridCol w="329184">
                  <a:extLst>
                    <a:ext uri="{9D8B030D-6E8A-4147-A177-3AD203B41FA5}">
                      <a16:colId xmlns:a16="http://schemas.microsoft.com/office/drawing/2014/main" val="337416077"/>
                    </a:ext>
                  </a:extLst>
                </a:gridCol>
                <a:gridCol w="329184">
                  <a:extLst>
                    <a:ext uri="{9D8B030D-6E8A-4147-A177-3AD203B41FA5}">
                      <a16:colId xmlns:a16="http://schemas.microsoft.com/office/drawing/2014/main" val="3490142951"/>
                    </a:ext>
                  </a:extLst>
                </a:gridCol>
                <a:gridCol w="370332">
                  <a:extLst>
                    <a:ext uri="{9D8B030D-6E8A-4147-A177-3AD203B41FA5}">
                      <a16:colId xmlns:a16="http://schemas.microsoft.com/office/drawing/2014/main" val="2590573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5323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- 2018-07-05 11:17:26 </a:t>
                      </a:r>
                      <a:r>
                        <a:rPr kumimoji="0" lang="en-US" sz="1000" b="0" i="0" u="none" strike="noStrike" kern="1200" cap="none" spc="0" normalizeH="0" baseline="0" noProof="0">
                          <a:ln>
                            <a:noFill/>
                          </a:ln>
                          <a:solidFill>
                            <a:prstClr val="black"/>
                          </a:solidFill>
                          <a:effectLst/>
                          <a:uLnTx/>
                          <a:uFillTx/>
                          <a:latin typeface="+mn-lt"/>
                          <a:ea typeface="+mn-ea"/>
                          <a:cs typeface="+mn-cs"/>
                        </a:rPr>
                        <a:t> 
 Pressure build-up at the end of the production process is at least as important for perfect pellet quality as a fully homogeneous mixing of the various raw materials in the compounding step. The new COMPEO discharge unit is based on the principle of a conical twin screw, designed to run in a metered method. The entire controlled pressure build-up takes place in the slowly rotating twin screw. In this way potential temperature increases at the transition from compounder to discharge unit are eliminated. The operating principle of a screw pump guarantees maximum conveying efficiency at low RPM. The COMPEO discharge unit is suitable for a wide range of applications, is very user-friendly and extremly efficient. 
The new state-of-the-art COMPEO compounder in combination with this extremely efficient discharge unit  is particularly suitable for PVC pelletizing, masterbatch, calendering, cable and rubber compounds, performance compounds, engineering plastics, thermoplastic elastomers, therm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4716271"/>
                  </a:ext>
                </a:extLst>
              </a:tr>
            </a:tbl>
          </a:graphicData>
        </a:graphic>
      </p:graphicFrame>
      <p:sp>
        <p:nvSpPr>
          <p:cNvPr id="4" name="Text Placeholder 3">
            <a:extLst>
              <a:ext uri="{FF2B5EF4-FFF2-40B4-BE49-F238E27FC236}">
                <a16:creationId xmlns:a16="http://schemas.microsoft.com/office/drawing/2014/main" id="{4E4844A4-50BD-4F39-B4F2-D3B768E43D0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992422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648A3-31B0-44ED-AC37-39F934EF4E64}"/>
              </a:ext>
            </a:extLst>
          </p:cNvPr>
          <p:cNvSpPr>
            <a:spLocks noGrp="1"/>
          </p:cNvSpPr>
          <p:nvPr>
            <p:ph type="title"/>
          </p:nvPr>
        </p:nvSpPr>
        <p:spPr/>
        <p:txBody>
          <a:bodyPr/>
          <a:lstStyle/>
          <a:p>
            <a:r>
              <a:rPr lang="en-US"/>
              <a:t>Facebook Own Posts | Buss AG</a:t>
            </a:r>
          </a:p>
        </p:txBody>
      </p:sp>
      <p:graphicFrame>
        <p:nvGraphicFramePr>
          <p:cNvPr id="6" name="Chart Placeholder 5">
            <a:extLst>
              <a:ext uri="{FF2B5EF4-FFF2-40B4-BE49-F238E27FC236}">
                <a16:creationId xmlns:a16="http://schemas.microsoft.com/office/drawing/2014/main" id="{CF6D6474-7645-44D0-A387-EAD7C56FBD11}"/>
              </a:ext>
            </a:extLst>
          </p:cNvPr>
          <p:cNvGraphicFramePr>
            <a:graphicFrameLocks noGrp="1"/>
          </p:cNvGraphicFramePr>
          <p:nvPr>
            <p:ph type="chart" sz="quarter" idx="13"/>
            <p:extLst>
              <p:ext uri="{D42A27DB-BD31-4B8C-83A1-F6EECF244321}">
                <p14:modId xmlns:p14="http://schemas.microsoft.com/office/powerpoint/2010/main" val="2163346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D0EA00-2B27-49A4-8496-4D2BE3C5DBCB}"/>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0402A61E-D54C-4E31-8146-C2FF30D573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4581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EF63D-C7A0-4040-9314-2F626B54FE8E}"/>
              </a:ext>
            </a:extLst>
          </p:cNvPr>
          <p:cNvSpPr>
            <a:spLocks noGrp="1"/>
          </p:cNvSpPr>
          <p:nvPr>
            <p:ph type="title"/>
          </p:nvPr>
        </p:nvSpPr>
        <p:spPr/>
        <p:txBody>
          <a:bodyPr/>
          <a:lstStyle/>
          <a:p>
            <a:r>
              <a:rPr lang="en-US"/>
              <a:t>Facebook Page Post Reach Table | Buss AG</a:t>
            </a:r>
          </a:p>
        </p:txBody>
      </p:sp>
      <p:graphicFrame>
        <p:nvGraphicFramePr>
          <p:cNvPr id="5" name="Table Placeholder 4">
            <a:extLst>
              <a:ext uri="{FF2B5EF4-FFF2-40B4-BE49-F238E27FC236}">
                <a16:creationId xmlns:a16="http://schemas.microsoft.com/office/drawing/2014/main" id="{59C718E2-EE06-478A-8100-9772C8470592}"/>
              </a:ext>
            </a:extLst>
          </p:cNvPr>
          <p:cNvGraphicFramePr>
            <a:graphicFrameLocks noGrp="1"/>
          </p:cNvGraphicFramePr>
          <p:nvPr>
            <p:ph type="tbl" sz="quarter" idx="13"/>
            <p:extLst>
              <p:ext uri="{D42A27DB-BD31-4B8C-83A1-F6EECF244321}">
                <p14:modId xmlns:p14="http://schemas.microsoft.com/office/powerpoint/2010/main" val="2857092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26610251"/>
                    </a:ext>
                  </a:extLst>
                </a:gridCol>
                <a:gridCol w="1645920">
                  <a:extLst>
                    <a:ext uri="{9D8B030D-6E8A-4147-A177-3AD203B41FA5}">
                      <a16:colId xmlns:a16="http://schemas.microsoft.com/office/drawing/2014/main" val="3879249517"/>
                    </a:ext>
                  </a:extLst>
                </a:gridCol>
                <a:gridCol w="1645920">
                  <a:extLst>
                    <a:ext uri="{9D8B030D-6E8A-4147-A177-3AD203B41FA5}">
                      <a16:colId xmlns:a16="http://schemas.microsoft.com/office/drawing/2014/main" val="2064712271"/>
                    </a:ext>
                  </a:extLst>
                </a:gridCol>
                <a:gridCol w="1645920">
                  <a:extLst>
                    <a:ext uri="{9D8B030D-6E8A-4147-A177-3AD203B41FA5}">
                      <a16:colId xmlns:a16="http://schemas.microsoft.com/office/drawing/2014/main" val="1037329927"/>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321710580"/>
                  </a:ext>
                </a:extLst>
              </a:tr>
              <a:tr h="370840">
                <a:tc>
                  <a:txBody>
                    <a:bodyPr/>
                    <a:lstStyle/>
                    <a:p>
                      <a:r>
                        <a:rPr lang="en-US" sz="1000"/>
                        <a:t>Buss AG</a:t>
                      </a:r>
                    </a:p>
                  </a:txBody>
                  <a:tcPr/>
                </a:tc>
                <a:tc>
                  <a:txBody>
                    <a:bodyPr/>
                    <a:lstStyle/>
                    <a:p>
                      <a:r>
                        <a:rPr lang="en-US" sz="1000"/>
                        <a:t>1</a:t>
                      </a:r>
                    </a:p>
                  </a:txBody>
                  <a:tcPr/>
                </a:tc>
                <a:tc>
                  <a:txBody>
                    <a:bodyPr/>
                    <a:lstStyle/>
                    <a:p>
                      <a:r>
                        <a:rPr lang="en-US" sz="1000"/>
                        <a:t>13</a:t>
                      </a:r>
                    </a:p>
                  </a:txBody>
                  <a:tcPr/>
                </a:tc>
                <a:tc>
                  <a:txBody>
                    <a:bodyPr/>
                    <a:lstStyle/>
                    <a:p>
                      <a:r>
                        <a:rPr lang="en-US" sz="1000"/>
                        <a:t>94</a:t>
                      </a:r>
                    </a:p>
                  </a:txBody>
                  <a:tcPr/>
                </a:tc>
                <a:extLst>
                  <a:ext uri="{0D108BD9-81ED-4DB2-BD59-A6C34878D82A}">
                    <a16:rowId xmlns:a16="http://schemas.microsoft.com/office/drawing/2014/main" val="2028525669"/>
                  </a:ext>
                </a:extLst>
              </a:tr>
            </a:tbl>
          </a:graphicData>
        </a:graphic>
      </p:graphicFrame>
      <p:sp>
        <p:nvSpPr>
          <p:cNvPr id="4" name="Text Placeholder 3">
            <a:extLst>
              <a:ext uri="{FF2B5EF4-FFF2-40B4-BE49-F238E27FC236}">
                <a16:creationId xmlns:a16="http://schemas.microsoft.com/office/drawing/2014/main" id="{63BE8145-4242-46B7-BDED-13D174266D0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66770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95EEA-0031-4F40-BEDE-87BC4BD71FCD}"/>
              </a:ext>
            </a:extLst>
          </p:cNvPr>
          <p:cNvSpPr>
            <a:spLocks noGrp="1"/>
          </p:cNvSpPr>
          <p:nvPr>
            <p:ph type="title"/>
          </p:nvPr>
        </p:nvSpPr>
        <p:spPr/>
        <p:txBody>
          <a:bodyPr/>
          <a:lstStyle/>
          <a:p>
            <a:r>
              <a:rPr lang="en-US"/>
              <a:t>Facebook Impressions | Buss AG</a:t>
            </a:r>
          </a:p>
        </p:txBody>
      </p:sp>
      <p:graphicFrame>
        <p:nvGraphicFramePr>
          <p:cNvPr id="6" name="Chart Placeholder 5">
            <a:extLst>
              <a:ext uri="{FF2B5EF4-FFF2-40B4-BE49-F238E27FC236}">
                <a16:creationId xmlns:a16="http://schemas.microsoft.com/office/drawing/2014/main" id="{6CC74DAD-39E9-4671-9013-2D2BF094AE4C}"/>
              </a:ext>
            </a:extLst>
          </p:cNvPr>
          <p:cNvGraphicFramePr>
            <a:graphicFrameLocks noGrp="1"/>
          </p:cNvGraphicFramePr>
          <p:nvPr>
            <p:ph type="chart" sz="quarter" idx="13"/>
            <p:extLst>
              <p:ext uri="{D42A27DB-BD31-4B8C-83A1-F6EECF244321}">
                <p14:modId xmlns:p14="http://schemas.microsoft.com/office/powerpoint/2010/main" val="3553727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5804D7-C3F9-432A-82E5-4DF8CCE1E03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58C973D7-175E-43B5-9EF5-501E64F150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796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B18B9-ACB4-4D1E-8C91-53C67C81C30A}"/>
              </a:ext>
            </a:extLst>
          </p:cNvPr>
          <p:cNvSpPr>
            <a:spLocks noGrp="1"/>
          </p:cNvSpPr>
          <p:nvPr>
            <p:ph type="title"/>
          </p:nvPr>
        </p:nvSpPr>
        <p:spPr/>
        <p:txBody>
          <a:bodyPr/>
          <a:lstStyle/>
          <a:p>
            <a:r>
              <a:rPr lang="en-US"/>
              <a:t>Facebook Engagement Rate | Buss AG</a:t>
            </a:r>
          </a:p>
        </p:txBody>
      </p:sp>
      <p:graphicFrame>
        <p:nvGraphicFramePr>
          <p:cNvPr id="6" name="Chart Placeholder 5">
            <a:extLst>
              <a:ext uri="{FF2B5EF4-FFF2-40B4-BE49-F238E27FC236}">
                <a16:creationId xmlns:a16="http://schemas.microsoft.com/office/drawing/2014/main" id="{1551BB4F-FF67-420F-895A-5B8DDECFD748}"/>
              </a:ext>
            </a:extLst>
          </p:cNvPr>
          <p:cNvGraphicFramePr>
            <a:graphicFrameLocks noGrp="1"/>
          </p:cNvGraphicFramePr>
          <p:nvPr>
            <p:ph type="chart" sz="quarter" idx="13"/>
            <p:extLst>
              <p:ext uri="{D42A27DB-BD31-4B8C-83A1-F6EECF244321}">
                <p14:modId xmlns:p14="http://schemas.microsoft.com/office/powerpoint/2010/main" val="413375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2422FB-E629-4391-9316-1F205372D57B}"/>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F38B658C-4713-4103-9E3D-6FFC80DB08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2313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99245-3924-40AE-8241-671DAEF986FA}"/>
              </a:ext>
            </a:extLst>
          </p:cNvPr>
          <p:cNvSpPr>
            <a:spLocks noGrp="1"/>
          </p:cNvSpPr>
          <p:nvPr>
            <p:ph type="title"/>
          </p:nvPr>
        </p:nvSpPr>
        <p:spPr/>
        <p:txBody>
          <a:bodyPr/>
          <a:lstStyle/>
          <a:p>
            <a:r>
              <a:rPr lang="en-US"/>
              <a:t>Facebook Hashtag Detection | Buss AG - 1 of 2</a:t>
            </a:r>
          </a:p>
        </p:txBody>
      </p:sp>
      <p:graphicFrame>
        <p:nvGraphicFramePr>
          <p:cNvPr id="5" name="Table Placeholder 4">
            <a:extLst>
              <a:ext uri="{FF2B5EF4-FFF2-40B4-BE49-F238E27FC236}">
                <a16:creationId xmlns:a16="http://schemas.microsoft.com/office/drawing/2014/main" id="{A9A33E96-44BC-4464-8B5D-B54330E03A8C}"/>
              </a:ext>
            </a:extLst>
          </p:cNvPr>
          <p:cNvGraphicFramePr>
            <a:graphicFrameLocks noGrp="1"/>
          </p:cNvGraphicFramePr>
          <p:nvPr>
            <p:ph type="tbl" sz="quarter" idx="13"/>
            <p:extLst>
              <p:ext uri="{D42A27DB-BD31-4B8C-83A1-F6EECF244321}">
                <p14:modId xmlns:p14="http://schemas.microsoft.com/office/powerpoint/2010/main" val="2584921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96990970"/>
                    </a:ext>
                  </a:extLst>
                </a:gridCol>
                <a:gridCol w="1234440">
                  <a:extLst>
                    <a:ext uri="{9D8B030D-6E8A-4147-A177-3AD203B41FA5}">
                      <a16:colId xmlns:a16="http://schemas.microsoft.com/office/drawing/2014/main" val="2036713488"/>
                    </a:ext>
                  </a:extLst>
                </a:gridCol>
                <a:gridCol w="1234440">
                  <a:extLst>
                    <a:ext uri="{9D8B030D-6E8A-4147-A177-3AD203B41FA5}">
                      <a16:colId xmlns:a16="http://schemas.microsoft.com/office/drawing/2014/main" val="1536378258"/>
                    </a:ext>
                  </a:extLst>
                </a:gridCol>
                <a:gridCol w="1234440">
                  <a:extLst>
                    <a:ext uri="{9D8B030D-6E8A-4147-A177-3AD203B41FA5}">
                      <a16:colId xmlns:a16="http://schemas.microsoft.com/office/drawing/2014/main" val="689840355"/>
                    </a:ext>
                  </a:extLst>
                </a:gridCol>
                <a:gridCol w="1234440">
                  <a:extLst>
                    <a:ext uri="{9D8B030D-6E8A-4147-A177-3AD203B41FA5}">
                      <a16:colId xmlns:a16="http://schemas.microsoft.com/office/drawing/2014/main" val="2028101759"/>
                    </a:ext>
                  </a:extLst>
                </a:gridCol>
                <a:gridCol w="1234440">
                  <a:extLst>
                    <a:ext uri="{9D8B030D-6E8A-4147-A177-3AD203B41FA5}">
                      <a16:colId xmlns:a16="http://schemas.microsoft.com/office/drawing/2014/main" val="3401775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257853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95400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59794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#compoundingsolutions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87462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02090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41417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#compoundingworldexpo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42519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24576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71847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#rubbercompounds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34732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59588825"/>
                  </a:ext>
                </a:extLst>
              </a:tr>
            </a:tbl>
          </a:graphicData>
        </a:graphic>
      </p:graphicFrame>
      <p:sp>
        <p:nvSpPr>
          <p:cNvPr id="4" name="Text Placeholder 3">
            <a:extLst>
              <a:ext uri="{FF2B5EF4-FFF2-40B4-BE49-F238E27FC236}">
                <a16:creationId xmlns:a16="http://schemas.microsoft.com/office/drawing/2014/main" id="{D521E6BF-E686-4739-8A26-52B052400D7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216688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E2273-1AB3-46BD-89FA-24641465461B}"/>
              </a:ext>
            </a:extLst>
          </p:cNvPr>
          <p:cNvSpPr>
            <a:spLocks noGrp="1"/>
          </p:cNvSpPr>
          <p:nvPr>
            <p:ph type="title"/>
          </p:nvPr>
        </p:nvSpPr>
        <p:spPr/>
        <p:txBody>
          <a:bodyPr/>
          <a:lstStyle/>
          <a:p>
            <a:r>
              <a:rPr lang="en-US"/>
              <a:t>Facebook Hashtag Detection | Buss AG - 2 of 2</a:t>
            </a:r>
          </a:p>
        </p:txBody>
      </p:sp>
      <p:graphicFrame>
        <p:nvGraphicFramePr>
          <p:cNvPr id="5" name="Table Placeholder 4">
            <a:extLst>
              <a:ext uri="{FF2B5EF4-FFF2-40B4-BE49-F238E27FC236}">
                <a16:creationId xmlns:a16="http://schemas.microsoft.com/office/drawing/2014/main" id="{FDB57A6C-BC48-4329-9804-E6D699CC86EF}"/>
              </a:ext>
            </a:extLst>
          </p:cNvPr>
          <p:cNvGraphicFramePr>
            <a:graphicFrameLocks noGrp="1"/>
          </p:cNvGraphicFramePr>
          <p:nvPr>
            <p:ph type="tbl" sz="quarter" idx="13"/>
            <p:extLst>
              <p:ext uri="{D42A27DB-BD31-4B8C-83A1-F6EECF244321}">
                <p14:modId xmlns:p14="http://schemas.microsoft.com/office/powerpoint/2010/main" val="3173067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6149247"/>
                    </a:ext>
                  </a:extLst>
                </a:gridCol>
                <a:gridCol w="1234440">
                  <a:extLst>
                    <a:ext uri="{9D8B030D-6E8A-4147-A177-3AD203B41FA5}">
                      <a16:colId xmlns:a16="http://schemas.microsoft.com/office/drawing/2014/main" val="2799041473"/>
                    </a:ext>
                  </a:extLst>
                </a:gridCol>
                <a:gridCol w="1234440">
                  <a:extLst>
                    <a:ext uri="{9D8B030D-6E8A-4147-A177-3AD203B41FA5}">
                      <a16:colId xmlns:a16="http://schemas.microsoft.com/office/drawing/2014/main" val="3704020538"/>
                    </a:ext>
                  </a:extLst>
                </a:gridCol>
                <a:gridCol w="1234440">
                  <a:extLst>
                    <a:ext uri="{9D8B030D-6E8A-4147-A177-3AD203B41FA5}">
                      <a16:colId xmlns:a16="http://schemas.microsoft.com/office/drawing/2014/main" val="2260523371"/>
                    </a:ext>
                  </a:extLst>
                </a:gridCol>
                <a:gridCol w="1234440">
                  <a:extLst>
                    <a:ext uri="{9D8B030D-6E8A-4147-A177-3AD203B41FA5}">
                      <a16:colId xmlns:a16="http://schemas.microsoft.com/office/drawing/2014/main" val="2674528244"/>
                    </a:ext>
                  </a:extLst>
                </a:gridCol>
                <a:gridCol w="1234440">
                  <a:extLst>
                    <a:ext uri="{9D8B030D-6E8A-4147-A177-3AD203B41FA5}">
                      <a16:colId xmlns:a16="http://schemas.microsoft.com/office/drawing/2014/main" val="1067057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845784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#industry4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20716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#connectivity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2525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85730004"/>
                  </a:ext>
                </a:extLst>
              </a:tr>
            </a:tbl>
          </a:graphicData>
        </a:graphic>
      </p:graphicFrame>
      <p:sp>
        <p:nvSpPr>
          <p:cNvPr id="4" name="Text Placeholder 3">
            <a:extLst>
              <a:ext uri="{FF2B5EF4-FFF2-40B4-BE49-F238E27FC236}">
                <a16:creationId xmlns:a16="http://schemas.microsoft.com/office/drawing/2014/main" id="{D7128BB4-38B7-49C7-9D19-B05CE94CC71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5700176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751</Words>
  <Application>Microsoft Office PowerPoint</Application>
  <PresentationFormat>On-screen Show (4:3)</PresentationFormat>
  <Paragraphs>403</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BUSS Facebook</vt:lpstr>
      <vt:lpstr>Facebook Key Metrics Table | Buss AG</vt:lpstr>
      <vt:lpstr>Facebook Key Metrics by Month | Buss AG</vt:lpstr>
      <vt:lpstr>Facebook Fans Total | Buss AG</vt:lpstr>
      <vt:lpstr>Facebook Fans Table | Buss AG</vt:lpstr>
      <vt:lpstr>Facebook Fans Lost | Buss AG</vt:lpstr>
      <vt:lpstr>Facebook Own Posts Table  | Buss AG - 1 of 5</vt:lpstr>
      <vt:lpstr>Facebook Own Posts Table  | Buss AG - 2 of 5</vt:lpstr>
      <vt:lpstr>Facebook Own Posts Table  | Buss AG - 3 of 5</vt:lpstr>
      <vt:lpstr>Facebook Own Posts Table  | Buss AG - 4 of 5</vt:lpstr>
      <vt:lpstr>Facebook Own Posts Table  | Buss AG - 5 of 5</vt:lpstr>
      <vt:lpstr>Facebook Own Posts | Buss AG</vt:lpstr>
      <vt:lpstr>Facebook Page Post Reach Table | Buss AG</vt:lpstr>
      <vt:lpstr>Facebook Impressions | Buss AG</vt:lpstr>
      <vt:lpstr>Facebook Engagement Rate | Buss AG</vt:lpstr>
      <vt:lpstr>Facebook Hashtag Detection | Buss AG - 1 of 2</vt:lpstr>
      <vt:lpstr>Facebook Hashtag Detection | Buss AG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Facebook</dc:title>
  <dc:creator>Administrator</dc:creator>
  <cp:lastModifiedBy>Administrator</cp:lastModifiedBy>
  <cp:revision>1</cp:revision>
  <dcterms:created xsi:type="dcterms:W3CDTF">2018-08-31T10:50:59Z</dcterms:created>
  <dcterms:modified xsi:type="dcterms:W3CDTF">2018-08-31T10:51:31Z</dcterms:modified>
</cp:coreProperties>
</file>