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86</c:v>
                </c:pt>
                <c:pt idx="1">
                  <c:v>86</c:v>
                </c:pt>
                <c:pt idx="2">
                  <c:v>86</c:v>
                </c:pt>
                <c:pt idx="3">
                  <c:v>86</c:v>
                </c:pt>
                <c:pt idx="4">
                  <c:v>86</c:v>
                </c:pt>
                <c:pt idx="5">
                  <c:v>86</c:v>
                </c:pt>
                <c:pt idx="6">
                  <c:v>87</c:v>
                </c:pt>
                <c:pt idx="7">
                  <c:v>87</c:v>
                </c:pt>
                <c:pt idx="8">
                  <c:v>87</c:v>
                </c:pt>
                <c:pt idx="9">
                  <c:v>87</c:v>
                </c:pt>
                <c:pt idx="10">
                  <c:v>87</c:v>
                </c:pt>
                <c:pt idx="11">
                  <c:v>87</c:v>
                </c:pt>
                <c:pt idx="12">
                  <c:v>87</c:v>
                </c:pt>
                <c:pt idx="13">
                  <c:v>87</c:v>
                </c:pt>
                <c:pt idx="14">
                  <c:v>87</c:v>
                </c:pt>
                <c:pt idx="15">
                  <c:v>87</c:v>
                </c:pt>
                <c:pt idx="17">
                  <c:v>87</c:v>
                </c:pt>
                <c:pt idx="18">
                  <c:v>87</c:v>
                </c:pt>
                <c:pt idx="19">
                  <c:v>88</c:v>
                </c:pt>
                <c:pt idx="20">
                  <c:v>88</c:v>
                </c:pt>
                <c:pt idx="21">
                  <c:v>88</c:v>
                </c:pt>
                <c:pt idx="22">
                  <c:v>88</c:v>
                </c:pt>
                <c:pt idx="23">
                  <c:v>88</c:v>
                </c:pt>
                <c:pt idx="24">
                  <c:v>88</c:v>
                </c:pt>
                <c:pt idx="25">
                  <c:v>88</c:v>
                </c:pt>
                <c:pt idx="26">
                  <c:v>88</c:v>
                </c:pt>
                <c:pt idx="27">
                  <c:v>88</c:v>
                </c:pt>
                <c:pt idx="28">
                  <c:v>88</c:v>
                </c:pt>
                <c:pt idx="29">
                  <c:v>88</c:v>
                </c:pt>
              </c:numCache>
            </c:numRef>
          </c:val>
          <c:smooth val="0"/>
          <c:extLst>
            <c:ext xmlns:c16="http://schemas.microsoft.com/office/drawing/2014/chart" uri="{C3380CC4-5D6E-409C-BE32-E72D297353CC}">
              <c16:uniqueId val="{00000000-46CE-4E87-8AE9-D4210BAAE2AA}"/>
            </c:ext>
          </c:extLst>
        </c:ser>
        <c:dLbls>
          <c:showLegendKey val="0"/>
          <c:showVal val="0"/>
          <c:showCatName val="0"/>
          <c:showSerName val="0"/>
          <c:showPercent val="0"/>
          <c:showBubbleSize val="0"/>
        </c:dLbls>
        <c:smooth val="0"/>
        <c:axId val="371599088"/>
        <c:axId val="371598760"/>
      </c:lineChart>
      <c:dateAx>
        <c:axId val="371599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598760"/>
        <c:crosses val="autoZero"/>
        <c:auto val="1"/>
        <c:lblOffset val="100"/>
        <c:baseTimeUnit val="days"/>
      </c:dateAx>
      <c:valAx>
        <c:axId val="371598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599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CBFD-45DC-8561-061E99B7B8C6}"/>
            </c:ext>
          </c:extLst>
        </c:ser>
        <c:dLbls>
          <c:showLegendKey val="0"/>
          <c:showVal val="0"/>
          <c:showCatName val="0"/>
          <c:showSerName val="0"/>
          <c:showPercent val="0"/>
          <c:showBubbleSize val="0"/>
        </c:dLbls>
        <c:smooth val="0"/>
        <c:axId val="373299496"/>
        <c:axId val="373301136"/>
      </c:lineChart>
      <c:dateAx>
        <c:axId val="373299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301136"/>
        <c:crosses val="autoZero"/>
        <c:auto val="1"/>
        <c:lblOffset val="100"/>
        <c:baseTimeUnit val="days"/>
      </c:dateAx>
      <c:valAx>
        <c:axId val="373301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299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c:v>
                </c:pt>
                <c:pt idx="1">
                  <c:v>0</c:v>
                </c:pt>
                <c:pt idx="2">
                  <c:v>0</c:v>
                </c:pt>
                <c:pt idx="3">
                  <c:v>0</c:v>
                </c:pt>
                <c:pt idx="4">
                  <c:v>0</c:v>
                </c:pt>
                <c:pt idx="5">
                  <c:v>0</c:v>
                </c:pt>
                <c:pt idx="6">
                  <c:v>0</c:v>
                </c:pt>
                <c:pt idx="7">
                  <c:v>0</c:v>
                </c:pt>
                <c:pt idx="8">
                  <c:v>0</c:v>
                </c:pt>
                <c:pt idx="9">
                  <c:v>0</c:v>
                </c:pt>
                <c:pt idx="10">
                  <c:v>1</c:v>
                </c:pt>
                <c:pt idx="11">
                  <c:v>0</c:v>
                </c:pt>
                <c:pt idx="12">
                  <c:v>0</c:v>
                </c:pt>
                <c:pt idx="13">
                  <c:v>1</c:v>
                </c:pt>
                <c:pt idx="14">
                  <c:v>0</c:v>
                </c:pt>
                <c:pt idx="15">
                  <c:v>0</c:v>
                </c:pt>
                <c:pt idx="16">
                  <c:v>0</c:v>
                </c:pt>
                <c:pt idx="17">
                  <c:v>0</c:v>
                </c:pt>
                <c:pt idx="18">
                  <c:v>2</c:v>
                </c:pt>
                <c:pt idx="19">
                  <c:v>0</c:v>
                </c:pt>
                <c:pt idx="20">
                  <c:v>0</c:v>
                </c:pt>
                <c:pt idx="21">
                  <c:v>1</c:v>
                </c:pt>
                <c:pt idx="22">
                  <c:v>0</c:v>
                </c:pt>
                <c:pt idx="23">
                  <c:v>0</c:v>
                </c:pt>
                <c:pt idx="24">
                  <c:v>1</c:v>
                </c:pt>
                <c:pt idx="25">
                  <c:v>1</c:v>
                </c:pt>
                <c:pt idx="26">
                  <c:v>1</c:v>
                </c:pt>
                <c:pt idx="27">
                  <c:v>1</c:v>
                </c:pt>
                <c:pt idx="28">
                  <c:v>0</c:v>
                </c:pt>
                <c:pt idx="29">
                  <c:v>0</c:v>
                </c:pt>
              </c:numCache>
            </c:numRef>
          </c:val>
          <c:smooth val="0"/>
          <c:extLst>
            <c:ext xmlns:c16="http://schemas.microsoft.com/office/drawing/2014/chart" uri="{C3380CC4-5D6E-409C-BE32-E72D297353CC}">
              <c16:uniqueId val="{00000000-C81E-4E83-913E-139F89BA2CF7}"/>
            </c:ext>
          </c:extLst>
        </c:ser>
        <c:dLbls>
          <c:showLegendKey val="0"/>
          <c:showVal val="0"/>
          <c:showCatName val="0"/>
          <c:showSerName val="0"/>
          <c:showPercent val="0"/>
          <c:showBubbleSize val="0"/>
        </c:dLbls>
        <c:smooth val="0"/>
        <c:axId val="466364904"/>
        <c:axId val="466365232"/>
      </c:lineChart>
      <c:dateAx>
        <c:axId val="466364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365232"/>
        <c:crosses val="autoZero"/>
        <c:auto val="1"/>
        <c:lblOffset val="100"/>
        <c:baseTimeUnit val="days"/>
      </c:dateAx>
      <c:valAx>
        <c:axId val="466365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364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155</c:v>
                </c:pt>
                <c:pt idx="1">
                  <c:v>122</c:v>
                </c:pt>
                <c:pt idx="2">
                  <c:v>65</c:v>
                </c:pt>
                <c:pt idx="3">
                  <c:v>27</c:v>
                </c:pt>
                <c:pt idx="4">
                  <c:v>28</c:v>
                </c:pt>
                <c:pt idx="5">
                  <c:v>3</c:v>
                </c:pt>
                <c:pt idx="6">
                  <c:v>61</c:v>
                </c:pt>
                <c:pt idx="7">
                  <c:v>0</c:v>
                </c:pt>
                <c:pt idx="8">
                  <c:v>0</c:v>
                </c:pt>
                <c:pt idx="9">
                  <c:v>0</c:v>
                </c:pt>
                <c:pt idx="10">
                  <c:v>98</c:v>
                </c:pt>
                <c:pt idx="11">
                  <c:v>17</c:v>
                </c:pt>
                <c:pt idx="12">
                  <c:v>16</c:v>
                </c:pt>
                <c:pt idx="13">
                  <c:v>25</c:v>
                </c:pt>
                <c:pt idx="14">
                  <c:v>2</c:v>
                </c:pt>
                <c:pt idx="15">
                  <c:v>1</c:v>
                </c:pt>
                <c:pt idx="16">
                  <c:v>1</c:v>
                </c:pt>
                <c:pt idx="17">
                  <c:v>6</c:v>
                </c:pt>
                <c:pt idx="18">
                  <c:v>61</c:v>
                </c:pt>
                <c:pt idx="19">
                  <c:v>8</c:v>
                </c:pt>
                <c:pt idx="20">
                  <c:v>22</c:v>
                </c:pt>
                <c:pt idx="21">
                  <c:v>26</c:v>
                </c:pt>
                <c:pt idx="22">
                  <c:v>0</c:v>
                </c:pt>
                <c:pt idx="23">
                  <c:v>0</c:v>
                </c:pt>
                <c:pt idx="24">
                  <c:v>35</c:v>
                </c:pt>
                <c:pt idx="25">
                  <c:v>82</c:v>
                </c:pt>
                <c:pt idx="26">
                  <c:v>108</c:v>
                </c:pt>
                <c:pt idx="27">
                  <c:v>52</c:v>
                </c:pt>
                <c:pt idx="28">
                  <c:v>13</c:v>
                </c:pt>
                <c:pt idx="29">
                  <c:v>1</c:v>
                </c:pt>
              </c:numCache>
            </c:numRef>
          </c:val>
          <c:smooth val="0"/>
          <c:extLst>
            <c:ext xmlns:c16="http://schemas.microsoft.com/office/drawing/2014/chart" uri="{C3380CC4-5D6E-409C-BE32-E72D297353CC}">
              <c16:uniqueId val="{00000000-2177-400A-8EE2-B62CE2B85CFD}"/>
            </c:ext>
          </c:extLst>
        </c:ser>
        <c:dLbls>
          <c:showLegendKey val="0"/>
          <c:showVal val="0"/>
          <c:showCatName val="0"/>
          <c:showSerName val="0"/>
          <c:showPercent val="0"/>
          <c:showBubbleSize val="0"/>
        </c:dLbls>
        <c:smooth val="0"/>
        <c:axId val="466369496"/>
        <c:axId val="466369168"/>
      </c:lineChart>
      <c:dateAx>
        <c:axId val="466369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369168"/>
        <c:crosses val="autoZero"/>
        <c:auto val="1"/>
        <c:lblOffset val="100"/>
        <c:baseTimeUnit val="days"/>
      </c:dateAx>
      <c:valAx>
        <c:axId val="466369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369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10.909090909091001</c:v>
                </c:pt>
                <c:pt idx="1">
                  <c:v>16.393442622951</c:v>
                </c:pt>
                <c:pt idx="2">
                  <c:v>30</c:v>
                </c:pt>
                <c:pt idx="3">
                  <c:v>11.111111111111001</c:v>
                </c:pt>
                <c:pt idx="4">
                  <c:v>0</c:v>
                </c:pt>
                <c:pt idx="5">
                  <c:v>0</c:v>
                </c:pt>
                <c:pt idx="6">
                  <c:v>60</c:v>
                </c:pt>
                <c:pt idx="10">
                  <c:v>11.111111111111001</c:v>
                </c:pt>
                <c:pt idx="11">
                  <c:v>0</c:v>
                </c:pt>
                <c:pt idx="12">
                  <c:v>0</c:v>
                </c:pt>
                <c:pt idx="13">
                  <c:v>30</c:v>
                </c:pt>
                <c:pt idx="14">
                  <c:v>0</c:v>
                </c:pt>
                <c:pt idx="15">
                  <c:v>0</c:v>
                </c:pt>
                <c:pt idx="16">
                  <c:v>0</c:v>
                </c:pt>
                <c:pt idx="17">
                  <c:v>0</c:v>
                </c:pt>
                <c:pt idx="18">
                  <c:v>42.857142857143003</c:v>
                </c:pt>
                <c:pt idx="19">
                  <c:v>25</c:v>
                </c:pt>
                <c:pt idx="20">
                  <c:v>0</c:v>
                </c:pt>
                <c:pt idx="21">
                  <c:v>30</c:v>
                </c:pt>
                <c:pt idx="24">
                  <c:v>20</c:v>
                </c:pt>
                <c:pt idx="25">
                  <c:v>14.583333333333</c:v>
                </c:pt>
                <c:pt idx="26">
                  <c:v>10</c:v>
                </c:pt>
                <c:pt idx="27">
                  <c:v>36.842105263157997</c:v>
                </c:pt>
                <c:pt idx="28">
                  <c:v>12.5</c:v>
                </c:pt>
                <c:pt idx="29">
                  <c:v>0</c:v>
                </c:pt>
              </c:numCache>
            </c:numRef>
          </c:val>
          <c:smooth val="0"/>
          <c:extLst>
            <c:ext xmlns:c16="http://schemas.microsoft.com/office/drawing/2014/chart" uri="{C3380CC4-5D6E-409C-BE32-E72D297353CC}">
              <c16:uniqueId val="{00000000-31E5-40F4-BA84-02D5D12D7E1E}"/>
            </c:ext>
          </c:extLst>
        </c:ser>
        <c:dLbls>
          <c:showLegendKey val="0"/>
          <c:showVal val="0"/>
          <c:showCatName val="0"/>
          <c:showSerName val="0"/>
          <c:showPercent val="0"/>
          <c:showBubbleSize val="0"/>
        </c:dLbls>
        <c:smooth val="0"/>
        <c:axId val="466387208"/>
        <c:axId val="466384256"/>
      </c:lineChart>
      <c:dateAx>
        <c:axId val="466387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384256"/>
        <c:crosses val="autoZero"/>
        <c:auto val="1"/>
        <c:lblOffset val="100"/>
        <c:baseTimeUnit val="days"/>
      </c:dateAx>
      <c:valAx>
        <c:axId val="466384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387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54148-A05D-4176-8C44-5E6D4B88F092}"/>
              </a:ext>
            </a:extLst>
          </p:cNvPr>
          <p:cNvSpPr>
            <a:spLocks noGrp="1"/>
          </p:cNvSpPr>
          <p:nvPr>
            <p:ph type="ctrTitle"/>
          </p:nvPr>
        </p:nvSpPr>
        <p:spPr/>
        <p:txBody>
          <a:bodyPr/>
          <a:lstStyle/>
          <a:p>
            <a:r>
              <a:rPr lang="en-US"/>
              <a:t>BUSS Facebook</a:t>
            </a:r>
          </a:p>
        </p:txBody>
      </p:sp>
      <p:sp>
        <p:nvSpPr>
          <p:cNvPr id="3" name="Subtitle 2">
            <a:extLst>
              <a:ext uri="{FF2B5EF4-FFF2-40B4-BE49-F238E27FC236}">
                <a16:creationId xmlns:a16="http://schemas.microsoft.com/office/drawing/2014/main" id="{096DD63D-9FF5-4A55-A3F0-E5440BCE1B52}"/>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19035318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6D2A8-72B2-4B8A-B8D2-D5384EBFB1DC}"/>
              </a:ext>
            </a:extLst>
          </p:cNvPr>
          <p:cNvSpPr>
            <a:spLocks noGrp="1"/>
          </p:cNvSpPr>
          <p:nvPr>
            <p:ph type="title"/>
          </p:nvPr>
        </p:nvSpPr>
        <p:spPr/>
        <p:txBody>
          <a:bodyPr/>
          <a:lstStyle/>
          <a:p>
            <a:r>
              <a:rPr lang="en-US"/>
              <a:t>Facebook Key Metrics Table | Buss AG</a:t>
            </a:r>
          </a:p>
        </p:txBody>
      </p:sp>
      <p:graphicFrame>
        <p:nvGraphicFramePr>
          <p:cNvPr id="5" name="Table Placeholder 4">
            <a:extLst>
              <a:ext uri="{FF2B5EF4-FFF2-40B4-BE49-F238E27FC236}">
                <a16:creationId xmlns:a16="http://schemas.microsoft.com/office/drawing/2014/main" id="{C4A548D4-BC06-488C-8B75-00FF41734870}"/>
              </a:ext>
            </a:extLst>
          </p:cNvPr>
          <p:cNvGraphicFramePr>
            <a:graphicFrameLocks noGrp="1"/>
          </p:cNvGraphicFramePr>
          <p:nvPr>
            <p:ph type="tbl" sz="quarter" idx="13"/>
            <p:extLst>
              <p:ext uri="{D42A27DB-BD31-4B8C-83A1-F6EECF244321}">
                <p14:modId xmlns:p14="http://schemas.microsoft.com/office/powerpoint/2010/main" val="3030861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4155859362"/>
                    </a:ext>
                  </a:extLst>
                </a:gridCol>
                <a:gridCol w="263347">
                  <a:extLst>
                    <a:ext uri="{9D8B030D-6E8A-4147-A177-3AD203B41FA5}">
                      <a16:colId xmlns:a16="http://schemas.microsoft.com/office/drawing/2014/main" val="683048709"/>
                    </a:ext>
                  </a:extLst>
                </a:gridCol>
                <a:gridCol w="263347">
                  <a:extLst>
                    <a:ext uri="{9D8B030D-6E8A-4147-A177-3AD203B41FA5}">
                      <a16:colId xmlns:a16="http://schemas.microsoft.com/office/drawing/2014/main" val="1616273135"/>
                    </a:ext>
                  </a:extLst>
                </a:gridCol>
                <a:gridCol w="263347">
                  <a:extLst>
                    <a:ext uri="{9D8B030D-6E8A-4147-A177-3AD203B41FA5}">
                      <a16:colId xmlns:a16="http://schemas.microsoft.com/office/drawing/2014/main" val="3466810544"/>
                    </a:ext>
                  </a:extLst>
                </a:gridCol>
                <a:gridCol w="263347">
                  <a:extLst>
                    <a:ext uri="{9D8B030D-6E8A-4147-A177-3AD203B41FA5}">
                      <a16:colId xmlns:a16="http://schemas.microsoft.com/office/drawing/2014/main" val="2175867043"/>
                    </a:ext>
                  </a:extLst>
                </a:gridCol>
                <a:gridCol w="263347">
                  <a:extLst>
                    <a:ext uri="{9D8B030D-6E8A-4147-A177-3AD203B41FA5}">
                      <a16:colId xmlns:a16="http://schemas.microsoft.com/office/drawing/2014/main" val="881406750"/>
                    </a:ext>
                  </a:extLst>
                </a:gridCol>
                <a:gridCol w="263347">
                  <a:extLst>
                    <a:ext uri="{9D8B030D-6E8A-4147-A177-3AD203B41FA5}">
                      <a16:colId xmlns:a16="http://schemas.microsoft.com/office/drawing/2014/main" val="2147561742"/>
                    </a:ext>
                  </a:extLst>
                </a:gridCol>
                <a:gridCol w="263347">
                  <a:extLst>
                    <a:ext uri="{9D8B030D-6E8A-4147-A177-3AD203B41FA5}">
                      <a16:colId xmlns:a16="http://schemas.microsoft.com/office/drawing/2014/main" val="1822630668"/>
                    </a:ext>
                  </a:extLst>
                </a:gridCol>
                <a:gridCol w="263347">
                  <a:extLst>
                    <a:ext uri="{9D8B030D-6E8A-4147-A177-3AD203B41FA5}">
                      <a16:colId xmlns:a16="http://schemas.microsoft.com/office/drawing/2014/main" val="2598078365"/>
                    </a:ext>
                  </a:extLst>
                </a:gridCol>
                <a:gridCol w="263347">
                  <a:extLst>
                    <a:ext uri="{9D8B030D-6E8A-4147-A177-3AD203B41FA5}">
                      <a16:colId xmlns:a16="http://schemas.microsoft.com/office/drawing/2014/main" val="1579112981"/>
                    </a:ext>
                  </a:extLst>
                </a:gridCol>
                <a:gridCol w="263347">
                  <a:extLst>
                    <a:ext uri="{9D8B030D-6E8A-4147-A177-3AD203B41FA5}">
                      <a16:colId xmlns:a16="http://schemas.microsoft.com/office/drawing/2014/main" val="199281354"/>
                    </a:ext>
                  </a:extLst>
                </a:gridCol>
                <a:gridCol w="263347">
                  <a:extLst>
                    <a:ext uri="{9D8B030D-6E8A-4147-A177-3AD203B41FA5}">
                      <a16:colId xmlns:a16="http://schemas.microsoft.com/office/drawing/2014/main" val="3302424491"/>
                    </a:ext>
                  </a:extLst>
                </a:gridCol>
                <a:gridCol w="263347">
                  <a:extLst>
                    <a:ext uri="{9D8B030D-6E8A-4147-A177-3AD203B41FA5}">
                      <a16:colId xmlns:a16="http://schemas.microsoft.com/office/drawing/2014/main" val="3752668478"/>
                    </a:ext>
                  </a:extLst>
                </a:gridCol>
                <a:gridCol w="263347">
                  <a:extLst>
                    <a:ext uri="{9D8B030D-6E8A-4147-A177-3AD203B41FA5}">
                      <a16:colId xmlns:a16="http://schemas.microsoft.com/office/drawing/2014/main" val="3141692865"/>
                    </a:ext>
                  </a:extLst>
                </a:gridCol>
                <a:gridCol w="263347">
                  <a:extLst>
                    <a:ext uri="{9D8B030D-6E8A-4147-A177-3AD203B41FA5}">
                      <a16:colId xmlns:a16="http://schemas.microsoft.com/office/drawing/2014/main" val="3614504366"/>
                    </a:ext>
                  </a:extLst>
                </a:gridCol>
                <a:gridCol w="263347">
                  <a:extLst>
                    <a:ext uri="{9D8B030D-6E8A-4147-A177-3AD203B41FA5}">
                      <a16:colId xmlns:a16="http://schemas.microsoft.com/office/drawing/2014/main" val="67987809"/>
                    </a:ext>
                  </a:extLst>
                </a:gridCol>
                <a:gridCol w="263347">
                  <a:extLst>
                    <a:ext uri="{9D8B030D-6E8A-4147-A177-3AD203B41FA5}">
                      <a16:colId xmlns:a16="http://schemas.microsoft.com/office/drawing/2014/main" val="1000082413"/>
                    </a:ext>
                  </a:extLst>
                </a:gridCol>
                <a:gridCol w="263347">
                  <a:extLst>
                    <a:ext uri="{9D8B030D-6E8A-4147-A177-3AD203B41FA5}">
                      <a16:colId xmlns:a16="http://schemas.microsoft.com/office/drawing/2014/main" val="621626079"/>
                    </a:ext>
                  </a:extLst>
                </a:gridCol>
                <a:gridCol w="263347">
                  <a:extLst>
                    <a:ext uri="{9D8B030D-6E8A-4147-A177-3AD203B41FA5}">
                      <a16:colId xmlns:a16="http://schemas.microsoft.com/office/drawing/2014/main" val="2933411943"/>
                    </a:ext>
                  </a:extLst>
                </a:gridCol>
                <a:gridCol w="263347">
                  <a:extLst>
                    <a:ext uri="{9D8B030D-6E8A-4147-A177-3AD203B41FA5}">
                      <a16:colId xmlns:a16="http://schemas.microsoft.com/office/drawing/2014/main" val="1269111091"/>
                    </a:ext>
                  </a:extLst>
                </a:gridCol>
                <a:gridCol w="263347">
                  <a:extLst>
                    <a:ext uri="{9D8B030D-6E8A-4147-A177-3AD203B41FA5}">
                      <a16:colId xmlns:a16="http://schemas.microsoft.com/office/drawing/2014/main" val="733884702"/>
                    </a:ext>
                  </a:extLst>
                </a:gridCol>
                <a:gridCol w="263347">
                  <a:extLst>
                    <a:ext uri="{9D8B030D-6E8A-4147-A177-3AD203B41FA5}">
                      <a16:colId xmlns:a16="http://schemas.microsoft.com/office/drawing/2014/main" val="1316043506"/>
                    </a:ext>
                  </a:extLst>
                </a:gridCol>
                <a:gridCol w="263347">
                  <a:extLst>
                    <a:ext uri="{9D8B030D-6E8A-4147-A177-3AD203B41FA5}">
                      <a16:colId xmlns:a16="http://schemas.microsoft.com/office/drawing/2014/main" val="2452062754"/>
                    </a:ext>
                  </a:extLst>
                </a:gridCol>
                <a:gridCol w="263347">
                  <a:extLst>
                    <a:ext uri="{9D8B030D-6E8A-4147-A177-3AD203B41FA5}">
                      <a16:colId xmlns:a16="http://schemas.microsoft.com/office/drawing/2014/main" val="332143967"/>
                    </a:ext>
                  </a:extLst>
                </a:gridCol>
                <a:gridCol w="263347">
                  <a:extLst>
                    <a:ext uri="{9D8B030D-6E8A-4147-A177-3AD203B41FA5}">
                      <a16:colId xmlns:a16="http://schemas.microsoft.com/office/drawing/2014/main" val="322678641"/>
                    </a:ext>
                  </a:extLst>
                </a:gridCol>
                <a:gridCol w="263347">
                  <a:extLst>
                    <a:ext uri="{9D8B030D-6E8A-4147-A177-3AD203B41FA5}">
                      <a16:colId xmlns:a16="http://schemas.microsoft.com/office/drawing/2014/main" val="4249318343"/>
                    </a:ext>
                  </a:extLst>
                </a:gridCol>
                <a:gridCol w="263347">
                  <a:extLst>
                    <a:ext uri="{9D8B030D-6E8A-4147-A177-3AD203B41FA5}">
                      <a16:colId xmlns:a16="http://schemas.microsoft.com/office/drawing/2014/main" val="998515918"/>
                    </a:ext>
                  </a:extLst>
                </a:gridCol>
                <a:gridCol w="263347">
                  <a:extLst>
                    <a:ext uri="{9D8B030D-6E8A-4147-A177-3AD203B41FA5}">
                      <a16:colId xmlns:a16="http://schemas.microsoft.com/office/drawing/2014/main" val="2969037562"/>
                    </a:ext>
                  </a:extLst>
                </a:gridCol>
                <a:gridCol w="263347">
                  <a:extLst>
                    <a:ext uri="{9D8B030D-6E8A-4147-A177-3AD203B41FA5}">
                      <a16:colId xmlns:a16="http://schemas.microsoft.com/office/drawing/2014/main" val="2264163190"/>
                    </a:ext>
                  </a:extLst>
                </a:gridCol>
                <a:gridCol w="263347">
                  <a:extLst>
                    <a:ext uri="{9D8B030D-6E8A-4147-A177-3AD203B41FA5}">
                      <a16:colId xmlns:a16="http://schemas.microsoft.com/office/drawing/2014/main" val="3435615333"/>
                    </a:ext>
                  </a:extLst>
                </a:gridCol>
                <a:gridCol w="263347">
                  <a:extLst>
                    <a:ext uri="{9D8B030D-6E8A-4147-A177-3AD203B41FA5}">
                      <a16:colId xmlns:a16="http://schemas.microsoft.com/office/drawing/2014/main" val="376789322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Page Impressions</a:t>
                      </a:r>
                    </a:p>
                  </a:txBody>
                  <a:tcPr/>
                </a:tc>
                <a:tc>
                  <a:txBody>
                    <a:bodyPr/>
                    <a:lstStyle/>
                    <a:p>
                      <a:r>
                        <a:rPr lang="en-US" sz="1000"/>
                        <a:t>Page Impressions Paid</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2889536268"/>
                  </a:ext>
                </a:extLst>
              </a:tr>
              <a:tr h="370840">
                <a:tc>
                  <a:txBody>
                    <a:bodyPr/>
                    <a:lstStyle/>
                    <a:p>
                      <a:r>
                        <a:rPr lang="en-US" sz="1000"/>
                        <a:t>Buss AG</a:t>
                      </a:r>
                    </a:p>
                  </a:txBody>
                  <a:tcPr/>
                </a:tc>
                <a:tc>
                  <a:txBody>
                    <a:bodyPr/>
                    <a:lstStyle/>
                    <a:p>
                      <a:r>
                        <a:rPr lang="en-US" sz="1000"/>
                        <a:t>88</a:t>
                      </a:r>
                    </a:p>
                  </a:txBody>
                  <a:tcPr/>
                </a:tc>
                <a:tc>
                  <a:txBody>
                    <a:bodyPr/>
                    <a:lstStyle/>
                    <a:p>
                      <a:r>
                        <a:rPr lang="en-US" sz="1000"/>
                        <a:t>2</a:t>
                      </a:r>
                    </a:p>
                  </a:txBody>
                  <a:tcPr/>
                </a:tc>
                <a:tc>
                  <a:txBody>
                    <a:bodyPr/>
                    <a:lstStyle/>
                    <a:p>
                      <a:r>
                        <a:rPr lang="en-US" sz="1000"/>
                        <a:t>2</a:t>
                      </a:r>
                    </a:p>
                  </a:txBody>
                  <a:tcPr/>
                </a:tc>
                <a:tc>
                  <a:txBody>
                    <a:bodyPr/>
                    <a:lstStyle/>
                    <a:p>
                      <a:r>
                        <a:rPr lang="en-US" sz="1000"/>
                        <a:t>0</a:t>
                      </a:r>
                    </a:p>
                  </a:txBody>
                  <a:tcPr/>
                </a:tc>
                <a:tc>
                  <a:txBody>
                    <a:bodyPr/>
                    <a:lstStyle/>
                    <a:p>
                      <a:r>
                        <a:rPr lang="en-US" sz="1000"/>
                        <a:t>62.551724137931</a:t>
                      </a:r>
                    </a:p>
                  </a:txBody>
                  <a:tcPr/>
                </a:tc>
                <a:tc>
                  <a:txBody>
                    <a:bodyPr/>
                    <a:lstStyle/>
                    <a:p>
                      <a:r>
                        <a:rPr lang="en-US" sz="1000"/>
                        <a:t>1035</a:t>
                      </a:r>
                    </a:p>
                  </a:txBody>
                  <a:tcPr/>
                </a:tc>
                <a:tc>
                  <a:txBody>
                    <a:bodyPr/>
                    <a:lstStyle/>
                    <a:p>
                      <a:r>
                        <a:rPr lang="en-US" sz="1000"/>
                        <a:t>0</a:t>
                      </a:r>
                    </a:p>
                  </a:txBody>
                  <a:tcPr/>
                </a:tc>
                <a:tc>
                  <a:txBody>
                    <a:bodyPr/>
                    <a:lstStyle/>
                    <a:p>
                      <a:r>
                        <a:rPr lang="en-US" sz="1000"/>
                        <a:t>1035</a:t>
                      </a:r>
                    </a:p>
                  </a:txBody>
                  <a:tcPr/>
                </a:tc>
                <a:tc>
                  <a:txBody>
                    <a:bodyPr/>
                    <a:lstStyle/>
                    <a:p>
                      <a:r>
                        <a:rPr lang="en-US" sz="1000"/>
                        <a:t>53.94 %</a:t>
                      </a:r>
                    </a:p>
                  </a:txBody>
                  <a:tcPr/>
                </a:tc>
                <a:tc>
                  <a:txBody>
                    <a:bodyPr/>
                    <a:lstStyle/>
                    <a:p>
                      <a:r>
                        <a:rPr lang="en-US" sz="1000"/>
                        <a:t>9</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64</a:t>
                      </a:r>
                    </a:p>
                  </a:txBody>
                  <a:tcPr/>
                </a:tc>
                <a:tc>
                  <a:txBody>
                    <a:bodyPr/>
                    <a:lstStyle/>
                    <a:p>
                      <a:r>
                        <a:rPr lang="en-US" sz="1000"/>
                        <a:t>0</a:t>
                      </a:r>
                    </a:p>
                  </a:txBody>
                  <a:tcPr/>
                </a:tc>
                <a:tc>
                  <a:txBody>
                    <a:bodyPr/>
                    <a:lstStyle/>
                    <a:p>
                      <a:r>
                        <a:rPr lang="en-US" sz="1000"/>
                        <a:t>28</a:t>
                      </a:r>
                    </a:p>
                  </a:txBody>
                  <a:tcPr/>
                </a:tc>
                <a:tc>
                  <a:txBody>
                    <a:bodyPr/>
                    <a:lstStyle/>
                    <a:p>
                      <a:r>
                        <a:rPr lang="en-US" sz="1000"/>
                        <a:t>0</a:t>
                      </a:r>
                    </a:p>
                  </a:txBody>
                  <a:tcPr/>
                </a:tc>
                <a:tc>
                  <a:txBody>
                    <a:bodyPr/>
                    <a:lstStyle/>
                    <a:p>
                      <a:r>
                        <a:rPr lang="en-US" sz="1000"/>
                        <a:t>36</a:t>
                      </a:r>
                    </a:p>
                  </a:txBody>
                  <a:tcPr/>
                </a:tc>
                <a:tc>
                  <a:txBody>
                    <a:bodyPr/>
                    <a:lstStyle/>
                    <a:p>
                      <a:r>
                        <a:rPr lang="en-US" sz="1000"/>
                        <a:t>0</a:t>
                      </a:r>
                    </a:p>
                  </a:txBody>
                  <a:tcPr/>
                </a:tc>
                <a:tc>
                  <a:txBody>
                    <a:bodyPr/>
                    <a:lstStyle/>
                    <a:p>
                      <a:r>
                        <a:rPr lang="en-US" sz="1000"/>
                        <a:t>51</a:t>
                      </a:r>
                    </a:p>
                  </a:txBody>
                  <a:tcPr/>
                </a:tc>
                <a:tc>
                  <a:txBody>
                    <a:bodyPr/>
                    <a:lstStyle/>
                    <a:p>
                      <a:r>
                        <a:rPr lang="en-US" sz="1000"/>
                        <a:t>37</a:t>
                      </a:r>
                    </a:p>
                  </a:txBody>
                  <a:tcPr/>
                </a:tc>
                <a:tc>
                  <a:txBody>
                    <a:bodyPr/>
                    <a:lstStyle/>
                    <a:p>
                      <a:r>
                        <a:rPr lang="en-US" sz="1000"/>
                        <a:t>10</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259172551"/>
                  </a:ext>
                </a:extLst>
              </a:tr>
            </a:tbl>
          </a:graphicData>
        </a:graphic>
      </p:graphicFrame>
      <p:sp>
        <p:nvSpPr>
          <p:cNvPr id="4" name="Text Placeholder 3">
            <a:extLst>
              <a:ext uri="{FF2B5EF4-FFF2-40B4-BE49-F238E27FC236}">
                <a16:creationId xmlns:a16="http://schemas.microsoft.com/office/drawing/2014/main" id="{EFFE61E3-3D57-495F-B803-EB38C806235A}"/>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416970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D5186-2445-4332-9F68-881C89208FF9}"/>
              </a:ext>
            </a:extLst>
          </p:cNvPr>
          <p:cNvSpPr>
            <a:spLocks noGrp="1"/>
          </p:cNvSpPr>
          <p:nvPr>
            <p:ph type="title"/>
          </p:nvPr>
        </p:nvSpPr>
        <p:spPr/>
        <p:txBody>
          <a:bodyPr/>
          <a:lstStyle/>
          <a:p>
            <a:r>
              <a:rPr lang="en-US"/>
              <a:t>Facebook Key Metrics by Month | Buss AG</a:t>
            </a:r>
          </a:p>
        </p:txBody>
      </p:sp>
      <p:graphicFrame>
        <p:nvGraphicFramePr>
          <p:cNvPr id="5" name="Table Placeholder 4">
            <a:extLst>
              <a:ext uri="{FF2B5EF4-FFF2-40B4-BE49-F238E27FC236}">
                <a16:creationId xmlns:a16="http://schemas.microsoft.com/office/drawing/2014/main" id="{B2C3B6E4-DBBA-4525-B626-64E80A56924D}"/>
              </a:ext>
            </a:extLst>
          </p:cNvPr>
          <p:cNvGraphicFramePr>
            <a:graphicFrameLocks noGrp="1"/>
          </p:cNvGraphicFramePr>
          <p:nvPr>
            <p:ph type="tbl" sz="quarter" idx="13"/>
            <p:extLst>
              <p:ext uri="{D42A27DB-BD31-4B8C-83A1-F6EECF244321}">
                <p14:modId xmlns:p14="http://schemas.microsoft.com/office/powerpoint/2010/main" val="957105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46404">
                  <a:extLst>
                    <a:ext uri="{9D8B030D-6E8A-4147-A177-3AD203B41FA5}">
                      <a16:colId xmlns:a16="http://schemas.microsoft.com/office/drawing/2014/main" val="1471782389"/>
                    </a:ext>
                  </a:extLst>
                </a:gridCol>
                <a:gridCol w="946404">
                  <a:extLst>
                    <a:ext uri="{9D8B030D-6E8A-4147-A177-3AD203B41FA5}">
                      <a16:colId xmlns:a16="http://schemas.microsoft.com/office/drawing/2014/main" val="1649577758"/>
                    </a:ext>
                  </a:extLst>
                </a:gridCol>
                <a:gridCol w="576072">
                  <a:extLst>
                    <a:ext uri="{9D8B030D-6E8A-4147-A177-3AD203B41FA5}">
                      <a16:colId xmlns:a16="http://schemas.microsoft.com/office/drawing/2014/main" val="1009385770"/>
                    </a:ext>
                  </a:extLst>
                </a:gridCol>
                <a:gridCol w="576072">
                  <a:extLst>
                    <a:ext uri="{9D8B030D-6E8A-4147-A177-3AD203B41FA5}">
                      <a16:colId xmlns:a16="http://schemas.microsoft.com/office/drawing/2014/main" val="3798923835"/>
                    </a:ext>
                  </a:extLst>
                </a:gridCol>
                <a:gridCol w="576072">
                  <a:extLst>
                    <a:ext uri="{9D8B030D-6E8A-4147-A177-3AD203B41FA5}">
                      <a16:colId xmlns:a16="http://schemas.microsoft.com/office/drawing/2014/main" val="1178411760"/>
                    </a:ext>
                  </a:extLst>
                </a:gridCol>
                <a:gridCol w="576072">
                  <a:extLst>
                    <a:ext uri="{9D8B030D-6E8A-4147-A177-3AD203B41FA5}">
                      <a16:colId xmlns:a16="http://schemas.microsoft.com/office/drawing/2014/main" val="1074989879"/>
                    </a:ext>
                  </a:extLst>
                </a:gridCol>
                <a:gridCol w="576072">
                  <a:extLst>
                    <a:ext uri="{9D8B030D-6E8A-4147-A177-3AD203B41FA5}">
                      <a16:colId xmlns:a16="http://schemas.microsoft.com/office/drawing/2014/main" val="1103545668"/>
                    </a:ext>
                  </a:extLst>
                </a:gridCol>
                <a:gridCol w="576072">
                  <a:extLst>
                    <a:ext uri="{9D8B030D-6E8A-4147-A177-3AD203B41FA5}">
                      <a16:colId xmlns:a16="http://schemas.microsoft.com/office/drawing/2014/main" val="1462926893"/>
                    </a:ext>
                  </a:extLst>
                </a:gridCol>
                <a:gridCol w="576072">
                  <a:extLst>
                    <a:ext uri="{9D8B030D-6E8A-4147-A177-3AD203B41FA5}">
                      <a16:colId xmlns:a16="http://schemas.microsoft.com/office/drawing/2014/main" val="3484087889"/>
                    </a:ext>
                  </a:extLst>
                </a:gridCol>
                <a:gridCol w="576072">
                  <a:extLst>
                    <a:ext uri="{9D8B030D-6E8A-4147-A177-3AD203B41FA5}">
                      <a16:colId xmlns:a16="http://schemas.microsoft.com/office/drawing/2014/main" val="677627385"/>
                    </a:ext>
                  </a:extLst>
                </a:gridCol>
                <a:gridCol w="576072">
                  <a:extLst>
                    <a:ext uri="{9D8B030D-6E8A-4147-A177-3AD203B41FA5}">
                      <a16:colId xmlns:a16="http://schemas.microsoft.com/office/drawing/2014/main" val="1939191754"/>
                    </a:ext>
                  </a:extLst>
                </a:gridCol>
                <a:gridCol w="576072">
                  <a:extLst>
                    <a:ext uri="{9D8B030D-6E8A-4147-A177-3AD203B41FA5}">
                      <a16:colId xmlns:a16="http://schemas.microsoft.com/office/drawing/2014/main" val="1867747780"/>
                    </a:ext>
                  </a:extLst>
                </a:gridCol>
                <a:gridCol w="576072">
                  <a:extLst>
                    <a:ext uri="{9D8B030D-6E8A-4147-A177-3AD203B41FA5}">
                      <a16:colId xmlns:a16="http://schemas.microsoft.com/office/drawing/2014/main" val="38726508"/>
                    </a:ext>
                  </a:extLst>
                </a:gridCol>
              </a:tblGrid>
              <a:tr h="370840">
                <a:tc>
                  <a:txBody>
                    <a:bodyPr/>
                    <a:lstStyle/>
                    <a:p>
                      <a:r>
                        <a:rPr lang="en-US" sz="1000"/>
                        <a:t>Name</a:t>
                      </a:r>
                    </a:p>
                  </a:txBody>
                  <a:tcPr/>
                </a:tc>
                <a:tc>
                  <a:txBody>
                    <a:bodyPr/>
                    <a:lstStyle/>
                    <a:p>
                      <a:r>
                        <a:rPr lang="en-US" sz="1000"/>
                        <a:t>Month</a:t>
                      </a:r>
                    </a:p>
                  </a:txBody>
                  <a:tcPr/>
                </a:tc>
                <a:tc>
                  <a:txBody>
                    <a:bodyPr/>
                    <a:lstStyle/>
                    <a:p>
                      <a:r>
                        <a:rPr lang="en-US" sz="1000"/>
                        <a:t>Total Reach</a:t>
                      </a:r>
                    </a:p>
                  </a:txBody>
                  <a:tcPr/>
                </a:tc>
                <a:tc>
                  <a:txBody>
                    <a:bodyPr/>
                    <a:lstStyle/>
                    <a:p>
                      <a:r>
                        <a:rPr lang="en-US" sz="1000"/>
                        <a:t>Paid Reach</a:t>
                      </a:r>
                    </a:p>
                  </a:txBody>
                  <a:tcPr/>
                </a:tc>
                <a:tc>
                  <a:txBody>
                    <a:bodyPr/>
                    <a:lstStyle/>
                    <a:p>
                      <a:r>
                        <a:rPr lang="en-US" sz="1000"/>
                        <a:t>Organic Reach</a:t>
                      </a:r>
                    </a:p>
                  </a:txBody>
                  <a:tcPr/>
                </a:tc>
                <a:tc>
                  <a:txBody>
                    <a:bodyPr/>
                    <a:lstStyle/>
                    <a:p>
                      <a:r>
                        <a:rPr lang="en-US" sz="1000"/>
                        <a:t>Share of Organic Reach</a:t>
                      </a:r>
                    </a:p>
                  </a:txBody>
                  <a:tcPr/>
                </a:tc>
                <a:tc>
                  <a:txBody>
                    <a:bodyPr/>
                    <a:lstStyle/>
                    <a:p>
                      <a:r>
                        <a:rPr lang="en-US" sz="1000"/>
                        <a:t>Post Reach</a:t>
                      </a:r>
                    </a:p>
                  </a:txBody>
                  <a:tcPr/>
                </a:tc>
                <a:tc>
                  <a:txBody>
                    <a:bodyPr/>
                    <a:lstStyle/>
                    <a:p>
                      <a:r>
                        <a:rPr lang="en-US" sz="1000"/>
                        <a:t>Paid Post Reach</a:t>
                      </a:r>
                    </a:p>
                  </a:txBody>
                  <a:tcPr/>
                </a:tc>
                <a:tc>
                  <a:txBody>
                    <a:bodyPr/>
                    <a:lstStyle/>
                    <a:p>
                      <a:r>
                        <a:rPr lang="en-US" sz="1000"/>
                        <a:t>Organic Post Reach</a:t>
                      </a:r>
                    </a:p>
                  </a:txBody>
                  <a:tcPr/>
                </a:tc>
                <a:tc>
                  <a:txBody>
                    <a:bodyPr/>
                    <a:lstStyle/>
                    <a:p>
                      <a:r>
                        <a:rPr lang="en-US" sz="1000"/>
                        <a:t>Share of Organic Post Reach</a:t>
                      </a:r>
                    </a:p>
                  </a:txBody>
                  <a:tcPr/>
                </a:tc>
                <a:tc>
                  <a:txBody>
                    <a:bodyPr/>
                    <a:lstStyle/>
                    <a:p>
                      <a:r>
                        <a:rPr lang="en-US" sz="1000"/>
                        <a:t>Page Consumptions (Unique)</a:t>
                      </a:r>
                    </a:p>
                  </a:txBody>
                  <a:tcPr/>
                </a:tc>
                <a:tc>
                  <a:txBody>
                    <a:bodyPr/>
                    <a:lstStyle/>
                    <a:p>
                      <a:r>
                        <a:rPr lang="en-US" sz="1000"/>
                        <a:t>Engaged Users</a:t>
                      </a:r>
                    </a:p>
                  </a:txBody>
                  <a:tcPr/>
                </a:tc>
                <a:tc>
                  <a:txBody>
                    <a:bodyPr/>
                    <a:lstStyle/>
                    <a:p>
                      <a:r>
                        <a:rPr lang="en-US" sz="1000"/>
                        <a:t>Engagement Rate</a:t>
                      </a:r>
                    </a:p>
                  </a:txBody>
                  <a:tcPr/>
                </a:tc>
                <a:extLst>
                  <a:ext uri="{0D108BD9-81ED-4DB2-BD59-A6C34878D82A}">
                    <a16:rowId xmlns:a16="http://schemas.microsoft.com/office/drawing/2014/main" val="4183508128"/>
                  </a:ext>
                </a:extLst>
              </a:tr>
              <a:tr h="370840">
                <a:tc>
                  <a:txBody>
                    <a:bodyPr/>
                    <a:lstStyle/>
                    <a:p>
                      <a:r>
                        <a:rPr lang="en-US" sz="1000"/>
                        <a:t>Buss AG</a:t>
                      </a:r>
                    </a:p>
                  </a:txBody>
                  <a:tcPr/>
                </a:tc>
                <a:tc>
                  <a:txBody>
                    <a:bodyPr/>
                    <a:lstStyle/>
                    <a:p>
                      <a:r>
                        <a:rPr lang="en-US" sz="1000"/>
                        <a:t>2018 - 06</a:t>
                      </a:r>
                    </a:p>
                  </a:txBody>
                  <a:tcPr/>
                </a:tc>
                <a:tc>
                  <a:txBody>
                    <a:bodyPr/>
                    <a:lstStyle/>
                    <a:p>
                      <a:r>
                        <a:rPr lang="en-US" sz="1000"/>
                        <a:t>133</a:t>
                      </a:r>
                    </a:p>
                  </a:txBody>
                  <a:tcPr/>
                </a:tc>
                <a:tc>
                  <a:txBody>
                    <a:bodyPr/>
                    <a:lstStyle/>
                    <a:p>
                      <a:r>
                        <a:rPr lang="en-US" sz="1000"/>
                        <a:t>0</a:t>
                      </a:r>
                    </a:p>
                  </a:txBody>
                  <a:tcPr/>
                </a:tc>
                <a:tc>
                  <a:txBody>
                    <a:bodyPr/>
                    <a:lstStyle/>
                    <a:p>
                      <a:r>
                        <a:rPr lang="en-US" sz="1000"/>
                        <a:t>131</a:t>
                      </a:r>
                    </a:p>
                  </a:txBody>
                  <a:tcPr/>
                </a:tc>
                <a:tc>
                  <a:txBody>
                    <a:bodyPr/>
                    <a:lstStyle/>
                    <a:p>
                      <a:r>
                        <a:rPr lang="en-US" sz="1000"/>
                        <a:t>98.5 %</a:t>
                      </a:r>
                    </a:p>
                  </a:txBody>
                  <a:tcPr/>
                </a:tc>
                <a:tc>
                  <a:txBody>
                    <a:bodyPr/>
                    <a:lstStyle/>
                    <a:p>
                      <a:r>
                        <a:rPr lang="en-US" sz="1000"/>
                        <a:t>126</a:t>
                      </a:r>
                    </a:p>
                  </a:txBody>
                  <a:tcPr/>
                </a:tc>
                <a:tc>
                  <a:txBody>
                    <a:bodyPr/>
                    <a:lstStyle/>
                    <a:p>
                      <a:r>
                        <a:rPr lang="en-US" sz="1000"/>
                        <a:t>0</a:t>
                      </a:r>
                    </a:p>
                  </a:txBody>
                  <a:tcPr/>
                </a:tc>
                <a:tc>
                  <a:txBody>
                    <a:bodyPr/>
                    <a:lstStyle/>
                    <a:p>
                      <a:r>
                        <a:rPr lang="en-US" sz="1000"/>
                        <a:t>126</a:t>
                      </a:r>
                    </a:p>
                  </a:txBody>
                  <a:tcPr/>
                </a:tc>
                <a:tc>
                  <a:txBody>
                    <a:bodyPr/>
                    <a:lstStyle/>
                    <a:p>
                      <a:r>
                        <a:rPr lang="en-US" sz="1000"/>
                        <a:t>100.0 %</a:t>
                      </a:r>
                    </a:p>
                  </a:txBody>
                  <a:tcPr/>
                </a:tc>
                <a:tc>
                  <a:txBody>
                    <a:bodyPr/>
                    <a:lstStyle/>
                    <a:p>
                      <a:r>
                        <a:rPr lang="en-US" sz="1000"/>
                        <a:t>20</a:t>
                      </a:r>
                    </a:p>
                  </a:txBody>
                  <a:tcPr/>
                </a:tc>
                <a:tc>
                  <a:txBody>
                    <a:bodyPr/>
                    <a:lstStyle/>
                    <a:p>
                      <a:r>
                        <a:rPr lang="en-US" sz="1000"/>
                        <a:t>25</a:t>
                      </a:r>
                    </a:p>
                  </a:txBody>
                  <a:tcPr/>
                </a:tc>
                <a:tc>
                  <a:txBody>
                    <a:bodyPr/>
                    <a:lstStyle/>
                    <a:p>
                      <a:r>
                        <a:rPr lang="en-US" sz="1000"/>
                        <a:t>18.7970 %</a:t>
                      </a:r>
                    </a:p>
                  </a:txBody>
                  <a:tcPr/>
                </a:tc>
                <a:extLst>
                  <a:ext uri="{0D108BD9-81ED-4DB2-BD59-A6C34878D82A}">
                    <a16:rowId xmlns:a16="http://schemas.microsoft.com/office/drawing/2014/main" val="2131411456"/>
                  </a:ext>
                </a:extLst>
              </a:tr>
            </a:tbl>
          </a:graphicData>
        </a:graphic>
      </p:graphicFrame>
      <p:sp>
        <p:nvSpPr>
          <p:cNvPr id="4" name="Text Placeholder 3">
            <a:extLst>
              <a:ext uri="{FF2B5EF4-FFF2-40B4-BE49-F238E27FC236}">
                <a16:creationId xmlns:a16="http://schemas.microsoft.com/office/drawing/2014/main" id="{8B58CC12-0ED5-4E4E-90DF-E5C0EB4B02AC}"/>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5464823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5B1E5-93FB-4BC2-B5EF-D30B57470976}"/>
              </a:ext>
            </a:extLst>
          </p:cNvPr>
          <p:cNvSpPr>
            <a:spLocks noGrp="1"/>
          </p:cNvSpPr>
          <p:nvPr>
            <p:ph type="title"/>
          </p:nvPr>
        </p:nvSpPr>
        <p:spPr/>
        <p:txBody>
          <a:bodyPr/>
          <a:lstStyle/>
          <a:p>
            <a:r>
              <a:rPr lang="en-US"/>
              <a:t>Facebook Fans Total | Buss AG</a:t>
            </a:r>
          </a:p>
        </p:txBody>
      </p:sp>
      <p:graphicFrame>
        <p:nvGraphicFramePr>
          <p:cNvPr id="6" name="Chart Placeholder 5">
            <a:extLst>
              <a:ext uri="{FF2B5EF4-FFF2-40B4-BE49-F238E27FC236}">
                <a16:creationId xmlns:a16="http://schemas.microsoft.com/office/drawing/2014/main" id="{01027AFE-AB4D-4AF9-B3F4-254DBFDA7AEE}"/>
              </a:ext>
            </a:extLst>
          </p:cNvPr>
          <p:cNvGraphicFramePr>
            <a:graphicFrameLocks noGrp="1"/>
          </p:cNvGraphicFramePr>
          <p:nvPr>
            <p:ph type="chart" sz="quarter" idx="13"/>
            <p:extLst>
              <p:ext uri="{D42A27DB-BD31-4B8C-83A1-F6EECF244321}">
                <p14:modId xmlns:p14="http://schemas.microsoft.com/office/powerpoint/2010/main" val="5256025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B7FDC8-94F3-4013-B80A-53D4BD8C85C9}"/>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671DA9E5-1D33-4347-87D8-15CEC8CA57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82299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A6D36-C24C-4E86-9178-915172A9BAAC}"/>
              </a:ext>
            </a:extLst>
          </p:cNvPr>
          <p:cNvSpPr>
            <a:spLocks noGrp="1"/>
          </p:cNvSpPr>
          <p:nvPr>
            <p:ph type="title"/>
          </p:nvPr>
        </p:nvSpPr>
        <p:spPr/>
        <p:txBody>
          <a:bodyPr/>
          <a:lstStyle/>
          <a:p>
            <a:r>
              <a:rPr lang="en-US"/>
              <a:t>Facebook Fans Table | Buss AG</a:t>
            </a:r>
          </a:p>
        </p:txBody>
      </p:sp>
      <p:graphicFrame>
        <p:nvGraphicFramePr>
          <p:cNvPr id="5" name="Table Placeholder 4">
            <a:extLst>
              <a:ext uri="{FF2B5EF4-FFF2-40B4-BE49-F238E27FC236}">
                <a16:creationId xmlns:a16="http://schemas.microsoft.com/office/drawing/2014/main" id="{D3CCA717-2487-4829-87BC-5C68E83729D9}"/>
              </a:ext>
            </a:extLst>
          </p:cNvPr>
          <p:cNvGraphicFramePr>
            <a:graphicFrameLocks noGrp="1"/>
          </p:cNvGraphicFramePr>
          <p:nvPr>
            <p:ph type="tbl" sz="quarter" idx="13"/>
            <p:extLst>
              <p:ext uri="{D42A27DB-BD31-4B8C-83A1-F6EECF244321}">
                <p14:modId xmlns:p14="http://schemas.microsoft.com/office/powerpoint/2010/main" val="689598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87466356"/>
                    </a:ext>
                  </a:extLst>
                </a:gridCol>
                <a:gridCol w="1234440">
                  <a:extLst>
                    <a:ext uri="{9D8B030D-6E8A-4147-A177-3AD203B41FA5}">
                      <a16:colId xmlns:a16="http://schemas.microsoft.com/office/drawing/2014/main" val="1569047381"/>
                    </a:ext>
                  </a:extLst>
                </a:gridCol>
                <a:gridCol w="822960">
                  <a:extLst>
                    <a:ext uri="{9D8B030D-6E8A-4147-A177-3AD203B41FA5}">
                      <a16:colId xmlns:a16="http://schemas.microsoft.com/office/drawing/2014/main" val="3158949589"/>
                    </a:ext>
                  </a:extLst>
                </a:gridCol>
                <a:gridCol w="822960">
                  <a:extLst>
                    <a:ext uri="{9D8B030D-6E8A-4147-A177-3AD203B41FA5}">
                      <a16:colId xmlns:a16="http://schemas.microsoft.com/office/drawing/2014/main" val="1357744887"/>
                    </a:ext>
                  </a:extLst>
                </a:gridCol>
                <a:gridCol w="822960">
                  <a:extLst>
                    <a:ext uri="{9D8B030D-6E8A-4147-A177-3AD203B41FA5}">
                      <a16:colId xmlns:a16="http://schemas.microsoft.com/office/drawing/2014/main" val="941240197"/>
                    </a:ext>
                  </a:extLst>
                </a:gridCol>
                <a:gridCol w="822960">
                  <a:extLst>
                    <a:ext uri="{9D8B030D-6E8A-4147-A177-3AD203B41FA5}">
                      <a16:colId xmlns:a16="http://schemas.microsoft.com/office/drawing/2014/main" val="511374488"/>
                    </a:ext>
                  </a:extLst>
                </a:gridCol>
                <a:gridCol w="822960">
                  <a:extLst>
                    <a:ext uri="{9D8B030D-6E8A-4147-A177-3AD203B41FA5}">
                      <a16:colId xmlns:a16="http://schemas.microsoft.com/office/drawing/2014/main" val="2456497481"/>
                    </a:ext>
                  </a:extLst>
                </a:gridCol>
                <a:gridCol w="822960">
                  <a:extLst>
                    <a:ext uri="{9D8B030D-6E8A-4147-A177-3AD203B41FA5}">
                      <a16:colId xmlns:a16="http://schemas.microsoft.com/office/drawing/2014/main" val="408511505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90417939"/>
                  </a:ext>
                </a:extLst>
              </a:tr>
              <a:tr h="370840">
                <a:tc>
                  <a:txBody>
                    <a:bodyPr/>
                    <a:lstStyle/>
                    <a:p>
                      <a:r>
                        <a:rPr lang="en-US" sz="1000"/>
                        <a:t>Buss AG</a:t>
                      </a:r>
                    </a:p>
                  </a:txBody>
                  <a:tcPr/>
                </a:tc>
                <a:tc>
                  <a:txBody>
                    <a:bodyPr/>
                    <a:lstStyle/>
                    <a:p>
                      <a:r>
                        <a:rPr lang="en-US" sz="1000"/>
                        <a:t>n/a</a:t>
                      </a:r>
                    </a:p>
                  </a:txBody>
                  <a:tcPr/>
                </a:tc>
                <a:tc>
                  <a:txBody>
                    <a:bodyPr/>
                    <a:lstStyle/>
                    <a:p>
                      <a:r>
                        <a:rPr lang="en-US" sz="1000"/>
                        <a:t>n/a</a:t>
                      </a:r>
                    </a:p>
                  </a:txBody>
                  <a:tcPr/>
                </a:tc>
                <a:tc>
                  <a:txBody>
                    <a:bodyPr/>
                    <a:lstStyle/>
                    <a:p>
                      <a:r>
                        <a:rPr lang="en-US" sz="1000"/>
                        <a:t>0.0 %</a:t>
                      </a:r>
                    </a:p>
                  </a:txBody>
                  <a:tcPr/>
                </a:tc>
                <a:tc>
                  <a:txBody>
                    <a:bodyPr/>
                    <a:lstStyle/>
                    <a:p>
                      <a:r>
                        <a:rPr lang="en-US" sz="1000"/>
                        <a:t>n/a</a:t>
                      </a:r>
                    </a:p>
                  </a:txBody>
                  <a:tcPr/>
                </a:tc>
                <a:tc>
                  <a:txBody>
                    <a:bodyPr/>
                    <a:lstStyle/>
                    <a:p>
                      <a:r>
                        <a:rPr lang="en-US" sz="1000"/>
                        <a:t>0.0 %</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2760765279"/>
                  </a:ext>
                </a:extLst>
              </a:tr>
            </a:tbl>
          </a:graphicData>
        </a:graphic>
      </p:graphicFrame>
      <p:sp>
        <p:nvSpPr>
          <p:cNvPr id="4" name="Text Placeholder 3">
            <a:extLst>
              <a:ext uri="{FF2B5EF4-FFF2-40B4-BE49-F238E27FC236}">
                <a16:creationId xmlns:a16="http://schemas.microsoft.com/office/drawing/2014/main" id="{31E36D7F-BA96-4BE5-8086-4CAC6CCF0611}"/>
              </a:ext>
            </a:extLst>
          </p:cNvPr>
          <p:cNvSpPr>
            <a:spLocks noGrp="1"/>
          </p:cNvSpPr>
          <p:nvPr>
            <p:ph type="body" sz="quarter" idx="14"/>
          </p:nvPr>
        </p:nvSpPr>
        <p:spPr/>
        <p:txBody>
          <a:bodyPr/>
          <a:lstStyle/>
          <a:p>
            <a:r>
              <a:rPr lang="en-US"/>
              <a:t>05/31/2018 - 06/30/2018</a:t>
            </a:r>
          </a:p>
        </p:txBody>
      </p:sp>
    </p:spTree>
    <p:extLst>
      <p:ext uri="{BB962C8B-B14F-4D97-AF65-F5344CB8AC3E}">
        <p14:creationId xmlns:p14="http://schemas.microsoft.com/office/powerpoint/2010/main" val="30502873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67790-C95E-4ABF-8B94-4E9A4979A968}"/>
              </a:ext>
            </a:extLst>
          </p:cNvPr>
          <p:cNvSpPr>
            <a:spLocks noGrp="1"/>
          </p:cNvSpPr>
          <p:nvPr>
            <p:ph type="title"/>
          </p:nvPr>
        </p:nvSpPr>
        <p:spPr/>
        <p:txBody>
          <a:bodyPr/>
          <a:lstStyle/>
          <a:p>
            <a:r>
              <a:rPr lang="en-US"/>
              <a:t>Facebook Fans Lost | Buss AG</a:t>
            </a:r>
          </a:p>
        </p:txBody>
      </p:sp>
      <p:graphicFrame>
        <p:nvGraphicFramePr>
          <p:cNvPr id="6" name="Chart Placeholder 5">
            <a:extLst>
              <a:ext uri="{FF2B5EF4-FFF2-40B4-BE49-F238E27FC236}">
                <a16:creationId xmlns:a16="http://schemas.microsoft.com/office/drawing/2014/main" id="{14AD3D20-8CFE-4786-95A8-BEB191BF325C}"/>
              </a:ext>
            </a:extLst>
          </p:cNvPr>
          <p:cNvGraphicFramePr>
            <a:graphicFrameLocks noGrp="1"/>
          </p:cNvGraphicFramePr>
          <p:nvPr>
            <p:ph type="chart" sz="quarter" idx="13"/>
            <p:extLst>
              <p:ext uri="{D42A27DB-BD31-4B8C-83A1-F6EECF244321}">
                <p14:modId xmlns:p14="http://schemas.microsoft.com/office/powerpoint/2010/main" val="1431765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8C1208-9BFB-42B6-8700-6FA4D25B2B81}"/>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2A02BD08-005A-4778-AE1E-87F102DAB5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17480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A6F8F-AEE9-4187-8A58-A5B646A4FC33}"/>
              </a:ext>
            </a:extLst>
          </p:cNvPr>
          <p:cNvSpPr>
            <a:spLocks noGrp="1"/>
          </p:cNvSpPr>
          <p:nvPr>
            <p:ph type="title"/>
          </p:nvPr>
        </p:nvSpPr>
        <p:spPr/>
        <p:txBody>
          <a:bodyPr/>
          <a:lstStyle/>
          <a:p>
            <a:r>
              <a:rPr lang="en-US"/>
              <a:t>Facebook Own Posts Table  | Buss AG - 1 of 10</a:t>
            </a:r>
          </a:p>
        </p:txBody>
      </p:sp>
      <p:graphicFrame>
        <p:nvGraphicFramePr>
          <p:cNvPr id="5" name="Table Placeholder 4">
            <a:extLst>
              <a:ext uri="{FF2B5EF4-FFF2-40B4-BE49-F238E27FC236}">
                <a16:creationId xmlns:a16="http://schemas.microsoft.com/office/drawing/2014/main" id="{DE83B00D-AD04-4044-8510-1BBD07481917}"/>
              </a:ext>
            </a:extLst>
          </p:cNvPr>
          <p:cNvGraphicFramePr>
            <a:graphicFrameLocks noGrp="1"/>
          </p:cNvGraphicFramePr>
          <p:nvPr>
            <p:ph type="tbl" sz="quarter" idx="13"/>
            <p:extLst>
              <p:ext uri="{D42A27DB-BD31-4B8C-83A1-F6EECF244321}">
                <p14:modId xmlns:p14="http://schemas.microsoft.com/office/powerpoint/2010/main" val="558987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64096129"/>
                    </a:ext>
                  </a:extLst>
                </a:gridCol>
                <a:gridCol w="370332">
                  <a:extLst>
                    <a:ext uri="{9D8B030D-6E8A-4147-A177-3AD203B41FA5}">
                      <a16:colId xmlns:a16="http://schemas.microsoft.com/office/drawing/2014/main" val="684256972"/>
                    </a:ext>
                  </a:extLst>
                </a:gridCol>
                <a:gridCol w="370332">
                  <a:extLst>
                    <a:ext uri="{9D8B030D-6E8A-4147-A177-3AD203B41FA5}">
                      <a16:colId xmlns:a16="http://schemas.microsoft.com/office/drawing/2014/main" val="278911362"/>
                    </a:ext>
                  </a:extLst>
                </a:gridCol>
                <a:gridCol w="370332">
                  <a:extLst>
                    <a:ext uri="{9D8B030D-6E8A-4147-A177-3AD203B41FA5}">
                      <a16:colId xmlns:a16="http://schemas.microsoft.com/office/drawing/2014/main" val="4022850207"/>
                    </a:ext>
                  </a:extLst>
                </a:gridCol>
                <a:gridCol w="329184">
                  <a:extLst>
                    <a:ext uri="{9D8B030D-6E8A-4147-A177-3AD203B41FA5}">
                      <a16:colId xmlns:a16="http://schemas.microsoft.com/office/drawing/2014/main" val="2807959392"/>
                    </a:ext>
                  </a:extLst>
                </a:gridCol>
                <a:gridCol w="329184">
                  <a:extLst>
                    <a:ext uri="{9D8B030D-6E8A-4147-A177-3AD203B41FA5}">
                      <a16:colId xmlns:a16="http://schemas.microsoft.com/office/drawing/2014/main" val="2096853743"/>
                    </a:ext>
                  </a:extLst>
                </a:gridCol>
                <a:gridCol w="329184">
                  <a:extLst>
                    <a:ext uri="{9D8B030D-6E8A-4147-A177-3AD203B41FA5}">
                      <a16:colId xmlns:a16="http://schemas.microsoft.com/office/drawing/2014/main" val="1784287027"/>
                    </a:ext>
                  </a:extLst>
                </a:gridCol>
                <a:gridCol w="329184">
                  <a:extLst>
                    <a:ext uri="{9D8B030D-6E8A-4147-A177-3AD203B41FA5}">
                      <a16:colId xmlns:a16="http://schemas.microsoft.com/office/drawing/2014/main" val="3114196256"/>
                    </a:ext>
                  </a:extLst>
                </a:gridCol>
                <a:gridCol w="329184">
                  <a:extLst>
                    <a:ext uri="{9D8B030D-6E8A-4147-A177-3AD203B41FA5}">
                      <a16:colId xmlns:a16="http://schemas.microsoft.com/office/drawing/2014/main" val="3755516060"/>
                    </a:ext>
                  </a:extLst>
                </a:gridCol>
                <a:gridCol w="329184">
                  <a:extLst>
                    <a:ext uri="{9D8B030D-6E8A-4147-A177-3AD203B41FA5}">
                      <a16:colId xmlns:a16="http://schemas.microsoft.com/office/drawing/2014/main" val="72612200"/>
                    </a:ext>
                  </a:extLst>
                </a:gridCol>
                <a:gridCol w="329184">
                  <a:extLst>
                    <a:ext uri="{9D8B030D-6E8A-4147-A177-3AD203B41FA5}">
                      <a16:colId xmlns:a16="http://schemas.microsoft.com/office/drawing/2014/main" val="3641573446"/>
                    </a:ext>
                  </a:extLst>
                </a:gridCol>
                <a:gridCol w="329184">
                  <a:extLst>
                    <a:ext uri="{9D8B030D-6E8A-4147-A177-3AD203B41FA5}">
                      <a16:colId xmlns:a16="http://schemas.microsoft.com/office/drawing/2014/main" val="636937700"/>
                    </a:ext>
                  </a:extLst>
                </a:gridCol>
                <a:gridCol w="329184">
                  <a:extLst>
                    <a:ext uri="{9D8B030D-6E8A-4147-A177-3AD203B41FA5}">
                      <a16:colId xmlns:a16="http://schemas.microsoft.com/office/drawing/2014/main" val="2430794503"/>
                    </a:ext>
                  </a:extLst>
                </a:gridCol>
                <a:gridCol w="370332">
                  <a:extLst>
                    <a:ext uri="{9D8B030D-6E8A-4147-A177-3AD203B41FA5}">
                      <a16:colId xmlns:a16="http://schemas.microsoft.com/office/drawing/2014/main" val="2383332886"/>
                    </a:ext>
                  </a:extLst>
                </a:gridCol>
                <a:gridCol w="370332">
                  <a:extLst>
                    <a:ext uri="{9D8B030D-6E8A-4147-A177-3AD203B41FA5}">
                      <a16:colId xmlns:a16="http://schemas.microsoft.com/office/drawing/2014/main" val="2439513814"/>
                    </a:ext>
                  </a:extLst>
                </a:gridCol>
                <a:gridCol w="329184">
                  <a:extLst>
                    <a:ext uri="{9D8B030D-6E8A-4147-A177-3AD203B41FA5}">
                      <a16:colId xmlns:a16="http://schemas.microsoft.com/office/drawing/2014/main" val="1685548433"/>
                    </a:ext>
                  </a:extLst>
                </a:gridCol>
                <a:gridCol w="329184">
                  <a:extLst>
                    <a:ext uri="{9D8B030D-6E8A-4147-A177-3AD203B41FA5}">
                      <a16:colId xmlns:a16="http://schemas.microsoft.com/office/drawing/2014/main" val="2350305589"/>
                    </a:ext>
                  </a:extLst>
                </a:gridCol>
                <a:gridCol w="370332">
                  <a:extLst>
                    <a:ext uri="{9D8B030D-6E8A-4147-A177-3AD203B41FA5}">
                      <a16:colId xmlns:a16="http://schemas.microsoft.com/office/drawing/2014/main" val="2334338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43306024"/>
                  </a:ext>
                </a:extLst>
              </a:tr>
            </a:tbl>
          </a:graphicData>
        </a:graphic>
      </p:graphicFrame>
      <p:sp>
        <p:nvSpPr>
          <p:cNvPr id="4" name="Text Placeholder 3">
            <a:extLst>
              <a:ext uri="{FF2B5EF4-FFF2-40B4-BE49-F238E27FC236}">
                <a16:creationId xmlns:a16="http://schemas.microsoft.com/office/drawing/2014/main" id="{2E95EC95-EEB5-49C6-B6ED-F32AC0B3856C}"/>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6555837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E9846-E195-47B2-ACEC-A3DC518C6FB4}"/>
              </a:ext>
            </a:extLst>
          </p:cNvPr>
          <p:cNvSpPr>
            <a:spLocks noGrp="1"/>
          </p:cNvSpPr>
          <p:nvPr>
            <p:ph type="title"/>
          </p:nvPr>
        </p:nvSpPr>
        <p:spPr/>
        <p:txBody>
          <a:bodyPr/>
          <a:lstStyle/>
          <a:p>
            <a:r>
              <a:rPr lang="en-US"/>
              <a:t>Facebook Own Posts Table  | Buss AG - 2 of 10</a:t>
            </a:r>
          </a:p>
        </p:txBody>
      </p:sp>
      <p:graphicFrame>
        <p:nvGraphicFramePr>
          <p:cNvPr id="5" name="Table Placeholder 4">
            <a:extLst>
              <a:ext uri="{FF2B5EF4-FFF2-40B4-BE49-F238E27FC236}">
                <a16:creationId xmlns:a16="http://schemas.microsoft.com/office/drawing/2014/main" id="{3E5A65BE-F622-42AC-B907-F17F530E9CD7}"/>
              </a:ext>
            </a:extLst>
          </p:cNvPr>
          <p:cNvGraphicFramePr>
            <a:graphicFrameLocks noGrp="1"/>
          </p:cNvGraphicFramePr>
          <p:nvPr>
            <p:ph type="tbl" sz="quarter" idx="13"/>
            <p:extLst>
              <p:ext uri="{D42A27DB-BD31-4B8C-83A1-F6EECF244321}">
                <p14:modId xmlns:p14="http://schemas.microsoft.com/office/powerpoint/2010/main" val="2366398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96266494"/>
                    </a:ext>
                  </a:extLst>
                </a:gridCol>
                <a:gridCol w="370332">
                  <a:extLst>
                    <a:ext uri="{9D8B030D-6E8A-4147-A177-3AD203B41FA5}">
                      <a16:colId xmlns:a16="http://schemas.microsoft.com/office/drawing/2014/main" val="3926529296"/>
                    </a:ext>
                  </a:extLst>
                </a:gridCol>
                <a:gridCol w="370332">
                  <a:extLst>
                    <a:ext uri="{9D8B030D-6E8A-4147-A177-3AD203B41FA5}">
                      <a16:colId xmlns:a16="http://schemas.microsoft.com/office/drawing/2014/main" val="3251872910"/>
                    </a:ext>
                  </a:extLst>
                </a:gridCol>
                <a:gridCol w="370332">
                  <a:extLst>
                    <a:ext uri="{9D8B030D-6E8A-4147-A177-3AD203B41FA5}">
                      <a16:colId xmlns:a16="http://schemas.microsoft.com/office/drawing/2014/main" val="1121685365"/>
                    </a:ext>
                  </a:extLst>
                </a:gridCol>
                <a:gridCol w="329184">
                  <a:extLst>
                    <a:ext uri="{9D8B030D-6E8A-4147-A177-3AD203B41FA5}">
                      <a16:colId xmlns:a16="http://schemas.microsoft.com/office/drawing/2014/main" val="2317532385"/>
                    </a:ext>
                  </a:extLst>
                </a:gridCol>
                <a:gridCol w="329184">
                  <a:extLst>
                    <a:ext uri="{9D8B030D-6E8A-4147-A177-3AD203B41FA5}">
                      <a16:colId xmlns:a16="http://schemas.microsoft.com/office/drawing/2014/main" val="1428884131"/>
                    </a:ext>
                  </a:extLst>
                </a:gridCol>
                <a:gridCol w="329184">
                  <a:extLst>
                    <a:ext uri="{9D8B030D-6E8A-4147-A177-3AD203B41FA5}">
                      <a16:colId xmlns:a16="http://schemas.microsoft.com/office/drawing/2014/main" val="3941340459"/>
                    </a:ext>
                  </a:extLst>
                </a:gridCol>
                <a:gridCol w="329184">
                  <a:extLst>
                    <a:ext uri="{9D8B030D-6E8A-4147-A177-3AD203B41FA5}">
                      <a16:colId xmlns:a16="http://schemas.microsoft.com/office/drawing/2014/main" val="4164665318"/>
                    </a:ext>
                  </a:extLst>
                </a:gridCol>
                <a:gridCol w="329184">
                  <a:extLst>
                    <a:ext uri="{9D8B030D-6E8A-4147-A177-3AD203B41FA5}">
                      <a16:colId xmlns:a16="http://schemas.microsoft.com/office/drawing/2014/main" val="2658463744"/>
                    </a:ext>
                  </a:extLst>
                </a:gridCol>
                <a:gridCol w="329184">
                  <a:extLst>
                    <a:ext uri="{9D8B030D-6E8A-4147-A177-3AD203B41FA5}">
                      <a16:colId xmlns:a16="http://schemas.microsoft.com/office/drawing/2014/main" val="3745364518"/>
                    </a:ext>
                  </a:extLst>
                </a:gridCol>
                <a:gridCol w="329184">
                  <a:extLst>
                    <a:ext uri="{9D8B030D-6E8A-4147-A177-3AD203B41FA5}">
                      <a16:colId xmlns:a16="http://schemas.microsoft.com/office/drawing/2014/main" val="923499311"/>
                    </a:ext>
                  </a:extLst>
                </a:gridCol>
                <a:gridCol w="329184">
                  <a:extLst>
                    <a:ext uri="{9D8B030D-6E8A-4147-A177-3AD203B41FA5}">
                      <a16:colId xmlns:a16="http://schemas.microsoft.com/office/drawing/2014/main" val="2657144688"/>
                    </a:ext>
                  </a:extLst>
                </a:gridCol>
                <a:gridCol w="329184">
                  <a:extLst>
                    <a:ext uri="{9D8B030D-6E8A-4147-A177-3AD203B41FA5}">
                      <a16:colId xmlns:a16="http://schemas.microsoft.com/office/drawing/2014/main" val="873712159"/>
                    </a:ext>
                  </a:extLst>
                </a:gridCol>
                <a:gridCol w="370332">
                  <a:extLst>
                    <a:ext uri="{9D8B030D-6E8A-4147-A177-3AD203B41FA5}">
                      <a16:colId xmlns:a16="http://schemas.microsoft.com/office/drawing/2014/main" val="701862532"/>
                    </a:ext>
                  </a:extLst>
                </a:gridCol>
                <a:gridCol w="370332">
                  <a:extLst>
                    <a:ext uri="{9D8B030D-6E8A-4147-A177-3AD203B41FA5}">
                      <a16:colId xmlns:a16="http://schemas.microsoft.com/office/drawing/2014/main" val="380202122"/>
                    </a:ext>
                  </a:extLst>
                </a:gridCol>
                <a:gridCol w="329184">
                  <a:extLst>
                    <a:ext uri="{9D8B030D-6E8A-4147-A177-3AD203B41FA5}">
                      <a16:colId xmlns:a16="http://schemas.microsoft.com/office/drawing/2014/main" val="2235853765"/>
                    </a:ext>
                  </a:extLst>
                </a:gridCol>
                <a:gridCol w="329184">
                  <a:extLst>
                    <a:ext uri="{9D8B030D-6E8A-4147-A177-3AD203B41FA5}">
                      <a16:colId xmlns:a16="http://schemas.microsoft.com/office/drawing/2014/main" val="2662131704"/>
                    </a:ext>
                  </a:extLst>
                </a:gridCol>
                <a:gridCol w="370332">
                  <a:extLst>
                    <a:ext uri="{9D8B030D-6E8A-4147-A177-3AD203B41FA5}">
                      <a16:colId xmlns:a16="http://schemas.microsoft.com/office/drawing/2014/main" val="542063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78479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- 2018-06-28 17:47:46 </a:t>
                      </a:r>
                      <a:r>
                        <a:rPr kumimoji="0" lang="en-US" sz="1000" b="0" i="0" u="none" strike="noStrike" kern="1200" cap="none" spc="0" normalizeH="0" baseline="0" noProof="0">
                          <a:ln>
                            <a:noFill/>
                          </a:ln>
                          <a:solidFill>
                            <a:prstClr val="black"/>
                          </a:solidFill>
                          <a:effectLst/>
                          <a:uLnTx/>
                          <a:uFillTx/>
                          <a:latin typeface="+mn-lt"/>
                          <a:ea typeface="+mn-ea"/>
                          <a:cs typeface="+mn-cs"/>
                        </a:rPr>
                        <a:t> 
 Second and last day at the Compounding World Expo 2018... This specialized and focused exhibition is what the compounding market needs. It was the perfect environment for a further presentation of the COMPEO, our compounding machine of the latest generation. Marko Stähler, COO of Buss AG, comments: "Our new compounding system COMPEO is very positively accepted by the market. This applies to the new and improved functions, the modern machine design and the innovative conical twin screw discharge. The wide range of applications covered and the enlarged process window are also attracting great interest. The market attests to the fact that a significant development step has taken place with the COMPEO. Customers as well as suppliers are extremely interested!" 
More information about BUSS: www.busscorp.com
More information about COMPEO: www.busscorp.com/products/compeo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93238991"/>
                  </a:ext>
                </a:extLst>
              </a:tr>
            </a:tbl>
          </a:graphicData>
        </a:graphic>
      </p:graphicFrame>
      <p:sp>
        <p:nvSpPr>
          <p:cNvPr id="4" name="Text Placeholder 3">
            <a:extLst>
              <a:ext uri="{FF2B5EF4-FFF2-40B4-BE49-F238E27FC236}">
                <a16:creationId xmlns:a16="http://schemas.microsoft.com/office/drawing/2014/main" id="{774AB9D9-4A94-4118-AB1D-F758DA16676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3381132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E227D-84B8-47F4-932C-8E44BE25DC7E}"/>
              </a:ext>
            </a:extLst>
          </p:cNvPr>
          <p:cNvSpPr>
            <a:spLocks noGrp="1"/>
          </p:cNvSpPr>
          <p:nvPr>
            <p:ph type="title"/>
          </p:nvPr>
        </p:nvSpPr>
        <p:spPr/>
        <p:txBody>
          <a:bodyPr/>
          <a:lstStyle/>
          <a:p>
            <a:r>
              <a:rPr lang="en-US"/>
              <a:t>Facebook Own Posts Table  | Buss AG - 3 of 10</a:t>
            </a:r>
          </a:p>
        </p:txBody>
      </p:sp>
      <p:graphicFrame>
        <p:nvGraphicFramePr>
          <p:cNvPr id="5" name="Table Placeholder 4">
            <a:extLst>
              <a:ext uri="{FF2B5EF4-FFF2-40B4-BE49-F238E27FC236}">
                <a16:creationId xmlns:a16="http://schemas.microsoft.com/office/drawing/2014/main" id="{5B4C8E32-E874-4308-B463-63E325BAF7EF}"/>
              </a:ext>
            </a:extLst>
          </p:cNvPr>
          <p:cNvGraphicFramePr>
            <a:graphicFrameLocks noGrp="1"/>
          </p:cNvGraphicFramePr>
          <p:nvPr>
            <p:ph type="tbl" sz="quarter" idx="13"/>
            <p:extLst>
              <p:ext uri="{D42A27DB-BD31-4B8C-83A1-F6EECF244321}">
                <p14:modId xmlns:p14="http://schemas.microsoft.com/office/powerpoint/2010/main" val="1869729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66160594"/>
                    </a:ext>
                  </a:extLst>
                </a:gridCol>
                <a:gridCol w="370332">
                  <a:extLst>
                    <a:ext uri="{9D8B030D-6E8A-4147-A177-3AD203B41FA5}">
                      <a16:colId xmlns:a16="http://schemas.microsoft.com/office/drawing/2014/main" val="3542380816"/>
                    </a:ext>
                  </a:extLst>
                </a:gridCol>
                <a:gridCol w="370332">
                  <a:extLst>
                    <a:ext uri="{9D8B030D-6E8A-4147-A177-3AD203B41FA5}">
                      <a16:colId xmlns:a16="http://schemas.microsoft.com/office/drawing/2014/main" val="2924099176"/>
                    </a:ext>
                  </a:extLst>
                </a:gridCol>
                <a:gridCol w="370332">
                  <a:extLst>
                    <a:ext uri="{9D8B030D-6E8A-4147-A177-3AD203B41FA5}">
                      <a16:colId xmlns:a16="http://schemas.microsoft.com/office/drawing/2014/main" val="989494137"/>
                    </a:ext>
                  </a:extLst>
                </a:gridCol>
                <a:gridCol w="329184">
                  <a:extLst>
                    <a:ext uri="{9D8B030D-6E8A-4147-A177-3AD203B41FA5}">
                      <a16:colId xmlns:a16="http://schemas.microsoft.com/office/drawing/2014/main" val="1788155559"/>
                    </a:ext>
                  </a:extLst>
                </a:gridCol>
                <a:gridCol w="329184">
                  <a:extLst>
                    <a:ext uri="{9D8B030D-6E8A-4147-A177-3AD203B41FA5}">
                      <a16:colId xmlns:a16="http://schemas.microsoft.com/office/drawing/2014/main" val="4281260074"/>
                    </a:ext>
                  </a:extLst>
                </a:gridCol>
                <a:gridCol w="329184">
                  <a:extLst>
                    <a:ext uri="{9D8B030D-6E8A-4147-A177-3AD203B41FA5}">
                      <a16:colId xmlns:a16="http://schemas.microsoft.com/office/drawing/2014/main" val="3525640600"/>
                    </a:ext>
                  </a:extLst>
                </a:gridCol>
                <a:gridCol w="329184">
                  <a:extLst>
                    <a:ext uri="{9D8B030D-6E8A-4147-A177-3AD203B41FA5}">
                      <a16:colId xmlns:a16="http://schemas.microsoft.com/office/drawing/2014/main" val="1157271898"/>
                    </a:ext>
                  </a:extLst>
                </a:gridCol>
                <a:gridCol w="329184">
                  <a:extLst>
                    <a:ext uri="{9D8B030D-6E8A-4147-A177-3AD203B41FA5}">
                      <a16:colId xmlns:a16="http://schemas.microsoft.com/office/drawing/2014/main" val="95952728"/>
                    </a:ext>
                  </a:extLst>
                </a:gridCol>
                <a:gridCol w="329184">
                  <a:extLst>
                    <a:ext uri="{9D8B030D-6E8A-4147-A177-3AD203B41FA5}">
                      <a16:colId xmlns:a16="http://schemas.microsoft.com/office/drawing/2014/main" val="509736529"/>
                    </a:ext>
                  </a:extLst>
                </a:gridCol>
                <a:gridCol w="329184">
                  <a:extLst>
                    <a:ext uri="{9D8B030D-6E8A-4147-A177-3AD203B41FA5}">
                      <a16:colId xmlns:a16="http://schemas.microsoft.com/office/drawing/2014/main" val="748727513"/>
                    </a:ext>
                  </a:extLst>
                </a:gridCol>
                <a:gridCol w="329184">
                  <a:extLst>
                    <a:ext uri="{9D8B030D-6E8A-4147-A177-3AD203B41FA5}">
                      <a16:colId xmlns:a16="http://schemas.microsoft.com/office/drawing/2014/main" val="3429829347"/>
                    </a:ext>
                  </a:extLst>
                </a:gridCol>
                <a:gridCol w="329184">
                  <a:extLst>
                    <a:ext uri="{9D8B030D-6E8A-4147-A177-3AD203B41FA5}">
                      <a16:colId xmlns:a16="http://schemas.microsoft.com/office/drawing/2014/main" val="3503246890"/>
                    </a:ext>
                  </a:extLst>
                </a:gridCol>
                <a:gridCol w="370332">
                  <a:extLst>
                    <a:ext uri="{9D8B030D-6E8A-4147-A177-3AD203B41FA5}">
                      <a16:colId xmlns:a16="http://schemas.microsoft.com/office/drawing/2014/main" val="1011108430"/>
                    </a:ext>
                  </a:extLst>
                </a:gridCol>
                <a:gridCol w="370332">
                  <a:extLst>
                    <a:ext uri="{9D8B030D-6E8A-4147-A177-3AD203B41FA5}">
                      <a16:colId xmlns:a16="http://schemas.microsoft.com/office/drawing/2014/main" val="3269756959"/>
                    </a:ext>
                  </a:extLst>
                </a:gridCol>
                <a:gridCol w="329184">
                  <a:extLst>
                    <a:ext uri="{9D8B030D-6E8A-4147-A177-3AD203B41FA5}">
                      <a16:colId xmlns:a16="http://schemas.microsoft.com/office/drawing/2014/main" val="2966319982"/>
                    </a:ext>
                  </a:extLst>
                </a:gridCol>
                <a:gridCol w="329184">
                  <a:extLst>
                    <a:ext uri="{9D8B030D-6E8A-4147-A177-3AD203B41FA5}">
                      <a16:colId xmlns:a16="http://schemas.microsoft.com/office/drawing/2014/main" val="4292817993"/>
                    </a:ext>
                  </a:extLst>
                </a:gridCol>
                <a:gridCol w="370332">
                  <a:extLst>
                    <a:ext uri="{9D8B030D-6E8A-4147-A177-3AD203B41FA5}">
                      <a16:colId xmlns:a16="http://schemas.microsoft.com/office/drawing/2014/main" val="1091213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033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- 2018-06-27 21:08:48 </a:t>
                      </a:r>
                      <a:r>
                        <a:rPr kumimoji="0" lang="en-US" sz="1000" b="0" i="0" u="none" strike="noStrike" kern="1200" cap="none" spc="0" normalizeH="0" baseline="0" noProof="0">
                          <a:ln>
                            <a:noFill/>
                          </a:ln>
                          <a:solidFill>
                            <a:prstClr val="black"/>
                          </a:solidFill>
                          <a:effectLst/>
                          <a:uLnTx/>
                          <a:uFillTx/>
                          <a:latin typeface="+mn-lt"/>
                          <a:ea typeface="+mn-ea"/>
                          <a:cs typeface="+mn-cs"/>
                        </a:rPr>
                        <a:t> 
 Brilliant start for the first Compounding World Expo in Essen... We expected a lot from this special trade fair. After the first day, the BUSS team is very impressed. Our new compounding machine COMPEO is the focus of attention. Expert discussions with interested parties, familiar faces of the industry and, above all, visitors who are considering entering the compounding business have characterized the trade fair day. From early in the morning until the end of the fair. We look forward to tomorrow!
Compounding World Expo, Essen, Germany
June 27-28, 2018 | Hall 1, Booth 504
www.busscorp.com/products/compeo/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66743327"/>
                  </a:ext>
                </a:extLst>
              </a:tr>
            </a:tbl>
          </a:graphicData>
        </a:graphic>
      </p:graphicFrame>
      <p:sp>
        <p:nvSpPr>
          <p:cNvPr id="4" name="Text Placeholder 3">
            <a:extLst>
              <a:ext uri="{FF2B5EF4-FFF2-40B4-BE49-F238E27FC236}">
                <a16:creationId xmlns:a16="http://schemas.microsoft.com/office/drawing/2014/main" id="{4E5300E6-9C6E-4366-99D0-64466EFE199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5257000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0DE1E-33F4-45EF-85E5-E2D1DA876C14}"/>
              </a:ext>
            </a:extLst>
          </p:cNvPr>
          <p:cNvSpPr>
            <a:spLocks noGrp="1"/>
          </p:cNvSpPr>
          <p:nvPr>
            <p:ph type="title"/>
          </p:nvPr>
        </p:nvSpPr>
        <p:spPr/>
        <p:txBody>
          <a:bodyPr/>
          <a:lstStyle/>
          <a:p>
            <a:r>
              <a:rPr lang="en-US"/>
              <a:t>Facebook Own Posts Table  | Buss AG - 4 of 10</a:t>
            </a:r>
          </a:p>
        </p:txBody>
      </p:sp>
      <p:graphicFrame>
        <p:nvGraphicFramePr>
          <p:cNvPr id="5" name="Table Placeholder 4">
            <a:extLst>
              <a:ext uri="{FF2B5EF4-FFF2-40B4-BE49-F238E27FC236}">
                <a16:creationId xmlns:a16="http://schemas.microsoft.com/office/drawing/2014/main" id="{2EB4E50F-757E-4154-8152-2EBF5A079329}"/>
              </a:ext>
            </a:extLst>
          </p:cNvPr>
          <p:cNvGraphicFramePr>
            <a:graphicFrameLocks noGrp="1"/>
          </p:cNvGraphicFramePr>
          <p:nvPr>
            <p:ph type="tbl" sz="quarter" idx="13"/>
            <p:extLst>
              <p:ext uri="{D42A27DB-BD31-4B8C-83A1-F6EECF244321}">
                <p14:modId xmlns:p14="http://schemas.microsoft.com/office/powerpoint/2010/main" val="308714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61957563"/>
                    </a:ext>
                  </a:extLst>
                </a:gridCol>
                <a:gridCol w="370332">
                  <a:extLst>
                    <a:ext uri="{9D8B030D-6E8A-4147-A177-3AD203B41FA5}">
                      <a16:colId xmlns:a16="http://schemas.microsoft.com/office/drawing/2014/main" val="3727788550"/>
                    </a:ext>
                  </a:extLst>
                </a:gridCol>
                <a:gridCol w="370332">
                  <a:extLst>
                    <a:ext uri="{9D8B030D-6E8A-4147-A177-3AD203B41FA5}">
                      <a16:colId xmlns:a16="http://schemas.microsoft.com/office/drawing/2014/main" val="2626931732"/>
                    </a:ext>
                  </a:extLst>
                </a:gridCol>
                <a:gridCol w="370332">
                  <a:extLst>
                    <a:ext uri="{9D8B030D-6E8A-4147-A177-3AD203B41FA5}">
                      <a16:colId xmlns:a16="http://schemas.microsoft.com/office/drawing/2014/main" val="2706810732"/>
                    </a:ext>
                  </a:extLst>
                </a:gridCol>
                <a:gridCol w="329184">
                  <a:extLst>
                    <a:ext uri="{9D8B030D-6E8A-4147-A177-3AD203B41FA5}">
                      <a16:colId xmlns:a16="http://schemas.microsoft.com/office/drawing/2014/main" val="567937533"/>
                    </a:ext>
                  </a:extLst>
                </a:gridCol>
                <a:gridCol w="329184">
                  <a:extLst>
                    <a:ext uri="{9D8B030D-6E8A-4147-A177-3AD203B41FA5}">
                      <a16:colId xmlns:a16="http://schemas.microsoft.com/office/drawing/2014/main" val="1784898820"/>
                    </a:ext>
                  </a:extLst>
                </a:gridCol>
                <a:gridCol w="329184">
                  <a:extLst>
                    <a:ext uri="{9D8B030D-6E8A-4147-A177-3AD203B41FA5}">
                      <a16:colId xmlns:a16="http://schemas.microsoft.com/office/drawing/2014/main" val="1201043616"/>
                    </a:ext>
                  </a:extLst>
                </a:gridCol>
                <a:gridCol w="329184">
                  <a:extLst>
                    <a:ext uri="{9D8B030D-6E8A-4147-A177-3AD203B41FA5}">
                      <a16:colId xmlns:a16="http://schemas.microsoft.com/office/drawing/2014/main" val="702514637"/>
                    </a:ext>
                  </a:extLst>
                </a:gridCol>
                <a:gridCol w="329184">
                  <a:extLst>
                    <a:ext uri="{9D8B030D-6E8A-4147-A177-3AD203B41FA5}">
                      <a16:colId xmlns:a16="http://schemas.microsoft.com/office/drawing/2014/main" val="3114197136"/>
                    </a:ext>
                  </a:extLst>
                </a:gridCol>
                <a:gridCol w="329184">
                  <a:extLst>
                    <a:ext uri="{9D8B030D-6E8A-4147-A177-3AD203B41FA5}">
                      <a16:colId xmlns:a16="http://schemas.microsoft.com/office/drawing/2014/main" val="323188539"/>
                    </a:ext>
                  </a:extLst>
                </a:gridCol>
                <a:gridCol w="329184">
                  <a:extLst>
                    <a:ext uri="{9D8B030D-6E8A-4147-A177-3AD203B41FA5}">
                      <a16:colId xmlns:a16="http://schemas.microsoft.com/office/drawing/2014/main" val="3525460933"/>
                    </a:ext>
                  </a:extLst>
                </a:gridCol>
                <a:gridCol w="329184">
                  <a:extLst>
                    <a:ext uri="{9D8B030D-6E8A-4147-A177-3AD203B41FA5}">
                      <a16:colId xmlns:a16="http://schemas.microsoft.com/office/drawing/2014/main" val="3667363552"/>
                    </a:ext>
                  </a:extLst>
                </a:gridCol>
                <a:gridCol w="329184">
                  <a:extLst>
                    <a:ext uri="{9D8B030D-6E8A-4147-A177-3AD203B41FA5}">
                      <a16:colId xmlns:a16="http://schemas.microsoft.com/office/drawing/2014/main" val="1267415478"/>
                    </a:ext>
                  </a:extLst>
                </a:gridCol>
                <a:gridCol w="370332">
                  <a:extLst>
                    <a:ext uri="{9D8B030D-6E8A-4147-A177-3AD203B41FA5}">
                      <a16:colId xmlns:a16="http://schemas.microsoft.com/office/drawing/2014/main" val="694296889"/>
                    </a:ext>
                  </a:extLst>
                </a:gridCol>
                <a:gridCol w="370332">
                  <a:extLst>
                    <a:ext uri="{9D8B030D-6E8A-4147-A177-3AD203B41FA5}">
                      <a16:colId xmlns:a16="http://schemas.microsoft.com/office/drawing/2014/main" val="1816053553"/>
                    </a:ext>
                  </a:extLst>
                </a:gridCol>
                <a:gridCol w="329184">
                  <a:extLst>
                    <a:ext uri="{9D8B030D-6E8A-4147-A177-3AD203B41FA5}">
                      <a16:colId xmlns:a16="http://schemas.microsoft.com/office/drawing/2014/main" val="1865516242"/>
                    </a:ext>
                  </a:extLst>
                </a:gridCol>
                <a:gridCol w="329184">
                  <a:extLst>
                    <a:ext uri="{9D8B030D-6E8A-4147-A177-3AD203B41FA5}">
                      <a16:colId xmlns:a16="http://schemas.microsoft.com/office/drawing/2014/main" val="1284082901"/>
                    </a:ext>
                  </a:extLst>
                </a:gridCol>
                <a:gridCol w="370332">
                  <a:extLst>
                    <a:ext uri="{9D8B030D-6E8A-4147-A177-3AD203B41FA5}">
                      <a16:colId xmlns:a16="http://schemas.microsoft.com/office/drawing/2014/main" val="1456584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29259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- 2018-06-26 14:52:59 </a:t>
                      </a:r>
                      <a:r>
                        <a:rPr kumimoji="0" lang="en-US" sz="1000" b="0" i="0" u="none" strike="noStrike" kern="1200" cap="none" spc="0" normalizeH="0" baseline="0" noProof="0">
                          <a:ln>
                            <a:noFill/>
                          </a:ln>
                          <a:solidFill>
                            <a:prstClr val="black"/>
                          </a:solidFill>
                          <a:effectLst/>
                          <a:uLnTx/>
                          <a:uFillTx/>
                          <a:latin typeface="+mn-lt"/>
                          <a:ea typeface="+mn-ea"/>
                          <a:cs typeface="+mn-cs"/>
                        </a:rPr>
                        <a:t> 
 At BUSS, we’re proud to announce the start of refurbishment works for our machine assembly hall! The multimillion CHF investment is a true commitment to our Swiss production and dedicated to create a modern and efficient work environment. Research &amp; Development, our BUSS test center and logistics facilities will also benefit considerably from the renewals and extensions.
More about BUSS. www.busscorp.com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0720080"/>
                  </a:ext>
                </a:extLst>
              </a:tr>
            </a:tbl>
          </a:graphicData>
        </a:graphic>
      </p:graphicFrame>
      <p:sp>
        <p:nvSpPr>
          <p:cNvPr id="4" name="Text Placeholder 3">
            <a:extLst>
              <a:ext uri="{FF2B5EF4-FFF2-40B4-BE49-F238E27FC236}">
                <a16:creationId xmlns:a16="http://schemas.microsoft.com/office/drawing/2014/main" id="{5C359581-EA6F-4DD1-A2BB-3AF3097A2ECC}"/>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6270865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10394-DBF5-4FAE-A5E7-D584DCB01B54}"/>
              </a:ext>
            </a:extLst>
          </p:cNvPr>
          <p:cNvSpPr>
            <a:spLocks noGrp="1"/>
          </p:cNvSpPr>
          <p:nvPr>
            <p:ph type="title"/>
          </p:nvPr>
        </p:nvSpPr>
        <p:spPr/>
        <p:txBody>
          <a:bodyPr/>
          <a:lstStyle/>
          <a:p>
            <a:r>
              <a:rPr lang="en-US"/>
              <a:t>Facebook Own Posts Table  | Buss AG - 5 of 10</a:t>
            </a:r>
          </a:p>
        </p:txBody>
      </p:sp>
      <p:graphicFrame>
        <p:nvGraphicFramePr>
          <p:cNvPr id="5" name="Table Placeholder 4">
            <a:extLst>
              <a:ext uri="{FF2B5EF4-FFF2-40B4-BE49-F238E27FC236}">
                <a16:creationId xmlns:a16="http://schemas.microsoft.com/office/drawing/2014/main" id="{3FB90798-11F6-4B3C-88EE-A5C9456F89D2}"/>
              </a:ext>
            </a:extLst>
          </p:cNvPr>
          <p:cNvGraphicFramePr>
            <a:graphicFrameLocks noGrp="1"/>
          </p:cNvGraphicFramePr>
          <p:nvPr>
            <p:ph type="tbl" sz="quarter" idx="13"/>
            <p:extLst>
              <p:ext uri="{D42A27DB-BD31-4B8C-83A1-F6EECF244321}">
                <p14:modId xmlns:p14="http://schemas.microsoft.com/office/powerpoint/2010/main" val="1018615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46432545"/>
                    </a:ext>
                  </a:extLst>
                </a:gridCol>
                <a:gridCol w="370332">
                  <a:extLst>
                    <a:ext uri="{9D8B030D-6E8A-4147-A177-3AD203B41FA5}">
                      <a16:colId xmlns:a16="http://schemas.microsoft.com/office/drawing/2014/main" val="2003241496"/>
                    </a:ext>
                  </a:extLst>
                </a:gridCol>
                <a:gridCol w="370332">
                  <a:extLst>
                    <a:ext uri="{9D8B030D-6E8A-4147-A177-3AD203B41FA5}">
                      <a16:colId xmlns:a16="http://schemas.microsoft.com/office/drawing/2014/main" val="976005329"/>
                    </a:ext>
                  </a:extLst>
                </a:gridCol>
                <a:gridCol w="370332">
                  <a:extLst>
                    <a:ext uri="{9D8B030D-6E8A-4147-A177-3AD203B41FA5}">
                      <a16:colId xmlns:a16="http://schemas.microsoft.com/office/drawing/2014/main" val="1541779132"/>
                    </a:ext>
                  </a:extLst>
                </a:gridCol>
                <a:gridCol w="329184">
                  <a:extLst>
                    <a:ext uri="{9D8B030D-6E8A-4147-A177-3AD203B41FA5}">
                      <a16:colId xmlns:a16="http://schemas.microsoft.com/office/drawing/2014/main" val="466702513"/>
                    </a:ext>
                  </a:extLst>
                </a:gridCol>
                <a:gridCol w="329184">
                  <a:extLst>
                    <a:ext uri="{9D8B030D-6E8A-4147-A177-3AD203B41FA5}">
                      <a16:colId xmlns:a16="http://schemas.microsoft.com/office/drawing/2014/main" val="3658225497"/>
                    </a:ext>
                  </a:extLst>
                </a:gridCol>
                <a:gridCol w="329184">
                  <a:extLst>
                    <a:ext uri="{9D8B030D-6E8A-4147-A177-3AD203B41FA5}">
                      <a16:colId xmlns:a16="http://schemas.microsoft.com/office/drawing/2014/main" val="3089361247"/>
                    </a:ext>
                  </a:extLst>
                </a:gridCol>
                <a:gridCol w="329184">
                  <a:extLst>
                    <a:ext uri="{9D8B030D-6E8A-4147-A177-3AD203B41FA5}">
                      <a16:colId xmlns:a16="http://schemas.microsoft.com/office/drawing/2014/main" val="2567692167"/>
                    </a:ext>
                  </a:extLst>
                </a:gridCol>
                <a:gridCol w="329184">
                  <a:extLst>
                    <a:ext uri="{9D8B030D-6E8A-4147-A177-3AD203B41FA5}">
                      <a16:colId xmlns:a16="http://schemas.microsoft.com/office/drawing/2014/main" val="1410170706"/>
                    </a:ext>
                  </a:extLst>
                </a:gridCol>
                <a:gridCol w="329184">
                  <a:extLst>
                    <a:ext uri="{9D8B030D-6E8A-4147-A177-3AD203B41FA5}">
                      <a16:colId xmlns:a16="http://schemas.microsoft.com/office/drawing/2014/main" val="1563319237"/>
                    </a:ext>
                  </a:extLst>
                </a:gridCol>
                <a:gridCol w="329184">
                  <a:extLst>
                    <a:ext uri="{9D8B030D-6E8A-4147-A177-3AD203B41FA5}">
                      <a16:colId xmlns:a16="http://schemas.microsoft.com/office/drawing/2014/main" val="2766491012"/>
                    </a:ext>
                  </a:extLst>
                </a:gridCol>
                <a:gridCol w="329184">
                  <a:extLst>
                    <a:ext uri="{9D8B030D-6E8A-4147-A177-3AD203B41FA5}">
                      <a16:colId xmlns:a16="http://schemas.microsoft.com/office/drawing/2014/main" val="316899387"/>
                    </a:ext>
                  </a:extLst>
                </a:gridCol>
                <a:gridCol w="329184">
                  <a:extLst>
                    <a:ext uri="{9D8B030D-6E8A-4147-A177-3AD203B41FA5}">
                      <a16:colId xmlns:a16="http://schemas.microsoft.com/office/drawing/2014/main" val="3990778178"/>
                    </a:ext>
                  </a:extLst>
                </a:gridCol>
                <a:gridCol w="370332">
                  <a:extLst>
                    <a:ext uri="{9D8B030D-6E8A-4147-A177-3AD203B41FA5}">
                      <a16:colId xmlns:a16="http://schemas.microsoft.com/office/drawing/2014/main" val="1394090388"/>
                    </a:ext>
                  </a:extLst>
                </a:gridCol>
                <a:gridCol w="370332">
                  <a:extLst>
                    <a:ext uri="{9D8B030D-6E8A-4147-A177-3AD203B41FA5}">
                      <a16:colId xmlns:a16="http://schemas.microsoft.com/office/drawing/2014/main" val="1749936242"/>
                    </a:ext>
                  </a:extLst>
                </a:gridCol>
                <a:gridCol w="329184">
                  <a:extLst>
                    <a:ext uri="{9D8B030D-6E8A-4147-A177-3AD203B41FA5}">
                      <a16:colId xmlns:a16="http://schemas.microsoft.com/office/drawing/2014/main" val="2501762689"/>
                    </a:ext>
                  </a:extLst>
                </a:gridCol>
                <a:gridCol w="329184">
                  <a:extLst>
                    <a:ext uri="{9D8B030D-6E8A-4147-A177-3AD203B41FA5}">
                      <a16:colId xmlns:a16="http://schemas.microsoft.com/office/drawing/2014/main" val="2968103515"/>
                    </a:ext>
                  </a:extLst>
                </a:gridCol>
                <a:gridCol w="370332">
                  <a:extLst>
                    <a:ext uri="{9D8B030D-6E8A-4147-A177-3AD203B41FA5}">
                      <a16:colId xmlns:a16="http://schemas.microsoft.com/office/drawing/2014/main" val="3006493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84172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- 2018-06-25 15:58:13 </a:t>
                      </a:r>
                      <a:r>
                        <a:rPr kumimoji="0" lang="en-US" sz="1000" b="0" i="0" u="none" strike="noStrike" kern="1200" cap="none" spc="0" normalizeH="0" baseline="0" noProof="0">
                          <a:ln>
                            <a:noFill/>
                          </a:ln>
                          <a:solidFill>
                            <a:prstClr val="black"/>
                          </a:solidFill>
                          <a:effectLst/>
                          <a:uLnTx/>
                          <a:uFillTx/>
                          <a:latin typeface="+mn-lt"/>
                          <a:ea typeface="+mn-ea"/>
                          <a:cs typeface="+mn-cs"/>
                        </a:rPr>
                        <a:t> 
 This morning in the - still - empty exhibition hall at the Compounding World Expo in Essen. Only the COMPEO, our compounding machine of the latest generation, is already here. Also the stand construction is still to come. And starting on Wednesday, the organizer expects up to 5,000 visitors at this new exhibition. We are curious ... and look forward to meeting many experts at our stand.
Compounding World Expo
Essen, Germany
June, 27-28, 2018
Hall 1, Booth 504
More about BUSS: www.busscorp.com/products/compeo/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43220189"/>
                  </a:ext>
                </a:extLst>
              </a:tr>
            </a:tbl>
          </a:graphicData>
        </a:graphic>
      </p:graphicFrame>
      <p:sp>
        <p:nvSpPr>
          <p:cNvPr id="4" name="Text Placeholder 3">
            <a:extLst>
              <a:ext uri="{FF2B5EF4-FFF2-40B4-BE49-F238E27FC236}">
                <a16:creationId xmlns:a16="http://schemas.microsoft.com/office/drawing/2014/main" id="{C1D60FE8-C9A4-4FCF-B677-D009EEC9C7C6}"/>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5712632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E6736-57CE-4A84-94BB-D6ECA93AF324}"/>
              </a:ext>
            </a:extLst>
          </p:cNvPr>
          <p:cNvSpPr>
            <a:spLocks noGrp="1"/>
          </p:cNvSpPr>
          <p:nvPr>
            <p:ph type="title"/>
          </p:nvPr>
        </p:nvSpPr>
        <p:spPr/>
        <p:txBody>
          <a:bodyPr/>
          <a:lstStyle/>
          <a:p>
            <a:r>
              <a:rPr lang="en-US"/>
              <a:t>Facebook Own Posts Table  | Buss AG - 6 of 10</a:t>
            </a:r>
          </a:p>
        </p:txBody>
      </p:sp>
      <p:graphicFrame>
        <p:nvGraphicFramePr>
          <p:cNvPr id="5" name="Table Placeholder 4">
            <a:extLst>
              <a:ext uri="{FF2B5EF4-FFF2-40B4-BE49-F238E27FC236}">
                <a16:creationId xmlns:a16="http://schemas.microsoft.com/office/drawing/2014/main" id="{CCBCD18E-147F-4DEB-8C67-768D1038D117}"/>
              </a:ext>
            </a:extLst>
          </p:cNvPr>
          <p:cNvGraphicFramePr>
            <a:graphicFrameLocks noGrp="1"/>
          </p:cNvGraphicFramePr>
          <p:nvPr>
            <p:ph type="tbl" sz="quarter" idx="13"/>
            <p:extLst>
              <p:ext uri="{D42A27DB-BD31-4B8C-83A1-F6EECF244321}">
                <p14:modId xmlns:p14="http://schemas.microsoft.com/office/powerpoint/2010/main" val="2576331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10415917"/>
                    </a:ext>
                  </a:extLst>
                </a:gridCol>
                <a:gridCol w="370332">
                  <a:extLst>
                    <a:ext uri="{9D8B030D-6E8A-4147-A177-3AD203B41FA5}">
                      <a16:colId xmlns:a16="http://schemas.microsoft.com/office/drawing/2014/main" val="2747591098"/>
                    </a:ext>
                  </a:extLst>
                </a:gridCol>
                <a:gridCol w="370332">
                  <a:extLst>
                    <a:ext uri="{9D8B030D-6E8A-4147-A177-3AD203B41FA5}">
                      <a16:colId xmlns:a16="http://schemas.microsoft.com/office/drawing/2014/main" val="3202206310"/>
                    </a:ext>
                  </a:extLst>
                </a:gridCol>
                <a:gridCol w="370332">
                  <a:extLst>
                    <a:ext uri="{9D8B030D-6E8A-4147-A177-3AD203B41FA5}">
                      <a16:colId xmlns:a16="http://schemas.microsoft.com/office/drawing/2014/main" val="3103245550"/>
                    </a:ext>
                  </a:extLst>
                </a:gridCol>
                <a:gridCol w="329184">
                  <a:extLst>
                    <a:ext uri="{9D8B030D-6E8A-4147-A177-3AD203B41FA5}">
                      <a16:colId xmlns:a16="http://schemas.microsoft.com/office/drawing/2014/main" val="3496050858"/>
                    </a:ext>
                  </a:extLst>
                </a:gridCol>
                <a:gridCol w="329184">
                  <a:extLst>
                    <a:ext uri="{9D8B030D-6E8A-4147-A177-3AD203B41FA5}">
                      <a16:colId xmlns:a16="http://schemas.microsoft.com/office/drawing/2014/main" val="1186512111"/>
                    </a:ext>
                  </a:extLst>
                </a:gridCol>
                <a:gridCol w="329184">
                  <a:extLst>
                    <a:ext uri="{9D8B030D-6E8A-4147-A177-3AD203B41FA5}">
                      <a16:colId xmlns:a16="http://schemas.microsoft.com/office/drawing/2014/main" val="786316896"/>
                    </a:ext>
                  </a:extLst>
                </a:gridCol>
                <a:gridCol w="329184">
                  <a:extLst>
                    <a:ext uri="{9D8B030D-6E8A-4147-A177-3AD203B41FA5}">
                      <a16:colId xmlns:a16="http://schemas.microsoft.com/office/drawing/2014/main" val="1836125534"/>
                    </a:ext>
                  </a:extLst>
                </a:gridCol>
                <a:gridCol w="329184">
                  <a:extLst>
                    <a:ext uri="{9D8B030D-6E8A-4147-A177-3AD203B41FA5}">
                      <a16:colId xmlns:a16="http://schemas.microsoft.com/office/drawing/2014/main" val="1890859054"/>
                    </a:ext>
                  </a:extLst>
                </a:gridCol>
                <a:gridCol w="329184">
                  <a:extLst>
                    <a:ext uri="{9D8B030D-6E8A-4147-A177-3AD203B41FA5}">
                      <a16:colId xmlns:a16="http://schemas.microsoft.com/office/drawing/2014/main" val="866600883"/>
                    </a:ext>
                  </a:extLst>
                </a:gridCol>
                <a:gridCol w="329184">
                  <a:extLst>
                    <a:ext uri="{9D8B030D-6E8A-4147-A177-3AD203B41FA5}">
                      <a16:colId xmlns:a16="http://schemas.microsoft.com/office/drawing/2014/main" val="2850645389"/>
                    </a:ext>
                  </a:extLst>
                </a:gridCol>
                <a:gridCol w="329184">
                  <a:extLst>
                    <a:ext uri="{9D8B030D-6E8A-4147-A177-3AD203B41FA5}">
                      <a16:colId xmlns:a16="http://schemas.microsoft.com/office/drawing/2014/main" val="1856076453"/>
                    </a:ext>
                  </a:extLst>
                </a:gridCol>
                <a:gridCol w="329184">
                  <a:extLst>
                    <a:ext uri="{9D8B030D-6E8A-4147-A177-3AD203B41FA5}">
                      <a16:colId xmlns:a16="http://schemas.microsoft.com/office/drawing/2014/main" val="4226522468"/>
                    </a:ext>
                  </a:extLst>
                </a:gridCol>
                <a:gridCol w="370332">
                  <a:extLst>
                    <a:ext uri="{9D8B030D-6E8A-4147-A177-3AD203B41FA5}">
                      <a16:colId xmlns:a16="http://schemas.microsoft.com/office/drawing/2014/main" val="504766335"/>
                    </a:ext>
                  </a:extLst>
                </a:gridCol>
                <a:gridCol w="370332">
                  <a:extLst>
                    <a:ext uri="{9D8B030D-6E8A-4147-A177-3AD203B41FA5}">
                      <a16:colId xmlns:a16="http://schemas.microsoft.com/office/drawing/2014/main" val="1986861230"/>
                    </a:ext>
                  </a:extLst>
                </a:gridCol>
                <a:gridCol w="329184">
                  <a:extLst>
                    <a:ext uri="{9D8B030D-6E8A-4147-A177-3AD203B41FA5}">
                      <a16:colId xmlns:a16="http://schemas.microsoft.com/office/drawing/2014/main" val="3022361125"/>
                    </a:ext>
                  </a:extLst>
                </a:gridCol>
                <a:gridCol w="329184">
                  <a:extLst>
                    <a:ext uri="{9D8B030D-6E8A-4147-A177-3AD203B41FA5}">
                      <a16:colId xmlns:a16="http://schemas.microsoft.com/office/drawing/2014/main" val="937154364"/>
                    </a:ext>
                  </a:extLst>
                </a:gridCol>
                <a:gridCol w="370332">
                  <a:extLst>
                    <a:ext uri="{9D8B030D-6E8A-4147-A177-3AD203B41FA5}">
                      <a16:colId xmlns:a16="http://schemas.microsoft.com/office/drawing/2014/main" val="890947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18159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- 2018-06-22 11:15:24 </a:t>
                      </a:r>
                      <a:r>
                        <a:rPr kumimoji="0" lang="en-US" sz="1000" b="0" i="0" u="none" strike="noStrike" kern="1200" cap="none" spc="0" normalizeH="0" baseline="0" noProof="0">
                          <a:ln>
                            <a:noFill/>
                          </a:ln>
                          <a:solidFill>
                            <a:prstClr val="black"/>
                          </a:solidFill>
                          <a:effectLst/>
                          <a:uLnTx/>
                          <a:uFillTx/>
                          <a:latin typeface="+mn-lt"/>
                          <a:ea typeface="+mn-ea"/>
                          <a:cs typeface="+mn-cs"/>
                        </a:rPr>
                        <a:t> 
 Next trade fair station this spring: You can meet the BUSS team and our new COMPEO compounder generation at the Compounding World Expo in Essen in just a few days. 
All fairs and events:
https://busscorp.com/about-us/events-fairs/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36378734"/>
                  </a:ext>
                </a:extLst>
              </a:tr>
            </a:tbl>
          </a:graphicData>
        </a:graphic>
      </p:graphicFrame>
      <p:sp>
        <p:nvSpPr>
          <p:cNvPr id="4" name="Text Placeholder 3">
            <a:extLst>
              <a:ext uri="{FF2B5EF4-FFF2-40B4-BE49-F238E27FC236}">
                <a16:creationId xmlns:a16="http://schemas.microsoft.com/office/drawing/2014/main" id="{795476E5-7EFB-42B2-B312-2D6ACAC7EEE6}"/>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7981159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01756-7690-4CB6-93D9-4206D6A2192D}"/>
              </a:ext>
            </a:extLst>
          </p:cNvPr>
          <p:cNvSpPr>
            <a:spLocks noGrp="1"/>
          </p:cNvSpPr>
          <p:nvPr>
            <p:ph type="title"/>
          </p:nvPr>
        </p:nvSpPr>
        <p:spPr/>
        <p:txBody>
          <a:bodyPr/>
          <a:lstStyle/>
          <a:p>
            <a:r>
              <a:rPr lang="en-US"/>
              <a:t>Facebook Own Posts Table  | Buss AG - 7 of 10</a:t>
            </a:r>
          </a:p>
        </p:txBody>
      </p:sp>
      <p:graphicFrame>
        <p:nvGraphicFramePr>
          <p:cNvPr id="5" name="Table Placeholder 4">
            <a:extLst>
              <a:ext uri="{FF2B5EF4-FFF2-40B4-BE49-F238E27FC236}">
                <a16:creationId xmlns:a16="http://schemas.microsoft.com/office/drawing/2014/main" id="{F281581D-955E-43BD-AA58-E5C5E343AD25}"/>
              </a:ext>
            </a:extLst>
          </p:cNvPr>
          <p:cNvGraphicFramePr>
            <a:graphicFrameLocks noGrp="1"/>
          </p:cNvGraphicFramePr>
          <p:nvPr>
            <p:ph type="tbl" sz="quarter" idx="13"/>
            <p:extLst>
              <p:ext uri="{D42A27DB-BD31-4B8C-83A1-F6EECF244321}">
                <p14:modId xmlns:p14="http://schemas.microsoft.com/office/powerpoint/2010/main" val="1706375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03756470"/>
                    </a:ext>
                  </a:extLst>
                </a:gridCol>
                <a:gridCol w="370332">
                  <a:extLst>
                    <a:ext uri="{9D8B030D-6E8A-4147-A177-3AD203B41FA5}">
                      <a16:colId xmlns:a16="http://schemas.microsoft.com/office/drawing/2014/main" val="2839247012"/>
                    </a:ext>
                  </a:extLst>
                </a:gridCol>
                <a:gridCol w="370332">
                  <a:extLst>
                    <a:ext uri="{9D8B030D-6E8A-4147-A177-3AD203B41FA5}">
                      <a16:colId xmlns:a16="http://schemas.microsoft.com/office/drawing/2014/main" val="3491245197"/>
                    </a:ext>
                  </a:extLst>
                </a:gridCol>
                <a:gridCol w="370332">
                  <a:extLst>
                    <a:ext uri="{9D8B030D-6E8A-4147-A177-3AD203B41FA5}">
                      <a16:colId xmlns:a16="http://schemas.microsoft.com/office/drawing/2014/main" val="2616342425"/>
                    </a:ext>
                  </a:extLst>
                </a:gridCol>
                <a:gridCol w="329184">
                  <a:extLst>
                    <a:ext uri="{9D8B030D-6E8A-4147-A177-3AD203B41FA5}">
                      <a16:colId xmlns:a16="http://schemas.microsoft.com/office/drawing/2014/main" val="522481991"/>
                    </a:ext>
                  </a:extLst>
                </a:gridCol>
                <a:gridCol w="329184">
                  <a:extLst>
                    <a:ext uri="{9D8B030D-6E8A-4147-A177-3AD203B41FA5}">
                      <a16:colId xmlns:a16="http://schemas.microsoft.com/office/drawing/2014/main" val="3891996354"/>
                    </a:ext>
                  </a:extLst>
                </a:gridCol>
                <a:gridCol w="329184">
                  <a:extLst>
                    <a:ext uri="{9D8B030D-6E8A-4147-A177-3AD203B41FA5}">
                      <a16:colId xmlns:a16="http://schemas.microsoft.com/office/drawing/2014/main" val="829998621"/>
                    </a:ext>
                  </a:extLst>
                </a:gridCol>
                <a:gridCol w="329184">
                  <a:extLst>
                    <a:ext uri="{9D8B030D-6E8A-4147-A177-3AD203B41FA5}">
                      <a16:colId xmlns:a16="http://schemas.microsoft.com/office/drawing/2014/main" val="260668709"/>
                    </a:ext>
                  </a:extLst>
                </a:gridCol>
                <a:gridCol w="329184">
                  <a:extLst>
                    <a:ext uri="{9D8B030D-6E8A-4147-A177-3AD203B41FA5}">
                      <a16:colId xmlns:a16="http://schemas.microsoft.com/office/drawing/2014/main" val="619780281"/>
                    </a:ext>
                  </a:extLst>
                </a:gridCol>
                <a:gridCol w="329184">
                  <a:extLst>
                    <a:ext uri="{9D8B030D-6E8A-4147-A177-3AD203B41FA5}">
                      <a16:colId xmlns:a16="http://schemas.microsoft.com/office/drawing/2014/main" val="3743724597"/>
                    </a:ext>
                  </a:extLst>
                </a:gridCol>
                <a:gridCol w="329184">
                  <a:extLst>
                    <a:ext uri="{9D8B030D-6E8A-4147-A177-3AD203B41FA5}">
                      <a16:colId xmlns:a16="http://schemas.microsoft.com/office/drawing/2014/main" val="4011233868"/>
                    </a:ext>
                  </a:extLst>
                </a:gridCol>
                <a:gridCol w="329184">
                  <a:extLst>
                    <a:ext uri="{9D8B030D-6E8A-4147-A177-3AD203B41FA5}">
                      <a16:colId xmlns:a16="http://schemas.microsoft.com/office/drawing/2014/main" val="2766001586"/>
                    </a:ext>
                  </a:extLst>
                </a:gridCol>
                <a:gridCol w="329184">
                  <a:extLst>
                    <a:ext uri="{9D8B030D-6E8A-4147-A177-3AD203B41FA5}">
                      <a16:colId xmlns:a16="http://schemas.microsoft.com/office/drawing/2014/main" val="694582178"/>
                    </a:ext>
                  </a:extLst>
                </a:gridCol>
                <a:gridCol w="370332">
                  <a:extLst>
                    <a:ext uri="{9D8B030D-6E8A-4147-A177-3AD203B41FA5}">
                      <a16:colId xmlns:a16="http://schemas.microsoft.com/office/drawing/2014/main" val="2072048985"/>
                    </a:ext>
                  </a:extLst>
                </a:gridCol>
                <a:gridCol w="370332">
                  <a:extLst>
                    <a:ext uri="{9D8B030D-6E8A-4147-A177-3AD203B41FA5}">
                      <a16:colId xmlns:a16="http://schemas.microsoft.com/office/drawing/2014/main" val="4239124245"/>
                    </a:ext>
                  </a:extLst>
                </a:gridCol>
                <a:gridCol w="329184">
                  <a:extLst>
                    <a:ext uri="{9D8B030D-6E8A-4147-A177-3AD203B41FA5}">
                      <a16:colId xmlns:a16="http://schemas.microsoft.com/office/drawing/2014/main" val="1918998020"/>
                    </a:ext>
                  </a:extLst>
                </a:gridCol>
                <a:gridCol w="329184">
                  <a:extLst>
                    <a:ext uri="{9D8B030D-6E8A-4147-A177-3AD203B41FA5}">
                      <a16:colId xmlns:a16="http://schemas.microsoft.com/office/drawing/2014/main" val="532755507"/>
                    </a:ext>
                  </a:extLst>
                </a:gridCol>
                <a:gridCol w="370332">
                  <a:extLst>
                    <a:ext uri="{9D8B030D-6E8A-4147-A177-3AD203B41FA5}">
                      <a16:colId xmlns:a16="http://schemas.microsoft.com/office/drawing/2014/main" val="2530494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60448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- 2018-06-19 15:05:28 </a:t>
                      </a:r>
                      <a:r>
                        <a:rPr kumimoji="0" lang="en-US" sz="1000" b="0" i="0" u="none" strike="noStrike" kern="1200" cap="none" spc="0" normalizeH="0" baseline="0" noProof="0">
                          <a:ln>
                            <a:noFill/>
                          </a:ln>
                          <a:solidFill>
                            <a:prstClr val="black"/>
                          </a:solidFill>
                          <a:effectLst/>
                          <a:uLnTx/>
                          <a:uFillTx/>
                          <a:latin typeface="+mn-lt"/>
                          <a:ea typeface="+mn-ea"/>
                          <a:cs typeface="+mn-cs"/>
                        </a:rPr>
                        <a:t> 
 The magazine "Compounding World" reports in its June 2018 issue about COMPEO, the new compounder generation from BUSS. Click here for the complete article:
https://content.yudu.com/web/1rl19/0A1rl2p/CWJun18/html/index.html?page=26&amp;origin=reader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48191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- 2018-06-19 14:29:13 </a:t>
                      </a:r>
                      <a:r>
                        <a:rPr kumimoji="0" lang="en-US" sz="1000" b="0" i="0" u="none" strike="noStrike" kern="1200" cap="none" spc="0" normalizeH="0" baseline="0" noProof="0">
                          <a:ln>
                            <a:noFill/>
                          </a:ln>
                          <a:solidFill>
                            <a:prstClr val="black"/>
                          </a:solidFill>
                          <a:effectLst/>
                          <a:uLnTx/>
                          <a:uFillTx/>
                          <a:latin typeface="+mn-lt"/>
                          <a:ea typeface="+mn-ea"/>
                          <a:cs typeface="+mn-cs"/>
                        </a:rPr>
                        <a:t> 
 Read more about the highly innovative machine concept of COMPEO, the new compounder generation from BUSS. 
https://busscorp.com/news/compeo-a-unique-compounder-concept-for-the-polymer-industry/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39954937"/>
                  </a:ext>
                </a:extLst>
              </a:tr>
            </a:tbl>
          </a:graphicData>
        </a:graphic>
      </p:graphicFrame>
      <p:sp>
        <p:nvSpPr>
          <p:cNvPr id="4" name="Text Placeholder 3">
            <a:extLst>
              <a:ext uri="{FF2B5EF4-FFF2-40B4-BE49-F238E27FC236}">
                <a16:creationId xmlns:a16="http://schemas.microsoft.com/office/drawing/2014/main" id="{46311A69-8916-4A7E-AF4E-37F3DAAF6FF4}"/>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8044189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3F025-5120-4DCB-BE7F-7E945AB2AAB8}"/>
              </a:ext>
            </a:extLst>
          </p:cNvPr>
          <p:cNvSpPr>
            <a:spLocks noGrp="1"/>
          </p:cNvSpPr>
          <p:nvPr>
            <p:ph type="title"/>
          </p:nvPr>
        </p:nvSpPr>
        <p:spPr/>
        <p:txBody>
          <a:bodyPr/>
          <a:lstStyle/>
          <a:p>
            <a:r>
              <a:rPr lang="en-US"/>
              <a:t>Facebook Own Posts Table  | Buss AG - 8 of 10</a:t>
            </a:r>
          </a:p>
        </p:txBody>
      </p:sp>
      <p:graphicFrame>
        <p:nvGraphicFramePr>
          <p:cNvPr id="5" name="Table Placeholder 4">
            <a:extLst>
              <a:ext uri="{FF2B5EF4-FFF2-40B4-BE49-F238E27FC236}">
                <a16:creationId xmlns:a16="http://schemas.microsoft.com/office/drawing/2014/main" id="{7684041F-66AC-4279-B050-F79614736F3A}"/>
              </a:ext>
            </a:extLst>
          </p:cNvPr>
          <p:cNvGraphicFramePr>
            <a:graphicFrameLocks noGrp="1"/>
          </p:cNvGraphicFramePr>
          <p:nvPr>
            <p:ph type="tbl" sz="quarter" idx="13"/>
            <p:extLst>
              <p:ext uri="{D42A27DB-BD31-4B8C-83A1-F6EECF244321}">
                <p14:modId xmlns:p14="http://schemas.microsoft.com/office/powerpoint/2010/main" val="1487777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43071958"/>
                    </a:ext>
                  </a:extLst>
                </a:gridCol>
                <a:gridCol w="370332">
                  <a:extLst>
                    <a:ext uri="{9D8B030D-6E8A-4147-A177-3AD203B41FA5}">
                      <a16:colId xmlns:a16="http://schemas.microsoft.com/office/drawing/2014/main" val="590207498"/>
                    </a:ext>
                  </a:extLst>
                </a:gridCol>
                <a:gridCol w="370332">
                  <a:extLst>
                    <a:ext uri="{9D8B030D-6E8A-4147-A177-3AD203B41FA5}">
                      <a16:colId xmlns:a16="http://schemas.microsoft.com/office/drawing/2014/main" val="425003209"/>
                    </a:ext>
                  </a:extLst>
                </a:gridCol>
                <a:gridCol w="370332">
                  <a:extLst>
                    <a:ext uri="{9D8B030D-6E8A-4147-A177-3AD203B41FA5}">
                      <a16:colId xmlns:a16="http://schemas.microsoft.com/office/drawing/2014/main" val="962543968"/>
                    </a:ext>
                  </a:extLst>
                </a:gridCol>
                <a:gridCol w="329184">
                  <a:extLst>
                    <a:ext uri="{9D8B030D-6E8A-4147-A177-3AD203B41FA5}">
                      <a16:colId xmlns:a16="http://schemas.microsoft.com/office/drawing/2014/main" val="1655308437"/>
                    </a:ext>
                  </a:extLst>
                </a:gridCol>
                <a:gridCol w="329184">
                  <a:extLst>
                    <a:ext uri="{9D8B030D-6E8A-4147-A177-3AD203B41FA5}">
                      <a16:colId xmlns:a16="http://schemas.microsoft.com/office/drawing/2014/main" val="2501348343"/>
                    </a:ext>
                  </a:extLst>
                </a:gridCol>
                <a:gridCol w="329184">
                  <a:extLst>
                    <a:ext uri="{9D8B030D-6E8A-4147-A177-3AD203B41FA5}">
                      <a16:colId xmlns:a16="http://schemas.microsoft.com/office/drawing/2014/main" val="2869494533"/>
                    </a:ext>
                  </a:extLst>
                </a:gridCol>
                <a:gridCol w="329184">
                  <a:extLst>
                    <a:ext uri="{9D8B030D-6E8A-4147-A177-3AD203B41FA5}">
                      <a16:colId xmlns:a16="http://schemas.microsoft.com/office/drawing/2014/main" val="2163015858"/>
                    </a:ext>
                  </a:extLst>
                </a:gridCol>
                <a:gridCol w="329184">
                  <a:extLst>
                    <a:ext uri="{9D8B030D-6E8A-4147-A177-3AD203B41FA5}">
                      <a16:colId xmlns:a16="http://schemas.microsoft.com/office/drawing/2014/main" val="3350205903"/>
                    </a:ext>
                  </a:extLst>
                </a:gridCol>
                <a:gridCol w="329184">
                  <a:extLst>
                    <a:ext uri="{9D8B030D-6E8A-4147-A177-3AD203B41FA5}">
                      <a16:colId xmlns:a16="http://schemas.microsoft.com/office/drawing/2014/main" val="1280195564"/>
                    </a:ext>
                  </a:extLst>
                </a:gridCol>
                <a:gridCol w="329184">
                  <a:extLst>
                    <a:ext uri="{9D8B030D-6E8A-4147-A177-3AD203B41FA5}">
                      <a16:colId xmlns:a16="http://schemas.microsoft.com/office/drawing/2014/main" val="2451694942"/>
                    </a:ext>
                  </a:extLst>
                </a:gridCol>
                <a:gridCol w="329184">
                  <a:extLst>
                    <a:ext uri="{9D8B030D-6E8A-4147-A177-3AD203B41FA5}">
                      <a16:colId xmlns:a16="http://schemas.microsoft.com/office/drawing/2014/main" val="134783759"/>
                    </a:ext>
                  </a:extLst>
                </a:gridCol>
                <a:gridCol w="329184">
                  <a:extLst>
                    <a:ext uri="{9D8B030D-6E8A-4147-A177-3AD203B41FA5}">
                      <a16:colId xmlns:a16="http://schemas.microsoft.com/office/drawing/2014/main" val="584055715"/>
                    </a:ext>
                  </a:extLst>
                </a:gridCol>
                <a:gridCol w="370332">
                  <a:extLst>
                    <a:ext uri="{9D8B030D-6E8A-4147-A177-3AD203B41FA5}">
                      <a16:colId xmlns:a16="http://schemas.microsoft.com/office/drawing/2014/main" val="3837322066"/>
                    </a:ext>
                  </a:extLst>
                </a:gridCol>
                <a:gridCol w="370332">
                  <a:extLst>
                    <a:ext uri="{9D8B030D-6E8A-4147-A177-3AD203B41FA5}">
                      <a16:colId xmlns:a16="http://schemas.microsoft.com/office/drawing/2014/main" val="3960003314"/>
                    </a:ext>
                  </a:extLst>
                </a:gridCol>
                <a:gridCol w="329184">
                  <a:extLst>
                    <a:ext uri="{9D8B030D-6E8A-4147-A177-3AD203B41FA5}">
                      <a16:colId xmlns:a16="http://schemas.microsoft.com/office/drawing/2014/main" val="1067037477"/>
                    </a:ext>
                  </a:extLst>
                </a:gridCol>
                <a:gridCol w="329184">
                  <a:extLst>
                    <a:ext uri="{9D8B030D-6E8A-4147-A177-3AD203B41FA5}">
                      <a16:colId xmlns:a16="http://schemas.microsoft.com/office/drawing/2014/main" val="96973479"/>
                    </a:ext>
                  </a:extLst>
                </a:gridCol>
                <a:gridCol w="370332">
                  <a:extLst>
                    <a:ext uri="{9D8B030D-6E8A-4147-A177-3AD203B41FA5}">
                      <a16:colId xmlns:a16="http://schemas.microsoft.com/office/drawing/2014/main" val="3472937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10435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- 2018-06-14 13:12:14 </a:t>
                      </a:r>
                      <a:r>
                        <a:rPr kumimoji="0" lang="en-US" sz="1000" b="0" i="0" u="none" strike="noStrike" kern="1200" cap="none" spc="0" normalizeH="0" baseline="0" noProof="0">
                          <a:ln>
                            <a:noFill/>
                          </a:ln>
                          <a:solidFill>
                            <a:prstClr val="black"/>
                          </a:solidFill>
                          <a:effectLst/>
                          <a:uLnTx/>
                          <a:uFillTx/>
                          <a:latin typeface="+mn-lt"/>
                          <a:ea typeface="+mn-ea"/>
                          <a:cs typeface="+mn-cs"/>
                        </a:rPr>
                        <a:t> 
 COMPEO - compounding technology for the polymers industry
COMPEO is the key to unlocking the innovation and earnings potential lying in high-quality compounds. With COMPEO, the state-of-the-art compounding machine from BUSS, you lay the foundation for reinforced end products which are more scratch-resistant, more flame-retardant, and more weather-resistant — while saving resources. The COMPEO compounder technology is ideal for cable compounds, performance compounds, rubber compounds, calendering, PVC pelletizing, masterbatch, PBT, PET, thermoplastic elastomers, bioplastics, thermosets, engineering plastics, friction coatings, bitumen, and hotmelt. Have a look at the video to discover what COMPEO can do for you.
https://youtu.be/J8GVKo_PB80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76300739"/>
                  </a:ext>
                </a:extLst>
              </a:tr>
            </a:tbl>
          </a:graphicData>
        </a:graphic>
      </p:graphicFrame>
      <p:sp>
        <p:nvSpPr>
          <p:cNvPr id="4" name="Text Placeholder 3">
            <a:extLst>
              <a:ext uri="{FF2B5EF4-FFF2-40B4-BE49-F238E27FC236}">
                <a16:creationId xmlns:a16="http://schemas.microsoft.com/office/drawing/2014/main" id="{ABF261D2-A4B1-40E6-9B8E-2395C9FC4A9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0786023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227F2-573E-468B-9659-1CAD5129182C}"/>
              </a:ext>
            </a:extLst>
          </p:cNvPr>
          <p:cNvSpPr>
            <a:spLocks noGrp="1"/>
          </p:cNvSpPr>
          <p:nvPr>
            <p:ph type="title"/>
          </p:nvPr>
        </p:nvSpPr>
        <p:spPr/>
        <p:txBody>
          <a:bodyPr/>
          <a:lstStyle/>
          <a:p>
            <a:r>
              <a:rPr lang="en-US"/>
              <a:t>Facebook Own Posts Table  | Buss AG - 9 of 10</a:t>
            </a:r>
          </a:p>
        </p:txBody>
      </p:sp>
      <p:graphicFrame>
        <p:nvGraphicFramePr>
          <p:cNvPr id="5" name="Table Placeholder 4">
            <a:extLst>
              <a:ext uri="{FF2B5EF4-FFF2-40B4-BE49-F238E27FC236}">
                <a16:creationId xmlns:a16="http://schemas.microsoft.com/office/drawing/2014/main" id="{F9AAA54F-CE7B-4277-9A24-5C2CFF51EB82}"/>
              </a:ext>
            </a:extLst>
          </p:cNvPr>
          <p:cNvGraphicFramePr>
            <a:graphicFrameLocks noGrp="1"/>
          </p:cNvGraphicFramePr>
          <p:nvPr>
            <p:ph type="tbl" sz="quarter" idx="13"/>
            <p:extLst>
              <p:ext uri="{D42A27DB-BD31-4B8C-83A1-F6EECF244321}">
                <p14:modId xmlns:p14="http://schemas.microsoft.com/office/powerpoint/2010/main" val="1653683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5684521"/>
                    </a:ext>
                  </a:extLst>
                </a:gridCol>
                <a:gridCol w="370332">
                  <a:extLst>
                    <a:ext uri="{9D8B030D-6E8A-4147-A177-3AD203B41FA5}">
                      <a16:colId xmlns:a16="http://schemas.microsoft.com/office/drawing/2014/main" val="1408513023"/>
                    </a:ext>
                  </a:extLst>
                </a:gridCol>
                <a:gridCol w="370332">
                  <a:extLst>
                    <a:ext uri="{9D8B030D-6E8A-4147-A177-3AD203B41FA5}">
                      <a16:colId xmlns:a16="http://schemas.microsoft.com/office/drawing/2014/main" val="3921433302"/>
                    </a:ext>
                  </a:extLst>
                </a:gridCol>
                <a:gridCol w="370332">
                  <a:extLst>
                    <a:ext uri="{9D8B030D-6E8A-4147-A177-3AD203B41FA5}">
                      <a16:colId xmlns:a16="http://schemas.microsoft.com/office/drawing/2014/main" val="881975632"/>
                    </a:ext>
                  </a:extLst>
                </a:gridCol>
                <a:gridCol w="329184">
                  <a:extLst>
                    <a:ext uri="{9D8B030D-6E8A-4147-A177-3AD203B41FA5}">
                      <a16:colId xmlns:a16="http://schemas.microsoft.com/office/drawing/2014/main" val="1283884005"/>
                    </a:ext>
                  </a:extLst>
                </a:gridCol>
                <a:gridCol w="329184">
                  <a:extLst>
                    <a:ext uri="{9D8B030D-6E8A-4147-A177-3AD203B41FA5}">
                      <a16:colId xmlns:a16="http://schemas.microsoft.com/office/drawing/2014/main" val="1757537550"/>
                    </a:ext>
                  </a:extLst>
                </a:gridCol>
                <a:gridCol w="329184">
                  <a:extLst>
                    <a:ext uri="{9D8B030D-6E8A-4147-A177-3AD203B41FA5}">
                      <a16:colId xmlns:a16="http://schemas.microsoft.com/office/drawing/2014/main" val="566144031"/>
                    </a:ext>
                  </a:extLst>
                </a:gridCol>
                <a:gridCol w="329184">
                  <a:extLst>
                    <a:ext uri="{9D8B030D-6E8A-4147-A177-3AD203B41FA5}">
                      <a16:colId xmlns:a16="http://schemas.microsoft.com/office/drawing/2014/main" val="4082178023"/>
                    </a:ext>
                  </a:extLst>
                </a:gridCol>
                <a:gridCol w="329184">
                  <a:extLst>
                    <a:ext uri="{9D8B030D-6E8A-4147-A177-3AD203B41FA5}">
                      <a16:colId xmlns:a16="http://schemas.microsoft.com/office/drawing/2014/main" val="303674053"/>
                    </a:ext>
                  </a:extLst>
                </a:gridCol>
                <a:gridCol w="329184">
                  <a:extLst>
                    <a:ext uri="{9D8B030D-6E8A-4147-A177-3AD203B41FA5}">
                      <a16:colId xmlns:a16="http://schemas.microsoft.com/office/drawing/2014/main" val="183751065"/>
                    </a:ext>
                  </a:extLst>
                </a:gridCol>
                <a:gridCol w="329184">
                  <a:extLst>
                    <a:ext uri="{9D8B030D-6E8A-4147-A177-3AD203B41FA5}">
                      <a16:colId xmlns:a16="http://schemas.microsoft.com/office/drawing/2014/main" val="2804978986"/>
                    </a:ext>
                  </a:extLst>
                </a:gridCol>
                <a:gridCol w="329184">
                  <a:extLst>
                    <a:ext uri="{9D8B030D-6E8A-4147-A177-3AD203B41FA5}">
                      <a16:colId xmlns:a16="http://schemas.microsoft.com/office/drawing/2014/main" val="1485647087"/>
                    </a:ext>
                  </a:extLst>
                </a:gridCol>
                <a:gridCol w="329184">
                  <a:extLst>
                    <a:ext uri="{9D8B030D-6E8A-4147-A177-3AD203B41FA5}">
                      <a16:colId xmlns:a16="http://schemas.microsoft.com/office/drawing/2014/main" val="2974345295"/>
                    </a:ext>
                  </a:extLst>
                </a:gridCol>
                <a:gridCol w="370332">
                  <a:extLst>
                    <a:ext uri="{9D8B030D-6E8A-4147-A177-3AD203B41FA5}">
                      <a16:colId xmlns:a16="http://schemas.microsoft.com/office/drawing/2014/main" val="102980111"/>
                    </a:ext>
                  </a:extLst>
                </a:gridCol>
                <a:gridCol w="370332">
                  <a:extLst>
                    <a:ext uri="{9D8B030D-6E8A-4147-A177-3AD203B41FA5}">
                      <a16:colId xmlns:a16="http://schemas.microsoft.com/office/drawing/2014/main" val="23583389"/>
                    </a:ext>
                  </a:extLst>
                </a:gridCol>
                <a:gridCol w="329184">
                  <a:extLst>
                    <a:ext uri="{9D8B030D-6E8A-4147-A177-3AD203B41FA5}">
                      <a16:colId xmlns:a16="http://schemas.microsoft.com/office/drawing/2014/main" val="28903510"/>
                    </a:ext>
                  </a:extLst>
                </a:gridCol>
                <a:gridCol w="329184">
                  <a:extLst>
                    <a:ext uri="{9D8B030D-6E8A-4147-A177-3AD203B41FA5}">
                      <a16:colId xmlns:a16="http://schemas.microsoft.com/office/drawing/2014/main" val="881675852"/>
                    </a:ext>
                  </a:extLst>
                </a:gridCol>
                <a:gridCol w="370332">
                  <a:extLst>
                    <a:ext uri="{9D8B030D-6E8A-4147-A177-3AD203B41FA5}">
                      <a16:colId xmlns:a16="http://schemas.microsoft.com/office/drawing/2014/main" val="1834849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96843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- 2018-06-11 09:10:52 </a:t>
                      </a:r>
                      <a:r>
                        <a:rPr kumimoji="0" lang="en-US" sz="1000" b="0" i="0" u="none" strike="noStrike" kern="1200" cap="none" spc="0" normalizeH="0" baseline="0" noProof="0">
                          <a:ln>
                            <a:noFill/>
                          </a:ln>
                          <a:solidFill>
                            <a:prstClr val="black"/>
                          </a:solidFill>
                          <a:effectLst/>
                          <a:uLnTx/>
                          <a:uFillTx/>
                          <a:latin typeface="+mn-lt"/>
                          <a:ea typeface="+mn-ea"/>
                          <a:cs typeface="+mn-cs"/>
                        </a:rPr>
                        <a:t> 
 Solution for high-quality 220kV power cables for China
The optimum material composition for high-voltage power cables is still a major issue. Together with P&amp;M Cable Consulting we have developed an individual solution for a Chinese cable manufacturer. Denis Labbé, owner and consultant at P&amp;M Cable Consulting LLC, summarizes the results of the joint project: “Based on the successful cooperation between P&amp;M Cable Consulting (Geneva, CH) and BUSS AG (Pratteln, CH), a cable manufacturer in China is now able to produce high-quality 220kV power cables using the Partners’ joint know-how and technology package. The particularity of the required extra-smooth interior/exterior semiconductor and insulation compounds, which were produced locally on-site, lies in the combination of BUSS’ innovative compounding technology and an improved peroxide impregnation process with P&amp;M’s superior compound formulations. The performance of the produced cables demonstrates once more the ability of P&amp;M and BUSS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96564541"/>
                  </a:ext>
                </a:extLst>
              </a:tr>
            </a:tbl>
          </a:graphicData>
        </a:graphic>
      </p:graphicFrame>
      <p:sp>
        <p:nvSpPr>
          <p:cNvPr id="4" name="Text Placeholder 3">
            <a:extLst>
              <a:ext uri="{FF2B5EF4-FFF2-40B4-BE49-F238E27FC236}">
                <a16:creationId xmlns:a16="http://schemas.microsoft.com/office/drawing/2014/main" id="{44392846-7029-494F-BDF4-9F47FADE6244}"/>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5119239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AA2AC-75F3-4463-B189-CB9A7A437A91}"/>
              </a:ext>
            </a:extLst>
          </p:cNvPr>
          <p:cNvSpPr>
            <a:spLocks noGrp="1"/>
          </p:cNvSpPr>
          <p:nvPr>
            <p:ph type="title"/>
          </p:nvPr>
        </p:nvSpPr>
        <p:spPr/>
        <p:txBody>
          <a:bodyPr/>
          <a:lstStyle/>
          <a:p>
            <a:r>
              <a:rPr lang="en-US"/>
              <a:t>Facebook Own Posts Table  | Buss AG - 10 of 10</a:t>
            </a:r>
          </a:p>
        </p:txBody>
      </p:sp>
      <p:graphicFrame>
        <p:nvGraphicFramePr>
          <p:cNvPr id="5" name="Table Placeholder 4">
            <a:extLst>
              <a:ext uri="{FF2B5EF4-FFF2-40B4-BE49-F238E27FC236}">
                <a16:creationId xmlns:a16="http://schemas.microsoft.com/office/drawing/2014/main" id="{EC038D04-9FCA-41AE-B2C7-253ECE53BD4F}"/>
              </a:ext>
            </a:extLst>
          </p:cNvPr>
          <p:cNvGraphicFramePr>
            <a:graphicFrameLocks noGrp="1"/>
          </p:cNvGraphicFramePr>
          <p:nvPr>
            <p:ph type="tbl" sz="quarter" idx="13"/>
            <p:extLst>
              <p:ext uri="{D42A27DB-BD31-4B8C-83A1-F6EECF244321}">
                <p14:modId xmlns:p14="http://schemas.microsoft.com/office/powerpoint/2010/main" val="122232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73991811"/>
                    </a:ext>
                  </a:extLst>
                </a:gridCol>
                <a:gridCol w="370332">
                  <a:extLst>
                    <a:ext uri="{9D8B030D-6E8A-4147-A177-3AD203B41FA5}">
                      <a16:colId xmlns:a16="http://schemas.microsoft.com/office/drawing/2014/main" val="1542301586"/>
                    </a:ext>
                  </a:extLst>
                </a:gridCol>
                <a:gridCol w="370332">
                  <a:extLst>
                    <a:ext uri="{9D8B030D-6E8A-4147-A177-3AD203B41FA5}">
                      <a16:colId xmlns:a16="http://schemas.microsoft.com/office/drawing/2014/main" val="3116357285"/>
                    </a:ext>
                  </a:extLst>
                </a:gridCol>
                <a:gridCol w="370332">
                  <a:extLst>
                    <a:ext uri="{9D8B030D-6E8A-4147-A177-3AD203B41FA5}">
                      <a16:colId xmlns:a16="http://schemas.microsoft.com/office/drawing/2014/main" val="3663254029"/>
                    </a:ext>
                  </a:extLst>
                </a:gridCol>
                <a:gridCol w="329184">
                  <a:extLst>
                    <a:ext uri="{9D8B030D-6E8A-4147-A177-3AD203B41FA5}">
                      <a16:colId xmlns:a16="http://schemas.microsoft.com/office/drawing/2014/main" val="801939860"/>
                    </a:ext>
                  </a:extLst>
                </a:gridCol>
                <a:gridCol w="329184">
                  <a:extLst>
                    <a:ext uri="{9D8B030D-6E8A-4147-A177-3AD203B41FA5}">
                      <a16:colId xmlns:a16="http://schemas.microsoft.com/office/drawing/2014/main" val="1580785610"/>
                    </a:ext>
                  </a:extLst>
                </a:gridCol>
                <a:gridCol w="329184">
                  <a:extLst>
                    <a:ext uri="{9D8B030D-6E8A-4147-A177-3AD203B41FA5}">
                      <a16:colId xmlns:a16="http://schemas.microsoft.com/office/drawing/2014/main" val="3816110660"/>
                    </a:ext>
                  </a:extLst>
                </a:gridCol>
                <a:gridCol w="329184">
                  <a:extLst>
                    <a:ext uri="{9D8B030D-6E8A-4147-A177-3AD203B41FA5}">
                      <a16:colId xmlns:a16="http://schemas.microsoft.com/office/drawing/2014/main" val="1061636125"/>
                    </a:ext>
                  </a:extLst>
                </a:gridCol>
                <a:gridCol w="329184">
                  <a:extLst>
                    <a:ext uri="{9D8B030D-6E8A-4147-A177-3AD203B41FA5}">
                      <a16:colId xmlns:a16="http://schemas.microsoft.com/office/drawing/2014/main" val="1329390446"/>
                    </a:ext>
                  </a:extLst>
                </a:gridCol>
                <a:gridCol w="329184">
                  <a:extLst>
                    <a:ext uri="{9D8B030D-6E8A-4147-A177-3AD203B41FA5}">
                      <a16:colId xmlns:a16="http://schemas.microsoft.com/office/drawing/2014/main" val="4207488028"/>
                    </a:ext>
                  </a:extLst>
                </a:gridCol>
                <a:gridCol w="329184">
                  <a:extLst>
                    <a:ext uri="{9D8B030D-6E8A-4147-A177-3AD203B41FA5}">
                      <a16:colId xmlns:a16="http://schemas.microsoft.com/office/drawing/2014/main" val="1885952774"/>
                    </a:ext>
                  </a:extLst>
                </a:gridCol>
                <a:gridCol w="329184">
                  <a:extLst>
                    <a:ext uri="{9D8B030D-6E8A-4147-A177-3AD203B41FA5}">
                      <a16:colId xmlns:a16="http://schemas.microsoft.com/office/drawing/2014/main" val="1161680265"/>
                    </a:ext>
                  </a:extLst>
                </a:gridCol>
                <a:gridCol w="329184">
                  <a:extLst>
                    <a:ext uri="{9D8B030D-6E8A-4147-A177-3AD203B41FA5}">
                      <a16:colId xmlns:a16="http://schemas.microsoft.com/office/drawing/2014/main" val="3804044145"/>
                    </a:ext>
                  </a:extLst>
                </a:gridCol>
                <a:gridCol w="370332">
                  <a:extLst>
                    <a:ext uri="{9D8B030D-6E8A-4147-A177-3AD203B41FA5}">
                      <a16:colId xmlns:a16="http://schemas.microsoft.com/office/drawing/2014/main" val="3795120352"/>
                    </a:ext>
                  </a:extLst>
                </a:gridCol>
                <a:gridCol w="370332">
                  <a:extLst>
                    <a:ext uri="{9D8B030D-6E8A-4147-A177-3AD203B41FA5}">
                      <a16:colId xmlns:a16="http://schemas.microsoft.com/office/drawing/2014/main" val="2412387133"/>
                    </a:ext>
                  </a:extLst>
                </a:gridCol>
                <a:gridCol w="329184">
                  <a:extLst>
                    <a:ext uri="{9D8B030D-6E8A-4147-A177-3AD203B41FA5}">
                      <a16:colId xmlns:a16="http://schemas.microsoft.com/office/drawing/2014/main" val="1924025002"/>
                    </a:ext>
                  </a:extLst>
                </a:gridCol>
                <a:gridCol w="329184">
                  <a:extLst>
                    <a:ext uri="{9D8B030D-6E8A-4147-A177-3AD203B41FA5}">
                      <a16:colId xmlns:a16="http://schemas.microsoft.com/office/drawing/2014/main" val="525074752"/>
                    </a:ext>
                  </a:extLst>
                </a:gridCol>
                <a:gridCol w="370332">
                  <a:extLst>
                    <a:ext uri="{9D8B030D-6E8A-4147-A177-3AD203B41FA5}">
                      <a16:colId xmlns:a16="http://schemas.microsoft.com/office/drawing/2014/main" val="1560992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28680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- 2018-06-01 19:47:14 </a:t>
                      </a:r>
                      <a:r>
                        <a:rPr kumimoji="0" lang="en-US" sz="1000" b="0" i="0" u="none" strike="noStrike" kern="1200" cap="none" spc="0" normalizeH="0" baseline="0" noProof="0">
                          <a:ln>
                            <a:noFill/>
                          </a:ln>
                          <a:solidFill>
                            <a:prstClr val="black"/>
                          </a:solidFill>
                          <a:effectLst/>
                          <a:uLnTx/>
                          <a:uFillTx/>
                          <a:latin typeface="+mn-lt"/>
                          <a:ea typeface="+mn-ea"/>
                          <a:cs typeface="+mn-cs"/>
                        </a:rPr>
                        <a:t> 
 Four successful trade fair days in Milan are behind the BUSS team. There was great interest in the new compounder technology COMPEO. Many profound discussions were held with long-standing and potential customers. "PLAST has once again proven its internationality. We welcomed many interested visitors from Europe, the Middle East, Asia and Japan to our booth. We are particularly pleased that we were able to register a positive, dynamic investment climate in Italy," summarizes Philip Nising, CEO of Buss AG. 
Next fair: 
Compounding World Expo 2018
June, 27 - 28, 2018
Hall 1, Booth 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61526365"/>
                  </a:ext>
                </a:extLst>
              </a:tr>
            </a:tbl>
          </a:graphicData>
        </a:graphic>
      </p:graphicFrame>
      <p:sp>
        <p:nvSpPr>
          <p:cNvPr id="4" name="Text Placeholder 3">
            <a:extLst>
              <a:ext uri="{FF2B5EF4-FFF2-40B4-BE49-F238E27FC236}">
                <a16:creationId xmlns:a16="http://schemas.microsoft.com/office/drawing/2014/main" id="{BC6AE957-F153-4651-B167-B57042382E5B}"/>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9956552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88E32-158B-4C76-BF52-160E42C1F8B0}"/>
              </a:ext>
            </a:extLst>
          </p:cNvPr>
          <p:cNvSpPr>
            <a:spLocks noGrp="1"/>
          </p:cNvSpPr>
          <p:nvPr>
            <p:ph type="title"/>
          </p:nvPr>
        </p:nvSpPr>
        <p:spPr/>
        <p:txBody>
          <a:bodyPr/>
          <a:lstStyle/>
          <a:p>
            <a:r>
              <a:rPr lang="en-US"/>
              <a:t>Facebook Own Posts | Buss AG</a:t>
            </a:r>
          </a:p>
        </p:txBody>
      </p:sp>
      <p:graphicFrame>
        <p:nvGraphicFramePr>
          <p:cNvPr id="6" name="Chart Placeholder 5">
            <a:extLst>
              <a:ext uri="{FF2B5EF4-FFF2-40B4-BE49-F238E27FC236}">
                <a16:creationId xmlns:a16="http://schemas.microsoft.com/office/drawing/2014/main" id="{9032D46B-5AF0-4FBC-8BBA-B0930DB47704}"/>
              </a:ext>
            </a:extLst>
          </p:cNvPr>
          <p:cNvGraphicFramePr>
            <a:graphicFrameLocks noGrp="1"/>
          </p:cNvGraphicFramePr>
          <p:nvPr>
            <p:ph type="chart" sz="quarter" idx="13"/>
            <p:extLst>
              <p:ext uri="{D42A27DB-BD31-4B8C-83A1-F6EECF244321}">
                <p14:modId xmlns:p14="http://schemas.microsoft.com/office/powerpoint/2010/main" val="30740107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EE89C9-F4AA-4B9B-9D50-59B1B8F1C95B}"/>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236C69E4-9EEC-4216-BF05-5055E5C156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88989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6551A-7EEA-443C-8B34-41A1F4804AF0}"/>
              </a:ext>
            </a:extLst>
          </p:cNvPr>
          <p:cNvSpPr>
            <a:spLocks noGrp="1"/>
          </p:cNvSpPr>
          <p:nvPr>
            <p:ph type="title"/>
          </p:nvPr>
        </p:nvSpPr>
        <p:spPr/>
        <p:txBody>
          <a:bodyPr/>
          <a:lstStyle/>
          <a:p>
            <a:r>
              <a:rPr lang="en-US"/>
              <a:t>Facebook Page Post Reach Table | Buss AG</a:t>
            </a:r>
          </a:p>
        </p:txBody>
      </p:sp>
      <p:graphicFrame>
        <p:nvGraphicFramePr>
          <p:cNvPr id="5" name="Table Placeholder 4">
            <a:extLst>
              <a:ext uri="{FF2B5EF4-FFF2-40B4-BE49-F238E27FC236}">
                <a16:creationId xmlns:a16="http://schemas.microsoft.com/office/drawing/2014/main" id="{51E82C19-4CE6-497C-B108-633B61F4F50F}"/>
              </a:ext>
            </a:extLst>
          </p:cNvPr>
          <p:cNvGraphicFramePr>
            <a:graphicFrameLocks noGrp="1"/>
          </p:cNvGraphicFramePr>
          <p:nvPr>
            <p:ph type="tbl" sz="quarter" idx="13"/>
            <p:extLst>
              <p:ext uri="{D42A27DB-BD31-4B8C-83A1-F6EECF244321}">
                <p14:modId xmlns:p14="http://schemas.microsoft.com/office/powerpoint/2010/main" val="1358301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25813109"/>
                    </a:ext>
                  </a:extLst>
                </a:gridCol>
                <a:gridCol w="1645920">
                  <a:extLst>
                    <a:ext uri="{9D8B030D-6E8A-4147-A177-3AD203B41FA5}">
                      <a16:colId xmlns:a16="http://schemas.microsoft.com/office/drawing/2014/main" val="1877886083"/>
                    </a:ext>
                  </a:extLst>
                </a:gridCol>
                <a:gridCol w="1645920">
                  <a:extLst>
                    <a:ext uri="{9D8B030D-6E8A-4147-A177-3AD203B41FA5}">
                      <a16:colId xmlns:a16="http://schemas.microsoft.com/office/drawing/2014/main" val="1537685191"/>
                    </a:ext>
                  </a:extLst>
                </a:gridCol>
                <a:gridCol w="1645920">
                  <a:extLst>
                    <a:ext uri="{9D8B030D-6E8A-4147-A177-3AD203B41FA5}">
                      <a16:colId xmlns:a16="http://schemas.microsoft.com/office/drawing/2014/main" val="3048553645"/>
                    </a:ext>
                  </a:extLst>
                </a:gridCol>
              </a:tblGrid>
              <a:tr h="370840">
                <a:tc>
                  <a:txBody>
                    <a:bodyPr/>
                    <a:lstStyle/>
                    <a:p>
                      <a:r>
                        <a:rPr lang="en-US" sz="1000"/>
                        <a:t>Name</a:t>
                      </a:r>
                    </a:p>
                  </a:txBody>
                  <a:tcPr/>
                </a:tc>
                <a:tc>
                  <a:txBody>
                    <a:bodyPr/>
                    <a:lstStyle/>
                    <a:p>
                      <a:r>
                        <a:rPr lang="en-US" sz="1000"/>
                        <a:t>Reach - Day</a:t>
                      </a:r>
                    </a:p>
                  </a:txBody>
                  <a:tcPr/>
                </a:tc>
                <a:tc>
                  <a:txBody>
                    <a:bodyPr/>
                    <a:lstStyle/>
                    <a:p>
                      <a:r>
                        <a:rPr lang="en-US" sz="1000"/>
                        <a:t>Reach - Week</a:t>
                      </a:r>
                    </a:p>
                  </a:txBody>
                  <a:tcPr/>
                </a:tc>
                <a:tc>
                  <a:txBody>
                    <a:bodyPr/>
                    <a:lstStyle/>
                    <a:p>
                      <a:r>
                        <a:rPr lang="en-US" sz="1000"/>
                        <a:t>Reach - 28 Days</a:t>
                      </a:r>
                    </a:p>
                  </a:txBody>
                  <a:tcPr/>
                </a:tc>
                <a:extLst>
                  <a:ext uri="{0D108BD9-81ED-4DB2-BD59-A6C34878D82A}">
                    <a16:rowId xmlns:a16="http://schemas.microsoft.com/office/drawing/2014/main" val="4024960654"/>
                  </a:ext>
                </a:extLst>
              </a:tr>
              <a:tr h="370840">
                <a:tc>
                  <a:txBody>
                    <a:bodyPr/>
                    <a:lstStyle/>
                    <a:p>
                      <a:r>
                        <a:rPr lang="en-US" sz="1000"/>
                        <a:t>Buss AG</a:t>
                      </a:r>
                    </a:p>
                  </a:txBody>
                  <a:tcPr/>
                </a:tc>
                <a:tc>
                  <a:txBody>
                    <a:bodyPr/>
                    <a:lstStyle/>
                    <a:p>
                      <a:r>
                        <a:rPr lang="en-US" sz="1000"/>
                        <a:t>1</a:t>
                      </a:r>
                    </a:p>
                  </a:txBody>
                  <a:tcPr/>
                </a:tc>
                <a:tc>
                  <a:txBody>
                    <a:bodyPr/>
                    <a:lstStyle/>
                    <a:p>
                      <a:r>
                        <a:rPr lang="en-US" sz="1000"/>
                        <a:t>81</a:t>
                      </a:r>
                    </a:p>
                  </a:txBody>
                  <a:tcPr/>
                </a:tc>
                <a:tc>
                  <a:txBody>
                    <a:bodyPr/>
                    <a:lstStyle/>
                    <a:p>
                      <a:r>
                        <a:rPr lang="en-US" sz="1000"/>
                        <a:t>126</a:t>
                      </a:r>
                    </a:p>
                  </a:txBody>
                  <a:tcPr/>
                </a:tc>
                <a:extLst>
                  <a:ext uri="{0D108BD9-81ED-4DB2-BD59-A6C34878D82A}">
                    <a16:rowId xmlns:a16="http://schemas.microsoft.com/office/drawing/2014/main" val="1904508299"/>
                  </a:ext>
                </a:extLst>
              </a:tr>
            </a:tbl>
          </a:graphicData>
        </a:graphic>
      </p:graphicFrame>
      <p:sp>
        <p:nvSpPr>
          <p:cNvPr id="4" name="Text Placeholder 3">
            <a:extLst>
              <a:ext uri="{FF2B5EF4-FFF2-40B4-BE49-F238E27FC236}">
                <a16:creationId xmlns:a16="http://schemas.microsoft.com/office/drawing/2014/main" id="{C17FF311-D306-4A35-A507-CBD37DBDAA3D}"/>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2009686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91C18-8B61-47FA-98A1-0C96AF795B6A}"/>
              </a:ext>
            </a:extLst>
          </p:cNvPr>
          <p:cNvSpPr>
            <a:spLocks noGrp="1"/>
          </p:cNvSpPr>
          <p:nvPr>
            <p:ph type="title"/>
          </p:nvPr>
        </p:nvSpPr>
        <p:spPr/>
        <p:txBody>
          <a:bodyPr/>
          <a:lstStyle/>
          <a:p>
            <a:r>
              <a:rPr lang="en-US"/>
              <a:t>Facebook Impressions | Buss AG</a:t>
            </a:r>
          </a:p>
        </p:txBody>
      </p:sp>
      <p:graphicFrame>
        <p:nvGraphicFramePr>
          <p:cNvPr id="6" name="Chart Placeholder 5">
            <a:extLst>
              <a:ext uri="{FF2B5EF4-FFF2-40B4-BE49-F238E27FC236}">
                <a16:creationId xmlns:a16="http://schemas.microsoft.com/office/drawing/2014/main" id="{3C521C63-35AB-446A-A2B3-4AC4CF770E3F}"/>
              </a:ext>
            </a:extLst>
          </p:cNvPr>
          <p:cNvGraphicFramePr>
            <a:graphicFrameLocks noGrp="1"/>
          </p:cNvGraphicFramePr>
          <p:nvPr>
            <p:ph type="chart" sz="quarter" idx="13"/>
            <p:extLst>
              <p:ext uri="{D42A27DB-BD31-4B8C-83A1-F6EECF244321}">
                <p14:modId xmlns:p14="http://schemas.microsoft.com/office/powerpoint/2010/main" val="32606612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C951FA-E590-4771-9E31-5A83A3F49A00}"/>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40055A48-0F92-4CD9-A171-54E938C3B6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14949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37B59-6183-4561-9B25-A7C1B01EFF2E}"/>
              </a:ext>
            </a:extLst>
          </p:cNvPr>
          <p:cNvSpPr>
            <a:spLocks noGrp="1"/>
          </p:cNvSpPr>
          <p:nvPr>
            <p:ph type="title"/>
          </p:nvPr>
        </p:nvSpPr>
        <p:spPr/>
        <p:txBody>
          <a:bodyPr/>
          <a:lstStyle/>
          <a:p>
            <a:r>
              <a:rPr lang="en-US"/>
              <a:t>Facebook Engagement Rate | Buss AG</a:t>
            </a:r>
          </a:p>
        </p:txBody>
      </p:sp>
      <p:graphicFrame>
        <p:nvGraphicFramePr>
          <p:cNvPr id="6" name="Chart Placeholder 5">
            <a:extLst>
              <a:ext uri="{FF2B5EF4-FFF2-40B4-BE49-F238E27FC236}">
                <a16:creationId xmlns:a16="http://schemas.microsoft.com/office/drawing/2014/main" id="{8C91C5BA-E2EC-43C8-A6E8-40DE69CC976D}"/>
              </a:ext>
            </a:extLst>
          </p:cNvPr>
          <p:cNvGraphicFramePr>
            <a:graphicFrameLocks noGrp="1"/>
          </p:cNvGraphicFramePr>
          <p:nvPr>
            <p:ph type="chart" sz="quarter" idx="13"/>
            <p:extLst>
              <p:ext uri="{D42A27DB-BD31-4B8C-83A1-F6EECF244321}">
                <p14:modId xmlns:p14="http://schemas.microsoft.com/office/powerpoint/2010/main" val="20991550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5C9FC4-EC0D-48F9-BCCC-8F4C4A8F27C6}"/>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00FAE86A-F7B9-42FE-BC9F-8618CAA69C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738814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954</Words>
  <Application>Microsoft Office PowerPoint</Application>
  <PresentationFormat>On-screen Show (4:3)</PresentationFormat>
  <Paragraphs>517</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quintly_template</vt:lpstr>
      <vt:lpstr>BUSS Facebook</vt:lpstr>
      <vt:lpstr>Facebook Key Metrics Table | Buss AG</vt:lpstr>
      <vt:lpstr>Facebook Key Metrics by Month | Buss AG</vt:lpstr>
      <vt:lpstr>Facebook Fans Total | Buss AG</vt:lpstr>
      <vt:lpstr>Facebook Fans Table | Buss AG</vt:lpstr>
      <vt:lpstr>Facebook Fans Lost | Buss AG</vt:lpstr>
      <vt:lpstr>Facebook Own Posts Table  | Buss AG - 1 of 10</vt:lpstr>
      <vt:lpstr>Facebook Own Posts Table  | Buss AG - 2 of 10</vt:lpstr>
      <vt:lpstr>Facebook Own Posts Table  | Buss AG - 3 of 10</vt:lpstr>
      <vt:lpstr>Facebook Own Posts Table  | Buss AG - 4 of 10</vt:lpstr>
      <vt:lpstr>Facebook Own Posts Table  | Buss AG - 5 of 10</vt:lpstr>
      <vt:lpstr>Facebook Own Posts Table  | Buss AG - 6 of 10</vt:lpstr>
      <vt:lpstr>Facebook Own Posts Table  | Buss AG - 7 of 10</vt:lpstr>
      <vt:lpstr>Facebook Own Posts Table  | Buss AG - 8 of 10</vt:lpstr>
      <vt:lpstr>Facebook Own Posts Table  | Buss AG - 9 of 10</vt:lpstr>
      <vt:lpstr>Facebook Own Posts Table  | Buss AG - 10 of 10</vt:lpstr>
      <vt:lpstr>Facebook Own Posts | Buss AG</vt:lpstr>
      <vt:lpstr>Facebook Page Post Reach Table | Buss AG</vt:lpstr>
      <vt:lpstr>Facebook Impressions | Buss AG</vt:lpstr>
      <vt:lpstr>Facebook Engagement Rate | Buss AG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BUSS Facebook</dc:title>
  <dc:creator>Administrator</dc:creator>
  <cp:lastModifiedBy>Administrator</cp:lastModifiedBy>
  <cp:revision>1</cp:revision>
  <dcterms:created xsi:type="dcterms:W3CDTF">2018-08-31T10:47:55Z</dcterms:created>
  <dcterms:modified xsi:type="dcterms:W3CDTF">2018-08-31T10:48:35Z</dcterms:modified>
</cp:coreProperties>
</file>