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Sheet1!$A$2:$A$18</c:f>
              <c:numCache>
                <c:formatCode>m/d/yyyy</c:formatCode>
                <c:ptCount val="17"/>
                <c:pt idx="0">
                  <c:v>43235</c:v>
                </c:pt>
                <c:pt idx="1">
                  <c:v>43236</c:v>
                </c:pt>
                <c:pt idx="2">
                  <c:v>43237</c:v>
                </c:pt>
                <c:pt idx="3">
                  <c:v>43238</c:v>
                </c:pt>
                <c:pt idx="4">
                  <c:v>43239</c:v>
                </c:pt>
                <c:pt idx="5">
                  <c:v>43240</c:v>
                </c:pt>
                <c:pt idx="6">
                  <c:v>43241</c:v>
                </c:pt>
                <c:pt idx="7">
                  <c:v>43242</c:v>
                </c:pt>
                <c:pt idx="8">
                  <c:v>43243</c:v>
                </c:pt>
                <c:pt idx="9">
                  <c:v>43244</c:v>
                </c:pt>
                <c:pt idx="10">
                  <c:v>43245</c:v>
                </c:pt>
                <c:pt idx="11">
                  <c:v>43246</c:v>
                </c:pt>
                <c:pt idx="12">
                  <c:v>43247</c:v>
                </c:pt>
                <c:pt idx="13">
                  <c:v>43248</c:v>
                </c:pt>
                <c:pt idx="14">
                  <c:v>43249</c:v>
                </c:pt>
                <c:pt idx="15">
                  <c:v>43250</c:v>
                </c:pt>
                <c:pt idx="16">
                  <c:v>43251</c:v>
                </c:pt>
              </c:numCache>
            </c:numRef>
          </c:cat>
          <c:val>
            <c:numRef>
              <c:f>Sheet1!$B$2:$B$18</c:f>
              <c:numCache>
                <c:formatCode>General</c:formatCode>
                <c:ptCount val="17"/>
                <c:pt idx="0">
                  <c:v>85</c:v>
                </c:pt>
                <c:pt idx="1">
                  <c:v>85</c:v>
                </c:pt>
                <c:pt idx="2">
                  <c:v>86</c:v>
                </c:pt>
                <c:pt idx="3">
                  <c:v>86</c:v>
                </c:pt>
                <c:pt idx="4">
                  <c:v>86</c:v>
                </c:pt>
                <c:pt idx="5">
                  <c:v>86</c:v>
                </c:pt>
                <c:pt idx="6">
                  <c:v>86</c:v>
                </c:pt>
                <c:pt idx="7">
                  <c:v>86</c:v>
                </c:pt>
                <c:pt idx="8">
                  <c:v>86</c:v>
                </c:pt>
                <c:pt idx="9">
                  <c:v>86</c:v>
                </c:pt>
                <c:pt idx="10">
                  <c:v>86</c:v>
                </c:pt>
                <c:pt idx="11">
                  <c:v>86</c:v>
                </c:pt>
                <c:pt idx="12">
                  <c:v>85</c:v>
                </c:pt>
                <c:pt idx="13">
                  <c:v>85</c:v>
                </c:pt>
                <c:pt idx="14">
                  <c:v>85</c:v>
                </c:pt>
                <c:pt idx="15">
                  <c:v>85</c:v>
                </c:pt>
                <c:pt idx="16">
                  <c:v>86</c:v>
                </c:pt>
              </c:numCache>
            </c:numRef>
          </c:val>
          <c:smooth val="0"/>
          <c:extLst>
            <c:ext xmlns:c16="http://schemas.microsoft.com/office/drawing/2014/chart" uri="{C3380CC4-5D6E-409C-BE32-E72D297353CC}">
              <c16:uniqueId val="{00000000-2C3B-4B05-A404-D7366B140CF8}"/>
            </c:ext>
          </c:extLst>
        </c:ser>
        <c:dLbls>
          <c:showLegendKey val="0"/>
          <c:showVal val="0"/>
          <c:showCatName val="0"/>
          <c:showSerName val="0"/>
          <c:showPercent val="0"/>
          <c:showBubbleSize val="0"/>
        </c:dLbls>
        <c:smooth val="0"/>
        <c:axId val="280709384"/>
        <c:axId val="280713648"/>
      </c:lineChart>
      <c:dateAx>
        <c:axId val="280709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713648"/>
        <c:crosses val="autoZero"/>
        <c:auto val="1"/>
        <c:lblOffset val="100"/>
        <c:baseTimeUnit val="days"/>
      </c:dateAx>
      <c:valAx>
        <c:axId val="280713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709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Sheet1!$A$2:$A$18</c:f>
              <c:numCache>
                <c:formatCode>m/d/yyyy</c:formatCode>
                <c:ptCount val="17"/>
                <c:pt idx="0">
                  <c:v>43235</c:v>
                </c:pt>
                <c:pt idx="1">
                  <c:v>43236</c:v>
                </c:pt>
                <c:pt idx="2">
                  <c:v>43237</c:v>
                </c:pt>
                <c:pt idx="3">
                  <c:v>43238</c:v>
                </c:pt>
                <c:pt idx="4">
                  <c:v>43239</c:v>
                </c:pt>
                <c:pt idx="5">
                  <c:v>43240</c:v>
                </c:pt>
                <c:pt idx="6">
                  <c:v>43241</c:v>
                </c:pt>
                <c:pt idx="7">
                  <c:v>43242</c:v>
                </c:pt>
                <c:pt idx="8">
                  <c:v>43243</c:v>
                </c:pt>
                <c:pt idx="9">
                  <c:v>43244</c:v>
                </c:pt>
                <c:pt idx="10">
                  <c:v>43245</c:v>
                </c:pt>
                <c:pt idx="11">
                  <c:v>43246</c:v>
                </c:pt>
                <c:pt idx="12">
                  <c:v>43247</c:v>
                </c:pt>
                <c:pt idx="13">
                  <c:v>43248</c:v>
                </c:pt>
                <c:pt idx="14">
                  <c:v>43249</c:v>
                </c:pt>
                <c:pt idx="15">
                  <c:v>43250</c:v>
                </c:pt>
                <c:pt idx="16">
                  <c:v>43251</c:v>
                </c:pt>
              </c:numCache>
            </c:numRef>
          </c:cat>
          <c:val>
            <c:numRef>
              <c:f>Sheet1!$B$2:$B$18</c:f>
              <c:numCache>
                <c:formatCode>General</c:formatCode>
                <c:ptCount val="17"/>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0</c:v>
                </c:pt>
                <c:pt idx="15">
                  <c:v>0</c:v>
                </c:pt>
                <c:pt idx="16">
                  <c:v>0</c:v>
                </c:pt>
              </c:numCache>
            </c:numRef>
          </c:val>
          <c:smooth val="0"/>
          <c:extLst>
            <c:ext xmlns:c16="http://schemas.microsoft.com/office/drawing/2014/chart" uri="{C3380CC4-5D6E-409C-BE32-E72D297353CC}">
              <c16:uniqueId val="{00000000-0B2C-497D-9C2C-376C1CE6CD29}"/>
            </c:ext>
          </c:extLst>
        </c:ser>
        <c:dLbls>
          <c:showLegendKey val="0"/>
          <c:showVal val="0"/>
          <c:showCatName val="0"/>
          <c:showSerName val="0"/>
          <c:showPercent val="0"/>
          <c:showBubbleSize val="0"/>
        </c:dLbls>
        <c:smooth val="0"/>
        <c:axId val="357440072"/>
        <c:axId val="357437120"/>
      </c:lineChart>
      <c:dateAx>
        <c:axId val="357440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437120"/>
        <c:crosses val="autoZero"/>
        <c:auto val="1"/>
        <c:lblOffset val="100"/>
        <c:baseTimeUnit val="days"/>
      </c:dateAx>
      <c:valAx>
        <c:axId val="357437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440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Sheet1!$A$2:$A$18</c:f>
              <c:numCache>
                <c:formatCode>m/d/yyyy</c:formatCode>
                <c:ptCount val="17"/>
                <c:pt idx="0">
                  <c:v>43235</c:v>
                </c:pt>
                <c:pt idx="1">
                  <c:v>43236</c:v>
                </c:pt>
                <c:pt idx="2">
                  <c:v>43237</c:v>
                </c:pt>
                <c:pt idx="3">
                  <c:v>43238</c:v>
                </c:pt>
                <c:pt idx="4">
                  <c:v>43239</c:v>
                </c:pt>
                <c:pt idx="5">
                  <c:v>43240</c:v>
                </c:pt>
                <c:pt idx="6">
                  <c:v>43241</c:v>
                </c:pt>
                <c:pt idx="7">
                  <c:v>43242</c:v>
                </c:pt>
                <c:pt idx="8">
                  <c:v>43243</c:v>
                </c:pt>
                <c:pt idx="9">
                  <c:v>43244</c:v>
                </c:pt>
                <c:pt idx="10">
                  <c:v>43245</c:v>
                </c:pt>
                <c:pt idx="11">
                  <c:v>43246</c:v>
                </c:pt>
                <c:pt idx="12">
                  <c:v>43247</c:v>
                </c:pt>
                <c:pt idx="13">
                  <c:v>43248</c:v>
                </c:pt>
                <c:pt idx="14">
                  <c:v>43249</c:v>
                </c:pt>
                <c:pt idx="15">
                  <c:v>43250</c:v>
                </c:pt>
                <c:pt idx="16">
                  <c:v>43251</c:v>
                </c:pt>
              </c:numCache>
            </c:numRef>
          </c:cat>
          <c:val>
            <c:numRef>
              <c:f>Sheet1!$B$2:$B$18</c:f>
              <c:numCache>
                <c:formatCode>General</c:formatCode>
                <c:ptCount val="17"/>
                <c:pt idx="0">
                  <c:v>0</c:v>
                </c:pt>
                <c:pt idx="1">
                  <c:v>0</c:v>
                </c:pt>
                <c:pt idx="2">
                  <c:v>0</c:v>
                </c:pt>
                <c:pt idx="3">
                  <c:v>1</c:v>
                </c:pt>
                <c:pt idx="4">
                  <c:v>0</c:v>
                </c:pt>
                <c:pt idx="5">
                  <c:v>0</c:v>
                </c:pt>
                <c:pt idx="6">
                  <c:v>0</c:v>
                </c:pt>
                <c:pt idx="7">
                  <c:v>1</c:v>
                </c:pt>
                <c:pt idx="8">
                  <c:v>0</c:v>
                </c:pt>
                <c:pt idx="9">
                  <c:v>0</c:v>
                </c:pt>
                <c:pt idx="10">
                  <c:v>0</c:v>
                </c:pt>
                <c:pt idx="11">
                  <c:v>0</c:v>
                </c:pt>
                <c:pt idx="12">
                  <c:v>1</c:v>
                </c:pt>
                <c:pt idx="13">
                  <c:v>2</c:v>
                </c:pt>
                <c:pt idx="14">
                  <c:v>1</c:v>
                </c:pt>
                <c:pt idx="15">
                  <c:v>1</c:v>
                </c:pt>
                <c:pt idx="16">
                  <c:v>2</c:v>
                </c:pt>
              </c:numCache>
            </c:numRef>
          </c:val>
          <c:smooth val="0"/>
          <c:extLst>
            <c:ext xmlns:c16="http://schemas.microsoft.com/office/drawing/2014/chart" uri="{C3380CC4-5D6E-409C-BE32-E72D297353CC}">
              <c16:uniqueId val="{00000000-031A-4FD2-804F-FA5F490CAD16}"/>
            </c:ext>
          </c:extLst>
        </c:ser>
        <c:dLbls>
          <c:showLegendKey val="0"/>
          <c:showVal val="0"/>
          <c:showCatName val="0"/>
          <c:showSerName val="0"/>
          <c:showPercent val="0"/>
          <c:showBubbleSize val="0"/>
        </c:dLbls>
        <c:smooth val="0"/>
        <c:axId val="454763568"/>
        <c:axId val="454770128"/>
      </c:lineChart>
      <c:dateAx>
        <c:axId val="454763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770128"/>
        <c:crosses val="autoZero"/>
        <c:auto val="1"/>
        <c:lblOffset val="100"/>
        <c:baseTimeUnit val="days"/>
      </c:dateAx>
      <c:valAx>
        <c:axId val="454770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763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Sheet1!$A$2:$A$18</c:f>
              <c:numCache>
                <c:formatCode>m/d/yyyy</c:formatCode>
                <c:ptCount val="17"/>
                <c:pt idx="0">
                  <c:v>43235</c:v>
                </c:pt>
                <c:pt idx="1">
                  <c:v>43236</c:v>
                </c:pt>
                <c:pt idx="2">
                  <c:v>43237</c:v>
                </c:pt>
                <c:pt idx="3">
                  <c:v>43238</c:v>
                </c:pt>
                <c:pt idx="4">
                  <c:v>43239</c:v>
                </c:pt>
                <c:pt idx="5">
                  <c:v>43240</c:v>
                </c:pt>
                <c:pt idx="6">
                  <c:v>43241</c:v>
                </c:pt>
                <c:pt idx="7">
                  <c:v>43242</c:v>
                </c:pt>
                <c:pt idx="8">
                  <c:v>43243</c:v>
                </c:pt>
                <c:pt idx="9">
                  <c:v>43244</c:v>
                </c:pt>
                <c:pt idx="10">
                  <c:v>43245</c:v>
                </c:pt>
                <c:pt idx="11">
                  <c:v>43246</c:v>
                </c:pt>
                <c:pt idx="12">
                  <c:v>43247</c:v>
                </c:pt>
                <c:pt idx="13">
                  <c:v>43248</c:v>
                </c:pt>
                <c:pt idx="14">
                  <c:v>43249</c:v>
                </c:pt>
                <c:pt idx="15">
                  <c:v>43250</c:v>
                </c:pt>
                <c:pt idx="16">
                  <c:v>43251</c:v>
                </c:pt>
              </c:numCache>
            </c:numRef>
          </c:cat>
          <c:val>
            <c:numRef>
              <c:f>Sheet1!$B$2:$B$18</c:f>
              <c:numCache>
                <c:formatCode>General</c:formatCode>
                <c:ptCount val="17"/>
                <c:pt idx="0">
                  <c:v>67</c:v>
                </c:pt>
                <c:pt idx="1">
                  <c:v>18</c:v>
                </c:pt>
                <c:pt idx="2">
                  <c:v>207</c:v>
                </c:pt>
                <c:pt idx="3">
                  <c:v>111</c:v>
                </c:pt>
                <c:pt idx="4">
                  <c:v>48</c:v>
                </c:pt>
                <c:pt idx="5">
                  <c:v>16</c:v>
                </c:pt>
                <c:pt idx="6">
                  <c:v>8</c:v>
                </c:pt>
                <c:pt idx="7">
                  <c:v>92</c:v>
                </c:pt>
                <c:pt idx="8">
                  <c:v>41</c:v>
                </c:pt>
                <c:pt idx="9">
                  <c:v>11</c:v>
                </c:pt>
                <c:pt idx="10">
                  <c:v>10</c:v>
                </c:pt>
                <c:pt idx="11">
                  <c:v>0</c:v>
                </c:pt>
                <c:pt idx="12">
                  <c:v>65</c:v>
                </c:pt>
                <c:pt idx="13">
                  <c:v>136</c:v>
                </c:pt>
                <c:pt idx="14">
                  <c:v>174</c:v>
                </c:pt>
                <c:pt idx="15">
                  <c:v>191</c:v>
                </c:pt>
                <c:pt idx="16">
                  <c:v>270</c:v>
                </c:pt>
              </c:numCache>
            </c:numRef>
          </c:val>
          <c:smooth val="0"/>
          <c:extLst>
            <c:ext xmlns:c16="http://schemas.microsoft.com/office/drawing/2014/chart" uri="{C3380CC4-5D6E-409C-BE32-E72D297353CC}">
              <c16:uniqueId val="{00000000-687F-4B44-95BF-4330A98F03FF}"/>
            </c:ext>
          </c:extLst>
        </c:ser>
        <c:dLbls>
          <c:showLegendKey val="0"/>
          <c:showVal val="0"/>
          <c:showCatName val="0"/>
          <c:showSerName val="0"/>
          <c:showPercent val="0"/>
          <c:showBubbleSize val="0"/>
        </c:dLbls>
        <c:smooth val="0"/>
        <c:axId val="444925120"/>
        <c:axId val="451908504"/>
      </c:lineChart>
      <c:dateAx>
        <c:axId val="444925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908504"/>
        <c:crosses val="autoZero"/>
        <c:auto val="1"/>
        <c:lblOffset val="100"/>
        <c:baseTimeUnit val="days"/>
      </c:dateAx>
      <c:valAx>
        <c:axId val="451908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4925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Sheet1!$A$2:$A$18</c:f>
              <c:numCache>
                <c:formatCode>m/d/yyyy</c:formatCode>
                <c:ptCount val="17"/>
                <c:pt idx="0">
                  <c:v>43235</c:v>
                </c:pt>
                <c:pt idx="1">
                  <c:v>43236</c:v>
                </c:pt>
                <c:pt idx="2">
                  <c:v>43237</c:v>
                </c:pt>
                <c:pt idx="3">
                  <c:v>43238</c:v>
                </c:pt>
                <c:pt idx="4">
                  <c:v>43239</c:v>
                </c:pt>
                <c:pt idx="5">
                  <c:v>43240</c:v>
                </c:pt>
                <c:pt idx="6">
                  <c:v>43241</c:v>
                </c:pt>
                <c:pt idx="7">
                  <c:v>43242</c:v>
                </c:pt>
                <c:pt idx="8">
                  <c:v>43243</c:v>
                </c:pt>
                <c:pt idx="9">
                  <c:v>43244</c:v>
                </c:pt>
                <c:pt idx="10">
                  <c:v>43245</c:v>
                </c:pt>
                <c:pt idx="11">
                  <c:v>43246</c:v>
                </c:pt>
                <c:pt idx="12">
                  <c:v>43247</c:v>
                </c:pt>
                <c:pt idx="13">
                  <c:v>43248</c:v>
                </c:pt>
                <c:pt idx="14">
                  <c:v>43249</c:v>
                </c:pt>
                <c:pt idx="15">
                  <c:v>43250</c:v>
                </c:pt>
                <c:pt idx="16">
                  <c:v>43251</c:v>
                </c:pt>
              </c:numCache>
            </c:numRef>
          </c:cat>
          <c:val>
            <c:numRef>
              <c:f>Sheet1!$B$2:$B$18</c:f>
              <c:numCache>
                <c:formatCode>General</c:formatCode>
                <c:ptCount val="17"/>
                <c:pt idx="0">
                  <c:v>2.8571428571428998</c:v>
                </c:pt>
                <c:pt idx="1">
                  <c:v>22.222222222222001</c:v>
                </c:pt>
                <c:pt idx="2">
                  <c:v>17.021276595745</c:v>
                </c:pt>
                <c:pt idx="3">
                  <c:v>8.4745762711864003</c:v>
                </c:pt>
                <c:pt idx="4">
                  <c:v>11.111111111111001</c:v>
                </c:pt>
                <c:pt idx="5">
                  <c:v>0</c:v>
                </c:pt>
                <c:pt idx="6">
                  <c:v>0</c:v>
                </c:pt>
                <c:pt idx="7">
                  <c:v>23.076923076922998</c:v>
                </c:pt>
                <c:pt idx="8">
                  <c:v>9.6774193548386993</c:v>
                </c:pt>
                <c:pt idx="9">
                  <c:v>0</c:v>
                </c:pt>
                <c:pt idx="10">
                  <c:v>0</c:v>
                </c:pt>
                <c:pt idx="12">
                  <c:v>7.5</c:v>
                </c:pt>
                <c:pt idx="13">
                  <c:v>14.285714285714</c:v>
                </c:pt>
                <c:pt idx="14">
                  <c:v>13.333333333333</c:v>
                </c:pt>
                <c:pt idx="15">
                  <c:v>16</c:v>
                </c:pt>
                <c:pt idx="16">
                  <c:v>18.666666666666998</c:v>
                </c:pt>
              </c:numCache>
            </c:numRef>
          </c:val>
          <c:smooth val="0"/>
          <c:extLst>
            <c:ext xmlns:c16="http://schemas.microsoft.com/office/drawing/2014/chart" uri="{C3380CC4-5D6E-409C-BE32-E72D297353CC}">
              <c16:uniqueId val="{00000000-E1FF-4BF6-8AD2-8CB8B6A0535D}"/>
            </c:ext>
          </c:extLst>
        </c:ser>
        <c:dLbls>
          <c:showLegendKey val="0"/>
          <c:showVal val="0"/>
          <c:showCatName val="0"/>
          <c:showSerName val="0"/>
          <c:showPercent val="0"/>
          <c:showBubbleSize val="0"/>
        </c:dLbls>
        <c:smooth val="0"/>
        <c:axId val="451909816"/>
        <c:axId val="451906208"/>
      </c:lineChart>
      <c:dateAx>
        <c:axId val="451909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906208"/>
        <c:crosses val="autoZero"/>
        <c:auto val="1"/>
        <c:lblOffset val="100"/>
        <c:baseTimeUnit val="days"/>
      </c:dateAx>
      <c:valAx>
        <c:axId val="451906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909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DA353-998B-4892-954E-04F0F2371265}"/>
              </a:ext>
            </a:extLst>
          </p:cNvPr>
          <p:cNvSpPr>
            <a:spLocks noGrp="1"/>
          </p:cNvSpPr>
          <p:nvPr>
            <p:ph type="ctrTitle"/>
          </p:nvPr>
        </p:nvSpPr>
        <p:spPr/>
        <p:txBody>
          <a:bodyPr/>
          <a:lstStyle/>
          <a:p>
            <a:r>
              <a:rPr lang="en-US"/>
              <a:t>BUSS Facebook</a:t>
            </a:r>
          </a:p>
        </p:txBody>
      </p:sp>
      <p:sp>
        <p:nvSpPr>
          <p:cNvPr id="3" name="Subtitle 2">
            <a:extLst>
              <a:ext uri="{FF2B5EF4-FFF2-40B4-BE49-F238E27FC236}">
                <a16:creationId xmlns:a16="http://schemas.microsoft.com/office/drawing/2014/main" id="{15607652-5CE2-4353-8421-BA08823D0205}"/>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38085199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05CD8-3E2F-496D-A062-4C85C4E8EC33}"/>
              </a:ext>
            </a:extLst>
          </p:cNvPr>
          <p:cNvSpPr>
            <a:spLocks noGrp="1"/>
          </p:cNvSpPr>
          <p:nvPr>
            <p:ph type="title"/>
          </p:nvPr>
        </p:nvSpPr>
        <p:spPr/>
        <p:txBody>
          <a:bodyPr/>
          <a:lstStyle/>
          <a:p>
            <a:r>
              <a:rPr lang="en-US"/>
              <a:t>Facebook Key Metrics Table | Buss AG</a:t>
            </a:r>
          </a:p>
        </p:txBody>
      </p:sp>
      <p:graphicFrame>
        <p:nvGraphicFramePr>
          <p:cNvPr id="5" name="Table Placeholder 4">
            <a:extLst>
              <a:ext uri="{FF2B5EF4-FFF2-40B4-BE49-F238E27FC236}">
                <a16:creationId xmlns:a16="http://schemas.microsoft.com/office/drawing/2014/main" id="{7B6F431E-5F0B-4F40-8475-822568A0A2B8}"/>
              </a:ext>
            </a:extLst>
          </p:cNvPr>
          <p:cNvGraphicFramePr>
            <a:graphicFrameLocks noGrp="1"/>
          </p:cNvGraphicFramePr>
          <p:nvPr>
            <p:ph type="tbl" sz="quarter" idx="13"/>
            <p:extLst>
              <p:ext uri="{D42A27DB-BD31-4B8C-83A1-F6EECF244321}">
                <p14:modId xmlns:p14="http://schemas.microsoft.com/office/powerpoint/2010/main" val="1927134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4042492106"/>
                    </a:ext>
                  </a:extLst>
                </a:gridCol>
                <a:gridCol w="263347">
                  <a:extLst>
                    <a:ext uri="{9D8B030D-6E8A-4147-A177-3AD203B41FA5}">
                      <a16:colId xmlns:a16="http://schemas.microsoft.com/office/drawing/2014/main" val="1586620495"/>
                    </a:ext>
                  </a:extLst>
                </a:gridCol>
                <a:gridCol w="263347">
                  <a:extLst>
                    <a:ext uri="{9D8B030D-6E8A-4147-A177-3AD203B41FA5}">
                      <a16:colId xmlns:a16="http://schemas.microsoft.com/office/drawing/2014/main" val="2871063386"/>
                    </a:ext>
                  </a:extLst>
                </a:gridCol>
                <a:gridCol w="263347">
                  <a:extLst>
                    <a:ext uri="{9D8B030D-6E8A-4147-A177-3AD203B41FA5}">
                      <a16:colId xmlns:a16="http://schemas.microsoft.com/office/drawing/2014/main" val="3214669121"/>
                    </a:ext>
                  </a:extLst>
                </a:gridCol>
                <a:gridCol w="263347">
                  <a:extLst>
                    <a:ext uri="{9D8B030D-6E8A-4147-A177-3AD203B41FA5}">
                      <a16:colId xmlns:a16="http://schemas.microsoft.com/office/drawing/2014/main" val="3007085100"/>
                    </a:ext>
                  </a:extLst>
                </a:gridCol>
                <a:gridCol w="263347">
                  <a:extLst>
                    <a:ext uri="{9D8B030D-6E8A-4147-A177-3AD203B41FA5}">
                      <a16:colId xmlns:a16="http://schemas.microsoft.com/office/drawing/2014/main" val="836837868"/>
                    </a:ext>
                  </a:extLst>
                </a:gridCol>
                <a:gridCol w="263347">
                  <a:extLst>
                    <a:ext uri="{9D8B030D-6E8A-4147-A177-3AD203B41FA5}">
                      <a16:colId xmlns:a16="http://schemas.microsoft.com/office/drawing/2014/main" val="4214524682"/>
                    </a:ext>
                  </a:extLst>
                </a:gridCol>
                <a:gridCol w="263347">
                  <a:extLst>
                    <a:ext uri="{9D8B030D-6E8A-4147-A177-3AD203B41FA5}">
                      <a16:colId xmlns:a16="http://schemas.microsoft.com/office/drawing/2014/main" val="3171526380"/>
                    </a:ext>
                  </a:extLst>
                </a:gridCol>
                <a:gridCol w="263347">
                  <a:extLst>
                    <a:ext uri="{9D8B030D-6E8A-4147-A177-3AD203B41FA5}">
                      <a16:colId xmlns:a16="http://schemas.microsoft.com/office/drawing/2014/main" val="3981880501"/>
                    </a:ext>
                  </a:extLst>
                </a:gridCol>
                <a:gridCol w="263347">
                  <a:extLst>
                    <a:ext uri="{9D8B030D-6E8A-4147-A177-3AD203B41FA5}">
                      <a16:colId xmlns:a16="http://schemas.microsoft.com/office/drawing/2014/main" val="927149719"/>
                    </a:ext>
                  </a:extLst>
                </a:gridCol>
                <a:gridCol w="263347">
                  <a:extLst>
                    <a:ext uri="{9D8B030D-6E8A-4147-A177-3AD203B41FA5}">
                      <a16:colId xmlns:a16="http://schemas.microsoft.com/office/drawing/2014/main" val="1852585847"/>
                    </a:ext>
                  </a:extLst>
                </a:gridCol>
                <a:gridCol w="263347">
                  <a:extLst>
                    <a:ext uri="{9D8B030D-6E8A-4147-A177-3AD203B41FA5}">
                      <a16:colId xmlns:a16="http://schemas.microsoft.com/office/drawing/2014/main" val="1524987174"/>
                    </a:ext>
                  </a:extLst>
                </a:gridCol>
                <a:gridCol w="263347">
                  <a:extLst>
                    <a:ext uri="{9D8B030D-6E8A-4147-A177-3AD203B41FA5}">
                      <a16:colId xmlns:a16="http://schemas.microsoft.com/office/drawing/2014/main" val="2757116001"/>
                    </a:ext>
                  </a:extLst>
                </a:gridCol>
                <a:gridCol w="263347">
                  <a:extLst>
                    <a:ext uri="{9D8B030D-6E8A-4147-A177-3AD203B41FA5}">
                      <a16:colId xmlns:a16="http://schemas.microsoft.com/office/drawing/2014/main" val="3102485781"/>
                    </a:ext>
                  </a:extLst>
                </a:gridCol>
                <a:gridCol w="263347">
                  <a:extLst>
                    <a:ext uri="{9D8B030D-6E8A-4147-A177-3AD203B41FA5}">
                      <a16:colId xmlns:a16="http://schemas.microsoft.com/office/drawing/2014/main" val="2967977065"/>
                    </a:ext>
                  </a:extLst>
                </a:gridCol>
                <a:gridCol w="263347">
                  <a:extLst>
                    <a:ext uri="{9D8B030D-6E8A-4147-A177-3AD203B41FA5}">
                      <a16:colId xmlns:a16="http://schemas.microsoft.com/office/drawing/2014/main" val="1930137550"/>
                    </a:ext>
                  </a:extLst>
                </a:gridCol>
                <a:gridCol w="263347">
                  <a:extLst>
                    <a:ext uri="{9D8B030D-6E8A-4147-A177-3AD203B41FA5}">
                      <a16:colId xmlns:a16="http://schemas.microsoft.com/office/drawing/2014/main" val="2738102080"/>
                    </a:ext>
                  </a:extLst>
                </a:gridCol>
                <a:gridCol w="263347">
                  <a:extLst>
                    <a:ext uri="{9D8B030D-6E8A-4147-A177-3AD203B41FA5}">
                      <a16:colId xmlns:a16="http://schemas.microsoft.com/office/drawing/2014/main" val="2950933934"/>
                    </a:ext>
                  </a:extLst>
                </a:gridCol>
                <a:gridCol w="263347">
                  <a:extLst>
                    <a:ext uri="{9D8B030D-6E8A-4147-A177-3AD203B41FA5}">
                      <a16:colId xmlns:a16="http://schemas.microsoft.com/office/drawing/2014/main" val="425760792"/>
                    </a:ext>
                  </a:extLst>
                </a:gridCol>
                <a:gridCol w="263347">
                  <a:extLst>
                    <a:ext uri="{9D8B030D-6E8A-4147-A177-3AD203B41FA5}">
                      <a16:colId xmlns:a16="http://schemas.microsoft.com/office/drawing/2014/main" val="1530940287"/>
                    </a:ext>
                  </a:extLst>
                </a:gridCol>
                <a:gridCol w="263347">
                  <a:extLst>
                    <a:ext uri="{9D8B030D-6E8A-4147-A177-3AD203B41FA5}">
                      <a16:colId xmlns:a16="http://schemas.microsoft.com/office/drawing/2014/main" val="135999387"/>
                    </a:ext>
                  </a:extLst>
                </a:gridCol>
                <a:gridCol w="263347">
                  <a:extLst>
                    <a:ext uri="{9D8B030D-6E8A-4147-A177-3AD203B41FA5}">
                      <a16:colId xmlns:a16="http://schemas.microsoft.com/office/drawing/2014/main" val="2750884302"/>
                    </a:ext>
                  </a:extLst>
                </a:gridCol>
                <a:gridCol w="263347">
                  <a:extLst>
                    <a:ext uri="{9D8B030D-6E8A-4147-A177-3AD203B41FA5}">
                      <a16:colId xmlns:a16="http://schemas.microsoft.com/office/drawing/2014/main" val="150348612"/>
                    </a:ext>
                  </a:extLst>
                </a:gridCol>
                <a:gridCol w="263347">
                  <a:extLst>
                    <a:ext uri="{9D8B030D-6E8A-4147-A177-3AD203B41FA5}">
                      <a16:colId xmlns:a16="http://schemas.microsoft.com/office/drawing/2014/main" val="2454829882"/>
                    </a:ext>
                  </a:extLst>
                </a:gridCol>
                <a:gridCol w="263347">
                  <a:extLst>
                    <a:ext uri="{9D8B030D-6E8A-4147-A177-3AD203B41FA5}">
                      <a16:colId xmlns:a16="http://schemas.microsoft.com/office/drawing/2014/main" val="2046924271"/>
                    </a:ext>
                  </a:extLst>
                </a:gridCol>
                <a:gridCol w="263347">
                  <a:extLst>
                    <a:ext uri="{9D8B030D-6E8A-4147-A177-3AD203B41FA5}">
                      <a16:colId xmlns:a16="http://schemas.microsoft.com/office/drawing/2014/main" val="1176243025"/>
                    </a:ext>
                  </a:extLst>
                </a:gridCol>
                <a:gridCol w="263347">
                  <a:extLst>
                    <a:ext uri="{9D8B030D-6E8A-4147-A177-3AD203B41FA5}">
                      <a16:colId xmlns:a16="http://schemas.microsoft.com/office/drawing/2014/main" val="1091828622"/>
                    </a:ext>
                  </a:extLst>
                </a:gridCol>
                <a:gridCol w="263347">
                  <a:extLst>
                    <a:ext uri="{9D8B030D-6E8A-4147-A177-3AD203B41FA5}">
                      <a16:colId xmlns:a16="http://schemas.microsoft.com/office/drawing/2014/main" val="1869875915"/>
                    </a:ext>
                  </a:extLst>
                </a:gridCol>
                <a:gridCol w="263347">
                  <a:extLst>
                    <a:ext uri="{9D8B030D-6E8A-4147-A177-3AD203B41FA5}">
                      <a16:colId xmlns:a16="http://schemas.microsoft.com/office/drawing/2014/main" val="1764652002"/>
                    </a:ext>
                  </a:extLst>
                </a:gridCol>
                <a:gridCol w="263347">
                  <a:extLst>
                    <a:ext uri="{9D8B030D-6E8A-4147-A177-3AD203B41FA5}">
                      <a16:colId xmlns:a16="http://schemas.microsoft.com/office/drawing/2014/main" val="1094580789"/>
                    </a:ext>
                  </a:extLst>
                </a:gridCol>
                <a:gridCol w="263347">
                  <a:extLst>
                    <a:ext uri="{9D8B030D-6E8A-4147-A177-3AD203B41FA5}">
                      <a16:colId xmlns:a16="http://schemas.microsoft.com/office/drawing/2014/main" val="55407918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Page Impressions</a:t>
                      </a:r>
                    </a:p>
                  </a:txBody>
                  <a:tcPr/>
                </a:tc>
                <a:tc>
                  <a:txBody>
                    <a:bodyPr/>
                    <a:lstStyle/>
                    <a:p>
                      <a:r>
                        <a:rPr lang="en-US" sz="1000"/>
                        <a:t>Page Impressions Paid</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4234876330"/>
                  </a:ext>
                </a:extLst>
              </a:tr>
              <a:tr h="370840">
                <a:tc>
                  <a:txBody>
                    <a:bodyPr/>
                    <a:lstStyle/>
                    <a:p>
                      <a:r>
                        <a:rPr lang="en-US" sz="1000"/>
                        <a:t>Buss AG</a:t>
                      </a:r>
                    </a:p>
                  </a:txBody>
                  <a:tcPr/>
                </a:tc>
                <a:tc>
                  <a:txBody>
                    <a:bodyPr/>
                    <a:lstStyle/>
                    <a:p>
                      <a:r>
                        <a:rPr lang="en-US" sz="1000"/>
                        <a:t>86</a:t>
                      </a:r>
                    </a:p>
                  </a:txBody>
                  <a:tcPr/>
                </a:tc>
                <a:tc>
                  <a:txBody>
                    <a:bodyPr/>
                    <a:lstStyle/>
                    <a:p>
                      <a:r>
                        <a:rPr lang="en-US" sz="1000"/>
                        <a:t>1</a:t>
                      </a:r>
                    </a:p>
                  </a:txBody>
                  <a:tcPr/>
                </a:tc>
                <a:tc>
                  <a:txBody>
                    <a:bodyPr/>
                    <a:lstStyle/>
                    <a:p>
                      <a:r>
                        <a:rPr lang="en-US" sz="1000"/>
                        <a:t>2</a:t>
                      </a:r>
                    </a:p>
                  </a:txBody>
                  <a:tcPr/>
                </a:tc>
                <a:tc>
                  <a:txBody>
                    <a:bodyPr/>
                    <a:lstStyle/>
                    <a:p>
                      <a:r>
                        <a:rPr lang="en-US" sz="1000"/>
                        <a:t>1</a:t>
                      </a:r>
                    </a:p>
                  </a:txBody>
                  <a:tcPr/>
                </a:tc>
                <a:tc>
                  <a:txBody>
                    <a:bodyPr/>
                    <a:lstStyle/>
                    <a:p>
                      <a:r>
                        <a:rPr lang="en-US" sz="1000"/>
                        <a:t>60.647058823529</a:t>
                      </a:r>
                    </a:p>
                  </a:txBody>
                  <a:tcPr/>
                </a:tc>
                <a:tc>
                  <a:txBody>
                    <a:bodyPr/>
                    <a:lstStyle/>
                    <a:p>
                      <a:r>
                        <a:rPr lang="en-US" sz="1000"/>
                        <a:t>1465</a:t>
                      </a:r>
                    </a:p>
                  </a:txBody>
                  <a:tcPr/>
                </a:tc>
                <a:tc>
                  <a:txBody>
                    <a:bodyPr/>
                    <a:lstStyle/>
                    <a:p>
                      <a:r>
                        <a:rPr lang="en-US" sz="1000"/>
                        <a:t>0</a:t>
                      </a:r>
                    </a:p>
                  </a:txBody>
                  <a:tcPr/>
                </a:tc>
                <a:tc>
                  <a:txBody>
                    <a:bodyPr/>
                    <a:lstStyle/>
                    <a:p>
                      <a:r>
                        <a:rPr lang="en-US" sz="1000"/>
                        <a:t>1465</a:t>
                      </a:r>
                    </a:p>
                  </a:txBody>
                  <a:tcPr/>
                </a:tc>
                <a:tc>
                  <a:txBody>
                    <a:bodyPr/>
                    <a:lstStyle/>
                    <a:p>
                      <a:r>
                        <a:rPr lang="en-US" sz="1000"/>
                        <a:t>78.03 %</a:t>
                      </a:r>
                    </a:p>
                  </a:txBody>
                  <a:tcPr/>
                </a:tc>
                <a:tc>
                  <a:txBody>
                    <a:bodyPr/>
                    <a:lstStyle/>
                    <a:p>
                      <a:r>
                        <a:rPr lang="en-US" sz="1000"/>
                        <a:t>98</a:t>
                      </a:r>
                    </a:p>
                  </a:txBody>
                  <a:tcPr/>
                </a:tc>
                <a:tc>
                  <a:txBody>
                    <a:bodyPr/>
                    <a:lstStyle/>
                    <a:p>
                      <a:r>
                        <a:rPr lang="en-US" sz="1000"/>
                        <a:t>41</a:t>
                      </a:r>
                    </a:p>
                  </a:txBody>
                  <a:tcPr/>
                </a:tc>
                <a:tc>
                  <a:txBody>
                    <a:bodyPr/>
                    <a:lstStyle/>
                    <a:p>
                      <a:r>
                        <a:rPr lang="en-US" sz="1000"/>
                        <a:t>0</a:t>
                      </a:r>
                    </a:p>
                  </a:txBody>
                  <a:tcPr/>
                </a:tc>
                <a:tc>
                  <a:txBody>
                    <a:bodyPr/>
                    <a:lstStyle/>
                    <a:p>
                      <a:r>
                        <a:rPr lang="en-US" sz="1000"/>
                        <a:t>0</a:t>
                      </a:r>
                    </a:p>
                  </a:txBody>
                  <a:tcPr/>
                </a:tc>
                <a:tc>
                  <a:txBody>
                    <a:bodyPr/>
                    <a:lstStyle/>
                    <a:p>
                      <a:r>
                        <a:rPr lang="en-US" sz="1000"/>
                        <a:t>120</a:t>
                      </a:r>
                    </a:p>
                  </a:txBody>
                  <a:tcPr/>
                </a:tc>
                <a:tc>
                  <a:txBody>
                    <a:bodyPr/>
                    <a:lstStyle/>
                    <a:p>
                      <a:r>
                        <a:rPr lang="en-US" sz="1000"/>
                        <a:t>0</a:t>
                      </a:r>
                    </a:p>
                  </a:txBody>
                  <a:tcPr/>
                </a:tc>
                <a:tc>
                  <a:txBody>
                    <a:bodyPr/>
                    <a:lstStyle/>
                    <a:p>
                      <a:r>
                        <a:rPr lang="en-US" sz="1000"/>
                        <a:t>42</a:t>
                      </a:r>
                    </a:p>
                  </a:txBody>
                  <a:tcPr/>
                </a:tc>
                <a:tc>
                  <a:txBody>
                    <a:bodyPr/>
                    <a:lstStyle/>
                    <a:p>
                      <a:r>
                        <a:rPr lang="en-US" sz="1000"/>
                        <a:t>13</a:t>
                      </a:r>
                    </a:p>
                  </a:txBody>
                  <a:tcPr/>
                </a:tc>
                <a:tc>
                  <a:txBody>
                    <a:bodyPr/>
                    <a:lstStyle/>
                    <a:p>
                      <a:r>
                        <a:rPr lang="en-US" sz="1000"/>
                        <a:t>65</a:t>
                      </a:r>
                    </a:p>
                  </a:txBody>
                  <a:tcPr/>
                </a:tc>
                <a:tc>
                  <a:txBody>
                    <a:bodyPr/>
                    <a:lstStyle/>
                    <a:p>
                      <a:r>
                        <a:rPr lang="en-US" sz="1000"/>
                        <a:t>1</a:t>
                      </a:r>
                    </a:p>
                  </a:txBody>
                  <a:tcPr/>
                </a:tc>
                <a:tc>
                  <a:txBody>
                    <a:bodyPr/>
                    <a:lstStyle/>
                    <a:p>
                      <a:r>
                        <a:rPr lang="en-US" sz="1000"/>
                        <a:t>48</a:t>
                      </a:r>
                    </a:p>
                  </a:txBody>
                  <a:tcPr/>
                </a:tc>
                <a:tc>
                  <a:txBody>
                    <a:bodyPr/>
                    <a:lstStyle/>
                    <a:p>
                      <a:r>
                        <a:rPr lang="en-US" sz="1000"/>
                        <a:t>33</a:t>
                      </a:r>
                    </a:p>
                  </a:txBody>
                  <a:tcPr/>
                </a:tc>
                <a:tc>
                  <a:txBody>
                    <a:bodyPr/>
                    <a:lstStyle/>
                    <a:p>
                      <a:r>
                        <a:rPr lang="en-US" sz="1000"/>
                        <a:t>3</a:t>
                      </a:r>
                    </a:p>
                  </a:txBody>
                  <a:tcPr/>
                </a:tc>
                <a:tc>
                  <a:txBody>
                    <a:bodyPr/>
                    <a:lstStyle/>
                    <a:p>
                      <a:r>
                        <a:rPr lang="en-US" sz="1000"/>
                        <a:t>12</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664456246"/>
                  </a:ext>
                </a:extLst>
              </a:tr>
            </a:tbl>
          </a:graphicData>
        </a:graphic>
      </p:graphicFrame>
      <p:sp>
        <p:nvSpPr>
          <p:cNvPr id="4" name="Text Placeholder 3">
            <a:extLst>
              <a:ext uri="{FF2B5EF4-FFF2-40B4-BE49-F238E27FC236}">
                <a16:creationId xmlns:a16="http://schemas.microsoft.com/office/drawing/2014/main" id="{153A2BE6-2C0C-4453-888F-0A6E8373438B}"/>
              </a:ext>
            </a:extLst>
          </p:cNvPr>
          <p:cNvSpPr>
            <a:spLocks noGrp="1"/>
          </p:cNvSpPr>
          <p:nvPr>
            <p:ph type="body" sz="quarter" idx="14"/>
          </p:nvPr>
        </p:nvSpPr>
        <p:spPr/>
        <p:txBody>
          <a:bodyPr/>
          <a:lstStyle/>
          <a:p>
            <a:r>
              <a:rPr lang="en-US"/>
              <a:t>05/15/2018 - 05/31/2018</a:t>
            </a:r>
          </a:p>
        </p:txBody>
      </p:sp>
    </p:spTree>
    <p:extLst>
      <p:ext uri="{BB962C8B-B14F-4D97-AF65-F5344CB8AC3E}">
        <p14:creationId xmlns:p14="http://schemas.microsoft.com/office/powerpoint/2010/main" val="32980293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2E21A-A875-4867-9FEA-F6E4DAD955D0}"/>
              </a:ext>
            </a:extLst>
          </p:cNvPr>
          <p:cNvSpPr>
            <a:spLocks noGrp="1"/>
          </p:cNvSpPr>
          <p:nvPr>
            <p:ph type="title"/>
          </p:nvPr>
        </p:nvSpPr>
        <p:spPr/>
        <p:txBody>
          <a:bodyPr/>
          <a:lstStyle/>
          <a:p>
            <a:r>
              <a:rPr lang="en-US"/>
              <a:t>Facebook Key Metrics by Month | Buss AG</a:t>
            </a:r>
          </a:p>
        </p:txBody>
      </p:sp>
      <p:graphicFrame>
        <p:nvGraphicFramePr>
          <p:cNvPr id="5" name="Table Placeholder 4">
            <a:extLst>
              <a:ext uri="{FF2B5EF4-FFF2-40B4-BE49-F238E27FC236}">
                <a16:creationId xmlns:a16="http://schemas.microsoft.com/office/drawing/2014/main" id="{C40D4ED9-6589-4AA5-AE00-D15DC59429F9}"/>
              </a:ext>
            </a:extLst>
          </p:cNvPr>
          <p:cNvGraphicFramePr>
            <a:graphicFrameLocks noGrp="1"/>
          </p:cNvGraphicFramePr>
          <p:nvPr>
            <p:ph type="tbl" sz="quarter" idx="13"/>
            <p:extLst>
              <p:ext uri="{D42A27DB-BD31-4B8C-83A1-F6EECF244321}">
                <p14:modId xmlns:p14="http://schemas.microsoft.com/office/powerpoint/2010/main" val="4135444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46404">
                  <a:extLst>
                    <a:ext uri="{9D8B030D-6E8A-4147-A177-3AD203B41FA5}">
                      <a16:colId xmlns:a16="http://schemas.microsoft.com/office/drawing/2014/main" val="3606144178"/>
                    </a:ext>
                  </a:extLst>
                </a:gridCol>
                <a:gridCol w="946404">
                  <a:extLst>
                    <a:ext uri="{9D8B030D-6E8A-4147-A177-3AD203B41FA5}">
                      <a16:colId xmlns:a16="http://schemas.microsoft.com/office/drawing/2014/main" val="1496259114"/>
                    </a:ext>
                  </a:extLst>
                </a:gridCol>
                <a:gridCol w="576072">
                  <a:extLst>
                    <a:ext uri="{9D8B030D-6E8A-4147-A177-3AD203B41FA5}">
                      <a16:colId xmlns:a16="http://schemas.microsoft.com/office/drawing/2014/main" val="1190391981"/>
                    </a:ext>
                  </a:extLst>
                </a:gridCol>
                <a:gridCol w="576072">
                  <a:extLst>
                    <a:ext uri="{9D8B030D-6E8A-4147-A177-3AD203B41FA5}">
                      <a16:colId xmlns:a16="http://schemas.microsoft.com/office/drawing/2014/main" val="1921750603"/>
                    </a:ext>
                  </a:extLst>
                </a:gridCol>
                <a:gridCol w="576072">
                  <a:extLst>
                    <a:ext uri="{9D8B030D-6E8A-4147-A177-3AD203B41FA5}">
                      <a16:colId xmlns:a16="http://schemas.microsoft.com/office/drawing/2014/main" val="119643503"/>
                    </a:ext>
                  </a:extLst>
                </a:gridCol>
                <a:gridCol w="576072">
                  <a:extLst>
                    <a:ext uri="{9D8B030D-6E8A-4147-A177-3AD203B41FA5}">
                      <a16:colId xmlns:a16="http://schemas.microsoft.com/office/drawing/2014/main" val="3824481300"/>
                    </a:ext>
                  </a:extLst>
                </a:gridCol>
                <a:gridCol w="576072">
                  <a:extLst>
                    <a:ext uri="{9D8B030D-6E8A-4147-A177-3AD203B41FA5}">
                      <a16:colId xmlns:a16="http://schemas.microsoft.com/office/drawing/2014/main" val="4137741564"/>
                    </a:ext>
                  </a:extLst>
                </a:gridCol>
                <a:gridCol w="576072">
                  <a:extLst>
                    <a:ext uri="{9D8B030D-6E8A-4147-A177-3AD203B41FA5}">
                      <a16:colId xmlns:a16="http://schemas.microsoft.com/office/drawing/2014/main" val="2008602893"/>
                    </a:ext>
                  </a:extLst>
                </a:gridCol>
                <a:gridCol w="576072">
                  <a:extLst>
                    <a:ext uri="{9D8B030D-6E8A-4147-A177-3AD203B41FA5}">
                      <a16:colId xmlns:a16="http://schemas.microsoft.com/office/drawing/2014/main" val="548891864"/>
                    </a:ext>
                  </a:extLst>
                </a:gridCol>
                <a:gridCol w="576072">
                  <a:extLst>
                    <a:ext uri="{9D8B030D-6E8A-4147-A177-3AD203B41FA5}">
                      <a16:colId xmlns:a16="http://schemas.microsoft.com/office/drawing/2014/main" val="4248754669"/>
                    </a:ext>
                  </a:extLst>
                </a:gridCol>
                <a:gridCol w="576072">
                  <a:extLst>
                    <a:ext uri="{9D8B030D-6E8A-4147-A177-3AD203B41FA5}">
                      <a16:colId xmlns:a16="http://schemas.microsoft.com/office/drawing/2014/main" val="1983314242"/>
                    </a:ext>
                  </a:extLst>
                </a:gridCol>
                <a:gridCol w="576072">
                  <a:extLst>
                    <a:ext uri="{9D8B030D-6E8A-4147-A177-3AD203B41FA5}">
                      <a16:colId xmlns:a16="http://schemas.microsoft.com/office/drawing/2014/main" val="3003416995"/>
                    </a:ext>
                  </a:extLst>
                </a:gridCol>
                <a:gridCol w="576072">
                  <a:extLst>
                    <a:ext uri="{9D8B030D-6E8A-4147-A177-3AD203B41FA5}">
                      <a16:colId xmlns:a16="http://schemas.microsoft.com/office/drawing/2014/main" val="1434528576"/>
                    </a:ext>
                  </a:extLst>
                </a:gridCol>
              </a:tblGrid>
              <a:tr h="370840">
                <a:tc>
                  <a:txBody>
                    <a:bodyPr/>
                    <a:lstStyle/>
                    <a:p>
                      <a:r>
                        <a:rPr lang="en-US" sz="1000"/>
                        <a:t>Name</a:t>
                      </a:r>
                    </a:p>
                  </a:txBody>
                  <a:tcPr/>
                </a:tc>
                <a:tc>
                  <a:txBody>
                    <a:bodyPr/>
                    <a:lstStyle/>
                    <a:p>
                      <a:r>
                        <a:rPr lang="en-US" sz="1000"/>
                        <a:t>Month</a:t>
                      </a:r>
                    </a:p>
                  </a:txBody>
                  <a:tcPr/>
                </a:tc>
                <a:tc>
                  <a:txBody>
                    <a:bodyPr/>
                    <a:lstStyle/>
                    <a:p>
                      <a:r>
                        <a:rPr lang="en-US" sz="1000"/>
                        <a:t>Total Reach</a:t>
                      </a:r>
                    </a:p>
                  </a:txBody>
                  <a:tcPr/>
                </a:tc>
                <a:tc>
                  <a:txBody>
                    <a:bodyPr/>
                    <a:lstStyle/>
                    <a:p>
                      <a:r>
                        <a:rPr lang="en-US" sz="1000"/>
                        <a:t>Paid Reach</a:t>
                      </a:r>
                    </a:p>
                  </a:txBody>
                  <a:tcPr/>
                </a:tc>
                <a:tc>
                  <a:txBody>
                    <a:bodyPr/>
                    <a:lstStyle/>
                    <a:p>
                      <a:r>
                        <a:rPr lang="en-US" sz="1000"/>
                        <a:t>Organic Reach</a:t>
                      </a:r>
                    </a:p>
                  </a:txBody>
                  <a:tcPr/>
                </a:tc>
                <a:tc>
                  <a:txBody>
                    <a:bodyPr/>
                    <a:lstStyle/>
                    <a:p>
                      <a:r>
                        <a:rPr lang="en-US" sz="1000"/>
                        <a:t>Share of Organic Reach</a:t>
                      </a:r>
                    </a:p>
                  </a:txBody>
                  <a:tcPr/>
                </a:tc>
                <a:tc>
                  <a:txBody>
                    <a:bodyPr/>
                    <a:lstStyle/>
                    <a:p>
                      <a:r>
                        <a:rPr lang="en-US" sz="1000"/>
                        <a:t>Post Reach</a:t>
                      </a:r>
                    </a:p>
                  </a:txBody>
                  <a:tcPr/>
                </a:tc>
                <a:tc>
                  <a:txBody>
                    <a:bodyPr/>
                    <a:lstStyle/>
                    <a:p>
                      <a:r>
                        <a:rPr lang="en-US" sz="1000"/>
                        <a:t>Paid Post Reach</a:t>
                      </a:r>
                    </a:p>
                  </a:txBody>
                  <a:tcPr/>
                </a:tc>
                <a:tc>
                  <a:txBody>
                    <a:bodyPr/>
                    <a:lstStyle/>
                    <a:p>
                      <a:r>
                        <a:rPr lang="en-US" sz="1000"/>
                        <a:t>Organic Post Reach</a:t>
                      </a:r>
                    </a:p>
                  </a:txBody>
                  <a:tcPr/>
                </a:tc>
                <a:tc>
                  <a:txBody>
                    <a:bodyPr/>
                    <a:lstStyle/>
                    <a:p>
                      <a:r>
                        <a:rPr lang="en-US" sz="1000"/>
                        <a:t>Share of Organic Post Reach</a:t>
                      </a:r>
                    </a:p>
                  </a:txBody>
                  <a:tcPr/>
                </a:tc>
                <a:tc>
                  <a:txBody>
                    <a:bodyPr/>
                    <a:lstStyle/>
                    <a:p>
                      <a:r>
                        <a:rPr lang="en-US" sz="1000"/>
                        <a:t>Page Consumptions (Unique)</a:t>
                      </a:r>
                    </a:p>
                  </a:txBody>
                  <a:tcPr/>
                </a:tc>
                <a:tc>
                  <a:txBody>
                    <a:bodyPr/>
                    <a:lstStyle/>
                    <a:p>
                      <a:r>
                        <a:rPr lang="en-US" sz="1000"/>
                        <a:t>Engaged Users</a:t>
                      </a:r>
                    </a:p>
                  </a:txBody>
                  <a:tcPr/>
                </a:tc>
                <a:tc>
                  <a:txBody>
                    <a:bodyPr/>
                    <a:lstStyle/>
                    <a:p>
                      <a:r>
                        <a:rPr lang="en-US" sz="1000"/>
                        <a:t>Engagement Rate</a:t>
                      </a:r>
                    </a:p>
                  </a:txBody>
                  <a:tcPr/>
                </a:tc>
                <a:extLst>
                  <a:ext uri="{0D108BD9-81ED-4DB2-BD59-A6C34878D82A}">
                    <a16:rowId xmlns:a16="http://schemas.microsoft.com/office/drawing/2014/main" val="3077264796"/>
                  </a:ext>
                </a:extLst>
              </a:tr>
              <a:tr h="370840">
                <a:tc>
                  <a:txBody>
                    <a:bodyPr/>
                    <a:lstStyle/>
                    <a:p>
                      <a:r>
                        <a:rPr lang="en-US" sz="1000"/>
                        <a:t>Buss AG</a:t>
                      </a:r>
                    </a:p>
                  </a:txBody>
                  <a:tcPr/>
                </a:tc>
                <a:tc>
                  <a:txBody>
                    <a:bodyPr/>
                    <a:lstStyle/>
                    <a:p>
                      <a:r>
                        <a:rPr lang="en-US" sz="1000"/>
                        <a:t>2018 - 05</a:t>
                      </a:r>
                    </a:p>
                  </a:txBody>
                  <a:tcPr/>
                </a:tc>
                <a:tc>
                  <a:txBody>
                    <a:bodyPr/>
                    <a:lstStyle/>
                    <a:p>
                      <a:r>
                        <a:rPr lang="en-US" sz="1000"/>
                        <a:t>220</a:t>
                      </a:r>
                    </a:p>
                  </a:txBody>
                  <a:tcPr/>
                </a:tc>
                <a:tc>
                  <a:txBody>
                    <a:bodyPr/>
                    <a:lstStyle/>
                    <a:p>
                      <a:r>
                        <a:rPr lang="en-US" sz="1000"/>
                        <a:t>0</a:t>
                      </a:r>
                    </a:p>
                  </a:txBody>
                  <a:tcPr/>
                </a:tc>
                <a:tc>
                  <a:txBody>
                    <a:bodyPr/>
                    <a:lstStyle/>
                    <a:p>
                      <a:r>
                        <a:rPr lang="en-US" sz="1000"/>
                        <a:t>219</a:t>
                      </a:r>
                    </a:p>
                  </a:txBody>
                  <a:tcPr/>
                </a:tc>
                <a:tc>
                  <a:txBody>
                    <a:bodyPr/>
                    <a:lstStyle/>
                    <a:p>
                      <a:r>
                        <a:rPr lang="en-US" sz="1000"/>
                        <a:t>99.5 %</a:t>
                      </a:r>
                    </a:p>
                  </a:txBody>
                  <a:tcPr/>
                </a:tc>
                <a:tc>
                  <a:txBody>
                    <a:bodyPr/>
                    <a:lstStyle/>
                    <a:p>
                      <a:r>
                        <a:rPr lang="en-US" sz="1000"/>
                        <a:t>202</a:t>
                      </a:r>
                    </a:p>
                  </a:txBody>
                  <a:tcPr/>
                </a:tc>
                <a:tc>
                  <a:txBody>
                    <a:bodyPr/>
                    <a:lstStyle/>
                    <a:p>
                      <a:r>
                        <a:rPr lang="en-US" sz="1000"/>
                        <a:t>0</a:t>
                      </a:r>
                    </a:p>
                  </a:txBody>
                  <a:tcPr/>
                </a:tc>
                <a:tc>
                  <a:txBody>
                    <a:bodyPr/>
                    <a:lstStyle/>
                    <a:p>
                      <a:r>
                        <a:rPr lang="en-US" sz="1000"/>
                        <a:t>202</a:t>
                      </a:r>
                    </a:p>
                  </a:txBody>
                  <a:tcPr/>
                </a:tc>
                <a:tc>
                  <a:txBody>
                    <a:bodyPr/>
                    <a:lstStyle/>
                    <a:p>
                      <a:r>
                        <a:rPr lang="en-US" sz="1000"/>
                        <a:t>100.0 %</a:t>
                      </a:r>
                    </a:p>
                  </a:txBody>
                  <a:tcPr/>
                </a:tc>
                <a:tc>
                  <a:txBody>
                    <a:bodyPr/>
                    <a:lstStyle/>
                    <a:p>
                      <a:r>
                        <a:rPr lang="en-US" sz="1000"/>
                        <a:t>52</a:t>
                      </a:r>
                    </a:p>
                  </a:txBody>
                  <a:tcPr/>
                </a:tc>
                <a:tc>
                  <a:txBody>
                    <a:bodyPr/>
                    <a:lstStyle/>
                    <a:p>
                      <a:r>
                        <a:rPr lang="en-US" sz="1000"/>
                        <a:t>57</a:t>
                      </a:r>
                    </a:p>
                  </a:txBody>
                  <a:tcPr/>
                </a:tc>
                <a:tc>
                  <a:txBody>
                    <a:bodyPr/>
                    <a:lstStyle/>
                    <a:p>
                      <a:r>
                        <a:rPr lang="en-US" sz="1000"/>
                        <a:t>25.9091 %</a:t>
                      </a:r>
                    </a:p>
                  </a:txBody>
                  <a:tcPr/>
                </a:tc>
                <a:extLst>
                  <a:ext uri="{0D108BD9-81ED-4DB2-BD59-A6C34878D82A}">
                    <a16:rowId xmlns:a16="http://schemas.microsoft.com/office/drawing/2014/main" val="4017114558"/>
                  </a:ext>
                </a:extLst>
              </a:tr>
            </a:tbl>
          </a:graphicData>
        </a:graphic>
      </p:graphicFrame>
      <p:sp>
        <p:nvSpPr>
          <p:cNvPr id="4" name="Text Placeholder 3">
            <a:extLst>
              <a:ext uri="{FF2B5EF4-FFF2-40B4-BE49-F238E27FC236}">
                <a16:creationId xmlns:a16="http://schemas.microsoft.com/office/drawing/2014/main" id="{23DC852B-9A08-4C51-998C-A9A8B6E88B8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4266555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7B92A-80CD-4F58-9002-CC30A96AC56E}"/>
              </a:ext>
            </a:extLst>
          </p:cNvPr>
          <p:cNvSpPr>
            <a:spLocks noGrp="1"/>
          </p:cNvSpPr>
          <p:nvPr>
            <p:ph type="title"/>
          </p:nvPr>
        </p:nvSpPr>
        <p:spPr/>
        <p:txBody>
          <a:bodyPr/>
          <a:lstStyle/>
          <a:p>
            <a:r>
              <a:rPr lang="en-US"/>
              <a:t>Facebook Fans Total | Buss AG</a:t>
            </a:r>
          </a:p>
        </p:txBody>
      </p:sp>
      <p:graphicFrame>
        <p:nvGraphicFramePr>
          <p:cNvPr id="6" name="Chart Placeholder 5">
            <a:extLst>
              <a:ext uri="{FF2B5EF4-FFF2-40B4-BE49-F238E27FC236}">
                <a16:creationId xmlns:a16="http://schemas.microsoft.com/office/drawing/2014/main" id="{EB54C5A3-7DF6-40DC-8DF9-0E5A7CB8BF6A}"/>
              </a:ext>
            </a:extLst>
          </p:cNvPr>
          <p:cNvGraphicFramePr>
            <a:graphicFrameLocks noGrp="1"/>
          </p:cNvGraphicFramePr>
          <p:nvPr>
            <p:ph type="chart" sz="quarter" idx="13"/>
            <p:extLst>
              <p:ext uri="{D42A27DB-BD31-4B8C-83A1-F6EECF244321}">
                <p14:modId xmlns:p14="http://schemas.microsoft.com/office/powerpoint/2010/main" val="21078769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1428E9-2098-4D8E-9590-0864D6D2FAAA}"/>
              </a:ext>
            </a:extLst>
          </p:cNvPr>
          <p:cNvSpPr>
            <a:spLocks noGrp="1"/>
          </p:cNvSpPr>
          <p:nvPr>
            <p:ph type="body" sz="quarter" idx="14"/>
          </p:nvPr>
        </p:nvSpPr>
        <p:spPr/>
        <p:txBody>
          <a:bodyPr/>
          <a:lstStyle/>
          <a:p>
            <a:r>
              <a:rPr lang="en-US"/>
              <a:t>05/15/2018 - 05/31/2018</a:t>
            </a:r>
          </a:p>
        </p:txBody>
      </p:sp>
      <p:sp>
        <p:nvSpPr>
          <p:cNvPr id="5" name="Footer Placeholder 4">
            <a:extLst>
              <a:ext uri="{FF2B5EF4-FFF2-40B4-BE49-F238E27FC236}">
                <a16:creationId xmlns:a16="http://schemas.microsoft.com/office/drawing/2014/main" id="{E2DD2A1F-AE38-4C3B-A5A8-9997B1759D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3760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BD632-AAD0-476D-93B5-C5543D18A2A7}"/>
              </a:ext>
            </a:extLst>
          </p:cNvPr>
          <p:cNvSpPr>
            <a:spLocks noGrp="1"/>
          </p:cNvSpPr>
          <p:nvPr>
            <p:ph type="title"/>
          </p:nvPr>
        </p:nvSpPr>
        <p:spPr/>
        <p:txBody>
          <a:bodyPr/>
          <a:lstStyle/>
          <a:p>
            <a:r>
              <a:rPr lang="en-US"/>
              <a:t>Facebook Fans Table | Buss AG</a:t>
            </a:r>
          </a:p>
        </p:txBody>
      </p:sp>
      <p:graphicFrame>
        <p:nvGraphicFramePr>
          <p:cNvPr id="5" name="Table Placeholder 4">
            <a:extLst>
              <a:ext uri="{FF2B5EF4-FFF2-40B4-BE49-F238E27FC236}">
                <a16:creationId xmlns:a16="http://schemas.microsoft.com/office/drawing/2014/main" id="{FAEDEA33-4259-4E2D-A710-732F838D50E7}"/>
              </a:ext>
            </a:extLst>
          </p:cNvPr>
          <p:cNvGraphicFramePr>
            <a:graphicFrameLocks noGrp="1"/>
          </p:cNvGraphicFramePr>
          <p:nvPr>
            <p:ph type="tbl" sz="quarter" idx="13"/>
            <p:extLst>
              <p:ext uri="{D42A27DB-BD31-4B8C-83A1-F6EECF244321}">
                <p14:modId xmlns:p14="http://schemas.microsoft.com/office/powerpoint/2010/main" val="3695224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65189575"/>
                    </a:ext>
                  </a:extLst>
                </a:gridCol>
                <a:gridCol w="1234440">
                  <a:extLst>
                    <a:ext uri="{9D8B030D-6E8A-4147-A177-3AD203B41FA5}">
                      <a16:colId xmlns:a16="http://schemas.microsoft.com/office/drawing/2014/main" val="338463895"/>
                    </a:ext>
                  </a:extLst>
                </a:gridCol>
                <a:gridCol w="822960">
                  <a:extLst>
                    <a:ext uri="{9D8B030D-6E8A-4147-A177-3AD203B41FA5}">
                      <a16:colId xmlns:a16="http://schemas.microsoft.com/office/drawing/2014/main" val="2821915671"/>
                    </a:ext>
                  </a:extLst>
                </a:gridCol>
                <a:gridCol w="822960">
                  <a:extLst>
                    <a:ext uri="{9D8B030D-6E8A-4147-A177-3AD203B41FA5}">
                      <a16:colId xmlns:a16="http://schemas.microsoft.com/office/drawing/2014/main" val="3088420027"/>
                    </a:ext>
                  </a:extLst>
                </a:gridCol>
                <a:gridCol w="822960">
                  <a:extLst>
                    <a:ext uri="{9D8B030D-6E8A-4147-A177-3AD203B41FA5}">
                      <a16:colId xmlns:a16="http://schemas.microsoft.com/office/drawing/2014/main" val="1255439045"/>
                    </a:ext>
                  </a:extLst>
                </a:gridCol>
                <a:gridCol w="822960">
                  <a:extLst>
                    <a:ext uri="{9D8B030D-6E8A-4147-A177-3AD203B41FA5}">
                      <a16:colId xmlns:a16="http://schemas.microsoft.com/office/drawing/2014/main" val="3957287435"/>
                    </a:ext>
                  </a:extLst>
                </a:gridCol>
                <a:gridCol w="822960">
                  <a:extLst>
                    <a:ext uri="{9D8B030D-6E8A-4147-A177-3AD203B41FA5}">
                      <a16:colId xmlns:a16="http://schemas.microsoft.com/office/drawing/2014/main" val="3838301395"/>
                    </a:ext>
                  </a:extLst>
                </a:gridCol>
                <a:gridCol w="822960">
                  <a:extLst>
                    <a:ext uri="{9D8B030D-6E8A-4147-A177-3AD203B41FA5}">
                      <a16:colId xmlns:a16="http://schemas.microsoft.com/office/drawing/2014/main" val="89536992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268843509"/>
                  </a:ext>
                </a:extLst>
              </a:tr>
              <a:tr h="370840">
                <a:tc>
                  <a:txBody>
                    <a:bodyPr/>
                    <a:lstStyle/>
                    <a:p>
                      <a:r>
                        <a:rPr lang="en-US" sz="1000"/>
                        <a:t>Buss AG</a:t>
                      </a:r>
                    </a:p>
                  </a:txBody>
                  <a:tcPr/>
                </a:tc>
                <a:tc>
                  <a:txBody>
                    <a:bodyPr/>
                    <a:lstStyle/>
                    <a:p>
                      <a:r>
                        <a:rPr lang="en-US" sz="1000"/>
                        <a:t>n/a</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1062239547"/>
                  </a:ext>
                </a:extLst>
              </a:tr>
            </a:tbl>
          </a:graphicData>
        </a:graphic>
      </p:graphicFrame>
      <p:sp>
        <p:nvSpPr>
          <p:cNvPr id="4" name="Text Placeholder 3">
            <a:extLst>
              <a:ext uri="{FF2B5EF4-FFF2-40B4-BE49-F238E27FC236}">
                <a16:creationId xmlns:a16="http://schemas.microsoft.com/office/drawing/2014/main" id="{2EF9C8F1-74E8-4A08-BF07-83A7F33B69C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2485754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1DBC1-A5C2-4E17-876C-4BD96247CBFF}"/>
              </a:ext>
            </a:extLst>
          </p:cNvPr>
          <p:cNvSpPr>
            <a:spLocks noGrp="1"/>
          </p:cNvSpPr>
          <p:nvPr>
            <p:ph type="title"/>
          </p:nvPr>
        </p:nvSpPr>
        <p:spPr/>
        <p:txBody>
          <a:bodyPr/>
          <a:lstStyle/>
          <a:p>
            <a:r>
              <a:rPr lang="en-US"/>
              <a:t>Facebook Fans Lost | Buss AG</a:t>
            </a:r>
          </a:p>
        </p:txBody>
      </p:sp>
      <p:graphicFrame>
        <p:nvGraphicFramePr>
          <p:cNvPr id="6" name="Chart Placeholder 5">
            <a:extLst>
              <a:ext uri="{FF2B5EF4-FFF2-40B4-BE49-F238E27FC236}">
                <a16:creationId xmlns:a16="http://schemas.microsoft.com/office/drawing/2014/main" id="{6376FE7E-D441-44BE-8F24-00FBFB8272A9}"/>
              </a:ext>
            </a:extLst>
          </p:cNvPr>
          <p:cNvGraphicFramePr>
            <a:graphicFrameLocks noGrp="1"/>
          </p:cNvGraphicFramePr>
          <p:nvPr>
            <p:ph type="chart" sz="quarter" idx="13"/>
            <p:extLst>
              <p:ext uri="{D42A27DB-BD31-4B8C-83A1-F6EECF244321}">
                <p14:modId xmlns:p14="http://schemas.microsoft.com/office/powerpoint/2010/main" val="668870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32B18B-FBDF-4652-B3EA-A4C3C288B7B8}"/>
              </a:ext>
            </a:extLst>
          </p:cNvPr>
          <p:cNvSpPr>
            <a:spLocks noGrp="1"/>
          </p:cNvSpPr>
          <p:nvPr>
            <p:ph type="body" sz="quarter" idx="14"/>
          </p:nvPr>
        </p:nvSpPr>
        <p:spPr/>
        <p:txBody>
          <a:bodyPr/>
          <a:lstStyle/>
          <a:p>
            <a:r>
              <a:rPr lang="en-US"/>
              <a:t>05/15/2018 - 05/31/2018</a:t>
            </a:r>
          </a:p>
        </p:txBody>
      </p:sp>
      <p:sp>
        <p:nvSpPr>
          <p:cNvPr id="5" name="Footer Placeholder 4">
            <a:extLst>
              <a:ext uri="{FF2B5EF4-FFF2-40B4-BE49-F238E27FC236}">
                <a16:creationId xmlns:a16="http://schemas.microsoft.com/office/drawing/2014/main" id="{34413304-70AA-4F63-A11F-AD8821C1CB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44290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BC05F-DBAE-4CDE-BD37-7C4B27F92F8E}"/>
              </a:ext>
            </a:extLst>
          </p:cNvPr>
          <p:cNvSpPr>
            <a:spLocks noGrp="1"/>
          </p:cNvSpPr>
          <p:nvPr>
            <p:ph type="title"/>
          </p:nvPr>
        </p:nvSpPr>
        <p:spPr/>
        <p:txBody>
          <a:bodyPr/>
          <a:lstStyle/>
          <a:p>
            <a:r>
              <a:rPr lang="en-US"/>
              <a:t>Facebook Own Posts Table  | Buss AG - 1 of 8</a:t>
            </a:r>
          </a:p>
        </p:txBody>
      </p:sp>
      <p:graphicFrame>
        <p:nvGraphicFramePr>
          <p:cNvPr id="5" name="Table Placeholder 4">
            <a:extLst>
              <a:ext uri="{FF2B5EF4-FFF2-40B4-BE49-F238E27FC236}">
                <a16:creationId xmlns:a16="http://schemas.microsoft.com/office/drawing/2014/main" id="{EA86775B-A6B3-49AA-B8BC-5C76C753424C}"/>
              </a:ext>
            </a:extLst>
          </p:cNvPr>
          <p:cNvGraphicFramePr>
            <a:graphicFrameLocks noGrp="1"/>
          </p:cNvGraphicFramePr>
          <p:nvPr>
            <p:ph type="tbl" sz="quarter" idx="13"/>
            <p:extLst>
              <p:ext uri="{D42A27DB-BD31-4B8C-83A1-F6EECF244321}">
                <p14:modId xmlns:p14="http://schemas.microsoft.com/office/powerpoint/2010/main" val="4272368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14364894"/>
                    </a:ext>
                  </a:extLst>
                </a:gridCol>
                <a:gridCol w="370332">
                  <a:extLst>
                    <a:ext uri="{9D8B030D-6E8A-4147-A177-3AD203B41FA5}">
                      <a16:colId xmlns:a16="http://schemas.microsoft.com/office/drawing/2014/main" val="259553975"/>
                    </a:ext>
                  </a:extLst>
                </a:gridCol>
                <a:gridCol w="370332">
                  <a:extLst>
                    <a:ext uri="{9D8B030D-6E8A-4147-A177-3AD203B41FA5}">
                      <a16:colId xmlns:a16="http://schemas.microsoft.com/office/drawing/2014/main" val="2423342981"/>
                    </a:ext>
                  </a:extLst>
                </a:gridCol>
                <a:gridCol w="370332">
                  <a:extLst>
                    <a:ext uri="{9D8B030D-6E8A-4147-A177-3AD203B41FA5}">
                      <a16:colId xmlns:a16="http://schemas.microsoft.com/office/drawing/2014/main" val="1993494477"/>
                    </a:ext>
                  </a:extLst>
                </a:gridCol>
                <a:gridCol w="329184">
                  <a:extLst>
                    <a:ext uri="{9D8B030D-6E8A-4147-A177-3AD203B41FA5}">
                      <a16:colId xmlns:a16="http://schemas.microsoft.com/office/drawing/2014/main" val="4142213628"/>
                    </a:ext>
                  </a:extLst>
                </a:gridCol>
                <a:gridCol w="329184">
                  <a:extLst>
                    <a:ext uri="{9D8B030D-6E8A-4147-A177-3AD203B41FA5}">
                      <a16:colId xmlns:a16="http://schemas.microsoft.com/office/drawing/2014/main" val="2070645983"/>
                    </a:ext>
                  </a:extLst>
                </a:gridCol>
                <a:gridCol w="329184">
                  <a:extLst>
                    <a:ext uri="{9D8B030D-6E8A-4147-A177-3AD203B41FA5}">
                      <a16:colId xmlns:a16="http://schemas.microsoft.com/office/drawing/2014/main" val="1782027045"/>
                    </a:ext>
                  </a:extLst>
                </a:gridCol>
                <a:gridCol w="329184">
                  <a:extLst>
                    <a:ext uri="{9D8B030D-6E8A-4147-A177-3AD203B41FA5}">
                      <a16:colId xmlns:a16="http://schemas.microsoft.com/office/drawing/2014/main" val="639578823"/>
                    </a:ext>
                  </a:extLst>
                </a:gridCol>
                <a:gridCol w="329184">
                  <a:extLst>
                    <a:ext uri="{9D8B030D-6E8A-4147-A177-3AD203B41FA5}">
                      <a16:colId xmlns:a16="http://schemas.microsoft.com/office/drawing/2014/main" val="2710734486"/>
                    </a:ext>
                  </a:extLst>
                </a:gridCol>
                <a:gridCol w="329184">
                  <a:extLst>
                    <a:ext uri="{9D8B030D-6E8A-4147-A177-3AD203B41FA5}">
                      <a16:colId xmlns:a16="http://schemas.microsoft.com/office/drawing/2014/main" val="4025912317"/>
                    </a:ext>
                  </a:extLst>
                </a:gridCol>
                <a:gridCol w="329184">
                  <a:extLst>
                    <a:ext uri="{9D8B030D-6E8A-4147-A177-3AD203B41FA5}">
                      <a16:colId xmlns:a16="http://schemas.microsoft.com/office/drawing/2014/main" val="1452353633"/>
                    </a:ext>
                  </a:extLst>
                </a:gridCol>
                <a:gridCol w="329184">
                  <a:extLst>
                    <a:ext uri="{9D8B030D-6E8A-4147-A177-3AD203B41FA5}">
                      <a16:colId xmlns:a16="http://schemas.microsoft.com/office/drawing/2014/main" val="2235868953"/>
                    </a:ext>
                  </a:extLst>
                </a:gridCol>
                <a:gridCol w="329184">
                  <a:extLst>
                    <a:ext uri="{9D8B030D-6E8A-4147-A177-3AD203B41FA5}">
                      <a16:colId xmlns:a16="http://schemas.microsoft.com/office/drawing/2014/main" val="1697477947"/>
                    </a:ext>
                  </a:extLst>
                </a:gridCol>
                <a:gridCol w="370332">
                  <a:extLst>
                    <a:ext uri="{9D8B030D-6E8A-4147-A177-3AD203B41FA5}">
                      <a16:colId xmlns:a16="http://schemas.microsoft.com/office/drawing/2014/main" val="1256220368"/>
                    </a:ext>
                  </a:extLst>
                </a:gridCol>
                <a:gridCol w="370332">
                  <a:extLst>
                    <a:ext uri="{9D8B030D-6E8A-4147-A177-3AD203B41FA5}">
                      <a16:colId xmlns:a16="http://schemas.microsoft.com/office/drawing/2014/main" val="815742688"/>
                    </a:ext>
                  </a:extLst>
                </a:gridCol>
                <a:gridCol w="329184">
                  <a:extLst>
                    <a:ext uri="{9D8B030D-6E8A-4147-A177-3AD203B41FA5}">
                      <a16:colId xmlns:a16="http://schemas.microsoft.com/office/drawing/2014/main" val="174541461"/>
                    </a:ext>
                  </a:extLst>
                </a:gridCol>
                <a:gridCol w="329184">
                  <a:extLst>
                    <a:ext uri="{9D8B030D-6E8A-4147-A177-3AD203B41FA5}">
                      <a16:colId xmlns:a16="http://schemas.microsoft.com/office/drawing/2014/main" val="1153747715"/>
                    </a:ext>
                  </a:extLst>
                </a:gridCol>
                <a:gridCol w="370332">
                  <a:extLst>
                    <a:ext uri="{9D8B030D-6E8A-4147-A177-3AD203B41FA5}">
                      <a16:colId xmlns:a16="http://schemas.microsoft.com/office/drawing/2014/main" val="451227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84106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- 2018-05-31 21:15:28 </a:t>
                      </a:r>
                      <a:r>
                        <a:rPr kumimoji="0" lang="en-US" sz="1000" b="0" i="0" u="none" strike="noStrike" kern="1200" cap="none" spc="0" normalizeH="0" baseline="0" noProof="0">
                          <a:ln>
                            <a:noFill/>
                          </a:ln>
                          <a:solidFill>
                            <a:prstClr val="black"/>
                          </a:solidFill>
                          <a:effectLst/>
                          <a:uLnTx/>
                          <a:uFillTx/>
                          <a:latin typeface="+mn-lt"/>
                          <a:ea typeface="+mn-ea"/>
                          <a:cs typeface="+mn-cs"/>
                        </a:rPr>
                        <a:t> 
 The detailed technical improvements of the COMPEO compounder series determined the technical discussions at the BUSS stand in Milan today. Around the process section we were able to present the enlarged inlet opening with venting option, the excellent accessibility of the process section with a unique 120° opening angle and the degassing at the discharge unit, to mention only a few of them. In general, the new COMPEO twin screw discharge unit attracts great interest. The new machine design is also well received. Today we were able to welcome many visitors a second time at our booth for further in-depth discussions.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9381497"/>
                  </a:ext>
                </a:extLst>
              </a:tr>
            </a:tbl>
          </a:graphicData>
        </a:graphic>
      </p:graphicFrame>
      <p:sp>
        <p:nvSpPr>
          <p:cNvPr id="4" name="Text Placeholder 3">
            <a:extLst>
              <a:ext uri="{FF2B5EF4-FFF2-40B4-BE49-F238E27FC236}">
                <a16:creationId xmlns:a16="http://schemas.microsoft.com/office/drawing/2014/main" id="{CE66595D-65DA-43CC-8910-D3978DFDABA6}"/>
              </a:ext>
            </a:extLst>
          </p:cNvPr>
          <p:cNvSpPr>
            <a:spLocks noGrp="1"/>
          </p:cNvSpPr>
          <p:nvPr>
            <p:ph type="body" sz="quarter" idx="14"/>
          </p:nvPr>
        </p:nvSpPr>
        <p:spPr/>
        <p:txBody>
          <a:bodyPr/>
          <a:lstStyle/>
          <a:p>
            <a:r>
              <a:rPr lang="en-US"/>
              <a:t>05/15/2018 - 05/31/2018</a:t>
            </a:r>
          </a:p>
        </p:txBody>
      </p:sp>
    </p:spTree>
    <p:extLst>
      <p:ext uri="{BB962C8B-B14F-4D97-AF65-F5344CB8AC3E}">
        <p14:creationId xmlns:p14="http://schemas.microsoft.com/office/powerpoint/2010/main" val="23925325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56CA7-F678-4110-8871-ED6F7B07AE4F}"/>
              </a:ext>
            </a:extLst>
          </p:cNvPr>
          <p:cNvSpPr>
            <a:spLocks noGrp="1"/>
          </p:cNvSpPr>
          <p:nvPr>
            <p:ph type="title"/>
          </p:nvPr>
        </p:nvSpPr>
        <p:spPr/>
        <p:txBody>
          <a:bodyPr/>
          <a:lstStyle/>
          <a:p>
            <a:r>
              <a:rPr lang="en-US"/>
              <a:t>Facebook Own Posts Table  | Buss AG - 2 of 8</a:t>
            </a:r>
          </a:p>
        </p:txBody>
      </p:sp>
      <p:graphicFrame>
        <p:nvGraphicFramePr>
          <p:cNvPr id="5" name="Table Placeholder 4">
            <a:extLst>
              <a:ext uri="{FF2B5EF4-FFF2-40B4-BE49-F238E27FC236}">
                <a16:creationId xmlns:a16="http://schemas.microsoft.com/office/drawing/2014/main" id="{A547A4BA-0F7F-4F75-B225-BDF8CD514E38}"/>
              </a:ext>
            </a:extLst>
          </p:cNvPr>
          <p:cNvGraphicFramePr>
            <a:graphicFrameLocks noGrp="1"/>
          </p:cNvGraphicFramePr>
          <p:nvPr>
            <p:ph type="tbl" sz="quarter" idx="13"/>
            <p:extLst>
              <p:ext uri="{D42A27DB-BD31-4B8C-83A1-F6EECF244321}">
                <p14:modId xmlns:p14="http://schemas.microsoft.com/office/powerpoint/2010/main" val="3398559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16965358"/>
                    </a:ext>
                  </a:extLst>
                </a:gridCol>
                <a:gridCol w="370332">
                  <a:extLst>
                    <a:ext uri="{9D8B030D-6E8A-4147-A177-3AD203B41FA5}">
                      <a16:colId xmlns:a16="http://schemas.microsoft.com/office/drawing/2014/main" val="997497740"/>
                    </a:ext>
                  </a:extLst>
                </a:gridCol>
                <a:gridCol w="370332">
                  <a:extLst>
                    <a:ext uri="{9D8B030D-6E8A-4147-A177-3AD203B41FA5}">
                      <a16:colId xmlns:a16="http://schemas.microsoft.com/office/drawing/2014/main" val="1022423311"/>
                    </a:ext>
                  </a:extLst>
                </a:gridCol>
                <a:gridCol w="370332">
                  <a:extLst>
                    <a:ext uri="{9D8B030D-6E8A-4147-A177-3AD203B41FA5}">
                      <a16:colId xmlns:a16="http://schemas.microsoft.com/office/drawing/2014/main" val="293270911"/>
                    </a:ext>
                  </a:extLst>
                </a:gridCol>
                <a:gridCol w="329184">
                  <a:extLst>
                    <a:ext uri="{9D8B030D-6E8A-4147-A177-3AD203B41FA5}">
                      <a16:colId xmlns:a16="http://schemas.microsoft.com/office/drawing/2014/main" val="672335029"/>
                    </a:ext>
                  </a:extLst>
                </a:gridCol>
                <a:gridCol w="329184">
                  <a:extLst>
                    <a:ext uri="{9D8B030D-6E8A-4147-A177-3AD203B41FA5}">
                      <a16:colId xmlns:a16="http://schemas.microsoft.com/office/drawing/2014/main" val="1063535430"/>
                    </a:ext>
                  </a:extLst>
                </a:gridCol>
                <a:gridCol w="329184">
                  <a:extLst>
                    <a:ext uri="{9D8B030D-6E8A-4147-A177-3AD203B41FA5}">
                      <a16:colId xmlns:a16="http://schemas.microsoft.com/office/drawing/2014/main" val="1383202819"/>
                    </a:ext>
                  </a:extLst>
                </a:gridCol>
                <a:gridCol w="329184">
                  <a:extLst>
                    <a:ext uri="{9D8B030D-6E8A-4147-A177-3AD203B41FA5}">
                      <a16:colId xmlns:a16="http://schemas.microsoft.com/office/drawing/2014/main" val="1891576464"/>
                    </a:ext>
                  </a:extLst>
                </a:gridCol>
                <a:gridCol w="329184">
                  <a:extLst>
                    <a:ext uri="{9D8B030D-6E8A-4147-A177-3AD203B41FA5}">
                      <a16:colId xmlns:a16="http://schemas.microsoft.com/office/drawing/2014/main" val="859543367"/>
                    </a:ext>
                  </a:extLst>
                </a:gridCol>
                <a:gridCol w="329184">
                  <a:extLst>
                    <a:ext uri="{9D8B030D-6E8A-4147-A177-3AD203B41FA5}">
                      <a16:colId xmlns:a16="http://schemas.microsoft.com/office/drawing/2014/main" val="1695306662"/>
                    </a:ext>
                  </a:extLst>
                </a:gridCol>
                <a:gridCol w="329184">
                  <a:extLst>
                    <a:ext uri="{9D8B030D-6E8A-4147-A177-3AD203B41FA5}">
                      <a16:colId xmlns:a16="http://schemas.microsoft.com/office/drawing/2014/main" val="588336544"/>
                    </a:ext>
                  </a:extLst>
                </a:gridCol>
                <a:gridCol w="329184">
                  <a:extLst>
                    <a:ext uri="{9D8B030D-6E8A-4147-A177-3AD203B41FA5}">
                      <a16:colId xmlns:a16="http://schemas.microsoft.com/office/drawing/2014/main" val="94720089"/>
                    </a:ext>
                  </a:extLst>
                </a:gridCol>
                <a:gridCol w="329184">
                  <a:extLst>
                    <a:ext uri="{9D8B030D-6E8A-4147-A177-3AD203B41FA5}">
                      <a16:colId xmlns:a16="http://schemas.microsoft.com/office/drawing/2014/main" val="562402147"/>
                    </a:ext>
                  </a:extLst>
                </a:gridCol>
                <a:gridCol w="370332">
                  <a:extLst>
                    <a:ext uri="{9D8B030D-6E8A-4147-A177-3AD203B41FA5}">
                      <a16:colId xmlns:a16="http://schemas.microsoft.com/office/drawing/2014/main" val="567108234"/>
                    </a:ext>
                  </a:extLst>
                </a:gridCol>
                <a:gridCol w="370332">
                  <a:extLst>
                    <a:ext uri="{9D8B030D-6E8A-4147-A177-3AD203B41FA5}">
                      <a16:colId xmlns:a16="http://schemas.microsoft.com/office/drawing/2014/main" val="519120559"/>
                    </a:ext>
                  </a:extLst>
                </a:gridCol>
                <a:gridCol w="329184">
                  <a:extLst>
                    <a:ext uri="{9D8B030D-6E8A-4147-A177-3AD203B41FA5}">
                      <a16:colId xmlns:a16="http://schemas.microsoft.com/office/drawing/2014/main" val="887993001"/>
                    </a:ext>
                  </a:extLst>
                </a:gridCol>
                <a:gridCol w="329184">
                  <a:extLst>
                    <a:ext uri="{9D8B030D-6E8A-4147-A177-3AD203B41FA5}">
                      <a16:colId xmlns:a16="http://schemas.microsoft.com/office/drawing/2014/main" val="3505575061"/>
                    </a:ext>
                  </a:extLst>
                </a:gridCol>
                <a:gridCol w="370332">
                  <a:extLst>
                    <a:ext uri="{9D8B030D-6E8A-4147-A177-3AD203B41FA5}">
                      <a16:colId xmlns:a16="http://schemas.microsoft.com/office/drawing/2014/main" val="120484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81545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- 2018-05-31 10:42:58 </a:t>
                      </a:r>
                      <a:r>
                        <a:rPr kumimoji="0" lang="en-US" sz="1000" b="0" i="0" u="none" strike="noStrike" kern="1200" cap="none" spc="0" normalizeH="0" baseline="0" noProof="0">
                          <a:ln>
                            <a:noFill/>
                          </a:ln>
                          <a:solidFill>
                            <a:prstClr val="black"/>
                          </a:solidFill>
                          <a:effectLst/>
                          <a:uLnTx/>
                          <a:uFillTx/>
                          <a:latin typeface="+mn-lt"/>
                          <a:ea typeface="+mn-ea"/>
                          <a:cs typeface="+mn-cs"/>
                        </a:rPr>
                        <a:t> 
 Thanks to all long-standing customers and interested parties who visit us at our booth at the PLAST 2018 and ask so many questions about the new compounder technology of the COMPEO. You can meet us here until Friday, June 1, 2018 (Booth C161, Hall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98311382"/>
                  </a:ext>
                </a:extLst>
              </a:tr>
            </a:tbl>
          </a:graphicData>
        </a:graphic>
      </p:graphicFrame>
      <p:sp>
        <p:nvSpPr>
          <p:cNvPr id="4" name="Text Placeholder 3">
            <a:extLst>
              <a:ext uri="{FF2B5EF4-FFF2-40B4-BE49-F238E27FC236}">
                <a16:creationId xmlns:a16="http://schemas.microsoft.com/office/drawing/2014/main" id="{2432DF99-2AC7-4646-8F19-7E20F4629F2B}"/>
              </a:ext>
            </a:extLst>
          </p:cNvPr>
          <p:cNvSpPr>
            <a:spLocks noGrp="1"/>
          </p:cNvSpPr>
          <p:nvPr>
            <p:ph type="body" sz="quarter" idx="14"/>
          </p:nvPr>
        </p:nvSpPr>
        <p:spPr/>
        <p:txBody>
          <a:bodyPr/>
          <a:lstStyle/>
          <a:p>
            <a:r>
              <a:rPr lang="en-US"/>
              <a:t>05/15/2018 - 05/31/2018</a:t>
            </a:r>
          </a:p>
        </p:txBody>
      </p:sp>
    </p:spTree>
    <p:extLst>
      <p:ext uri="{BB962C8B-B14F-4D97-AF65-F5344CB8AC3E}">
        <p14:creationId xmlns:p14="http://schemas.microsoft.com/office/powerpoint/2010/main" val="27586977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52EC8-E81B-43FF-B90F-814E1264A5C6}"/>
              </a:ext>
            </a:extLst>
          </p:cNvPr>
          <p:cNvSpPr>
            <a:spLocks noGrp="1"/>
          </p:cNvSpPr>
          <p:nvPr>
            <p:ph type="title"/>
          </p:nvPr>
        </p:nvSpPr>
        <p:spPr/>
        <p:txBody>
          <a:bodyPr/>
          <a:lstStyle/>
          <a:p>
            <a:r>
              <a:rPr lang="en-US"/>
              <a:t>Facebook Own Posts Table  | Buss AG - 3 of 8</a:t>
            </a:r>
          </a:p>
        </p:txBody>
      </p:sp>
      <p:graphicFrame>
        <p:nvGraphicFramePr>
          <p:cNvPr id="5" name="Table Placeholder 4">
            <a:extLst>
              <a:ext uri="{FF2B5EF4-FFF2-40B4-BE49-F238E27FC236}">
                <a16:creationId xmlns:a16="http://schemas.microsoft.com/office/drawing/2014/main" id="{C80BB0C0-DF43-4091-98EC-3D371EE2F025}"/>
              </a:ext>
            </a:extLst>
          </p:cNvPr>
          <p:cNvGraphicFramePr>
            <a:graphicFrameLocks noGrp="1"/>
          </p:cNvGraphicFramePr>
          <p:nvPr>
            <p:ph type="tbl" sz="quarter" idx="13"/>
            <p:extLst>
              <p:ext uri="{D42A27DB-BD31-4B8C-83A1-F6EECF244321}">
                <p14:modId xmlns:p14="http://schemas.microsoft.com/office/powerpoint/2010/main" val="2665997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234237"/>
                    </a:ext>
                  </a:extLst>
                </a:gridCol>
                <a:gridCol w="370332">
                  <a:extLst>
                    <a:ext uri="{9D8B030D-6E8A-4147-A177-3AD203B41FA5}">
                      <a16:colId xmlns:a16="http://schemas.microsoft.com/office/drawing/2014/main" val="3902988165"/>
                    </a:ext>
                  </a:extLst>
                </a:gridCol>
                <a:gridCol w="370332">
                  <a:extLst>
                    <a:ext uri="{9D8B030D-6E8A-4147-A177-3AD203B41FA5}">
                      <a16:colId xmlns:a16="http://schemas.microsoft.com/office/drawing/2014/main" val="1426501244"/>
                    </a:ext>
                  </a:extLst>
                </a:gridCol>
                <a:gridCol w="370332">
                  <a:extLst>
                    <a:ext uri="{9D8B030D-6E8A-4147-A177-3AD203B41FA5}">
                      <a16:colId xmlns:a16="http://schemas.microsoft.com/office/drawing/2014/main" val="3219073470"/>
                    </a:ext>
                  </a:extLst>
                </a:gridCol>
                <a:gridCol w="329184">
                  <a:extLst>
                    <a:ext uri="{9D8B030D-6E8A-4147-A177-3AD203B41FA5}">
                      <a16:colId xmlns:a16="http://schemas.microsoft.com/office/drawing/2014/main" val="2323891955"/>
                    </a:ext>
                  </a:extLst>
                </a:gridCol>
                <a:gridCol w="329184">
                  <a:extLst>
                    <a:ext uri="{9D8B030D-6E8A-4147-A177-3AD203B41FA5}">
                      <a16:colId xmlns:a16="http://schemas.microsoft.com/office/drawing/2014/main" val="2673725043"/>
                    </a:ext>
                  </a:extLst>
                </a:gridCol>
                <a:gridCol w="329184">
                  <a:extLst>
                    <a:ext uri="{9D8B030D-6E8A-4147-A177-3AD203B41FA5}">
                      <a16:colId xmlns:a16="http://schemas.microsoft.com/office/drawing/2014/main" val="3948891340"/>
                    </a:ext>
                  </a:extLst>
                </a:gridCol>
                <a:gridCol w="329184">
                  <a:extLst>
                    <a:ext uri="{9D8B030D-6E8A-4147-A177-3AD203B41FA5}">
                      <a16:colId xmlns:a16="http://schemas.microsoft.com/office/drawing/2014/main" val="4253933547"/>
                    </a:ext>
                  </a:extLst>
                </a:gridCol>
                <a:gridCol w="329184">
                  <a:extLst>
                    <a:ext uri="{9D8B030D-6E8A-4147-A177-3AD203B41FA5}">
                      <a16:colId xmlns:a16="http://schemas.microsoft.com/office/drawing/2014/main" val="620441096"/>
                    </a:ext>
                  </a:extLst>
                </a:gridCol>
                <a:gridCol w="329184">
                  <a:extLst>
                    <a:ext uri="{9D8B030D-6E8A-4147-A177-3AD203B41FA5}">
                      <a16:colId xmlns:a16="http://schemas.microsoft.com/office/drawing/2014/main" val="3908717403"/>
                    </a:ext>
                  </a:extLst>
                </a:gridCol>
                <a:gridCol w="329184">
                  <a:extLst>
                    <a:ext uri="{9D8B030D-6E8A-4147-A177-3AD203B41FA5}">
                      <a16:colId xmlns:a16="http://schemas.microsoft.com/office/drawing/2014/main" val="497876296"/>
                    </a:ext>
                  </a:extLst>
                </a:gridCol>
                <a:gridCol w="329184">
                  <a:extLst>
                    <a:ext uri="{9D8B030D-6E8A-4147-A177-3AD203B41FA5}">
                      <a16:colId xmlns:a16="http://schemas.microsoft.com/office/drawing/2014/main" val="558547755"/>
                    </a:ext>
                  </a:extLst>
                </a:gridCol>
                <a:gridCol w="329184">
                  <a:extLst>
                    <a:ext uri="{9D8B030D-6E8A-4147-A177-3AD203B41FA5}">
                      <a16:colId xmlns:a16="http://schemas.microsoft.com/office/drawing/2014/main" val="263267411"/>
                    </a:ext>
                  </a:extLst>
                </a:gridCol>
                <a:gridCol w="370332">
                  <a:extLst>
                    <a:ext uri="{9D8B030D-6E8A-4147-A177-3AD203B41FA5}">
                      <a16:colId xmlns:a16="http://schemas.microsoft.com/office/drawing/2014/main" val="3232393515"/>
                    </a:ext>
                  </a:extLst>
                </a:gridCol>
                <a:gridCol w="370332">
                  <a:extLst>
                    <a:ext uri="{9D8B030D-6E8A-4147-A177-3AD203B41FA5}">
                      <a16:colId xmlns:a16="http://schemas.microsoft.com/office/drawing/2014/main" val="2062040654"/>
                    </a:ext>
                  </a:extLst>
                </a:gridCol>
                <a:gridCol w="329184">
                  <a:extLst>
                    <a:ext uri="{9D8B030D-6E8A-4147-A177-3AD203B41FA5}">
                      <a16:colId xmlns:a16="http://schemas.microsoft.com/office/drawing/2014/main" val="3464681199"/>
                    </a:ext>
                  </a:extLst>
                </a:gridCol>
                <a:gridCol w="329184">
                  <a:extLst>
                    <a:ext uri="{9D8B030D-6E8A-4147-A177-3AD203B41FA5}">
                      <a16:colId xmlns:a16="http://schemas.microsoft.com/office/drawing/2014/main" val="634636186"/>
                    </a:ext>
                  </a:extLst>
                </a:gridCol>
                <a:gridCol w="370332">
                  <a:extLst>
                    <a:ext uri="{9D8B030D-6E8A-4147-A177-3AD203B41FA5}">
                      <a16:colId xmlns:a16="http://schemas.microsoft.com/office/drawing/2014/main" val="2947484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76919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- 2018-05-30 17:30:17 </a:t>
                      </a:r>
                      <a:r>
                        <a:rPr kumimoji="0" lang="en-US" sz="1000" b="0" i="0" u="none" strike="noStrike" kern="1200" cap="none" spc="0" normalizeH="0" baseline="0" noProof="0">
                          <a:ln>
                            <a:noFill/>
                          </a:ln>
                          <a:solidFill>
                            <a:prstClr val="black"/>
                          </a:solidFill>
                          <a:effectLst/>
                          <a:uLnTx/>
                          <a:uFillTx/>
                          <a:latin typeface="+mn-lt"/>
                          <a:ea typeface="+mn-ea"/>
                          <a:cs typeface="+mn-cs"/>
                        </a:rPr>
                        <a:t> 
 A successful day at PLAST 2018 comes to an end. Interest in the new compounder generation COMPEO is very high in Milan. The new process options and innovative twin screw discharge are being discussed in detail. This new series is a technological milestone that meets the increasing demands of the polymer industry. Meet BUSS and the COMPEO compounding technology until June 1, 2018 at the PLAST in Milan in Hall 13, Stand C161. 
To learn more about the new process section and the large process window, see the video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25574449"/>
                  </a:ext>
                </a:extLst>
              </a:tr>
            </a:tbl>
          </a:graphicData>
        </a:graphic>
      </p:graphicFrame>
      <p:sp>
        <p:nvSpPr>
          <p:cNvPr id="4" name="Text Placeholder 3">
            <a:extLst>
              <a:ext uri="{FF2B5EF4-FFF2-40B4-BE49-F238E27FC236}">
                <a16:creationId xmlns:a16="http://schemas.microsoft.com/office/drawing/2014/main" id="{405AD45D-BFE9-4C5E-BDE4-F139D5DFEF50}"/>
              </a:ext>
            </a:extLst>
          </p:cNvPr>
          <p:cNvSpPr>
            <a:spLocks noGrp="1"/>
          </p:cNvSpPr>
          <p:nvPr>
            <p:ph type="body" sz="quarter" idx="14"/>
          </p:nvPr>
        </p:nvSpPr>
        <p:spPr/>
        <p:txBody>
          <a:bodyPr/>
          <a:lstStyle/>
          <a:p>
            <a:r>
              <a:rPr lang="en-US"/>
              <a:t>05/15/2018 - 05/31/2018</a:t>
            </a:r>
          </a:p>
        </p:txBody>
      </p:sp>
    </p:spTree>
    <p:extLst>
      <p:ext uri="{BB962C8B-B14F-4D97-AF65-F5344CB8AC3E}">
        <p14:creationId xmlns:p14="http://schemas.microsoft.com/office/powerpoint/2010/main" val="10047665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002AD-8C78-4038-9DFF-15A3EA486CB6}"/>
              </a:ext>
            </a:extLst>
          </p:cNvPr>
          <p:cNvSpPr>
            <a:spLocks noGrp="1"/>
          </p:cNvSpPr>
          <p:nvPr>
            <p:ph type="title"/>
          </p:nvPr>
        </p:nvSpPr>
        <p:spPr/>
        <p:txBody>
          <a:bodyPr/>
          <a:lstStyle/>
          <a:p>
            <a:r>
              <a:rPr lang="en-US"/>
              <a:t>Facebook Own Posts Table  | Buss AG - 4 of 8</a:t>
            </a:r>
          </a:p>
        </p:txBody>
      </p:sp>
      <p:graphicFrame>
        <p:nvGraphicFramePr>
          <p:cNvPr id="5" name="Table Placeholder 4">
            <a:extLst>
              <a:ext uri="{FF2B5EF4-FFF2-40B4-BE49-F238E27FC236}">
                <a16:creationId xmlns:a16="http://schemas.microsoft.com/office/drawing/2014/main" id="{5511EDCF-7505-477A-A8A9-20F60862C794}"/>
              </a:ext>
            </a:extLst>
          </p:cNvPr>
          <p:cNvGraphicFramePr>
            <a:graphicFrameLocks noGrp="1"/>
          </p:cNvGraphicFramePr>
          <p:nvPr>
            <p:ph type="tbl" sz="quarter" idx="13"/>
            <p:extLst>
              <p:ext uri="{D42A27DB-BD31-4B8C-83A1-F6EECF244321}">
                <p14:modId xmlns:p14="http://schemas.microsoft.com/office/powerpoint/2010/main" val="2099293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16540898"/>
                    </a:ext>
                  </a:extLst>
                </a:gridCol>
                <a:gridCol w="370332">
                  <a:extLst>
                    <a:ext uri="{9D8B030D-6E8A-4147-A177-3AD203B41FA5}">
                      <a16:colId xmlns:a16="http://schemas.microsoft.com/office/drawing/2014/main" val="759314124"/>
                    </a:ext>
                  </a:extLst>
                </a:gridCol>
                <a:gridCol w="370332">
                  <a:extLst>
                    <a:ext uri="{9D8B030D-6E8A-4147-A177-3AD203B41FA5}">
                      <a16:colId xmlns:a16="http://schemas.microsoft.com/office/drawing/2014/main" val="1676249126"/>
                    </a:ext>
                  </a:extLst>
                </a:gridCol>
                <a:gridCol w="370332">
                  <a:extLst>
                    <a:ext uri="{9D8B030D-6E8A-4147-A177-3AD203B41FA5}">
                      <a16:colId xmlns:a16="http://schemas.microsoft.com/office/drawing/2014/main" val="1956291768"/>
                    </a:ext>
                  </a:extLst>
                </a:gridCol>
                <a:gridCol w="329184">
                  <a:extLst>
                    <a:ext uri="{9D8B030D-6E8A-4147-A177-3AD203B41FA5}">
                      <a16:colId xmlns:a16="http://schemas.microsoft.com/office/drawing/2014/main" val="1120384872"/>
                    </a:ext>
                  </a:extLst>
                </a:gridCol>
                <a:gridCol w="329184">
                  <a:extLst>
                    <a:ext uri="{9D8B030D-6E8A-4147-A177-3AD203B41FA5}">
                      <a16:colId xmlns:a16="http://schemas.microsoft.com/office/drawing/2014/main" val="2513459290"/>
                    </a:ext>
                  </a:extLst>
                </a:gridCol>
                <a:gridCol w="329184">
                  <a:extLst>
                    <a:ext uri="{9D8B030D-6E8A-4147-A177-3AD203B41FA5}">
                      <a16:colId xmlns:a16="http://schemas.microsoft.com/office/drawing/2014/main" val="797394266"/>
                    </a:ext>
                  </a:extLst>
                </a:gridCol>
                <a:gridCol w="329184">
                  <a:extLst>
                    <a:ext uri="{9D8B030D-6E8A-4147-A177-3AD203B41FA5}">
                      <a16:colId xmlns:a16="http://schemas.microsoft.com/office/drawing/2014/main" val="2647039930"/>
                    </a:ext>
                  </a:extLst>
                </a:gridCol>
                <a:gridCol w="329184">
                  <a:extLst>
                    <a:ext uri="{9D8B030D-6E8A-4147-A177-3AD203B41FA5}">
                      <a16:colId xmlns:a16="http://schemas.microsoft.com/office/drawing/2014/main" val="122097134"/>
                    </a:ext>
                  </a:extLst>
                </a:gridCol>
                <a:gridCol w="329184">
                  <a:extLst>
                    <a:ext uri="{9D8B030D-6E8A-4147-A177-3AD203B41FA5}">
                      <a16:colId xmlns:a16="http://schemas.microsoft.com/office/drawing/2014/main" val="3487818699"/>
                    </a:ext>
                  </a:extLst>
                </a:gridCol>
                <a:gridCol w="329184">
                  <a:extLst>
                    <a:ext uri="{9D8B030D-6E8A-4147-A177-3AD203B41FA5}">
                      <a16:colId xmlns:a16="http://schemas.microsoft.com/office/drawing/2014/main" val="155245822"/>
                    </a:ext>
                  </a:extLst>
                </a:gridCol>
                <a:gridCol w="329184">
                  <a:extLst>
                    <a:ext uri="{9D8B030D-6E8A-4147-A177-3AD203B41FA5}">
                      <a16:colId xmlns:a16="http://schemas.microsoft.com/office/drawing/2014/main" val="623079090"/>
                    </a:ext>
                  </a:extLst>
                </a:gridCol>
                <a:gridCol w="329184">
                  <a:extLst>
                    <a:ext uri="{9D8B030D-6E8A-4147-A177-3AD203B41FA5}">
                      <a16:colId xmlns:a16="http://schemas.microsoft.com/office/drawing/2014/main" val="1995093323"/>
                    </a:ext>
                  </a:extLst>
                </a:gridCol>
                <a:gridCol w="370332">
                  <a:extLst>
                    <a:ext uri="{9D8B030D-6E8A-4147-A177-3AD203B41FA5}">
                      <a16:colId xmlns:a16="http://schemas.microsoft.com/office/drawing/2014/main" val="2475001439"/>
                    </a:ext>
                  </a:extLst>
                </a:gridCol>
                <a:gridCol w="370332">
                  <a:extLst>
                    <a:ext uri="{9D8B030D-6E8A-4147-A177-3AD203B41FA5}">
                      <a16:colId xmlns:a16="http://schemas.microsoft.com/office/drawing/2014/main" val="272949899"/>
                    </a:ext>
                  </a:extLst>
                </a:gridCol>
                <a:gridCol w="329184">
                  <a:extLst>
                    <a:ext uri="{9D8B030D-6E8A-4147-A177-3AD203B41FA5}">
                      <a16:colId xmlns:a16="http://schemas.microsoft.com/office/drawing/2014/main" val="254477637"/>
                    </a:ext>
                  </a:extLst>
                </a:gridCol>
                <a:gridCol w="329184">
                  <a:extLst>
                    <a:ext uri="{9D8B030D-6E8A-4147-A177-3AD203B41FA5}">
                      <a16:colId xmlns:a16="http://schemas.microsoft.com/office/drawing/2014/main" val="1329998385"/>
                    </a:ext>
                  </a:extLst>
                </a:gridCol>
                <a:gridCol w="370332">
                  <a:extLst>
                    <a:ext uri="{9D8B030D-6E8A-4147-A177-3AD203B41FA5}">
                      <a16:colId xmlns:a16="http://schemas.microsoft.com/office/drawing/2014/main" val="3016957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38233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- 2018-05-29 18:36:16 </a:t>
                      </a:r>
                      <a:r>
                        <a:rPr kumimoji="0" lang="en-US" sz="1000" b="0" i="0" u="none" strike="noStrike" kern="1200" cap="none" spc="0" normalizeH="0" baseline="0" noProof="0">
                          <a:ln>
                            <a:noFill/>
                          </a:ln>
                          <a:solidFill>
                            <a:prstClr val="black"/>
                          </a:solidFill>
                          <a:effectLst/>
                          <a:uLnTx/>
                          <a:uFillTx/>
                          <a:latin typeface="+mn-lt"/>
                          <a:ea typeface="+mn-ea"/>
                          <a:cs typeface="+mn-cs"/>
                        </a:rPr>
                        <a:t> 
 PLAST 2018 in Milan ... It is the first day that we present our new compounder generation COMPEO to the European trade audience. "Today, numerous interested visitors and long-standing customers have visited us," sums up Gianluca Tregnago, Sales Manager at BUSS. "The concept of our COMPEO is based on modularity, flexibility and versatility. It opens up completely new possibilities in the compounding of polymers. This potential has aroused great interest among visitors at the booth."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69304690"/>
                  </a:ext>
                </a:extLst>
              </a:tr>
            </a:tbl>
          </a:graphicData>
        </a:graphic>
      </p:graphicFrame>
      <p:sp>
        <p:nvSpPr>
          <p:cNvPr id="4" name="Text Placeholder 3">
            <a:extLst>
              <a:ext uri="{FF2B5EF4-FFF2-40B4-BE49-F238E27FC236}">
                <a16:creationId xmlns:a16="http://schemas.microsoft.com/office/drawing/2014/main" id="{07E2515B-7026-4E2F-BC15-4D8FA658CB78}"/>
              </a:ext>
            </a:extLst>
          </p:cNvPr>
          <p:cNvSpPr>
            <a:spLocks noGrp="1"/>
          </p:cNvSpPr>
          <p:nvPr>
            <p:ph type="body" sz="quarter" idx="14"/>
          </p:nvPr>
        </p:nvSpPr>
        <p:spPr/>
        <p:txBody>
          <a:bodyPr/>
          <a:lstStyle/>
          <a:p>
            <a:r>
              <a:rPr lang="en-US"/>
              <a:t>05/15/2018 - 05/31/2018</a:t>
            </a:r>
          </a:p>
        </p:txBody>
      </p:sp>
    </p:spTree>
    <p:extLst>
      <p:ext uri="{BB962C8B-B14F-4D97-AF65-F5344CB8AC3E}">
        <p14:creationId xmlns:p14="http://schemas.microsoft.com/office/powerpoint/2010/main" val="16696716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C7EF4-2FF8-49F5-9B90-25A547335B4F}"/>
              </a:ext>
            </a:extLst>
          </p:cNvPr>
          <p:cNvSpPr>
            <a:spLocks noGrp="1"/>
          </p:cNvSpPr>
          <p:nvPr>
            <p:ph type="title"/>
          </p:nvPr>
        </p:nvSpPr>
        <p:spPr/>
        <p:txBody>
          <a:bodyPr/>
          <a:lstStyle/>
          <a:p>
            <a:r>
              <a:rPr lang="en-US"/>
              <a:t>Facebook Own Posts Table  | Buss AG - 5 of 8</a:t>
            </a:r>
          </a:p>
        </p:txBody>
      </p:sp>
      <p:graphicFrame>
        <p:nvGraphicFramePr>
          <p:cNvPr id="5" name="Table Placeholder 4">
            <a:extLst>
              <a:ext uri="{FF2B5EF4-FFF2-40B4-BE49-F238E27FC236}">
                <a16:creationId xmlns:a16="http://schemas.microsoft.com/office/drawing/2014/main" id="{6B1DD2C2-3DBB-4EE8-ABF6-B769BC025FE8}"/>
              </a:ext>
            </a:extLst>
          </p:cNvPr>
          <p:cNvGraphicFramePr>
            <a:graphicFrameLocks noGrp="1"/>
          </p:cNvGraphicFramePr>
          <p:nvPr>
            <p:ph type="tbl" sz="quarter" idx="13"/>
            <p:extLst>
              <p:ext uri="{D42A27DB-BD31-4B8C-83A1-F6EECF244321}">
                <p14:modId xmlns:p14="http://schemas.microsoft.com/office/powerpoint/2010/main" val="2783717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17288892"/>
                    </a:ext>
                  </a:extLst>
                </a:gridCol>
                <a:gridCol w="370332">
                  <a:extLst>
                    <a:ext uri="{9D8B030D-6E8A-4147-A177-3AD203B41FA5}">
                      <a16:colId xmlns:a16="http://schemas.microsoft.com/office/drawing/2014/main" val="2110654550"/>
                    </a:ext>
                  </a:extLst>
                </a:gridCol>
                <a:gridCol w="370332">
                  <a:extLst>
                    <a:ext uri="{9D8B030D-6E8A-4147-A177-3AD203B41FA5}">
                      <a16:colId xmlns:a16="http://schemas.microsoft.com/office/drawing/2014/main" val="1894563711"/>
                    </a:ext>
                  </a:extLst>
                </a:gridCol>
                <a:gridCol w="370332">
                  <a:extLst>
                    <a:ext uri="{9D8B030D-6E8A-4147-A177-3AD203B41FA5}">
                      <a16:colId xmlns:a16="http://schemas.microsoft.com/office/drawing/2014/main" val="3063795851"/>
                    </a:ext>
                  </a:extLst>
                </a:gridCol>
                <a:gridCol w="329184">
                  <a:extLst>
                    <a:ext uri="{9D8B030D-6E8A-4147-A177-3AD203B41FA5}">
                      <a16:colId xmlns:a16="http://schemas.microsoft.com/office/drawing/2014/main" val="3432419317"/>
                    </a:ext>
                  </a:extLst>
                </a:gridCol>
                <a:gridCol w="329184">
                  <a:extLst>
                    <a:ext uri="{9D8B030D-6E8A-4147-A177-3AD203B41FA5}">
                      <a16:colId xmlns:a16="http://schemas.microsoft.com/office/drawing/2014/main" val="2212672722"/>
                    </a:ext>
                  </a:extLst>
                </a:gridCol>
                <a:gridCol w="329184">
                  <a:extLst>
                    <a:ext uri="{9D8B030D-6E8A-4147-A177-3AD203B41FA5}">
                      <a16:colId xmlns:a16="http://schemas.microsoft.com/office/drawing/2014/main" val="3463540482"/>
                    </a:ext>
                  </a:extLst>
                </a:gridCol>
                <a:gridCol w="329184">
                  <a:extLst>
                    <a:ext uri="{9D8B030D-6E8A-4147-A177-3AD203B41FA5}">
                      <a16:colId xmlns:a16="http://schemas.microsoft.com/office/drawing/2014/main" val="1093002340"/>
                    </a:ext>
                  </a:extLst>
                </a:gridCol>
                <a:gridCol w="329184">
                  <a:extLst>
                    <a:ext uri="{9D8B030D-6E8A-4147-A177-3AD203B41FA5}">
                      <a16:colId xmlns:a16="http://schemas.microsoft.com/office/drawing/2014/main" val="2577077723"/>
                    </a:ext>
                  </a:extLst>
                </a:gridCol>
                <a:gridCol w="329184">
                  <a:extLst>
                    <a:ext uri="{9D8B030D-6E8A-4147-A177-3AD203B41FA5}">
                      <a16:colId xmlns:a16="http://schemas.microsoft.com/office/drawing/2014/main" val="4284742231"/>
                    </a:ext>
                  </a:extLst>
                </a:gridCol>
                <a:gridCol w="329184">
                  <a:extLst>
                    <a:ext uri="{9D8B030D-6E8A-4147-A177-3AD203B41FA5}">
                      <a16:colId xmlns:a16="http://schemas.microsoft.com/office/drawing/2014/main" val="1141873110"/>
                    </a:ext>
                  </a:extLst>
                </a:gridCol>
                <a:gridCol w="329184">
                  <a:extLst>
                    <a:ext uri="{9D8B030D-6E8A-4147-A177-3AD203B41FA5}">
                      <a16:colId xmlns:a16="http://schemas.microsoft.com/office/drawing/2014/main" val="182289257"/>
                    </a:ext>
                  </a:extLst>
                </a:gridCol>
                <a:gridCol w="329184">
                  <a:extLst>
                    <a:ext uri="{9D8B030D-6E8A-4147-A177-3AD203B41FA5}">
                      <a16:colId xmlns:a16="http://schemas.microsoft.com/office/drawing/2014/main" val="648266517"/>
                    </a:ext>
                  </a:extLst>
                </a:gridCol>
                <a:gridCol w="370332">
                  <a:extLst>
                    <a:ext uri="{9D8B030D-6E8A-4147-A177-3AD203B41FA5}">
                      <a16:colId xmlns:a16="http://schemas.microsoft.com/office/drawing/2014/main" val="3701626513"/>
                    </a:ext>
                  </a:extLst>
                </a:gridCol>
                <a:gridCol w="370332">
                  <a:extLst>
                    <a:ext uri="{9D8B030D-6E8A-4147-A177-3AD203B41FA5}">
                      <a16:colId xmlns:a16="http://schemas.microsoft.com/office/drawing/2014/main" val="4215624083"/>
                    </a:ext>
                  </a:extLst>
                </a:gridCol>
                <a:gridCol w="329184">
                  <a:extLst>
                    <a:ext uri="{9D8B030D-6E8A-4147-A177-3AD203B41FA5}">
                      <a16:colId xmlns:a16="http://schemas.microsoft.com/office/drawing/2014/main" val="592267021"/>
                    </a:ext>
                  </a:extLst>
                </a:gridCol>
                <a:gridCol w="329184">
                  <a:extLst>
                    <a:ext uri="{9D8B030D-6E8A-4147-A177-3AD203B41FA5}">
                      <a16:colId xmlns:a16="http://schemas.microsoft.com/office/drawing/2014/main" val="3618591119"/>
                    </a:ext>
                  </a:extLst>
                </a:gridCol>
                <a:gridCol w="370332">
                  <a:extLst>
                    <a:ext uri="{9D8B030D-6E8A-4147-A177-3AD203B41FA5}">
                      <a16:colId xmlns:a16="http://schemas.microsoft.com/office/drawing/2014/main" val="602291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40641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- 2018-05-28 17:58:59 </a:t>
                      </a:r>
                      <a:r>
                        <a:rPr kumimoji="0" lang="en-US" sz="1000" b="0" i="0" u="none" strike="noStrike" kern="1200" cap="none" spc="0" normalizeH="0" baseline="0" noProof="0">
                          <a:ln>
                            <a:noFill/>
                          </a:ln>
                          <a:solidFill>
                            <a:prstClr val="black"/>
                          </a:solidFill>
                          <a:effectLst/>
                          <a:uLnTx/>
                          <a:uFillTx/>
                          <a:latin typeface="+mn-lt"/>
                          <a:ea typeface="+mn-ea"/>
                          <a:cs typeface="+mn-cs"/>
                        </a:rPr>
                        <a:t> 
 The fully configurable process zone of COMPEO compounders opens up completely new process engineering possibilities through the application of mixing and kneading elements with two to six rows of screw flights. The new geometries make it possible to achieve previously conflicting goals such as a high specific throughput with controllable energy input. In addition, the process window is significantly larger with COMPEO compounding machine. Throughput can be varied in a ratio of 1:6, increasing both system flexibility and user-friendliness. 
The new state-of-the-art COMPEO compounder is perfect for cable compounds, PVC pelletizing, masterbatch, calender feeding, rubber compounds, performance compounds, engineering plastics, thermoplastic elastomers, thermosets, PBT, PET, bitumen, bioplastics, hot melt, friction coatings … 
Learn more about the COMPEO compound technology for polymer compounding in this video or visit our website.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52314387"/>
                  </a:ext>
                </a:extLst>
              </a:tr>
            </a:tbl>
          </a:graphicData>
        </a:graphic>
      </p:graphicFrame>
      <p:sp>
        <p:nvSpPr>
          <p:cNvPr id="4" name="Text Placeholder 3">
            <a:extLst>
              <a:ext uri="{FF2B5EF4-FFF2-40B4-BE49-F238E27FC236}">
                <a16:creationId xmlns:a16="http://schemas.microsoft.com/office/drawing/2014/main" id="{448CC5EA-C8AD-4C35-9A11-F5F93CC085DD}"/>
              </a:ext>
            </a:extLst>
          </p:cNvPr>
          <p:cNvSpPr>
            <a:spLocks noGrp="1"/>
          </p:cNvSpPr>
          <p:nvPr>
            <p:ph type="body" sz="quarter" idx="14"/>
          </p:nvPr>
        </p:nvSpPr>
        <p:spPr/>
        <p:txBody>
          <a:bodyPr/>
          <a:lstStyle/>
          <a:p>
            <a:r>
              <a:rPr lang="en-US"/>
              <a:t>05/15/2018 - 05/31/2018</a:t>
            </a:r>
          </a:p>
        </p:txBody>
      </p:sp>
    </p:spTree>
    <p:extLst>
      <p:ext uri="{BB962C8B-B14F-4D97-AF65-F5344CB8AC3E}">
        <p14:creationId xmlns:p14="http://schemas.microsoft.com/office/powerpoint/2010/main" val="1903348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B4753-7E75-49F1-BABA-AAF3124F708B}"/>
              </a:ext>
            </a:extLst>
          </p:cNvPr>
          <p:cNvSpPr>
            <a:spLocks noGrp="1"/>
          </p:cNvSpPr>
          <p:nvPr>
            <p:ph type="title"/>
          </p:nvPr>
        </p:nvSpPr>
        <p:spPr/>
        <p:txBody>
          <a:bodyPr/>
          <a:lstStyle/>
          <a:p>
            <a:r>
              <a:rPr lang="en-US"/>
              <a:t>Facebook Own Posts Table  | Buss AG - 6 of 8</a:t>
            </a:r>
          </a:p>
        </p:txBody>
      </p:sp>
      <p:graphicFrame>
        <p:nvGraphicFramePr>
          <p:cNvPr id="5" name="Table Placeholder 4">
            <a:extLst>
              <a:ext uri="{FF2B5EF4-FFF2-40B4-BE49-F238E27FC236}">
                <a16:creationId xmlns:a16="http://schemas.microsoft.com/office/drawing/2014/main" id="{CA8D2929-B154-4B89-8002-BBFBB59B3F48}"/>
              </a:ext>
            </a:extLst>
          </p:cNvPr>
          <p:cNvGraphicFramePr>
            <a:graphicFrameLocks noGrp="1"/>
          </p:cNvGraphicFramePr>
          <p:nvPr>
            <p:ph type="tbl" sz="quarter" idx="13"/>
            <p:extLst>
              <p:ext uri="{D42A27DB-BD31-4B8C-83A1-F6EECF244321}">
                <p14:modId xmlns:p14="http://schemas.microsoft.com/office/powerpoint/2010/main" val="4004616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40620020"/>
                    </a:ext>
                  </a:extLst>
                </a:gridCol>
                <a:gridCol w="370332">
                  <a:extLst>
                    <a:ext uri="{9D8B030D-6E8A-4147-A177-3AD203B41FA5}">
                      <a16:colId xmlns:a16="http://schemas.microsoft.com/office/drawing/2014/main" val="478464420"/>
                    </a:ext>
                  </a:extLst>
                </a:gridCol>
                <a:gridCol w="370332">
                  <a:extLst>
                    <a:ext uri="{9D8B030D-6E8A-4147-A177-3AD203B41FA5}">
                      <a16:colId xmlns:a16="http://schemas.microsoft.com/office/drawing/2014/main" val="1588783639"/>
                    </a:ext>
                  </a:extLst>
                </a:gridCol>
                <a:gridCol w="370332">
                  <a:extLst>
                    <a:ext uri="{9D8B030D-6E8A-4147-A177-3AD203B41FA5}">
                      <a16:colId xmlns:a16="http://schemas.microsoft.com/office/drawing/2014/main" val="2642469714"/>
                    </a:ext>
                  </a:extLst>
                </a:gridCol>
                <a:gridCol w="329184">
                  <a:extLst>
                    <a:ext uri="{9D8B030D-6E8A-4147-A177-3AD203B41FA5}">
                      <a16:colId xmlns:a16="http://schemas.microsoft.com/office/drawing/2014/main" val="3628219653"/>
                    </a:ext>
                  </a:extLst>
                </a:gridCol>
                <a:gridCol w="329184">
                  <a:extLst>
                    <a:ext uri="{9D8B030D-6E8A-4147-A177-3AD203B41FA5}">
                      <a16:colId xmlns:a16="http://schemas.microsoft.com/office/drawing/2014/main" val="3472336962"/>
                    </a:ext>
                  </a:extLst>
                </a:gridCol>
                <a:gridCol w="329184">
                  <a:extLst>
                    <a:ext uri="{9D8B030D-6E8A-4147-A177-3AD203B41FA5}">
                      <a16:colId xmlns:a16="http://schemas.microsoft.com/office/drawing/2014/main" val="4119234178"/>
                    </a:ext>
                  </a:extLst>
                </a:gridCol>
                <a:gridCol w="329184">
                  <a:extLst>
                    <a:ext uri="{9D8B030D-6E8A-4147-A177-3AD203B41FA5}">
                      <a16:colId xmlns:a16="http://schemas.microsoft.com/office/drawing/2014/main" val="3752646417"/>
                    </a:ext>
                  </a:extLst>
                </a:gridCol>
                <a:gridCol w="329184">
                  <a:extLst>
                    <a:ext uri="{9D8B030D-6E8A-4147-A177-3AD203B41FA5}">
                      <a16:colId xmlns:a16="http://schemas.microsoft.com/office/drawing/2014/main" val="4256456000"/>
                    </a:ext>
                  </a:extLst>
                </a:gridCol>
                <a:gridCol w="329184">
                  <a:extLst>
                    <a:ext uri="{9D8B030D-6E8A-4147-A177-3AD203B41FA5}">
                      <a16:colId xmlns:a16="http://schemas.microsoft.com/office/drawing/2014/main" val="3059868665"/>
                    </a:ext>
                  </a:extLst>
                </a:gridCol>
                <a:gridCol w="329184">
                  <a:extLst>
                    <a:ext uri="{9D8B030D-6E8A-4147-A177-3AD203B41FA5}">
                      <a16:colId xmlns:a16="http://schemas.microsoft.com/office/drawing/2014/main" val="3325132526"/>
                    </a:ext>
                  </a:extLst>
                </a:gridCol>
                <a:gridCol w="329184">
                  <a:extLst>
                    <a:ext uri="{9D8B030D-6E8A-4147-A177-3AD203B41FA5}">
                      <a16:colId xmlns:a16="http://schemas.microsoft.com/office/drawing/2014/main" val="4210001173"/>
                    </a:ext>
                  </a:extLst>
                </a:gridCol>
                <a:gridCol w="329184">
                  <a:extLst>
                    <a:ext uri="{9D8B030D-6E8A-4147-A177-3AD203B41FA5}">
                      <a16:colId xmlns:a16="http://schemas.microsoft.com/office/drawing/2014/main" val="4061077427"/>
                    </a:ext>
                  </a:extLst>
                </a:gridCol>
                <a:gridCol w="370332">
                  <a:extLst>
                    <a:ext uri="{9D8B030D-6E8A-4147-A177-3AD203B41FA5}">
                      <a16:colId xmlns:a16="http://schemas.microsoft.com/office/drawing/2014/main" val="1491080845"/>
                    </a:ext>
                  </a:extLst>
                </a:gridCol>
                <a:gridCol w="370332">
                  <a:extLst>
                    <a:ext uri="{9D8B030D-6E8A-4147-A177-3AD203B41FA5}">
                      <a16:colId xmlns:a16="http://schemas.microsoft.com/office/drawing/2014/main" val="2041850429"/>
                    </a:ext>
                  </a:extLst>
                </a:gridCol>
                <a:gridCol w="329184">
                  <a:extLst>
                    <a:ext uri="{9D8B030D-6E8A-4147-A177-3AD203B41FA5}">
                      <a16:colId xmlns:a16="http://schemas.microsoft.com/office/drawing/2014/main" val="3420016977"/>
                    </a:ext>
                  </a:extLst>
                </a:gridCol>
                <a:gridCol w="329184">
                  <a:extLst>
                    <a:ext uri="{9D8B030D-6E8A-4147-A177-3AD203B41FA5}">
                      <a16:colId xmlns:a16="http://schemas.microsoft.com/office/drawing/2014/main" val="2926211188"/>
                    </a:ext>
                  </a:extLst>
                </a:gridCol>
                <a:gridCol w="370332">
                  <a:extLst>
                    <a:ext uri="{9D8B030D-6E8A-4147-A177-3AD203B41FA5}">
                      <a16:colId xmlns:a16="http://schemas.microsoft.com/office/drawing/2014/main" val="488438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65797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- 2018-05-28 13:24:47 </a:t>
                      </a:r>
                      <a:r>
                        <a:rPr kumimoji="0" lang="en-US" sz="1000" b="0" i="0" u="none" strike="noStrike" kern="1200" cap="none" spc="0" normalizeH="0" baseline="0" noProof="0">
                          <a:ln>
                            <a:noFill/>
                          </a:ln>
                          <a:solidFill>
                            <a:prstClr val="black"/>
                          </a:solidFill>
                          <a:effectLst/>
                          <a:uLnTx/>
                          <a:uFillTx/>
                          <a:latin typeface="+mn-lt"/>
                          <a:ea typeface="+mn-ea"/>
                          <a:cs typeface="+mn-cs"/>
                        </a:rPr>
                        <a:t> 
 Our stand is almost ready 🙂... when the exhibition halls of PLAST Milano in Italy open tomorrow morning, we are prepared. The entire BUSS team is already looking forward to presenting the new COMPEO compounder for the first time in Europe. Come by and see for yourself the advantages and performance features of our new compounder generation. You can meet us at PLAST Milano from May 29 - June 1, 2018 at booth C161 in hall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58086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- 2018-05-27 13:27:46 </a:t>
                      </a:r>
                      <a:r>
                        <a:rPr kumimoji="0" lang="en-US" sz="1000" b="0" i="0" u="none" strike="noStrike" kern="1200" cap="none" spc="0" normalizeH="0" baseline="0" noProof="0">
                          <a:ln>
                            <a:noFill/>
                          </a:ln>
                          <a:solidFill>
                            <a:prstClr val="black"/>
                          </a:solidFill>
                          <a:effectLst/>
                          <a:uLnTx/>
                          <a:uFillTx/>
                          <a:latin typeface="+mn-lt"/>
                          <a:ea typeface="+mn-ea"/>
                          <a:cs typeface="+mn-cs"/>
                        </a:rPr>
                        <a:t> 
 Over the next few days we will be at PLAST in Milan in Italy with our new compounder generation COMPEO. You too? Then just visit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91257624"/>
                  </a:ext>
                </a:extLst>
              </a:tr>
            </a:tbl>
          </a:graphicData>
        </a:graphic>
      </p:graphicFrame>
      <p:sp>
        <p:nvSpPr>
          <p:cNvPr id="4" name="Text Placeholder 3">
            <a:extLst>
              <a:ext uri="{FF2B5EF4-FFF2-40B4-BE49-F238E27FC236}">
                <a16:creationId xmlns:a16="http://schemas.microsoft.com/office/drawing/2014/main" id="{64DEEEBD-AA29-42C1-997E-7C6D6DAAD650}"/>
              </a:ext>
            </a:extLst>
          </p:cNvPr>
          <p:cNvSpPr>
            <a:spLocks noGrp="1"/>
          </p:cNvSpPr>
          <p:nvPr>
            <p:ph type="body" sz="quarter" idx="14"/>
          </p:nvPr>
        </p:nvSpPr>
        <p:spPr/>
        <p:txBody>
          <a:bodyPr/>
          <a:lstStyle/>
          <a:p>
            <a:r>
              <a:rPr lang="en-US"/>
              <a:t>05/15/2018 - 05/31/2018</a:t>
            </a:r>
          </a:p>
        </p:txBody>
      </p:sp>
    </p:spTree>
    <p:extLst>
      <p:ext uri="{BB962C8B-B14F-4D97-AF65-F5344CB8AC3E}">
        <p14:creationId xmlns:p14="http://schemas.microsoft.com/office/powerpoint/2010/main" val="20770777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6A8A2-36A5-4D5C-9F95-FE3371E534E6}"/>
              </a:ext>
            </a:extLst>
          </p:cNvPr>
          <p:cNvSpPr>
            <a:spLocks noGrp="1"/>
          </p:cNvSpPr>
          <p:nvPr>
            <p:ph type="title"/>
          </p:nvPr>
        </p:nvSpPr>
        <p:spPr/>
        <p:txBody>
          <a:bodyPr/>
          <a:lstStyle/>
          <a:p>
            <a:r>
              <a:rPr lang="en-US"/>
              <a:t>Facebook Own Posts Table  | Buss AG - 7 of 8</a:t>
            </a:r>
          </a:p>
        </p:txBody>
      </p:sp>
      <p:graphicFrame>
        <p:nvGraphicFramePr>
          <p:cNvPr id="5" name="Table Placeholder 4">
            <a:extLst>
              <a:ext uri="{FF2B5EF4-FFF2-40B4-BE49-F238E27FC236}">
                <a16:creationId xmlns:a16="http://schemas.microsoft.com/office/drawing/2014/main" id="{93188C12-BDB5-43A4-A7DB-C4291F726A7F}"/>
              </a:ext>
            </a:extLst>
          </p:cNvPr>
          <p:cNvGraphicFramePr>
            <a:graphicFrameLocks noGrp="1"/>
          </p:cNvGraphicFramePr>
          <p:nvPr>
            <p:ph type="tbl" sz="quarter" idx="13"/>
            <p:extLst>
              <p:ext uri="{D42A27DB-BD31-4B8C-83A1-F6EECF244321}">
                <p14:modId xmlns:p14="http://schemas.microsoft.com/office/powerpoint/2010/main" val="3321231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71251243"/>
                    </a:ext>
                  </a:extLst>
                </a:gridCol>
                <a:gridCol w="370332">
                  <a:extLst>
                    <a:ext uri="{9D8B030D-6E8A-4147-A177-3AD203B41FA5}">
                      <a16:colId xmlns:a16="http://schemas.microsoft.com/office/drawing/2014/main" val="2825895615"/>
                    </a:ext>
                  </a:extLst>
                </a:gridCol>
                <a:gridCol w="370332">
                  <a:extLst>
                    <a:ext uri="{9D8B030D-6E8A-4147-A177-3AD203B41FA5}">
                      <a16:colId xmlns:a16="http://schemas.microsoft.com/office/drawing/2014/main" val="2559730612"/>
                    </a:ext>
                  </a:extLst>
                </a:gridCol>
                <a:gridCol w="370332">
                  <a:extLst>
                    <a:ext uri="{9D8B030D-6E8A-4147-A177-3AD203B41FA5}">
                      <a16:colId xmlns:a16="http://schemas.microsoft.com/office/drawing/2014/main" val="4098093155"/>
                    </a:ext>
                  </a:extLst>
                </a:gridCol>
                <a:gridCol w="329184">
                  <a:extLst>
                    <a:ext uri="{9D8B030D-6E8A-4147-A177-3AD203B41FA5}">
                      <a16:colId xmlns:a16="http://schemas.microsoft.com/office/drawing/2014/main" val="3131091083"/>
                    </a:ext>
                  </a:extLst>
                </a:gridCol>
                <a:gridCol w="329184">
                  <a:extLst>
                    <a:ext uri="{9D8B030D-6E8A-4147-A177-3AD203B41FA5}">
                      <a16:colId xmlns:a16="http://schemas.microsoft.com/office/drawing/2014/main" val="3408103892"/>
                    </a:ext>
                  </a:extLst>
                </a:gridCol>
                <a:gridCol w="329184">
                  <a:extLst>
                    <a:ext uri="{9D8B030D-6E8A-4147-A177-3AD203B41FA5}">
                      <a16:colId xmlns:a16="http://schemas.microsoft.com/office/drawing/2014/main" val="391618751"/>
                    </a:ext>
                  </a:extLst>
                </a:gridCol>
                <a:gridCol w="329184">
                  <a:extLst>
                    <a:ext uri="{9D8B030D-6E8A-4147-A177-3AD203B41FA5}">
                      <a16:colId xmlns:a16="http://schemas.microsoft.com/office/drawing/2014/main" val="1401544051"/>
                    </a:ext>
                  </a:extLst>
                </a:gridCol>
                <a:gridCol w="329184">
                  <a:extLst>
                    <a:ext uri="{9D8B030D-6E8A-4147-A177-3AD203B41FA5}">
                      <a16:colId xmlns:a16="http://schemas.microsoft.com/office/drawing/2014/main" val="1190467355"/>
                    </a:ext>
                  </a:extLst>
                </a:gridCol>
                <a:gridCol w="329184">
                  <a:extLst>
                    <a:ext uri="{9D8B030D-6E8A-4147-A177-3AD203B41FA5}">
                      <a16:colId xmlns:a16="http://schemas.microsoft.com/office/drawing/2014/main" val="1215644866"/>
                    </a:ext>
                  </a:extLst>
                </a:gridCol>
                <a:gridCol w="329184">
                  <a:extLst>
                    <a:ext uri="{9D8B030D-6E8A-4147-A177-3AD203B41FA5}">
                      <a16:colId xmlns:a16="http://schemas.microsoft.com/office/drawing/2014/main" val="3900771530"/>
                    </a:ext>
                  </a:extLst>
                </a:gridCol>
                <a:gridCol w="329184">
                  <a:extLst>
                    <a:ext uri="{9D8B030D-6E8A-4147-A177-3AD203B41FA5}">
                      <a16:colId xmlns:a16="http://schemas.microsoft.com/office/drawing/2014/main" val="1382180519"/>
                    </a:ext>
                  </a:extLst>
                </a:gridCol>
                <a:gridCol w="329184">
                  <a:extLst>
                    <a:ext uri="{9D8B030D-6E8A-4147-A177-3AD203B41FA5}">
                      <a16:colId xmlns:a16="http://schemas.microsoft.com/office/drawing/2014/main" val="4020704093"/>
                    </a:ext>
                  </a:extLst>
                </a:gridCol>
                <a:gridCol w="370332">
                  <a:extLst>
                    <a:ext uri="{9D8B030D-6E8A-4147-A177-3AD203B41FA5}">
                      <a16:colId xmlns:a16="http://schemas.microsoft.com/office/drawing/2014/main" val="2514351892"/>
                    </a:ext>
                  </a:extLst>
                </a:gridCol>
                <a:gridCol w="370332">
                  <a:extLst>
                    <a:ext uri="{9D8B030D-6E8A-4147-A177-3AD203B41FA5}">
                      <a16:colId xmlns:a16="http://schemas.microsoft.com/office/drawing/2014/main" val="3722911226"/>
                    </a:ext>
                  </a:extLst>
                </a:gridCol>
                <a:gridCol w="329184">
                  <a:extLst>
                    <a:ext uri="{9D8B030D-6E8A-4147-A177-3AD203B41FA5}">
                      <a16:colId xmlns:a16="http://schemas.microsoft.com/office/drawing/2014/main" val="2654472178"/>
                    </a:ext>
                  </a:extLst>
                </a:gridCol>
                <a:gridCol w="329184">
                  <a:extLst>
                    <a:ext uri="{9D8B030D-6E8A-4147-A177-3AD203B41FA5}">
                      <a16:colId xmlns:a16="http://schemas.microsoft.com/office/drawing/2014/main" val="3453135866"/>
                    </a:ext>
                  </a:extLst>
                </a:gridCol>
                <a:gridCol w="370332">
                  <a:extLst>
                    <a:ext uri="{9D8B030D-6E8A-4147-A177-3AD203B41FA5}">
                      <a16:colId xmlns:a16="http://schemas.microsoft.com/office/drawing/2014/main" val="3764256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19962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- 2018-05-22 11:36:17 </a:t>
                      </a:r>
                      <a:r>
                        <a:rPr kumimoji="0" lang="en-US" sz="1000" b="0" i="0" u="none" strike="noStrike" kern="1200" cap="none" spc="0" normalizeH="0" baseline="0" noProof="0">
                          <a:ln>
                            <a:noFill/>
                          </a:ln>
                          <a:solidFill>
                            <a:prstClr val="black"/>
                          </a:solidFill>
                          <a:effectLst/>
                          <a:uLnTx/>
                          <a:uFillTx/>
                          <a:latin typeface="+mn-lt"/>
                          <a:ea typeface="+mn-ea"/>
                          <a:cs typeface="+mn-cs"/>
                        </a:rPr>
                        <a:t> 
 BUSS has developed the new COMPEO compounder generation to meet current and future plastics industry requirements. With its unique functions, COMPEO offers new, convincing advantages and benefits for a highly varied scope of application - apart from the modern machine design:
- Extremely wide range of applications
- Novel screw geometries
- Considerably extended process window
- High output at lower speeds
- High robustness and operational safety
- Improved energy efficiency
- Innovative discharge concept
Learn more about the COMPEO compound technology for polymer compounding in this video or visit our website: www.busscorp.com/products/compeo/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78729645"/>
                  </a:ext>
                </a:extLst>
              </a:tr>
            </a:tbl>
          </a:graphicData>
        </a:graphic>
      </p:graphicFrame>
      <p:sp>
        <p:nvSpPr>
          <p:cNvPr id="4" name="Text Placeholder 3">
            <a:extLst>
              <a:ext uri="{FF2B5EF4-FFF2-40B4-BE49-F238E27FC236}">
                <a16:creationId xmlns:a16="http://schemas.microsoft.com/office/drawing/2014/main" id="{82E46ACD-DD9A-405D-AA04-3818046F05BF}"/>
              </a:ext>
            </a:extLst>
          </p:cNvPr>
          <p:cNvSpPr>
            <a:spLocks noGrp="1"/>
          </p:cNvSpPr>
          <p:nvPr>
            <p:ph type="body" sz="quarter" idx="14"/>
          </p:nvPr>
        </p:nvSpPr>
        <p:spPr/>
        <p:txBody>
          <a:bodyPr/>
          <a:lstStyle/>
          <a:p>
            <a:r>
              <a:rPr lang="en-US"/>
              <a:t>05/15/2018 - 05/31/2018</a:t>
            </a:r>
          </a:p>
        </p:txBody>
      </p:sp>
    </p:spTree>
    <p:extLst>
      <p:ext uri="{BB962C8B-B14F-4D97-AF65-F5344CB8AC3E}">
        <p14:creationId xmlns:p14="http://schemas.microsoft.com/office/powerpoint/2010/main" val="24726682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7EB27-AD8A-47B6-A42C-26CD8A65BCAA}"/>
              </a:ext>
            </a:extLst>
          </p:cNvPr>
          <p:cNvSpPr>
            <a:spLocks noGrp="1"/>
          </p:cNvSpPr>
          <p:nvPr>
            <p:ph type="title"/>
          </p:nvPr>
        </p:nvSpPr>
        <p:spPr/>
        <p:txBody>
          <a:bodyPr/>
          <a:lstStyle/>
          <a:p>
            <a:r>
              <a:rPr lang="en-US"/>
              <a:t>Facebook Own Posts Table  | Buss AG - 8 of 8</a:t>
            </a:r>
          </a:p>
        </p:txBody>
      </p:sp>
      <p:graphicFrame>
        <p:nvGraphicFramePr>
          <p:cNvPr id="5" name="Table Placeholder 4">
            <a:extLst>
              <a:ext uri="{FF2B5EF4-FFF2-40B4-BE49-F238E27FC236}">
                <a16:creationId xmlns:a16="http://schemas.microsoft.com/office/drawing/2014/main" id="{F393D890-BC9B-426D-BD20-6871A735B210}"/>
              </a:ext>
            </a:extLst>
          </p:cNvPr>
          <p:cNvGraphicFramePr>
            <a:graphicFrameLocks noGrp="1"/>
          </p:cNvGraphicFramePr>
          <p:nvPr>
            <p:ph type="tbl" sz="quarter" idx="13"/>
            <p:extLst>
              <p:ext uri="{D42A27DB-BD31-4B8C-83A1-F6EECF244321}">
                <p14:modId xmlns:p14="http://schemas.microsoft.com/office/powerpoint/2010/main" val="1573076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54059650"/>
                    </a:ext>
                  </a:extLst>
                </a:gridCol>
                <a:gridCol w="370332">
                  <a:extLst>
                    <a:ext uri="{9D8B030D-6E8A-4147-A177-3AD203B41FA5}">
                      <a16:colId xmlns:a16="http://schemas.microsoft.com/office/drawing/2014/main" val="146246869"/>
                    </a:ext>
                  </a:extLst>
                </a:gridCol>
                <a:gridCol w="370332">
                  <a:extLst>
                    <a:ext uri="{9D8B030D-6E8A-4147-A177-3AD203B41FA5}">
                      <a16:colId xmlns:a16="http://schemas.microsoft.com/office/drawing/2014/main" val="3558657768"/>
                    </a:ext>
                  </a:extLst>
                </a:gridCol>
                <a:gridCol w="370332">
                  <a:extLst>
                    <a:ext uri="{9D8B030D-6E8A-4147-A177-3AD203B41FA5}">
                      <a16:colId xmlns:a16="http://schemas.microsoft.com/office/drawing/2014/main" val="1261403283"/>
                    </a:ext>
                  </a:extLst>
                </a:gridCol>
                <a:gridCol w="329184">
                  <a:extLst>
                    <a:ext uri="{9D8B030D-6E8A-4147-A177-3AD203B41FA5}">
                      <a16:colId xmlns:a16="http://schemas.microsoft.com/office/drawing/2014/main" val="2464958648"/>
                    </a:ext>
                  </a:extLst>
                </a:gridCol>
                <a:gridCol w="329184">
                  <a:extLst>
                    <a:ext uri="{9D8B030D-6E8A-4147-A177-3AD203B41FA5}">
                      <a16:colId xmlns:a16="http://schemas.microsoft.com/office/drawing/2014/main" val="2475426491"/>
                    </a:ext>
                  </a:extLst>
                </a:gridCol>
                <a:gridCol w="329184">
                  <a:extLst>
                    <a:ext uri="{9D8B030D-6E8A-4147-A177-3AD203B41FA5}">
                      <a16:colId xmlns:a16="http://schemas.microsoft.com/office/drawing/2014/main" val="2401508762"/>
                    </a:ext>
                  </a:extLst>
                </a:gridCol>
                <a:gridCol w="329184">
                  <a:extLst>
                    <a:ext uri="{9D8B030D-6E8A-4147-A177-3AD203B41FA5}">
                      <a16:colId xmlns:a16="http://schemas.microsoft.com/office/drawing/2014/main" val="96529128"/>
                    </a:ext>
                  </a:extLst>
                </a:gridCol>
                <a:gridCol w="329184">
                  <a:extLst>
                    <a:ext uri="{9D8B030D-6E8A-4147-A177-3AD203B41FA5}">
                      <a16:colId xmlns:a16="http://schemas.microsoft.com/office/drawing/2014/main" val="1346060435"/>
                    </a:ext>
                  </a:extLst>
                </a:gridCol>
                <a:gridCol w="329184">
                  <a:extLst>
                    <a:ext uri="{9D8B030D-6E8A-4147-A177-3AD203B41FA5}">
                      <a16:colId xmlns:a16="http://schemas.microsoft.com/office/drawing/2014/main" val="2248236194"/>
                    </a:ext>
                  </a:extLst>
                </a:gridCol>
                <a:gridCol w="329184">
                  <a:extLst>
                    <a:ext uri="{9D8B030D-6E8A-4147-A177-3AD203B41FA5}">
                      <a16:colId xmlns:a16="http://schemas.microsoft.com/office/drawing/2014/main" val="3990694350"/>
                    </a:ext>
                  </a:extLst>
                </a:gridCol>
                <a:gridCol w="329184">
                  <a:extLst>
                    <a:ext uri="{9D8B030D-6E8A-4147-A177-3AD203B41FA5}">
                      <a16:colId xmlns:a16="http://schemas.microsoft.com/office/drawing/2014/main" val="4139644662"/>
                    </a:ext>
                  </a:extLst>
                </a:gridCol>
                <a:gridCol w="329184">
                  <a:extLst>
                    <a:ext uri="{9D8B030D-6E8A-4147-A177-3AD203B41FA5}">
                      <a16:colId xmlns:a16="http://schemas.microsoft.com/office/drawing/2014/main" val="2820379858"/>
                    </a:ext>
                  </a:extLst>
                </a:gridCol>
                <a:gridCol w="370332">
                  <a:extLst>
                    <a:ext uri="{9D8B030D-6E8A-4147-A177-3AD203B41FA5}">
                      <a16:colId xmlns:a16="http://schemas.microsoft.com/office/drawing/2014/main" val="1777632017"/>
                    </a:ext>
                  </a:extLst>
                </a:gridCol>
                <a:gridCol w="370332">
                  <a:extLst>
                    <a:ext uri="{9D8B030D-6E8A-4147-A177-3AD203B41FA5}">
                      <a16:colId xmlns:a16="http://schemas.microsoft.com/office/drawing/2014/main" val="3552649690"/>
                    </a:ext>
                  </a:extLst>
                </a:gridCol>
                <a:gridCol w="329184">
                  <a:extLst>
                    <a:ext uri="{9D8B030D-6E8A-4147-A177-3AD203B41FA5}">
                      <a16:colId xmlns:a16="http://schemas.microsoft.com/office/drawing/2014/main" val="4169180433"/>
                    </a:ext>
                  </a:extLst>
                </a:gridCol>
                <a:gridCol w="329184">
                  <a:extLst>
                    <a:ext uri="{9D8B030D-6E8A-4147-A177-3AD203B41FA5}">
                      <a16:colId xmlns:a16="http://schemas.microsoft.com/office/drawing/2014/main" val="218366025"/>
                    </a:ext>
                  </a:extLst>
                </a:gridCol>
                <a:gridCol w="370332">
                  <a:extLst>
                    <a:ext uri="{9D8B030D-6E8A-4147-A177-3AD203B41FA5}">
                      <a16:colId xmlns:a16="http://schemas.microsoft.com/office/drawing/2014/main" val="462360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08793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- 2018-05-18 11:59:48 </a:t>
                      </a:r>
                      <a:r>
                        <a:rPr kumimoji="0" lang="en-US" sz="1000" b="0" i="0" u="none" strike="noStrike" kern="1200" cap="none" spc="0" normalizeH="0" baseline="0" noProof="0">
                          <a:ln>
                            <a:noFill/>
                          </a:ln>
                          <a:solidFill>
                            <a:prstClr val="black"/>
                          </a:solidFill>
                          <a:effectLst/>
                          <a:uLnTx/>
                          <a:uFillTx/>
                          <a:latin typeface="+mn-lt"/>
                          <a:ea typeface="+mn-ea"/>
                          <a:cs typeface="+mn-cs"/>
                        </a:rPr>
                        <a:t> 
 Next chance to meet BUSS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54080975"/>
                  </a:ext>
                </a:extLst>
              </a:tr>
            </a:tbl>
          </a:graphicData>
        </a:graphic>
      </p:graphicFrame>
      <p:sp>
        <p:nvSpPr>
          <p:cNvPr id="4" name="Text Placeholder 3">
            <a:extLst>
              <a:ext uri="{FF2B5EF4-FFF2-40B4-BE49-F238E27FC236}">
                <a16:creationId xmlns:a16="http://schemas.microsoft.com/office/drawing/2014/main" id="{0FAFD108-A414-4B8C-9539-469E5A4F9498}"/>
              </a:ext>
            </a:extLst>
          </p:cNvPr>
          <p:cNvSpPr>
            <a:spLocks noGrp="1"/>
          </p:cNvSpPr>
          <p:nvPr>
            <p:ph type="body" sz="quarter" idx="14"/>
          </p:nvPr>
        </p:nvSpPr>
        <p:spPr/>
        <p:txBody>
          <a:bodyPr/>
          <a:lstStyle/>
          <a:p>
            <a:r>
              <a:rPr lang="en-US"/>
              <a:t>05/15/2018 - 05/31/2018</a:t>
            </a:r>
          </a:p>
        </p:txBody>
      </p:sp>
    </p:spTree>
    <p:extLst>
      <p:ext uri="{BB962C8B-B14F-4D97-AF65-F5344CB8AC3E}">
        <p14:creationId xmlns:p14="http://schemas.microsoft.com/office/powerpoint/2010/main" val="2858335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8660A-27FB-423D-B9AE-50F409717EEA}"/>
              </a:ext>
            </a:extLst>
          </p:cNvPr>
          <p:cNvSpPr>
            <a:spLocks noGrp="1"/>
          </p:cNvSpPr>
          <p:nvPr>
            <p:ph type="title"/>
          </p:nvPr>
        </p:nvSpPr>
        <p:spPr/>
        <p:txBody>
          <a:bodyPr/>
          <a:lstStyle/>
          <a:p>
            <a:r>
              <a:rPr lang="en-US"/>
              <a:t>Facebook Own Posts | Buss AG</a:t>
            </a:r>
          </a:p>
        </p:txBody>
      </p:sp>
      <p:graphicFrame>
        <p:nvGraphicFramePr>
          <p:cNvPr id="6" name="Chart Placeholder 5">
            <a:extLst>
              <a:ext uri="{FF2B5EF4-FFF2-40B4-BE49-F238E27FC236}">
                <a16:creationId xmlns:a16="http://schemas.microsoft.com/office/drawing/2014/main" id="{B9627D68-D3DB-4A7B-B84F-4BDBC1923823}"/>
              </a:ext>
            </a:extLst>
          </p:cNvPr>
          <p:cNvGraphicFramePr>
            <a:graphicFrameLocks noGrp="1"/>
          </p:cNvGraphicFramePr>
          <p:nvPr>
            <p:ph type="chart" sz="quarter" idx="13"/>
            <p:extLst>
              <p:ext uri="{D42A27DB-BD31-4B8C-83A1-F6EECF244321}">
                <p14:modId xmlns:p14="http://schemas.microsoft.com/office/powerpoint/2010/main" val="14628059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372CB0-1DE8-4828-A013-90A0543C2B94}"/>
              </a:ext>
            </a:extLst>
          </p:cNvPr>
          <p:cNvSpPr>
            <a:spLocks noGrp="1"/>
          </p:cNvSpPr>
          <p:nvPr>
            <p:ph type="body" sz="quarter" idx="14"/>
          </p:nvPr>
        </p:nvSpPr>
        <p:spPr/>
        <p:txBody>
          <a:bodyPr/>
          <a:lstStyle/>
          <a:p>
            <a:r>
              <a:rPr lang="en-US"/>
              <a:t>05/15/2018 - 05/31/2018</a:t>
            </a:r>
          </a:p>
        </p:txBody>
      </p:sp>
      <p:sp>
        <p:nvSpPr>
          <p:cNvPr id="5" name="Footer Placeholder 4">
            <a:extLst>
              <a:ext uri="{FF2B5EF4-FFF2-40B4-BE49-F238E27FC236}">
                <a16:creationId xmlns:a16="http://schemas.microsoft.com/office/drawing/2014/main" id="{F15CC5C0-990B-4A97-A4F4-ED1248E1CA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35867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46F3D-C594-4932-B88A-8B236FCB3789}"/>
              </a:ext>
            </a:extLst>
          </p:cNvPr>
          <p:cNvSpPr>
            <a:spLocks noGrp="1"/>
          </p:cNvSpPr>
          <p:nvPr>
            <p:ph type="title"/>
          </p:nvPr>
        </p:nvSpPr>
        <p:spPr/>
        <p:txBody>
          <a:bodyPr/>
          <a:lstStyle/>
          <a:p>
            <a:r>
              <a:rPr lang="en-US"/>
              <a:t>Facebook Page Post Reach Table | Buss AG</a:t>
            </a:r>
          </a:p>
        </p:txBody>
      </p:sp>
      <p:graphicFrame>
        <p:nvGraphicFramePr>
          <p:cNvPr id="5" name="Table Placeholder 4">
            <a:extLst>
              <a:ext uri="{FF2B5EF4-FFF2-40B4-BE49-F238E27FC236}">
                <a16:creationId xmlns:a16="http://schemas.microsoft.com/office/drawing/2014/main" id="{7FFF7D29-3C4C-403D-AC3E-F738B007F1F5}"/>
              </a:ext>
            </a:extLst>
          </p:cNvPr>
          <p:cNvGraphicFramePr>
            <a:graphicFrameLocks noGrp="1"/>
          </p:cNvGraphicFramePr>
          <p:nvPr>
            <p:ph type="tbl" sz="quarter" idx="13"/>
            <p:extLst>
              <p:ext uri="{D42A27DB-BD31-4B8C-83A1-F6EECF244321}">
                <p14:modId xmlns:p14="http://schemas.microsoft.com/office/powerpoint/2010/main" val="1033361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15174794"/>
                    </a:ext>
                  </a:extLst>
                </a:gridCol>
                <a:gridCol w="1645920">
                  <a:extLst>
                    <a:ext uri="{9D8B030D-6E8A-4147-A177-3AD203B41FA5}">
                      <a16:colId xmlns:a16="http://schemas.microsoft.com/office/drawing/2014/main" val="930995030"/>
                    </a:ext>
                  </a:extLst>
                </a:gridCol>
                <a:gridCol w="1645920">
                  <a:extLst>
                    <a:ext uri="{9D8B030D-6E8A-4147-A177-3AD203B41FA5}">
                      <a16:colId xmlns:a16="http://schemas.microsoft.com/office/drawing/2014/main" val="3758468859"/>
                    </a:ext>
                  </a:extLst>
                </a:gridCol>
                <a:gridCol w="1645920">
                  <a:extLst>
                    <a:ext uri="{9D8B030D-6E8A-4147-A177-3AD203B41FA5}">
                      <a16:colId xmlns:a16="http://schemas.microsoft.com/office/drawing/2014/main" val="2865027352"/>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4271821181"/>
                  </a:ext>
                </a:extLst>
              </a:tr>
              <a:tr h="370840">
                <a:tc>
                  <a:txBody>
                    <a:bodyPr/>
                    <a:lstStyle/>
                    <a:p>
                      <a:r>
                        <a:rPr lang="en-US" sz="1000"/>
                        <a:t>Buss AG</a:t>
                      </a:r>
                    </a:p>
                  </a:txBody>
                  <a:tcPr/>
                </a:tc>
                <a:tc>
                  <a:txBody>
                    <a:bodyPr/>
                    <a:lstStyle/>
                    <a:p>
                      <a:r>
                        <a:rPr lang="en-US" sz="1000"/>
                        <a:t>75</a:t>
                      </a:r>
                    </a:p>
                  </a:txBody>
                  <a:tcPr/>
                </a:tc>
                <a:tc>
                  <a:txBody>
                    <a:bodyPr/>
                    <a:lstStyle/>
                    <a:p>
                      <a:r>
                        <a:rPr lang="en-US" sz="1000"/>
                        <a:t>144</a:t>
                      </a:r>
                    </a:p>
                  </a:txBody>
                  <a:tcPr/>
                </a:tc>
                <a:tc>
                  <a:txBody>
                    <a:bodyPr/>
                    <a:lstStyle/>
                    <a:p>
                      <a:r>
                        <a:rPr lang="en-US" sz="1000"/>
                        <a:t>202</a:t>
                      </a:r>
                    </a:p>
                  </a:txBody>
                  <a:tcPr/>
                </a:tc>
                <a:extLst>
                  <a:ext uri="{0D108BD9-81ED-4DB2-BD59-A6C34878D82A}">
                    <a16:rowId xmlns:a16="http://schemas.microsoft.com/office/drawing/2014/main" val="4201375964"/>
                  </a:ext>
                </a:extLst>
              </a:tr>
            </a:tbl>
          </a:graphicData>
        </a:graphic>
      </p:graphicFrame>
      <p:sp>
        <p:nvSpPr>
          <p:cNvPr id="4" name="Text Placeholder 3">
            <a:extLst>
              <a:ext uri="{FF2B5EF4-FFF2-40B4-BE49-F238E27FC236}">
                <a16:creationId xmlns:a16="http://schemas.microsoft.com/office/drawing/2014/main" id="{94930D1F-6AD8-42E3-80A9-A7EDA94A8E79}"/>
              </a:ext>
            </a:extLst>
          </p:cNvPr>
          <p:cNvSpPr>
            <a:spLocks noGrp="1"/>
          </p:cNvSpPr>
          <p:nvPr>
            <p:ph type="body" sz="quarter" idx="14"/>
          </p:nvPr>
        </p:nvSpPr>
        <p:spPr/>
        <p:txBody>
          <a:bodyPr/>
          <a:lstStyle/>
          <a:p>
            <a:r>
              <a:rPr lang="en-US"/>
              <a:t>05/15/2018 - 05/31/2018</a:t>
            </a:r>
          </a:p>
        </p:txBody>
      </p:sp>
    </p:spTree>
    <p:extLst>
      <p:ext uri="{BB962C8B-B14F-4D97-AF65-F5344CB8AC3E}">
        <p14:creationId xmlns:p14="http://schemas.microsoft.com/office/powerpoint/2010/main" val="16831632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79FB1-C718-4BFE-8654-7A393A499AC3}"/>
              </a:ext>
            </a:extLst>
          </p:cNvPr>
          <p:cNvSpPr>
            <a:spLocks noGrp="1"/>
          </p:cNvSpPr>
          <p:nvPr>
            <p:ph type="title"/>
          </p:nvPr>
        </p:nvSpPr>
        <p:spPr/>
        <p:txBody>
          <a:bodyPr/>
          <a:lstStyle/>
          <a:p>
            <a:r>
              <a:rPr lang="en-US"/>
              <a:t>Facebook Impressions | Buss AG</a:t>
            </a:r>
          </a:p>
        </p:txBody>
      </p:sp>
      <p:graphicFrame>
        <p:nvGraphicFramePr>
          <p:cNvPr id="6" name="Chart Placeholder 5">
            <a:extLst>
              <a:ext uri="{FF2B5EF4-FFF2-40B4-BE49-F238E27FC236}">
                <a16:creationId xmlns:a16="http://schemas.microsoft.com/office/drawing/2014/main" id="{7964AEED-EFEE-445A-96BE-4D68B98694BE}"/>
              </a:ext>
            </a:extLst>
          </p:cNvPr>
          <p:cNvGraphicFramePr>
            <a:graphicFrameLocks noGrp="1"/>
          </p:cNvGraphicFramePr>
          <p:nvPr>
            <p:ph type="chart" sz="quarter" idx="13"/>
            <p:extLst>
              <p:ext uri="{D42A27DB-BD31-4B8C-83A1-F6EECF244321}">
                <p14:modId xmlns:p14="http://schemas.microsoft.com/office/powerpoint/2010/main" val="25181220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597B21-766F-46E8-A8A3-9F52E115FA17}"/>
              </a:ext>
            </a:extLst>
          </p:cNvPr>
          <p:cNvSpPr>
            <a:spLocks noGrp="1"/>
          </p:cNvSpPr>
          <p:nvPr>
            <p:ph type="body" sz="quarter" idx="14"/>
          </p:nvPr>
        </p:nvSpPr>
        <p:spPr/>
        <p:txBody>
          <a:bodyPr/>
          <a:lstStyle/>
          <a:p>
            <a:r>
              <a:rPr lang="en-US"/>
              <a:t>05/15/2018 - 05/31/2018</a:t>
            </a:r>
          </a:p>
        </p:txBody>
      </p:sp>
      <p:sp>
        <p:nvSpPr>
          <p:cNvPr id="5" name="Footer Placeholder 4">
            <a:extLst>
              <a:ext uri="{FF2B5EF4-FFF2-40B4-BE49-F238E27FC236}">
                <a16:creationId xmlns:a16="http://schemas.microsoft.com/office/drawing/2014/main" id="{3B3BBA4C-A722-41BD-9237-CAED1207A4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75980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6F944-9AA7-4DF2-A321-CF597B059220}"/>
              </a:ext>
            </a:extLst>
          </p:cNvPr>
          <p:cNvSpPr>
            <a:spLocks noGrp="1"/>
          </p:cNvSpPr>
          <p:nvPr>
            <p:ph type="title"/>
          </p:nvPr>
        </p:nvSpPr>
        <p:spPr/>
        <p:txBody>
          <a:bodyPr/>
          <a:lstStyle/>
          <a:p>
            <a:r>
              <a:rPr lang="en-US"/>
              <a:t>Facebook Engagement Rate | Buss AG</a:t>
            </a:r>
          </a:p>
        </p:txBody>
      </p:sp>
      <p:graphicFrame>
        <p:nvGraphicFramePr>
          <p:cNvPr id="6" name="Chart Placeholder 5">
            <a:extLst>
              <a:ext uri="{FF2B5EF4-FFF2-40B4-BE49-F238E27FC236}">
                <a16:creationId xmlns:a16="http://schemas.microsoft.com/office/drawing/2014/main" id="{832F8ECC-C482-45FF-A979-96909BED0E67}"/>
              </a:ext>
            </a:extLst>
          </p:cNvPr>
          <p:cNvGraphicFramePr>
            <a:graphicFrameLocks noGrp="1"/>
          </p:cNvGraphicFramePr>
          <p:nvPr>
            <p:ph type="chart" sz="quarter" idx="13"/>
            <p:extLst>
              <p:ext uri="{D42A27DB-BD31-4B8C-83A1-F6EECF244321}">
                <p14:modId xmlns:p14="http://schemas.microsoft.com/office/powerpoint/2010/main" val="3813545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BCB655-3566-4DBC-8C6F-A38F35179B0C}"/>
              </a:ext>
            </a:extLst>
          </p:cNvPr>
          <p:cNvSpPr>
            <a:spLocks noGrp="1"/>
          </p:cNvSpPr>
          <p:nvPr>
            <p:ph type="body" sz="quarter" idx="14"/>
          </p:nvPr>
        </p:nvSpPr>
        <p:spPr/>
        <p:txBody>
          <a:bodyPr/>
          <a:lstStyle/>
          <a:p>
            <a:r>
              <a:rPr lang="en-US"/>
              <a:t>05/15/2018 - 05/31/2018</a:t>
            </a:r>
          </a:p>
        </p:txBody>
      </p:sp>
      <p:sp>
        <p:nvSpPr>
          <p:cNvPr id="5" name="Footer Placeholder 4">
            <a:extLst>
              <a:ext uri="{FF2B5EF4-FFF2-40B4-BE49-F238E27FC236}">
                <a16:creationId xmlns:a16="http://schemas.microsoft.com/office/drawing/2014/main" id="{45C23533-575F-4B0E-9607-9823488C52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245716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850</Words>
  <Application>Microsoft Office PowerPoint</Application>
  <PresentationFormat>On-screen Show (4:3)</PresentationFormat>
  <Paragraphs>459</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quintly_template</vt:lpstr>
      <vt:lpstr>BUSS Facebook</vt:lpstr>
      <vt:lpstr>Facebook Key Metrics Table | Buss AG</vt:lpstr>
      <vt:lpstr>Facebook Key Metrics by Month | Buss AG</vt:lpstr>
      <vt:lpstr>Facebook Fans Total | Buss AG</vt:lpstr>
      <vt:lpstr>Facebook Fans Table | Buss AG</vt:lpstr>
      <vt:lpstr>Facebook Fans Lost | Buss AG</vt:lpstr>
      <vt:lpstr>Facebook Own Posts Table  | Buss AG - 1 of 8</vt:lpstr>
      <vt:lpstr>Facebook Own Posts Table  | Buss AG - 2 of 8</vt:lpstr>
      <vt:lpstr>Facebook Own Posts Table  | Buss AG - 3 of 8</vt:lpstr>
      <vt:lpstr>Facebook Own Posts Table  | Buss AG - 4 of 8</vt:lpstr>
      <vt:lpstr>Facebook Own Posts Table  | Buss AG - 5 of 8</vt:lpstr>
      <vt:lpstr>Facebook Own Posts Table  | Buss AG - 6 of 8</vt:lpstr>
      <vt:lpstr>Facebook Own Posts Table  | Buss AG - 7 of 8</vt:lpstr>
      <vt:lpstr>Facebook Own Posts Table  | Buss AG - 8 of 8</vt:lpstr>
      <vt:lpstr>Facebook Own Posts | Buss AG</vt:lpstr>
      <vt:lpstr>Facebook Page Post Reach Table | Buss AG</vt:lpstr>
      <vt:lpstr>Facebook Impressions | Buss AG</vt:lpstr>
      <vt:lpstr>Facebook Engagement Rate | Buss AG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BUSS Facebook</dc:title>
  <dc:creator>Administrator</dc:creator>
  <cp:lastModifiedBy>Administrator</cp:lastModifiedBy>
  <cp:revision>1</cp:revision>
  <dcterms:created xsi:type="dcterms:W3CDTF">2018-08-31T10:42:15Z</dcterms:created>
  <dcterms:modified xsi:type="dcterms:W3CDTF">2018-08-31T10:42:51Z</dcterms:modified>
</cp:coreProperties>
</file>