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70" r:id="rId14"/>
    <p:sldId id="271"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1">
                  <c:v>627</c:v>
                </c:pt>
                <c:pt idx="2">
                  <c:v>627</c:v>
                </c:pt>
                <c:pt idx="3">
                  <c:v>627</c:v>
                </c:pt>
                <c:pt idx="4">
                  <c:v>628</c:v>
                </c:pt>
                <c:pt idx="5">
                  <c:v>629</c:v>
                </c:pt>
                <c:pt idx="6">
                  <c:v>630</c:v>
                </c:pt>
                <c:pt idx="7">
                  <c:v>630</c:v>
                </c:pt>
                <c:pt idx="8">
                  <c:v>630</c:v>
                </c:pt>
                <c:pt idx="9">
                  <c:v>630</c:v>
                </c:pt>
                <c:pt idx="10">
                  <c:v>631</c:v>
                </c:pt>
                <c:pt idx="11">
                  <c:v>630</c:v>
                </c:pt>
                <c:pt idx="12">
                  <c:v>630</c:v>
                </c:pt>
                <c:pt idx="13">
                  <c:v>630</c:v>
                </c:pt>
                <c:pt idx="14">
                  <c:v>630</c:v>
                </c:pt>
                <c:pt idx="15">
                  <c:v>630</c:v>
                </c:pt>
                <c:pt idx="16">
                  <c:v>631</c:v>
                </c:pt>
                <c:pt idx="17">
                  <c:v>631</c:v>
                </c:pt>
                <c:pt idx="18">
                  <c:v>631</c:v>
                </c:pt>
                <c:pt idx="19">
                  <c:v>631</c:v>
                </c:pt>
                <c:pt idx="20">
                  <c:v>630</c:v>
                </c:pt>
                <c:pt idx="21">
                  <c:v>630</c:v>
                </c:pt>
                <c:pt idx="22">
                  <c:v>630</c:v>
                </c:pt>
                <c:pt idx="23">
                  <c:v>631</c:v>
                </c:pt>
                <c:pt idx="24">
                  <c:v>632</c:v>
                </c:pt>
                <c:pt idx="25">
                  <c:v>632</c:v>
                </c:pt>
                <c:pt idx="26">
                  <c:v>632</c:v>
                </c:pt>
                <c:pt idx="27">
                  <c:v>633</c:v>
                </c:pt>
                <c:pt idx="28">
                  <c:v>633</c:v>
                </c:pt>
                <c:pt idx="29">
                  <c:v>633</c:v>
                </c:pt>
                <c:pt idx="30">
                  <c:v>633</c:v>
                </c:pt>
              </c:numCache>
            </c:numRef>
          </c:val>
          <c:smooth val="0"/>
          <c:extLst>
            <c:ext xmlns:c16="http://schemas.microsoft.com/office/drawing/2014/chart" uri="{C3380CC4-5D6E-409C-BE32-E72D297353CC}">
              <c16:uniqueId val="{00000000-BE2F-4C92-8BDC-6156BBE08DF0}"/>
            </c:ext>
          </c:extLst>
        </c:ser>
        <c:dLbls>
          <c:showLegendKey val="0"/>
          <c:showVal val="0"/>
          <c:showCatName val="0"/>
          <c:showSerName val="0"/>
          <c:showPercent val="0"/>
          <c:showBubbleSize val="0"/>
        </c:dLbls>
        <c:smooth val="0"/>
        <c:axId val="357494752"/>
        <c:axId val="357490816"/>
      </c:lineChart>
      <c:dateAx>
        <c:axId val="35749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0816"/>
        <c:crosses val="autoZero"/>
        <c:auto val="1"/>
        <c:lblOffset val="100"/>
        <c:baseTimeUnit val="days"/>
      </c:dateAx>
      <c:valAx>
        <c:axId val="35749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2">
                  <c:v>0</c:v>
                </c:pt>
                <c:pt idx="3">
                  <c:v>0</c:v>
                </c:pt>
                <c:pt idx="4">
                  <c:v>1</c:v>
                </c:pt>
                <c:pt idx="5">
                  <c:v>1</c:v>
                </c:pt>
                <c:pt idx="6">
                  <c:v>1</c:v>
                </c:pt>
                <c:pt idx="7">
                  <c:v>0</c:v>
                </c:pt>
                <c:pt idx="8">
                  <c:v>0</c:v>
                </c:pt>
                <c:pt idx="9">
                  <c:v>0</c:v>
                </c:pt>
                <c:pt idx="10">
                  <c:v>1</c:v>
                </c:pt>
                <c:pt idx="11">
                  <c:v>-1</c:v>
                </c:pt>
                <c:pt idx="12">
                  <c:v>0</c:v>
                </c:pt>
                <c:pt idx="13">
                  <c:v>0</c:v>
                </c:pt>
                <c:pt idx="14">
                  <c:v>0</c:v>
                </c:pt>
                <c:pt idx="15">
                  <c:v>0</c:v>
                </c:pt>
                <c:pt idx="16">
                  <c:v>1</c:v>
                </c:pt>
                <c:pt idx="17">
                  <c:v>0</c:v>
                </c:pt>
                <c:pt idx="18">
                  <c:v>0</c:v>
                </c:pt>
                <c:pt idx="19">
                  <c:v>0</c:v>
                </c:pt>
                <c:pt idx="20">
                  <c:v>-1</c:v>
                </c:pt>
                <c:pt idx="21">
                  <c:v>0</c:v>
                </c:pt>
                <c:pt idx="22">
                  <c:v>0</c:v>
                </c:pt>
                <c:pt idx="23">
                  <c:v>1</c:v>
                </c:pt>
                <c:pt idx="24">
                  <c:v>1</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068D-45E8-8B06-E882189D3825}"/>
            </c:ext>
          </c:extLst>
        </c:ser>
        <c:dLbls>
          <c:showLegendKey val="0"/>
          <c:showVal val="0"/>
          <c:showCatName val="0"/>
          <c:showSerName val="0"/>
          <c:showPercent val="0"/>
          <c:showBubbleSize val="0"/>
        </c:dLbls>
        <c:smooth val="0"/>
        <c:axId val="290326856"/>
        <c:axId val="290323576"/>
      </c:lineChart>
      <c:dateAx>
        <c:axId val="29032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23576"/>
        <c:crosses val="autoZero"/>
        <c:auto val="1"/>
        <c:lblOffset val="100"/>
        <c:baseTimeUnit val="days"/>
      </c:dateAx>
      <c:valAx>
        <c:axId val="29032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2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3.4920634920635001</c:v>
                </c:pt>
                <c:pt idx="9">
                  <c:v>0</c:v>
                </c:pt>
                <c:pt idx="10">
                  <c:v>0</c:v>
                </c:pt>
                <c:pt idx="11">
                  <c:v>0</c:v>
                </c:pt>
                <c:pt idx="12">
                  <c:v>0</c:v>
                </c:pt>
                <c:pt idx="13">
                  <c:v>2.2222222222222001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0.63191153238547004</c:v>
                </c:pt>
                <c:pt idx="30">
                  <c:v>0</c:v>
                </c:pt>
              </c:numCache>
            </c:numRef>
          </c:val>
          <c:smooth val="0"/>
          <c:extLst>
            <c:ext xmlns:c16="http://schemas.microsoft.com/office/drawing/2014/chart" uri="{C3380CC4-5D6E-409C-BE32-E72D297353CC}">
              <c16:uniqueId val="{00000000-EA27-412F-9A08-F9593AEA0B1C}"/>
            </c:ext>
          </c:extLst>
        </c:ser>
        <c:dLbls>
          <c:showLegendKey val="0"/>
          <c:showVal val="0"/>
          <c:showCatName val="0"/>
          <c:showSerName val="0"/>
          <c:showPercent val="0"/>
          <c:showBubbleSize val="0"/>
        </c:dLbls>
        <c:smooth val="0"/>
        <c:axId val="290328496"/>
        <c:axId val="290335056"/>
      </c:lineChart>
      <c:dateAx>
        <c:axId val="29032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35056"/>
        <c:crosses val="autoZero"/>
        <c:auto val="1"/>
        <c:lblOffset val="100"/>
        <c:baseTimeUnit val="days"/>
      </c:dateAx>
      <c:valAx>
        <c:axId val="2903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2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40</c:v>
                </c:pt>
              </c:numCache>
            </c:numRef>
          </c:val>
          <c:extLst>
            <c:ext xmlns:c16="http://schemas.microsoft.com/office/drawing/2014/chart" uri="{C3380CC4-5D6E-409C-BE32-E72D297353CC}">
              <c16:uniqueId val="{00000000-5B19-4AA5-BC94-EBFE3628A6FD}"/>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Buss AG</c:v>
                </c:pt>
              </c:strCache>
            </c:strRef>
          </c:cat>
          <c:val>
            <c:numRef>
              <c:f>Sheet1!$C$2</c:f>
              <c:numCache>
                <c:formatCode>General</c:formatCode>
                <c:ptCount val="1"/>
                <c:pt idx="0">
                  <c:v>0</c:v>
                </c:pt>
              </c:numCache>
            </c:numRef>
          </c:val>
          <c:extLst>
            <c:ext xmlns:c16="http://schemas.microsoft.com/office/drawing/2014/chart" uri="{C3380CC4-5D6E-409C-BE32-E72D297353CC}">
              <c16:uniqueId val="{00000001-5B19-4AA5-BC94-EBFE3628A6FD}"/>
            </c:ext>
          </c:extLst>
        </c:ser>
        <c:dLbls>
          <c:showLegendKey val="0"/>
          <c:showVal val="0"/>
          <c:showCatName val="0"/>
          <c:showSerName val="0"/>
          <c:showPercent val="0"/>
          <c:showBubbleSize val="0"/>
        </c:dLbls>
        <c:gapWidth val="150"/>
        <c:overlap val="100"/>
        <c:axId val="290334400"/>
        <c:axId val="290334728"/>
      </c:barChart>
      <c:catAx>
        <c:axId val="29033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34728"/>
        <c:crosses val="autoZero"/>
        <c:auto val="1"/>
        <c:lblAlgn val="ctr"/>
        <c:lblOffset val="100"/>
        <c:noMultiLvlLbl val="0"/>
      </c:catAx>
      <c:valAx>
        <c:axId val="290334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3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Buss AG</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2.0619875122244999</c:v>
                </c:pt>
                <c:pt idx="2">
                  <c:v>2.2222222222222001</c:v>
                </c:pt>
                <c:pt idx="3">
                  <c:v>0</c:v>
                </c:pt>
              </c:numCache>
            </c:numRef>
          </c:val>
          <c:extLst>
            <c:ext xmlns:c16="http://schemas.microsoft.com/office/drawing/2014/chart" uri="{C3380CC4-5D6E-409C-BE32-E72D297353CC}">
              <c16:uniqueId val="{00000000-5012-4544-9438-3944582A7EE5}"/>
            </c:ext>
          </c:extLst>
        </c:ser>
        <c:dLbls>
          <c:showLegendKey val="0"/>
          <c:showVal val="0"/>
          <c:showCatName val="0"/>
          <c:showSerName val="0"/>
          <c:showPercent val="0"/>
          <c:showBubbleSize val="0"/>
        </c:dLbls>
        <c:gapWidth val="219"/>
        <c:overlap val="-27"/>
        <c:axId val="350090600"/>
        <c:axId val="350089944"/>
      </c:barChart>
      <c:catAx>
        <c:axId val="35009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89944"/>
        <c:crosses val="autoZero"/>
        <c:auto val="1"/>
        <c:lblAlgn val="ctr"/>
        <c:lblOffset val="100"/>
        <c:noMultiLvlLbl val="0"/>
      </c:catAx>
      <c:valAx>
        <c:axId val="35008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9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Buss AG</c:v>
                </c:pt>
              </c:strCache>
            </c:strRef>
          </c:cat>
          <c:val>
            <c:numRef>
              <c:f>Sheet1!$B$2</c:f>
              <c:numCache>
                <c:formatCode>General</c:formatCode>
                <c:ptCount val="1"/>
                <c:pt idx="0">
                  <c:v>40</c:v>
                </c:pt>
              </c:numCache>
            </c:numRef>
          </c:val>
          <c:extLst>
            <c:ext xmlns:c16="http://schemas.microsoft.com/office/drawing/2014/chart" uri="{C3380CC4-5D6E-409C-BE32-E72D297353CC}">
              <c16:uniqueId val="{00000000-0018-4F8B-83A0-954A6E5426EC}"/>
            </c:ext>
          </c:extLst>
        </c:ser>
        <c:dLbls>
          <c:showLegendKey val="0"/>
          <c:showVal val="0"/>
          <c:showCatName val="0"/>
          <c:showSerName val="0"/>
          <c:showPercent val="0"/>
          <c:showBubbleSize val="0"/>
        </c:dLbls>
        <c:gapWidth val="219"/>
        <c:overlap val="-27"/>
        <c:axId val="359318160"/>
        <c:axId val="359317832"/>
      </c:barChart>
      <c:catAx>
        <c:axId val="35931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17832"/>
        <c:crosses val="autoZero"/>
        <c:auto val="1"/>
        <c:lblAlgn val="ctr"/>
        <c:lblOffset val="100"/>
        <c:noMultiLvlLbl val="0"/>
      </c:catAx>
      <c:valAx>
        <c:axId val="35931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1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03AF-3B02-4437-A814-3C73C892113F}"/>
              </a:ext>
            </a:extLst>
          </p:cNvPr>
          <p:cNvSpPr>
            <a:spLocks noGrp="1"/>
          </p:cNvSpPr>
          <p:nvPr>
            <p:ph type="ctrTitle"/>
          </p:nvPr>
        </p:nvSpPr>
        <p:spPr/>
        <p:txBody>
          <a:bodyPr/>
          <a:lstStyle/>
          <a:p>
            <a:r>
              <a:rPr lang="en-US"/>
              <a:t>BUSS LinkedIn</a:t>
            </a:r>
          </a:p>
        </p:txBody>
      </p:sp>
      <p:sp>
        <p:nvSpPr>
          <p:cNvPr id="3" name="Subtitle 2">
            <a:extLst>
              <a:ext uri="{FF2B5EF4-FFF2-40B4-BE49-F238E27FC236}">
                <a16:creationId xmlns:a16="http://schemas.microsoft.com/office/drawing/2014/main" id="{5E233C8A-E2B5-4B73-B83D-50D9FBC4792D}"/>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57852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84A37-A066-45EA-BEFF-5A2CE0E237F2}"/>
              </a:ext>
            </a:extLst>
          </p:cNvPr>
          <p:cNvSpPr>
            <a:spLocks noGrp="1"/>
          </p:cNvSpPr>
          <p:nvPr>
            <p:ph type="title"/>
          </p:nvPr>
        </p:nvSpPr>
        <p:spPr/>
        <p:txBody>
          <a:bodyPr/>
          <a:lstStyle/>
          <a:p>
            <a:r>
              <a:rPr lang="en-US"/>
              <a:t>LinkedIn Key Metrics Table | Buss AG</a:t>
            </a:r>
          </a:p>
        </p:txBody>
      </p:sp>
      <p:graphicFrame>
        <p:nvGraphicFramePr>
          <p:cNvPr id="5" name="Table Placeholder 4">
            <a:extLst>
              <a:ext uri="{FF2B5EF4-FFF2-40B4-BE49-F238E27FC236}">
                <a16:creationId xmlns:a16="http://schemas.microsoft.com/office/drawing/2014/main" id="{19127F73-42E7-4113-B2FB-FFFC326E945A}"/>
              </a:ext>
            </a:extLst>
          </p:cNvPr>
          <p:cNvGraphicFramePr>
            <a:graphicFrameLocks noGrp="1"/>
          </p:cNvGraphicFramePr>
          <p:nvPr>
            <p:ph type="tbl" sz="quarter" idx="13"/>
            <p:extLst>
              <p:ext uri="{D42A27DB-BD31-4B8C-83A1-F6EECF244321}">
                <p14:modId xmlns:p14="http://schemas.microsoft.com/office/powerpoint/2010/main" val="398176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8659383"/>
                    </a:ext>
                  </a:extLst>
                </a:gridCol>
                <a:gridCol w="1069848">
                  <a:extLst>
                    <a:ext uri="{9D8B030D-6E8A-4147-A177-3AD203B41FA5}">
                      <a16:colId xmlns:a16="http://schemas.microsoft.com/office/drawing/2014/main" val="2304794406"/>
                    </a:ext>
                  </a:extLst>
                </a:gridCol>
                <a:gridCol w="1069848">
                  <a:extLst>
                    <a:ext uri="{9D8B030D-6E8A-4147-A177-3AD203B41FA5}">
                      <a16:colId xmlns:a16="http://schemas.microsoft.com/office/drawing/2014/main" val="627439634"/>
                    </a:ext>
                  </a:extLst>
                </a:gridCol>
                <a:gridCol w="1069848">
                  <a:extLst>
                    <a:ext uri="{9D8B030D-6E8A-4147-A177-3AD203B41FA5}">
                      <a16:colId xmlns:a16="http://schemas.microsoft.com/office/drawing/2014/main" val="2168102662"/>
                    </a:ext>
                  </a:extLst>
                </a:gridCol>
                <a:gridCol w="1069848">
                  <a:extLst>
                    <a:ext uri="{9D8B030D-6E8A-4147-A177-3AD203B41FA5}">
                      <a16:colId xmlns:a16="http://schemas.microsoft.com/office/drawing/2014/main" val="501315528"/>
                    </a:ext>
                  </a:extLst>
                </a:gridCol>
                <a:gridCol w="1069848">
                  <a:extLst>
                    <a:ext uri="{9D8B030D-6E8A-4147-A177-3AD203B41FA5}">
                      <a16:colId xmlns:a16="http://schemas.microsoft.com/office/drawing/2014/main" val="3080947497"/>
                    </a:ext>
                  </a:extLst>
                </a:gridCol>
                <a:gridCol w="1069848">
                  <a:extLst>
                    <a:ext uri="{9D8B030D-6E8A-4147-A177-3AD203B41FA5}">
                      <a16:colId xmlns:a16="http://schemas.microsoft.com/office/drawing/2014/main" val="3160298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28197861"/>
                  </a:ext>
                </a:extLst>
              </a:tr>
              <a:tr h="370840">
                <a:tc>
                  <a:txBody>
                    <a:bodyPr/>
                    <a:lstStyle/>
                    <a:p>
                      <a:r>
                        <a:rPr lang="en-US" sz="1000"/>
                        <a:t>Buss AG</a:t>
                      </a:r>
                    </a:p>
                  </a:txBody>
                  <a:tcPr/>
                </a:tc>
                <a:tc>
                  <a:txBody>
                    <a:bodyPr/>
                    <a:lstStyle/>
                    <a:p>
                      <a:r>
                        <a:rPr lang="en-US" sz="1000"/>
                        <a:t>633</a:t>
                      </a:r>
                    </a:p>
                  </a:txBody>
                  <a:tcPr/>
                </a:tc>
                <a:tc>
                  <a:txBody>
                    <a:bodyPr/>
                    <a:lstStyle/>
                    <a:p>
                      <a:r>
                        <a:rPr lang="en-US" sz="1000"/>
                        <a:t>n/a</a:t>
                      </a:r>
                    </a:p>
                  </a:txBody>
                  <a:tcPr/>
                </a:tc>
                <a:tc>
                  <a:txBody>
                    <a:bodyPr/>
                    <a:lstStyle/>
                    <a:p>
                      <a:r>
                        <a:rPr lang="en-US" sz="1000"/>
                        <a:t>3</a:t>
                      </a:r>
                    </a:p>
                  </a:txBody>
                  <a:tcPr/>
                </a:tc>
                <a:tc>
                  <a:txBody>
                    <a:bodyPr/>
                    <a:lstStyle/>
                    <a:p>
                      <a:r>
                        <a:rPr lang="en-US" sz="1000"/>
                        <a:t>40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4276814"/>
                  </a:ext>
                </a:extLst>
              </a:tr>
            </a:tbl>
          </a:graphicData>
        </a:graphic>
      </p:graphicFrame>
      <p:sp>
        <p:nvSpPr>
          <p:cNvPr id="4" name="Text Placeholder 3">
            <a:extLst>
              <a:ext uri="{FF2B5EF4-FFF2-40B4-BE49-F238E27FC236}">
                <a16:creationId xmlns:a16="http://schemas.microsoft.com/office/drawing/2014/main" id="{3A0D7D5E-FF4B-4A22-B4FC-64DACF42526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7500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1883-DC1A-476F-96CE-78ADE78085D3}"/>
              </a:ext>
            </a:extLst>
          </p:cNvPr>
          <p:cNvSpPr>
            <a:spLocks noGrp="1"/>
          </p:cNvSpPr>
          <p:nvPr>
            <p:ph type="title"/>
          </p:nvPr>
        </p:nvSpPr>
        <p:spPr/>
        <p:txBody>
          <a:bodyPr/>
          <a:lstStyle/>
          <a:p>
            <a:r>
              <a:rPr lang="en-US"/>
              <a:t>LinkedIn Updates Table | Buss AG - 1 of 3</a:t>
            </a:r>
          </a:p>
        </p:txBody>
      </p:sp>
      <p:graphicFrame>
        <p:nvGraphicFramePr>
          <p:cNvPr id="5" name="Table Placeholder 4">
            <a:extLst>
              <a:ext uri="{FF2B5EF4-FFF2-40B4-BE49-F238E27FC236}">
                <a16:creationId xmlns:a16="http://schemas.microsoft.com/office/drawing/2014/main" id="{D6EE5F9A-6692-4606-9549-CAE24B1D94FA}"/>
              </a:ext>
            </a:extLst>
          </p:cNvPr>
          <p:cNvGraphicFramePr>
            <a:graphicFrameLocks noGrp="1"/>
          </p:cNvGraphicFramePr>
          <p:nvPr>
            <p:ph type="tbl" sz="quarter" idx="13"/>
            <p:extLst>
              <p:ext uri="{D42A27DB-BD31-4B8C-83A1-F6EECF244321}">
                <p14:modId xmlns:p14="http://schemas.microsoft.com/office/powerpoint/2010/main" val="3271638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43680797"/>
                    </a:ext>
                  </a:extLst>
                </a:gridCol>
                <a:gridCol w="987552">
                  <a:extLst>
                    <a:ext uri="{9D8B030D-6E8A-4147-A177-3AD203B41FA5}">
                      <a16:colId xmlns:a16="http://schemas.microsoft.com/office/drawing/2014/main" val="1873221975"/>
                    </a:ext>
                  </a:extLst>
                </a:gridCol>
                <a:gridCol w="987552">
                  <a:extLst>
                    <a:ext uri="{9D8B030D-6E8A-4147-A177-3AD203B41FA5}">
                      <a16:colId xmlns:a16="http://schemas.microsoft.com/office/drawing/2014/main" val="3945796719"/>
                    </a:ext>
                  </a:extLst>
                </a:gridCol>
                <a:gridCol w="987552">
                  <a:extLst>
                    <a:ext uri="{9D8B030D-6E8A-4147-A177-3AD203B41FA5}">
                      <a16:colId xmlns:a16="http://schemas.microsoft.com/office/drawing/2014/main" val="2434965384"/>
                    </a:ext>
                  </a:extLst>
                </a:gridCol>
                <a:gridCol w="987552">
                  <a:extLst>
                    <a:ext uri="{9D8B030D-6E8A-4147-A177-3AD203B41FA5}">
                      <a16:colId xmlns:a16="http://schemas.microsoft.com/office/drawing/2014/main" val="318792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606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09:36:25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https://lnkd.in/dSFYi98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09463"/>
                  </a:ext>
                </a:extLst>
              </a:tr>
            </a:tbl>
          </a:graphicData>
        </a:graphic>
      </p:graphicFrame>
      <p:sp>
        <p:nvSpPr>
          <p:cNvPr id="4" name="Text Placeholder 3">
            <a:extLst>
              <a:ext uri="{FF2B5EF4-FFF2-40B4-BE49-F238E27FC236}">
                <a16:creationId xmlns:a16="http://schemas.microsoft.com/office/drawing/2014/main" id="{5844080C-8CA0-41D3-A320-07EC8BF77F1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64758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FA2C5-3334-4ED2-8C71-8973DC31AC71}"/>
              </a:ext>
            </a:extLst>
          </p:cNvPr>
          <p:cNvSpPr>
            <a:spLocks noGrp="1"/>
          </p:cNvSpPr>
          <p:nvPr>
            <p:ph type="title"/>
          </p:nvPr>
        </p:nvSpPr>
        <p:spPr/>
        <p:txBody>
          <a:bodyPr/>
          <a:lstStyle/>
          <a:p>
            <a:r>
              <a:rPr lang="en-US"/>
              <a:t>LinkedIn Updates Table | Buss AG - 2 of 3</a:t>
            </a:r>
          </a:p>
        </p:txBody>
      </p:sp>
      <p:graphicFrame>
        <p:nvGraphicFramePr>
          <p:cNvPr id="5" name="Table Placeholder 4">
            <a:extLst>
              <a:ext uri="{FF2B5EF4-FFF2-40B4-BE49-F238E27FC236}">
                <a16:creationId xmlns:a16="http://schemas.microsoft.com/office/drawing/2014/main" id="{5684EA1D-CE03-4ACC-B9A9-7AA5DDD89A2B}"/>
              </a:ext>
            </a:extLst>
          </p:cNvPr>
          <p:cNvGraphicFramePr>
            <a:graphicFrameLocks noGrp="1"/>
          </p:cNvGraphicFramePr>
          <p:nvPr>
            <p:ph type="tbl" sz="quarter" idx="13"/>
            <p:extLst>
              <p:ext uri="{D42A27DB-BD31-4B8C-83A1-F6EECF244321}">
                <p14:modId xmlns:p14="http://schemas.microsoft.com/office/powerpoint/2010/main" val="78552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19660639"/>
                    </a:ext>
                  </a:extLst>
                </a:gridCol>
                <a:gridCol w="987552">
                  <a:extLst>
                    <a:ext uri="{9D8B030D-6E8A-4147-A177-3AD203B41FA5}">
                      <a16:colId xmlns:a16="http://schemas.microsoft.com/office/drawing/2014/main" val="1281211616"/>
                    </a:ext>
                  </a:extLst>
                </a:gridCol>
                <a:gridCol w="987552">
                  <a:extLst>
                    <a:ext uri="{9D8B030D-6E8A-4147-A177-3AD203B41FA5}">
                      <a16:colId xmlns:a16="http://schemas.microsoft.com/office/drawing/2014/main" val="483786380"/>
                    </a:ext>
                  </a:extLst>
                </a:gridCol>
                <a:gridCol w="987552">
                  <a:extLst>
                    <a:ext uri="{9D8B030D-6E8A-4147-A177-3AD203B41FA5}">
                      <a16:colId xmlns:a16="http://schemas.microsoft.com/office/drawing/2014/main" val="2000396991"/>
                    </a:ext>
                  </a:extLst>
                </a:gridCol>
                <a:gridCol w="987552">
                  <a:extLst>
                    <a:ext uri="{9D8B030D-6E8A-4147-A177-3AD203B41FA5}">
                      <a16:colId xmlns:a16="http://schemas.microsoft.com/office/drawing/2014/main" val="259601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63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15:57:42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https://lnkd.in/e_jy9Kg
#compounding #cokneader #compoundingtechnology #service #swissquality #swissengineering #compoundingprocess #mixing #kneading #plastics #polymers #polymerindustries #COMPEO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408259"/>
                  </a:ext>
                </a:extLst>
              </a:tr>
            </a:tbl>
          </a:graphicData>
        </a:graphic>
      </p:graphicFrame>
      <p:sp>
        <p:nvSpPr>
          <p:cNvPr id="4" name="Text Placeholder 3">
            <a:extLst>
              <a:ext uri="{FF2B5EF4-FFF2-40B4-BE49-F238E27FC236}">
                <a16:creationId xmlns:a16="http://schemas.microsoft.com/office/drawing/2014/main" id="{09126881-54D5-4A25-AA28-090B6C34CE9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9388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DA11-932F-4521-853E-03AB0DE2FE8A}"/>
              </a:ext>
            </a:extLst>
          </p:cNvPr>
          <p:cNvSpPr>
            <a:spLocks noGrp="1"/>
          </p:cNvSpPr>
          <p:nvPr>
            <p:ph type="title"/>
          </p:nvPr>
        </p:nvSpPr>
        <p:spPr/>
        <p:txBody>
          <a:bodyPr/>
          <a:lstStyle/>
          <a:p>
            <a:r>
              <a:rPr lang="en-US"/>
              <a:t>LinkedIn Updates Table | Buss AG - 3 of 3</a:t>
            </a:r>
          </a:p>
        </p:txBody>
      </p:sp>
      <p:graphicFrame>
        <p:nvGraphicFramePr>
          <p:cNvPr id="5" name="Table Placeholder 4">
            <a:extLst>
              <a:ext uri="{FF2B5EF4-FFF2-40B4-BE49-F238E27FC236}">
                <a16:creationId xmlns:a16="http://schemas.microsoft.com/office/drawing/2014/main" id="{EE4AB270-F155-404D-AEC5-FFAE761C73EC}"/>
              </a:ext>
            </a:extLst>
          </p:cNvPr>
          <p:cNvGraphicFramePr>
            <a:graphicFrameLocks noGrp="1"/>
          </p:cNvGraphicFramePr>
          <p:nvPr>
            <p:ph type="tbl" sz="quarter" idx="13"/>
            <p:extLst>
              <p:ext uri="{D42A27DB-BD31-4B8C-83A1-F6EECF244321}">
                <p14:modId xmlns:p14="http://schemas.microsoft.com/office/powerpoint/2010/main" val="100132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20771482"/>
                    </a:ext>
                  </a:extLst>
                </a:gridCol>
                <a:gridCol w="987552">
                  <a:extLst>
                    <a:ext uri="{9D8B030D-6E8A-4147-A177-3AD203B41FA5}">
                      <a16:colId xmlns:a16="http://schemas.microsoft.com/office/drawing/2014/main" val="3972226845"/>
                    </a:ext>
                  </a:extLst>
                </a:gridCol>
                <a:gridCol w="987552">
                  <a:extLst>
                    <a:ext uri="{9D8B030D-6E8A-4147-A177-3AD203B41FA5}">
                      <a16:colId xmlns:a16="http://schemas.microsoft.com/office/drawing/2014/main" val="483444417"/>
                    </a:ext>
                  </a:extLst>
                </a:gridCol>
                <a:gridCol w="987552">
                  <a:extLst>
                    <a:ext uri="{9D8B030D-6E8A-4147-A177-3AD203B41FA5}">
                      <a16:colId xmlns:a16="http://schemas.microsoft.com/office/drawing/2014/main" val="1815533421"/>
                    </a:ext>
                  </a:extLst>
                </a:gridCol>
                <a:gridCol w="987552">
                  <a:extLst>
                    <a:ext uri="{9D8B030D-6E8A-4147-A177-3AD203B41FA5}">
                      <a16:colId xmlns:a16="http://schemas.microsoft.com/office/drawing/2014/main" val="1733993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745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- 2018-08-09 11:39:43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https://lnkd.in/eYdv9g2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0157646"/>
                  </a:ext>
                </a:extLst>
              </a:tr>
            </a:tbl>
          </a:graphicData>
        </a:graphic>
      </p:graphicFrame>
      <p:sp>
        <p:nvSpPr>
          <p:cNvPr id="4" name="Text Placeholder 3">
            <a:extLst>
              <a:ext uri="{FF2B5EF4-FFF2-40B4-BE49-F238E27FC236}">
                <a16:creationId xmlns:a16="http://schemas.microsoft.com/office/drawing/2014/main" id="{DE402033-E116-4E82-A6DF-9A0718EFE64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9783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5F75E-20B3-45AD-B3A9-E18E790B8E4C}"/>
              </a:ext>
            </a:extLst>
          </p:cNvPr>
          <p:cNvSpPr>
            <a:spLocks noGrp="1"/>
          </p:cNvSpPr>
          <p:nvPr>
            <p:ph type="title"/>
          </p:nvPr>
        </p:nvSpPr>
        <p:spPr/>
        <p:txBody>
          <a:bodyPr/>
          <a:lstStyle/>
          <a:p>
            <a:r>
              <a:rPr lang="en-US"/>
              <a:t>LinkedIn Followers Table | Buss AG</a:t>
            </a:r>
          </a:p>
        </p:txBody>
      </p:sp>
      <p:graphicFrame>
        <p:nvGraphicFramePr>
          <p:cNvPr id="5" name="Table Placeholder 4">
            <a:extLst>
              <a:ext uri="{FF2B5EF4-FFF2-40B4-BE49-F238E27FC236}">
                <a16:creationId xmlns:a16="http://schemas.microsoft.com/office/drawing/2014/main" id="{111DB625-62FE-476B-9EF6-EE06D91DE812}"/>
              </a:ext>
            </a:extLst>
          </p:cNvPr>
          <p:cNvGraphicFramePr>
            <a:graphicFrameLocks noGrp="1"/>
          </p:cNvGraphicFramePr>
          <p:nvPr>
            <p:ph type="tbl" sz="quarter" idx="13"/>
            <p:extLst>
              <p:ext uri="{D42A27DB-BD31-4B8C-83A1-F6EECF244321}">
                <p14:modId xmlns:p14="http://schemas.microsoft.com/office/powerpoint/2010/main" val="330235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320049"/>
                    </a:ext>
                  </a:extLst>
                </a:gridCol>
                <a:gridCol w="1234440">
                  <a:extLst>
                    <a:ext uri="{9D8B030D-6E8A-4147-A177-3AD203B41FA5}">
                      <a16:colId xmlns:a16="http://schemas.microsoft.com/office/drawing/2014/main" val="3713426371"/>
                    </a:ext>
                  </a:extLst>
                </a:gridCol>
                <a:gridCol w="822960">
                  <a:extLst>
                    <a:ext uri="{9D8B030D-6E8A-4147-A177-3AD203B41FA5}">
                      <a16:colId xmlns:a16="http://schemas.microsoft.com/office/drawing/2014/main" val="2397325840"/>
                    </a:ext>
                  </a:extLst>
                </a:gridCol>
                <a:gridCol w="822960">
                  <a:extLst>
                    <a:ext uri="{9D8B030D-6E8A-4147-A177-3AD203B41FA5}">
                      <a16:colId xmlns:a16="http://schemas.microsoft.com/office/drawing/2014/main" val="903987386"/>
                    </a:ext>
                  </a:extLst>
                </a:gridCol>
                <a:gridCol w="822960">
                  <a:extLst>
                    <a:ext uri="{9D8B030D-6E8A-4147-A177-3AD203B41FA5}">
                      <a16:colId xmlns:a16="http://schemas.microsoft.com/office/drawing/2014/main" val="2096229261"/>
                    </a:ext>
                  </a:extLst>
                </a:gridCol>
                <a:gridCol w="822960">
                  <a:extLst>
                    <a:ext uri="{9D8B030D-6E8A-4147-A177-3AD203B41FA5}">
                      <a16:colId xmlns:a16="http://schemas.microsoft.com/office/drawing/2014/main" val="2766683483"/>
                    </a:ext>
                  </a:extLst>
                </a:gridCol>
                <a:gridCol w="822960">
                  <a:extLst>
                    <a:ext uri="{9D8B030D-6E8A-4147-A177-3AD203B41FA5}">
                      <a16:colId xmlns:a16="http://schemas.microsoft.com/office/drawing/2014/main" val="771133394"/>
                    </a:ext>
                  </a:extLst>
                </a:gridCol>
                <a:gridCol w="822960">
                  <a:extLst>
                    <a:ext uri="{9D8B030D-6E8A-4147-A177-3AD203B41FA5}">
                      <a16:colId xmlns:a16="http://schemas.microsoft.com/office/drawing/2014/main" val="7651808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44816278"/>
                  </a:ext>
                </a:extLst>
              </a:tr>
              <a:tr h="370840">
                <a:tc>
                  <a:txBody>
                    <a:bodyPr/>
                    <a:lstStyle/>
                    <a:p>
                      <a:r>
                        <a:rPr lang="en-US" sz="1000"/>
                        <a:t>Buss AG</a:t>
                      </a:r>
                    </a:p>
                  </a:txBody>
                  <a:tcPr/>
                </a:tc>
                <a:tc>
                  <a:txBody>
                    <a:bodyPr/>
                    <a:lstStyle/>
                    <a:p>
                      <a:r>
                        <a:rPr lang="en-US" sz="1000"/>
                        <a:t>633</a:t>
                      </a:r>
                    </a:p>
                  </a:txBody>
                  <a:tcPr/>
                </a:tc>
                <a:tc>
                  <a:txBody>
                    <a:bodyPr/>
                    <a:lstStyle/>
                    <a:p>
                      <a:r>
                        <a:rPr lang="en-US" sz="1000"/>
                        <a:t>0</a:t>
                      </a:r>
                    </a:p>
                  </a:txBody>
                  <a:tcPr/>
                </a:tc>
                <a:tc>
                  <a:txBody>
                    <a:bodyPr/>
                    <a:lstStyle/>
                    <a:p>
                      <a:r>
                        <a:rPr lang="en-US" sz="1000"/>
                        <a:t>0.0 %</a:t>
                      </a:r>
                    </a:p>
                  </a:txBody>
                  <a:tcPr/>
                </a:tc>
                <a:tc>
                  <a:txBody>
                    <a:bodyPr/>
                    <a:lstStyle/>
                    <a:p>
                      <a:r>
                        <a:rPr lang="en-US" sz="1000"/>
                        <a:t>2</a:t>
                      </a:r>
                    </a:p>
                  </a:txBody>
                  <a:tcPr/>
                </a:tc>
                <a:tc>
                  <a:txBody>
                    <a:bodyPr/>
                    <a:lstStyle/>
                    <a:p>
                      <a:r>
                        <a:rPr lang="en-US" sz="1000"/>
                        <a:t>0.3 %</a:t>
                      </a:r>
                    </a:p>
                  </a:txBody>
                  <a:tcPr/>
                </a:tc>
                <a:tc>
                  <a:txBody>
                    <a:bodyPr/>
                    <a:lstStyle/>
                    <a:p>
                      <a:r>
                        <a:rPr lang="en-US" sz="1000"/>
                        <a:t>6</a:t>
                      </a:r>
                    </a:p>
                  </a:txBody>
                  <a:tcPr/>
                </a:tc>
                <a:tc>
                  <a:txBody>
                    <a:bodyPr/>
                    <a:lstStyle/>
                    <a:p>
                      <a:r>
                        <a:rPr lang="en-US" sz="1000"/>
                        <a:t>1.0 %</a:t>
                      </a:r>
                    </a:p>
                  </a:txBody>
                  <a:tcPr/>
                </a:tc>
                <a:extLst>
                  <a:ext uri="{0D108BD9-81ED-4DB2-BD59-A6C34878D82A}">
                    <a16:rowId xmlns:a16="http://schemas.microsoft.com/office/drawing/2014/main" val="2876462117"/>
                  </a:ext>
                </a:extLst>
              </a:tr>
            </a:tbl>
          </a:graphicData>
        </a:graphic>
      </p:graphicFrame>
      <p:sp>
        <p:nvSpPr>
          <p:cNvPr id="4" name="Text Placeholder 3">
            <a:extLst>
              <a:ext uri="{FF2B5EF4-FFF2-40B4-BE49-F238E27FC236}">
                <a16:creationId xmlns:a16="http://schemas.microsoft.com/office/drawing/2014/main" id="{C82E5E69-E5B5-48E1-A423-215C757C8C5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34093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6EB1-8923-4BA8-AAAB-5E0EA13330D8}"/>
              </a:ext>
            </a:extLst>
          </p:cNvPr>
          <p:cNvSpPr>
            <a:spLocks noGrp="1"/>
          </p:cNvSpPr>
          <p:nvPr>
            <p:ph type="title"/>
          </p:nvPr>
        </p:nvSpPr>
        <p:spPr/>
        <p:txBody>
          <a:bodyPr/>
          <a:lstStyle/>
          <a:p>
            <a:r>
              <a:rPr lang="en-US"/>
              <a:t>LinkedIn Followers Total | Buss AG</a:t>
            </a:r>
          </a:p>
        </p:txBody>
      </p:sp>
      <p:graphicFrame>
        <p:nvGraphicFramePr>
          <p:cNvPr id="6" name="Chart Placeholder 5">
            <a:extLst>
              <a:ext uri="{FF2B5EF4-FFF2-40B4-BE49-F238E27FC236}">
                <a16:creationId xmlns:a16="http://schemas.microsoft.com/office/drawing/2014/main" id="{00043805-D643-49D1-B6D2-D324623F994E}"/>
              </a:ext>
            </a:extLst>
          </p:cNvPr>
          <p:cNvGraphicFramePr>
            <a:graphicFrameLocks noGrp="1"/>
          </p:cNvGraphicFramePr>
          <p:nvPr>
            <p:ph type="chart" sz="quarter" idx="13"/>
            <p:extLst>
              <p:ext uri="{D42A27DB-BD31-4B8C-83A1-F6EECF244321}">
                <p14:modId xmlns:p14="http://schemas.microsoft.com/office/powerpoint/2010/main" val="3908144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A19043-B86A-4ABF-8415-1D961C4504D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A0817EC-9C1C-42D2-A5F0-1571F60B59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086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228C-DC13-41A2-935E-D03F9E5FA296}"/>
              </a:ext>
            </a:extLst>
          </p:cNvPr>
          <p:cNvSpPr>
            <a:spLocks noGrp="1"/>
          </p:cNvSpPr>
          <p:nvPr>
            <p:ph type="title"/>
          </p:nvPr>
        </p:nvSpPr>
        <p:spPr/>
        <p:txBody>
          <a:bodyPr/>
          <a:lstStyle/>
          <a:p>
            <a:r>
              <a:rPr lang="en-US"/>
              <a:t>LinkedIn Followers Change | Buss AG</a:t>
            </a:r>
          </a:p>
        </p:txBody>
      </p:sp>
      <p:graphicFrame>
        <p:nvGraphicFramePr>
          <p:cNvPr id="6" name="Chart Placeholder 5">
            <a:extLst>
              <a:ext uri="{FF2B5EF4-FFF2-40B4-BE49-F238E27FC236}">
                <a16:creationId xmlns:a16="http://schemas.microsoft.com/office/drawing/2014/main" id="{DE881A35-F3FF-4F0F-B968-398DB0AFA02A}"/>
              </a:ext>
            </a:extLst>
          </p:cNvPr>
          <p:cNvGraphicFramePr>
            <a:graphicFrameLocks noGrp="1"/>
          </p:cNvGraphicFramePr>
          <p:nvPr>
            <p:ph type="chart" sz="quarter" idx="13"/>
            <p:extLst>
              <p:ext uri="{D42A27DB-BD31-4B8C-83A1-F6EECF244321}">
                <p14:modId xmlns:p14="http://schemas.microsoft.com/office/powerpoint/2010/main" val="2909084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C163CC-F182-4404-91D0-9953C554023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CEBC41F-DF8D-4ABF-A55E-AD6A2C43BC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596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52D43-F020-44AD-B9E9-BB3BD6E7F3FB}"/>
              </a:ext>
            </a:extLst>
          </p:cNvPr>
          <p:cNvSpPr>
            <a:spLocks noGrp="1"/>
          </p:cNvSpPr>
          <p:nvPr>
            <p:ph type="title"/>
          </p:nvPr>
        </p:nvSpPr>
        <p:spPr/>
        <p:txBody>
          <a:bodyPr/>
          <a:lstStyle/>
          <a:p>
            <a:r>
              <a:rPr lang="en-US"/>
              <a:t>LinkedIn Interaction Rate | Buss AG</a:t>
            </a:r>
          </a:p>
        </p:txBody>
      </p:sp>
      <p:graphicFrame>
        <p:nvGraphicFramePr>
          <p:cNvPr id="6" name="Chart Placeholder 5">
            <a:extLst>
              <a:ext uri="{FF2B5EF4-FFF2-40B4-BE49-F238E27FC236}">
                <a16:creationId xmlns:a16="http://schemas.microsoft.com/office/drawing/2014/main" id="{7AF470E0-FF5D-4C22-9F86-A7BAFEB755CF}"/>
              </a:ext>
            </a:extLst>
          </p:cNvPr>
          <p:cNvGraphicFramePr>
            <a:graphicFrameLocks noGrp="1"/>
          </p:cNvGraphicFramePr>
          <p:nvPr>
            <p:ph type="chart" sz="quarter" idx="13"/>
            <p:extLst>
              <p:ext uri="{D42A27DB-BD31-4B8C-83A1-F6EECF244321}">
                <p14:modId xmlns:p14="http://schemas.microsoft.com/office/powerpoint/2010/main" val="2276236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E5B487-5C38-42CE-8344-1CDCD84C881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1A3BBAE-4FE7-4269-A313-C2A3ECF822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7161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D42DB-D673-4A9C-9CED-39867FF838F9}"/>
              </a:ext>
            </a:extLst>
          </p:cNvPr>
          <p:cNvSpPr>
            <a:spLocks noGrp="1"/>
          </p:cNvSpPr>
          <p:nvPr>
            <p:ph type="title"/>
          </p:nvPr>
        </p:nvSpPr>
        <p:spPr/>
        <p:txBody>
          <a:bodyPr/>
          <a:lstStyle/>
          <a:p>
            <a:r>
              <a:rPr lang="en-US"/>
              <a:t>LinkedIn Interactions Distribution | Buss AG</a:t>
            </a:r>
          </a:p>
        </p:txBody>
      </p:sp>
      <p:graphicFrame>
        <p:nvGraphicFramePr>
          <p:cNvPr id="6" name="Chart Placeholder 5">
            <a:extLst>
              <a:ext uri="{FF2B5EF4-FFF2-40B4-BE49-F238E27FC236}">
                <a16:creationId xmlns:a16="http://schemas.microsoft.com/office/drawing/2014/main" id="{B0A7A566-0131-4A50-B392-3608C6160CBB}"/>
              </a:ext>
            </a:extLst>
          </p:cNvPr>
          <p:cNvGraphicFramePr>
            <a:graphicFrameLocks noGrp="1"/>
          </p:cNvGraphicFramePr>
          <p:nvPr>
            <p:ph type="chart" sz="quarter" idx="13"/>
            <p:extLst>
              <p:ext uri="{D42A27DB-BD31-4B8C-83A1-F6EECF244321}">
                <p14:modId xmlns:p14="http://schemas.microsoft.com/office/powerpoint/2010/main" val="2223109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54E2C-B7C0-4723-9B18-8D0822A6C30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CEE485F-30F9-4AB1-84E5-9963AAE65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4991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C974-6D80-4FB4-91EE-6C64D0345BC2}"/>
              </a:ext>
            </a:extLst>
          </p:cNvPr>
          <p:cNvSpPr>
            <a:spLocks noGrp="1"/>
          </p:cNvSpPr>
          <p:nvPr>
            <p:ph type="title"/>
          </p:nvPr>
        </p:nvSpPr>
        <p:spPr/>
        <p:txBody>
          <a:bodyPr/>
          <a:lstStyle/>
          <a:p>
            <a:r>
              <a:rPr lang="en-US"/>
              <a:t>LinkedIn Interaction Rate By Update Type | Buss AG</a:t>
            </a:r>
          </a:p>
        </p:txBody>
      </p:sp>
      <p:graphicFrame>
        <p:nvGraphicFramePr>
          <p:cNvPr id="6" name="Chart Placeholder 5">
            <a:extLst>
              <a:ext uri="{FF2B5EF4-FFF2-40B4-BE49-F238E27FC236}">
                <a16:creationId xmlns:a16="http://schemas.microsoft.com/office/drawing/2014/main" id="{F6D0D8F4-8368-487B-A0B9-2B587B9C853D}"/>
              </a:ext>
            </a:extLst>
          </p:cNvPr>
          <p:cNvGraphicFramePr>
            <a:graphicFrameLocks noGrp="1"/>
          </p:cNvGraphicFramePr>
          <p:nvPr>
            <p:ph type="chart" sz="quarter" idx="13"/>
            <p:extLst>
              <p:ext uri="{D42A27DB-BD31-4B8C-83A1-F6EECF244321}">
                <p14:modId xmlns:p14="http://schemas.microsoft.com/office/powerpoint/2010/main" val="2239341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357A1-91A1-485E-BC0A-86F4EBCB278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3EF906B-892E-42E3-83F7-B5D37A935D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27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8509D-C086-48E9-A1A6-2951E9FD9425}"/>
              </a:ext>
            </a:extLst>
          </p:cNvPr>
          <p:cNvSpPr>
            <a:spLocks noGrp="1"/>
          </p:cNvSpPr>
          <p:nvPr>
            <p:ph type="title"/>
          </p:nvPr>
        </p:nvSpPr>
        <p:spPr/>
        <p:txBody>
          <a:bodyPr/>
          <a:lstStyle/>
          <a:p>
            <a:r>
              <a:rPr lang="en-US"/>
              <a:t>LinkedIn Total Interactions | Buss AG</a:t>
            </a:r>
          </a:p>
        </p:txBody>
      </p:sp>
      <p:graphicFrame>
        <p:nvGraphicFramePr>
          <p:cNvPr id="6" name="Chart Placeholder 5">
            <a:extLst>
              <a:ext uri="{FF2B5EF4-FFF2-40B4-BE49-F238E27FC236}">
                <a16:creationId xmlns:a16="http://schemas.microsoft.com/office/drawing/2014/main" id="{83518DDF-3F16-4F5A-95A6-2C9152847F6F}"/>
              </a:ext>
            </a:extLst>
          </p:cNvPr>
          <p:cNvGraphicFramePr>
            <a:graphicFrameLocks noGrp="1"/>
          </p:cNvGraphicFramePr>
          <p:nvPr>
            <p:ph type="chart" sz="quarter" idx="13"/>
            <p:extLst>
              <p:ext uri="{D42A27DB-BD31-4B8C-83A1-F6EECF244321}">
                <p14:modId xmlns:p14="http://schemas.microsoft.com/office/powerpoint/2010/main" val="1835076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63549-4C50-40BF-95D9-551718C5395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58B4F4F-BD13-40A0-99B2-46340D055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238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E78FE-758A-496B-84FD-48ACE787C386}"/>
              </a:ext>
            </a:extLst>
          </p:cNvPr>
          <p:cNvSpPr>
            <a:spLocks noGrp="1"/>
          </p:cNvSpPr>
          <p:nvPr>
            <p:ph type="title"/>
          </p:nvPr>
        </p:nvSpPr>
        <p:spPr/>
        <p:txBody>
          <a:bodyPr/>
          <a:lstStyle/>
          <a:p>
            <a:r>
              <a:rPr lang="en-US"/>
              <a:t>LinkedIn Hashtag Detection | Buss AG - 1 of 2</a:t>
            </a:r>
          </a:p>
        </p:txBody>
      </p:sp>
      <p:graphicFrame>
        <p:nvGraphicFramePr>
          <p:cNvPr id="5" name="Table Placeholder 4">
            <a:extLst>
              <a:ext uri="{FF2B5EF4-FFF2-40B4-BE49-F238E27FC236}">
                <a16:creationId xmlns:a16="http://schemas.microsoft.com/office/drawing/2014/main" id="{22300E2A-2F70-4312-9785-26F2FA81D3BB}"/>
              </a:ext>
            </a:extLst>
          </p:cNvPr>
          <p:cNvGraphicFramePr>
            <a:graphicFrameLocks noGrp="1"/>
          </p:cNvGraphicFramePr>
          <p:nvPr>
            <p:ph type="tbl" sz="quarter" idx="13"/>
            <p:extLst>
              <p:ext uri="{D42A27DB-BD31-4B8C-83A1-F6EECF244321}">
                <p14:modId xmlns:p14="http://schemas.microsoft.com/office/powerpoint/2010/main" val="116187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8674624"/>
                    </a:ext>
                  </a:extLst>
                </a:gridCol>
                <a:gridCol w="1481328">
                  <a:extLst>
                    <a:ext uri="{9D8B030D-6E8A-4147-A177-3AD203B41FA5}">
                      <a16:colId xmlns:a16="http://schemas.microsoft.com/office/drawing/2014/main" val="713289897"/>
                    </a:ext>
                  </a:extLst>
                </a:gridCol>
                <a:gridCol w="1481328">
                  <a:extLst>
                    <a:ext uri="{9D8B030D-6E8A-4147-A177-3AD203B41FA5}">
                      <a16:colId xmlns:a16="http://schemas.microsoft.com/office/drawing/2014/main" val="1410971528"/>
                    </a:ext>
                  </a:extLst>
                </a:gridCol>
                <a:gridCol w="1481328">
                  <a:extLst>
                    <a:ext uri="{9D8B030D-6E8A-4147-A177-3AD203B41FA5}">
                      <a16:colId xmlns:a16="http://schemas.microsoft.com/office/drawing/2014/main" val="2945963493"/>
                    </a:ext>
                  </a:extLst>
                </a:gridCol>
                <a:gridCol w="1481328">
                  <a:extLst>
                    <a:ext uri="{9D8B030D-6E8A-4147-A177-3AD203B41FA5}">
                      <a16:colId xmlns:a16="http://schemas.microsoft.com/office/drawing/2014/main" val="288847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185582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56454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2742286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389090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#shearsensitive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75341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16616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159897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226293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4355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410344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2430357465"/>
                  </a:ext>
                </a:extLst>
              </a:tr>
            </a:tbl>
          </a:graphicData>
        </a:graphic>
      </p:graphicFrame>
      <p:sp>
        <p:nvSpPr>
          <p:cNvPr id="4" name="Text Placeholder 3">
            <a:extLst>
              <a:ext uri="{FF2B5EF4-FFF2-40B4-BE49-F238E27FC236}">
                <a16:creationId xmlns:a16="http://schemas.microsoft.com/office/drawing/2014/main" id="{7599878F-35A2-4557-8F22-D0026276F3E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62696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D320A-2570-49FC-889D-1303444945F5}"/>
              </a:ext>
            </a:extLst>
          </p:cNvPr>
          <p:cNvSpPr>
            <a:spLocks noGrp="1"/>
          </p:cNvSpPr>
          <p:nvPr>
            <p:ph type="title"/>
          </p:nvPr>
        </p:nvSpPr>
        <p:spPr/>
        <p:txBody>
          <a:bodyPr/>
          <a:lstStyle/>
          <a:p>
            <a:r>
              <a:rPr lang="en-US"/>
              <a:t>LinkedIn Hashtag Detection | Buss AG - 2 of 2</a:t>
            </a:r>
          </a:p>
        </p:txBody>
      </p:sp>
      <p:graphicFrame>
        <p:nvGraphicFramePr>
          <p:cNvPr id="5" name="Table Placeholder 4">
            <a:extLst>
              <a:ext uri="{FF2B5EF4-FFF2-40B4-BE49-F238E27FC236}">
                <a16:creationId xmlns:a16="http://schemas.microsoft.com/office/drawing/2014/main" id="{A64F7857-3A80-4D10-8490-3E5069434879}"/>
              </a:ext>
            </a:extLst>
          </p:cNvPr>
          <p:cNvGraphicFramePr>
            <a:graphicFrameLocks noGrp="1"/>
          </p:cNvGraphicFramePr>
          <p:nvPr>
            <p:ph type="tbl" sz="quarter" idx="13"/>
            <p:extLst>
              <p:ext uri="{D42A27DB-BD31-4B8C-83A1-F6EECF244321}">
                <p14:modId xmlns:p14="http://schemas.microsoft.com/office/powerpoint/2010/main" val="203456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0004233"/>
                    </a:ext>
                  </a:extLst>
                </a:gridCol>
                <a:gridCol w="1481328">
                  <a:extLst>
                    <a:ext uri="{9D8B030D-6E8A-4147-A177-3AD203B41FA5}">
                      <a16:colId xmlns:a16="http://schemas.microsoft.com/office/drawing/2014/main" val="1329546791"/>
                    </a:ext>
                  </a:extLst>
                </a:gridCol>
                <a:gridCol w="1481328">
                  <a:extLst>
                    <a:ext uri="{9D8B030D-6E8A-4147-A177-3AD203B41FA5}">
                      <a16:colId xmlns:a16="http://schemas.microsoft.com/office/drawing/2014/main" val="793584247"/>
                    </a:ext>
                  </a:extLst>
                </a:gridCol>
                <a:gridCol w="1481328">
                  <a:extLst>
                    <a:ext uri="{9D8B030D-6E8A-4147-A177-3AD203B41FA5}">
                      <a16:colId xmlns:a16="http://schemas.microsoft.com/office/drawing/2014/main" val="3145737655"/>
                    </a:ext>
                  </a:extLst>
                </a:gridCol>
                <a:gridCol w="1481328">
                  <a:extLst>
                    <a:ext uri="{9D8B030D-6E8A-4147-A177-3AD203B41FA5}">
                      <a16:colId xmlns:a16="http://schemas.microsoft.com/office/drawing/2014/main" val="498667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Update</a:t>
                      </a:r>
                    </a:p>
                  </a:txBody>
                  <a:tcPr/>
                </a:tc>
                <a:extLst>
                  <a:ext uri="{0D108BD9-81ED-4DB2-BD59-A6C34878D82A}">
                    <a16:rowId xmlns:a16="http://schemas.microsoft.com/office/drawing/2014/main" val="238518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206836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30756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09493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88211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64069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6688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21529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18166028"/>
                  </a:ext>
                </a:extLst>
              </a:tr>
            </a:tbl>
          </a:graphicData>
        </a:graphic>
      </p:graphicFrame>
      <p:sp>
        <p:nvSpPr>
          <p:cNvPr id="4" name="Text Placeholder 3">
            <a:extLst>
              <a:ext uri="{FF2B5EF4-FFF2-40B4-BE49-F238E27FC236}">
                <a16:creationId xmlns:a16="http://schemas.microsoft.com/office/drawing/2014/main" id="{E41C5035-7C82-427F-9F56-508DFA0C46B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736919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389</Words>
  <Application>Microsoft Office PowerPoint</Application>
  <PresentationFormat>On-screen Show (4:3)</PresentationFormat>
  <Paragraphs>194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BUSS LinkedIn</vt:lpstr>
      <vt:lpstr>LinkedIn Key Metrics Table | Buss AG</vt:lpstr>
      <vt:lpstr>LinkedIn Updates Table | Buss AG - 1 of 3</vt:lpstr>
      <vt:lpstr>LinkedIn Updates Table | Buss AG - 2 of 3</vt:lpstr>
      <vt:lpstr>LinkedIn Updates Table | Buss AG - 3 of 3</vt:lpstr>
      <vt:lpstr>LinkedIn Followers Table | Buss AG</vt:lpstr>
      <vt:lpstr>LinkedIn Followers Total | Buss AG</vt:lpstr>
      <vt:lpstr>LinkedIn Followers Change | Buss AG</vt:lpstr>
      <vt:lpstr>LinkedIn Interaction Rate | Buss AG</vt:lpstr>
      <vt:lpstr>LinkedIn Interactions Distribution | Buss AG</vt:lpstr>
      <vt:lpstr>LinkedIn Interaction Rate By Update Type | Buss AG</vt:lpstr>
      <vt:lpstr>LinkedIn Total Interactions | Buss AG</vt:lpstr>
      <vt:lpstr>LinkedIn Hashtag Detection | Buss AG - 1 of 2</vt:lpstr>
      <vt:lpstr>LinkedIn Hashtag Detection | Buss AG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LinkedIn</dc:title>
  <dc:creator>Administrator</dc:creator>
  <cp:lastModifiedBy>Administrator</cp:lastModifiedBy>
  <cp:revision>1</cp:revision>
  <dcterms:created xsi:type="dcterms:W3CDTF">2018-08-31T10:27:13Z</dcterms:created>
  <dcterms:modified xsi:type="dcterms:W3CDTF">2018-08-31T10:27:39Z</dcterms:modified>
</cp:coreProperties>
</file>