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70" r:id="rId14"/>
    <p:sldId id="271" r:id="rId15"/>
    <p:sldId id="272"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numCache>
            </c:numRef>
          </c:val>
          <c:smooth val="0"/>
          <c:extLst>
            <c:ext xmlns:c16="http://schemas.microsoft.com/office/drawing/2014/chart" uri="{C3380CC4-5D6E-409C-BE32-E72D297353CC}">
              <c16:uniqueId val="{00000000-B5AF-4EF3-92D7-414B672A9CA0}"/>
            </c:ext>
          </c:extLst>
        </c:ser>
        <c:dLbls>
          <c:showLegendKey val="0"/>
          <c:showVal val="0"/>
          <c:showCatName val="0"/>
          <c:showSerName val="0"/>
          <c:showPercent val="0"/>
          <c:showBubbleSize val="0"/>
        </c:dLbls>
        <c:smooth val="0"/>
        <c:axId val="344633208"/>
        <c:axId val="344630584"/>
      </c:lineChart>
      <c:dateAx>
        <c:axId val="344633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30584"/>
        <c:crosses val="autoZero"/>
        <c:auto val="1"/>
        <c:lblOffset val="100"/>
        <c:baseTimeUnit val="days"/>
      </c:dateAx>
      <c:valAx>
        <c:axId val="344630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3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numCache>
            </c:numRef>
          </c:val>
          <c:smooth val="0"/>
          <c:extLst>
            <c:ext xmlns:c16="http://schemas.microsoft.com/office/drawing/2014/chart" uri="{C3380CC4-5D6E-409C-BE32-E72D297353CC}">
              <c16:uniqueId val="{00000000-BD05-4289-97C6-E7FE90B93B26}"/>
            </c:ext>
          </c:extLst>
        </c:ser>
        <c:dLbls>
          <c:showLegendKey val="0"/>
          <c:showVal val="0"/>
          <c:showCatName val="0"/>
          <c:showSerName val="0"/>
          <c:showPercent val="0"/>
          <c:showBubbleSize val="0"/>
        </c:dLbls>
        <c:smooth val="0"/>
        <c:axId val="344345472"/>
        <c:axId val="344350392"/>
      </c:lineChart>
      <c:dateAx>
        <c:axId val="344345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50392"/>
        <c:crosses val="autoZero"/>
        <c:auto val="1"/>
        <c:lblOffset val="100"/>
        <c:baseTimeUnit val="days"/>
      </c:dateAx>
      <c:valAx>
        <c:axId val="34435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4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4B89-4325-9817-F5AD457109D7}"/>
            </c:ext>
          </c:extLst>
        </c:ser>
        <c:dLbls>
          <c:showLegendKey val="0"/>
          <c:showVal val="0"/>
          <c:showCatName val="0"/>
          <c:showSerName val="0"/>
          <c:showPercent val="0"/>
          <c:showBubbleSize val="0"/>
        </c:dLbls>
        <c:smooth val="0"/>
        <c:axId val="332650552"/>
        <c:axId val="332652192"/>
      </c:lineChart>
      <c:dateAx>
        <c:axId val="332650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52192"/>
        <c:crosses val="autoZero"/>
        <c:auto val="1"/>
        <c:lblOffset val="100"/>
        <c:baseTimeUnit val="days"/>
      </c:dateAx>
      <c:valAx>
        <c:axId val="33265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5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38</c:v>
                </c:pt>
              </c:numCache>
            </c:numRef>
          </c:val>
          <c:extLst>
            <c:ext xmlns:c16="http://schemas.microsoft.com/office/drawing/2014/chart" uri="{C3380CC4-5D6E-409C-BE32-E72D297353CC}">
              <c16:uniqueId val="{00000000-59B2-4D83-855F-4A568504161D}"/>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Buss AG</c:v>
                </c:pt>
              </c:strCache>
            </c:strRef>
          </c:cat>
          <c:val>
            <c:numRef>
              <c:f>Sheet1!$C$2</c:f>
              <c:numCache>
                <c:formatCode>General</c:formatCode>
                <c:ptCount val="1"/>
                <c:pt idx="0">
                  <c:v>1</c:v>
                </c:pt>
              </c:numCache>
            </c:numRef>
          </c:val>
          <c:extLst>
            <c:ext xmlns:c16="http://schemas.microsoft.com/office/drawing/2014/chart" uri="{C3380CC4-5D6E-409C-BE32-E72D297353CC}">
              <c16:uniqueId val="{00000001-59B2-4D83-855F-4A568504161D}"/>
            </c:ext>
          </c:extLst>
        </c:ser>
        <c:dLbls>
          <c:showLegendKey val="0"/>
          <c:showVal val="0"/>
          <c:showCatName val="0"/>
          <c:showSerName val="0"/>
          <c:showPercent val="0"/>
          <c:showBubbleSize val="0"/>
        </c:dLbls>
        <c:gapWidth val="150"/>
        <c:overlap val="100"/>
        <c:axId val="332651208"/>
        <c:axId val="332659408"/>
      </c:barChart>
      <c:catAx>
        <c:axId val="332651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59408"/>
        <c:crosses val="autoZero"/>
        <c:auto val="1"/>
        <c:lblAlgn val="ctr"/>
        <c:lblOffset val="100"/>
        <c:noMultiLvlLbl val="0"/>
      </c:catAx>
      <c:valAx>
        <c:axId val="332659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5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Buss AG</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3">
                  <c:v>0</c:v>
                </c:pt>
              </c:numCache>
            </c:numRef>
          </c:val>
          <c:extLst>
            <c:ext xmlns:c16="http://schemas.microsoft.com/office/drawing/2014/chart" uri="{C3380CC4-5D6E-409C-BE32-E72D297353CC}">
              <c16:uniqueId val="{00000000-A67E-4C14-B727-FA7EF46D0F47}"/>
            </c:ext>
          </c:extLst>
        </c:ser>
        <c:dLbls>
          <c:showLegendKey val="0"/>
          <c:showVal val="0"/>
          <c:showCatName val="0"/>
          <c:showSerName val="0"/>
          <c:showPercent val="0"/>
          <c:showBubbleSize val="0"/>
        </c:dLbls>
        <c:gapWidth val="219"/>
        <c:overlap val="-27"/>
        <c:axId val="332659736"/>
        <c:axId val="332662688"/>
      </c:barChart>
      <c:catAx>
        <c:axId val="332659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62688"/>
        <c:crosses val="autoZero"/>
        <c:auto val="1"/>
        <c:lblAlgn val="ctr"/>
        <c:lblOffset val="100"/>
        <c:noMultiLvlLbl val="0"/>
      </c:catAx>
      <c:valAx>
        <c:axId val="33266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5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39</c:v>
                </c:pt>
              </c:numCache>
            </c:numRef>
          </c:val>
          <c:extLst>
            <c:ext xmlns:c16="http://schemas.microsoft.com/office/drawing/2014/chart" uri="{C3380CC4-5D6E-409C-BE32-E72D297353CC}">
              <c16:uniqueId val="{00000000-3C5C-44E3-BD56-F33A6CBB5D44}"/>
            </c:ext>
          </c:extLst>
        </c:ser>
        <c:dLbls>
          <c:showLegendKey val="0"/>
          <c:showVal val="0"/>
          <c:showCatName val="0"/>
          <c:showSerName val="0"/>
          <c:showPercent val="0"/>
          <c:showBubbleSize val="0"/>
        </c:dLbls>
        <c:gapWidth val="219"/>
        <c:overlap val="-27"/>
        <c:axId val="332613880"/>
        <c:axId val="332614536"/>
      </c:barChart>
      <c:catAx>
        <c:axId val="332613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14536"/>
        <c:crosses val="autoZero"/>
        <c:auto val="1"/>
        <c:lblAlgn val="ctr"/>
        <c:lblOffset val="100"/>
        <c:noMultiLvlLbl val="0"/>
      </c:catAx>
      <c:valAx>
        <c:axId val="33261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1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0715D-5574-4B59-8CD8-FE127EE4A00D}"/>
              </a:ext>
            </a:extLst>
          </p:cNvPr>
          <p:cNvSpPr>
            <a:spLocks noGrp="1"/>
          </p:cNvSpPr>
          <p:nvPr>
            <p:ph type="ctrTitle"/>
          </p:nvPr>
        </p:nvSpPr>
        <p:spPr/>
        <p:txBody>
          <a:bodyPr/>
          <a:lstStyle/>
          <a:p>
            <a:r>
              <a:rPr lang="en-US"/>
              <a:t>BUSS LinkedIn</a:t>
            </a:r>
          </a:p>
        </p:txBody>
      </p:sp>
      <p:sp>
        <p:nvSpPr>
          <p:cNvPr id="3" name="Subtitle 2">
            <a:extLst>
              <a:ext uri="{FF2B5EF4-FFF2-40B4-BE49-F238E27FC236}">
                <a16:creationId xmlns:a16="http://schemas.microsoft.com/office/drawing/2014/main" id="{F364B079-559F-4590-B54A-ED30455BA089}"/>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565279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6812C-3975-4A0B-A9D2-AEC878B10945}"/>
              </a:ext>
            </a:extLst>
          </p:cNvPr>
          <p:cNvSpPr>
            <a:spLocks noGrp="1"/>
          </p:cNvSpPr>
          <p:nvPr>
            <p:ph type="title"/>
          </p:nvPr>
        </p:nvSpPr>
        <p:spPr/>
        <p:txBody>
          <a:bodyPr/>
          <a:lstStyle/>
          <a:p>
            <a:r>
              <a:rPr lang="en-US"/>
              <a:t>LinkedIn Key Metrics Table | Buss AG</a:t>
            </a:r>
          </a:p>
        </p:txBody>
      </p:sp>
      <p:graphicFrame>
        <p:nvGraphicFramePr>
          <p:cNvPr id="5" name="Table Placeholder 4">
            <a:extLst>
              <a:ext uri="{FF2B5EF4-FFF2-40B4-BE49-F238E27FC236}">
                <a16:creationId xmlns:a16="http://schemas.microsoft.com/office/drawing/2014/main" id="{D1129D26-76EE-49FD-83B3-685442E91B72}"/>
              </a:ext>
            </a:extLst>
          </p:cNvPr>
          <p:cNvGraphicFramePr>
            <a:graphicFrameLocks noGrp="1"/>
          </p:cNvGraphicFramePr>
          <p:nvPr>
            <p:ph type="tbl" sz="quarter" idx="13"/>
            <p:extLst>
              <p:ext uri="{D42A27DB-BD31-4B8C-83A1-F6EECF244321}">
                <p14:modId xmlns:p14="http://schemas.microsoft.com/office/powerpoint/2010/main" val="837495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58180650"/>
                    </a:ext>
                  </a:extLst>
                </a:gridCol>
                <a:gridCol w="1069848">
                  <a:extLst>
                    <a:ext uri="{9D8B030D-6E8A-4147-A177-3AD203B41FA5}">
                      <a16:colId xmlns:a16="http://schemas.microsoft.com/office/drawing/2014/main" val="756591635"/>
                    </a:ext>
                  </a:extLst>
                </a:gridCol>
                <a:gridCol w="1069848">
                  <a:extLst>
                    <a:ext uri="{9D8B030D-6E8A-4147-A177-3AD203B41FA5}">
                      <a16:colId xmlns:a16="http://schemas.microsoft.com/office/drawing/2014/main" val="3747245488"/>
                    </a:ext>
                  </a:extLst>
                </a:gridCol>
                <a:gridCol w="1069848">
                  <a:extLst>
                    <a:ext uri="{9D8B030D-6E8A-4147-A177-3AD203B41FA5}">
                      <a16:colId xmlns:a16="http://schemas.microsoft.com/office/drawing/2014/main" val="3961537785"/>
                    </a:ext>
                  </a:extLst>
                </a:gridCol>
                <a:gridCol w="1069848">
                  <a:extLst>
                    <a:ext uri="{9D8B030D-6E8A-4147-A177-3AD203B41FA5}">
                      <a16:colId xmlns:a16="http://schemas.microsoft.com/office/drawing/2014/main" val="1668752184"/>
                    </a:ext>
                  </a:extLst>
                </a:gridCol>
                <a:gridCol w="1069848">
                  <a:extLst>
                    <a:ext uri="{9D8B030D-6E8A-4147-A177-3AD203B41FA5}">
                      <a16:colId xmlns:a16="http://schemas.microsoft.com/office/drawing/2014/main" val="3347109484"/>
                    </a:ext>
                  </a:extLst>
                </a:gridCol>
                <a:gridCol w="1069848">
                  <a:extLst>
                    <a:ext uri="{9D8B030D-6E8A-4147-A177-3AD203B41FA5}">
                      <a16:colId xmlns:a16="http://schemas.microsoft.com/office/drawing/2014/main" val="318335994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99702287"/>
                  </a:ext>
                </a:extLst>
              </a:tr>
              <a:tr h="370840">
                <a:tc>
                  <a:txBody>
                    <a:bodyPr/>
                    <a:lstStyle/>
                    <a:p>
                      <a:r>
                        <a:rPr lang="en-US" sz="1000"/>
                        <a:t>Buss AG</a:t>
                      </a:r>
                    </a:p>
                  </a:txBody>
                  <a:tcPr/>
                </a:tc>
                <a:tc>
                  <a:txBody>
                    <a:bodyPr/>
                    <a:lstStyle/>
                    <a:p>
                      <a:r>
                        <a:rPr lang="en-US" sz="1000"/>
                        <a:t>n/a</a:t>
                      </a:r>
                    </a:p>
                  </a:txBody>
                  <a:tcPr/>
                </a:tc>
                <a:tc>
                  <a:txBody>
                    <a:bodyPr/>
                    <a:lstStyle/>
                    <a:p>
                      <a:r>
                        <a:rPr lang="en-US" sz="1000"/>
                        <a:t>n/a</a:t>
                      </a:r>
                    </a:p>
                  </a:txBody>
                  <a:tcPr/>
                </a:tc>
                <a:tc>
                  <a:txBody>
                    <a:bodyPr/>
                    <a:lstStyle/>
                    <a:p>
                      <a:r>
                        <a:rPr lang="en-US" sz="1000"/>
                        <a:t>3</a:t>
                      </a:r>
                    </a:p>
                  </a:txBody>
                  <a:tcPr/>
                </a:tc>
                <a:tc>
                  <a:txBody>
                    <a:bodyPr/>
                    <a:lstStyle/>
                    <a:p>
                      <a:r>
                        <a:rPr lang="en-US" sz="1000"/>
                        <a:t>38</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2559947131"/>
                  </a:ext>
                </a:extLst>
              </a:tr>
            </a:tbl>
          </a:graphicData>
        </a:graphic>
      </p:graphicFrame>
      <p:sp>
        <p:nvSpPr>
          <p:cNvPr id="4" name="Text Placeholder 3">
            <a:extLst>
              <a:ext uri="{FF2B5EF4-FFF2-40B4-BE49-F238E27FC236}">
                <a16:creationId xmlns:a16="http://schemas.microsoft.com/office/drawing/2014/main" id="{38042482-FF2C-4CD6-838B-55BD2CFE65D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95232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511C7-82EF-4C35-BB46-346C21477ED7}"/>
              </a:ext>
            </a:extLst>
          </p:cNvPr>
          <p:cNvSpPr>
            <a:spLocks noGrp="1"/>
          </p:cNvSpPr>
          <p:nvPr>
            <p:ph type="title"/>
          </p:nvPr>
        </p:nvSpPr>
        <p:spPr/>
        <p:txBody>
          <a:bodyPr/>
          <a:lstStyle/>
          <a:p>
            <a:r>
              <a:rPr lang="en-US"/>
              <a:t>LinkedIn Updates Table | Buss AG - 1 of 3</a:t>
            </a:r>
          </a:p>
        </p:txBody>
      </p:sp>
      <p:graphicFrame>
        <p:nvGraphicFramePr>
          <p:cNvPr id="5" name="Table Placeholder 4">
            <a:extLst>
              <a:ext uri="{FF2B5EF4-FFF2-40B4-BE49-F238E27FC236}">
                <a16:creationId xmlns:a16="http://schemas.microsoft.com/office/drawing/2014/main" id="{AE8F1ABC-631C-4F16-BADF-D460AE11344D}"/>
              </a:ext>
            </a:extLst>
          </p:cNvPr>
          <p:cNvGraphicFramePr>
            <a:graphicFrameLocks noGrp="1"/>
          </p:cNvGraphicFramePr>
          <p:nvPr>
            <p:ph type="tbl" sz="quarter" idx="13"/>
            <p:extLst>
              <p:ext uri="{D42A27DB-BD31-4B8C-83A1-F6EECF244321}">
                <p14:modId xmlns:p14="http://schemas.microsoft.com/office/powerpoint/2010/main" val="3800748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862621"/>
                    </a:ext>
                  </a:extLst>
                </a:gridCol>
                <a:gridCol w="987552">
                  <a:extLst>
                    <a:ext uri="{9D8B030D-6E8A-4147-A177-3AD203B41FA5}">
                      <a16:colId xmlns:a16="http://schemas.microsoft.com/office/drawing/2014/main" val="3603848232"/>
                    </a:ext>
                  </a:extLst>
                </a:gridCol>
                <a:gridCol w="987552">
                  <a:extLst>
                    <a:ext uri="{9D8B030D-6E8A-4147-A177-3AD203B41FA5}">
                      <a16:colId xmlns:a16="http://schemas.microsoft.com/office/drawing/2014/main" val="3736152059"/>
                    </a:ext>
                  </a:extLst>
                </a:gridCol>
                <a:gridCol w="987552">
                  <a:extLst>
                    <a:ext uri="{9D8B030D-6E8A-4147-A177-3AD203B41FA5}">
                      <a16:colId xmlns:a16="http://schemas.microsoft.com/office/drawing/2014/main" val="935227449"/>
                    </a:ext>
                  </a:extLst>
                </a:gridCol>
                <a:gridCol w="987552">
                  <a:extLst>
                    <a:ext uri="{9D8B030D-6E8A-4147-A177-3AD203B41FA5}">
                      <a16:colId xmlns:a16="http://schemas.microsoft.com/office/drawing/2014/main" val="1256262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6785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- 2018-07-25 11:28:48 </a:t>
                      </a:r>
                      <a:r>
                        <a:rPr kumimoji="0" lang="en-US" sz="1000" b="0" i="0" u="none" strike="noStrike" kern="1200" cap="none" spc="0" normalizeH="0" baseline="0" noProof="0">
                          <a:ln>
                            <a:noFill/>
                          </a:ln>
                          <a:solidFill>
                            <a:prstClr val="black"/>
                          </a:solidFill>
                          <a:effectLst/>
                          <a:uLnTx/>
                          <a:uFillTx/>
                          <a:latin typeface="+mn-lt"/>
                          <a:ea typeface="+mn-ea"/>
                          <a:cs typeface="+mn-cs"/>
                        </a:rPr>
                        <a:t>
  Industry 4.0 and connectivity are not just buzz words, but the gateway to the future. That is why our new COMPEO compounding system is equipped with a touch-screen control system that is based on a state of-the-art control system (Siemens or Allen Bradley) and features an OPC-UA interface for connection to higher-level IT architectures. The modular control unit software is structured according to the system configuration and ensures intuitive operation. All essential system parameters such as filling levels, flow rates or quantities, pressures, temperatures and outputs are visualized, recorded, and archived. The control system works with stored formulation parameter sets, which makes it possible to switch between formulations with the push of a button. 
Learn more about the innovative COMPEO control concept here https://lnkd.in/d2QK7sr
#compoundingmachine #compoundingtechnology #compoundingsolutions #compoundmachine #industry4.0 #connectivity #controlsystem #siemens #allanbradley #ca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08221911"/>
                  </a:ext>
                </a:extLst>
              </a:tr>
            </a:tbl>
          </a:graphicData>
        </a:graphic>
      </p:graphicFrame>
      <p:sp>
        <p:nvSpPr>
          <p:cNvPr id="4" name="Text Placeholder 3">
            <a:extLst>
              <a:ext uri="{FF2B5EF4-FFF2-40B4-BE49-F238E27FC236}">
                <a16:creationId xmlns:a16="http://schemas.microsoft.com/office/drawing/2014/main" id="{C29AFDBC-EC14-4F9B-BC0C-B8388988146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71783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56438-3F55-4FD3-AA9E-FBF0005A858C}"/>
              </a:ext>
            </a:extLst>
          </p:cNvPr>
          <p:cNvSpPr>
            <a:spLocks noGrp="1"/>
          </p:cNvSpPr>
          <p:nvPr>
            <p:ph type="title"/>
          </p:nvPr>
        </p:nvSpPr>
        <p:spPr/>
        <p:txBody>
          <a:bodyPr/>
          <a:lstStyle/>
          <a:p>
            <a:r>
              <a:rPr lang="en-US"/>
              <a:t>LinkedIn Updates Table | Buss AG - 2 of 3</a:t>
            </a:r>
          </a:p>
        </p:txBody>
      </p:sp>
      <p:graphicFrame>
        <p:nvGraphicFramePr>
          <p:cNvPr id="5" name="Table Placeholder 4">
            <a:extLst>
              <a:ext uri="{FF2B5EF4-FFF2-40B4-BE49-F238E27FC236}">
                <a16:creationId xmlns:a16="http://schemas.microsoft.com/office/drawing/2014/main" id="{60BCE149-DF26-40D4-A2A3-9BDF5CEAA578}"/>
              </a:ext>
            </a:extLst>
          </p:cNvPr>
          <p:cNvGraphicFramePr>
            <a:graphicFrameLocks noGrp="1"/>
          </p:cNvGraphicFramePr>
          <p:nvPr>
            <p:ph type="tbl" sz="quarter" idx="13"/>
            <p:extLst>
              <p:ext uri="{D42A27DB-BD31-4B8C-83A1-F6EECF244321}">
                <p14:modId xmlns:p14="http://schemas.microsoft.com/office/powerpoint/2010/main" val="680241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55095492"/>
                    </a:ext>
                  </a:extLst>
                </a:gridCol>
                <a:gridCol w="987552">
                  <a:extLst>
                    <a:ext uri="{9D8B030D-6E8A-4147-A177-3AD203B41FA5}">
                      <a16:colId xmlns:a16="http://schemas.microsoft.com/office/drawing/2014/main" val="1527145341"/>
                    </a:ext>
                  </a:extLst>
                </a:gridCol>
                <a:gridCol w="987552">
                  <a:extLst>
                    <a:ext uri="{9D8B030D-6E8A-4147-A177-3AD203B41FA5}">
                      <a16:colId xmlns:a16="http://schemas.microsoft.com/office/drawing/2014/main" val="4196443767"/>
                    </a:ext>
                  </a:extLst>
                </a:gridCol>
                <a:gridCol w="987552">
                  <a:extLst>
                    <a:ext uri="{9D8B030D-6E8A-4147-A177-3AD203B41FA5}">
                      <a16:colId xmlns:a16="http://schemas.microsoft.com/office/drawing/2014/main" val="1006616895"/>
                    </a:ext>
                  </a:extLst>
                </a:gridCol>
                <a:gridCol w="987552">
                  <a:extLst>
                    <a:ext uri="{9D8B030D-6E8A-4147-A177-3AD203B41FA5}">
                      <a16:colId xmlns:a16="http://schemas.microsoft.com/office/drawing/2014/main" val="1557453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5333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- 2018-07-19 15:28:12 </a:t>
                      </a:r>
                      <a:r>
                        <a:rPr kumimoji="0" lang="en-US" sz="1000" b="0" i="0" u="none" strike="noStrike" kern="1200" cap="none" spc="0" normalizeH="0" baseline="0" noProof="0">
                          <a:ln>
                            <a:noFill/>
                          </a:ln>
                          <a:solidFill>
                            <a:prstClr val="black"/>
                          </a:solidFill>
                          <a:effectLst/>
                          <a:uLnTx/>
                          <a:uFillTx/>
                          <a:latin typeface="+mn-lt"/>
                          <a:ea typeface="+mn-ea"/>
                          <a:cs typeface="+mn-cs"/>
                        </a:rPr>
                        <a:t>
  It’s half-time on the world premiere tour of our COMPEO compounding machine… And we are extremely happy! Country by country, roadshow by roadshow, BUSS is impressing customers, suppliers and other trade visitors with the technical sophistication and wide application spectrum. Philip Nising, CEO of Buss AG, summarized the last weeks as follows: “All in all, we got extremely good feedback and took home very positive motivation to push the market introduction of COMPEO to within the second half of 2018." Read all about our successful launch in the United States and Europe: https://busscorp.com/news/compeo-a-glimpse-back-and-a-look-ahead/ 
More about BUSS events and fairs: www.busscorp.com/about-us/events-fairs 
More about COMPEO: www.busscorp.com/products/compeo 
#compoundingmachine #compoundingtechnology #compoundingsolutions #compoundmachine #tradefair #compoundingworldexpo #cablecompounds #polymers #rubbercompounds #masterbatch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7126651"/>
                  </a:ext>
                </a:extLst>
              </a:tr>
            </a:tbl>
          </a:graphicData>
        </a:graphic>
      </p:graphicFrame>
      <p:sp>
        <p:nvSpPr>
          <p:cNvPr id="4" name="Text Placeholder 3">
            <a:extLst>
              <a:ext uri="{FF2B5EF4-FFF2-40B4-BE49-F238E27FC236}">
                <a16:creationId xmlns:a16="http://schemas.microsoft.com/office/drawing/2014/main" id="{C19C6CA4-7C5E-48EA-99E8-EC7F2ED422A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475602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387D9-C2C6-4478-A790-ED4BEF190B04}"/>
              </a:ext>
            </a:extLst>
          </p:cNvPr>
          <p:cNvSpPr>
            <a:spLocks noGrp="1"/>
          </p:cNvSpPr>
          <p:nvPr>
            <p:ph type="title"/>
          </p:nvPr>
        </p:nvSpPr>
        <p:spPr/>
        <p:txBody>
          <a:bodyPr/>
          <a:lstStyle/>
          <a:p>
            <a:r>
              <a:rPr lang="en-US"/>
              <a:t>LinkedIn Updates Table | Buss AG - 3 of 3</a:t>
            </a:r>
          </a:p>
        </p:txBody>
      </p:sp>
      <p:graphicFrame>
        <p:nvGraphicFramePr>
          <p:cNvPr id="5" name="Table Placeholder 4">
            <a:extLst>
              <a:ext uri="{FF2B5EF4-FFF2-40B4-BE49-F238E27FC236}">
                <a16:creationId xmlns:a16="http://schemas.microsoft.com/office/drawing/2014/main" id="{09E6FEEC-2727-40B3-8B84-67C18ECF7492}"/>
              </a:ext>
            </a:extLst>
          </p:cNvPr>
          <p:cNvGraphicFramePr>
            <a:graphicFrameLocks noGrp="1"/>
          </p:cNvGraphicFramePr>
          <p:nvPr>
            <p:ph type="tbl" sz="quarter" idx="13"/>
            <p:extLst>
              <p:ext uri="{D42A27DB-BD31-4B8C-83A1-F6EECF244321}">
                <p14:modId xmlns:p14="http://schemas.microsoft.com/office/powerpoint/2010/main" val="65762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1041535"/>
                    </a:ext>
                  </a:extLst>
                </a:gridCol>
                <a:gridCol w="987552">
                  <a:extLst>
                    <a:ext uri="{9D8B030D-6E8A-4147-A177-3AD203B41FA5}">
                      <a16:colId xmlns:a16="http://schemas.microsoft.com/office/drawing/2014/main" val="84676138"/>
                    </a:ext>
                  </a:extLst>
                </a:gridCol>
                <a:gridCol w="987552">
                  <a:extLst>
                    <a:ext uri="{9D8B030D-6E8A-4147-A177-3AD203B41FA5}">
                      <a16:colId xmlns:a16="http://schemas.microsoft.com/office/drawing/2014/main" val="3919833306"/>
                    </a:ext>
                  </a:extLst>
                </a:gridCol>
                <a:gridCol w="987552">
                  <a:extLst>
                    <a:ext uri="{9D8B030D-6E8A-4147-A177-3AD203B41FA5}">
                      <a16:colId xmlns:a16="http://schemas.microsoft.com/office/drawing/2014/main" val="2177972196"/>
                    </a:ext>
                  </a:extLst>
                </a:gridCol>
                <a:gridCol w="987552">
                  <a:extLst>
                    <a:ext uri="{9D8B030D-6E8A-4147-A177-3AD203B41FA5}">
                      <a16:colId xmlns:a16="http://schemas.microsoft.com/office/drawing/2014/main" val="1036016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4982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- 2018-07-13 15:44:24 </a:t>
                      </a:r>
                      <a:r>
                        <a:rPr kumimoji="0" lang="en-US" sz="1000" b="0" i="0" u="none" strike="noStrike" kern="1200" cap="none" spc="0" normalizeH="0" baseline="0" noProof="0">
                          <a:ln>
                            <a:noFill/>
                          </a:ln>
                          <a:solidFill>
                            <a:prstClr val="black"/>
                          </a:solidFill>
                          <a:effectLst/>
                          <a:uLnTx/>
                          <a:uFillTx/>
                          <a:latin typeface="+mn-lt"/>
                          <a:ea typeface="+mn-ea"/>
                          <a:cs typeface="+mn-cs"/>
                        </a:rPr>
                        <a:t>
  Energy efficiency and reduced operating costs as well as operational and user safety are market requirements that the new compounding system COMPEO from BUSS meets, too. One component that ensures maximum compounding efficiency is the COMPEO discharge concept. It builds up the required pressure for downstream units. It is based on the principle of a conical twin-screw extruder and it is run in a metered mode. The entire pressure build-up takes place in the slowly rotating twin screw, which prevents temperature increases ... Learn more about the COMPEO technology for highly efficient polymer compounding on our website: www.busscorp.com/news/compeo-the-efficient-allrounder-among-the-compounding-systems/
#compounding #compoundingtechnology #compoundingmachine #compoundingsystem #compoundingsolution #polymerindustry #twinscrew #twinscrewextruder #compoundermachine #energyefficiency #polymers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3942984"/>
                  </a:ext>
                </a:extLst>
              </a:tr>
            </a:tbl>
          </a:graphicData>
        </a:graphic>
      </p:graphicFrame>
      <p:sp>
        <p:nvSpPr>
          <p:cNvPr id="4" name="Text Placeholder 3">
            <a:extLst>
              <a:ext uri="{FF2B5EF4-FFF2-40B4-BE49-F238E27FC236}">
                <a16:creationId xmlns:a16="http://schemas.microsoft.com/office/drawing/2014/main" id="{E3E9C214-4AB0-4ABF-9231-E01EA26F08D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21125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15F34-8A02-412D-BD3B-3B3E23BAFD54}"/>
              </a:ext>
            </a:extLst>
          </p:cNvPr>
          <p:cNvSpPr>
            <a:spLocks noGrp="1"/>
          </p:cNvSpPr>
          <p:nvPr>
            <p:ph type="title"/>
          </p:nvPr>
        </p:nvSpPr>
        <p:spPr/>
        <p:txBody>
          <a:bodyPr/>
          <a:lstStyle/>
          <a:p>
            <a:r>
              <a:rPr lang="en-US"/>
              <a:t>LinkedIn Followers Table | Buss AG</a:t>
            </a:r>
          </a:p>
        </p:txBody>
      </p:sp>
      <p:graphicFrame>
        <p:nvGraphicFramePr>
          <p:cNvPr id="5" name="Table Placeholder 4">
            <a:extLst>
              <a:ext uri="{FF2B5EF4-FFF2-40B4-BE49-F238E27FC236}">
                <a16:creationId xmlns:a16="http://schemas.microsoft.com/office/drawing/2014/main" id="{1B9ED142-5A82-4895-9D44-2A76F15F87FC}"/>
              </a:ext>
            </a:extLst>
          </p:cNvPr>
          <p:cNvGraphicFramePr>
            <a:graphicFrameLocks noGrp="1"/>
          </p:cNvGraphicFramePr>
          <p:nvPr>
            <p:ph type="tbl" sz="quarter" idx="13"/>
            <p:extLst>
              <p:ext uri="{D42A27DB-BD31-4B8C-83A1-F6EECF244321}">
                <p14:modId xmlns:p14="http://schemas.microsoft.com/office/powerpoint/2010/main" val="1925676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16426751"/>
                    </a:ext>
                  </a:extLst>
                </a:gridCol>
                <a:gridCol w="1234440">
                  <a:extLst>
                    <a:ext uri="{9D8B030D-6E8A-4147-A177-3AD203B41FA5}">
                      <a16:colId xmlns:a16="http://schemas.microsoft.com/office/drawing/2014/main" val="3807035695"/>
                    </a:ext>
                  </a:extLst>
                </a:gridCol>
                <a:gridCol w="822960">
                  <a:extLst>
                    <a:ext uri="{9D8B030D-6E8A-4147-A177-3AD203B41FA5}">
                      <a16:colId xmlns:a16="http://schemas.microsoft.com/office/drawing/2014/main" val="976203211"/>
                    </a:ext>
                  </a:extLst>
                </a:gridCol>
                <a:gridCol w="822960">
                  <a:extLst>
                    <a:ext uri="{9D8B030D-6E8A-4147-A177-3AD203B41FA5}">
                      <a16:colId xmlns:a16="http://schemas.microsoft.com/office/drawing/2014/main" val="4264266412"/>
                    </a:ext>
                  </a:extLst>
                </a:gridCol>
                <a:gridCol w="822960">
                  <a:extLst>
                    <a:ext uri="{9D8B030D-6E8A-4147-A177-3AD203B41FA5}">
                      <a16:colId xmlns:a16="http://schemas.microsoft.com/office/drawing/2014/main" val="3143049953"/>
                    </a:ext>
                  </a:extLst>
                </a:gridCol>
                <a:gridCol w="822960">
                  <a:extLst>
                    <a:ext uri="{9D8B030D-6E8A-4147-A177-3AD203B41FA5}">
                      <a16:colId xmlns:a16="http://schemas.microsoft.com/office/drawing/2014/main" val="1173406995"/>
                    </a:ext>
                  </a:extLst>
                </a:gridCol>
                <a:gridCol w="822960">
                  <a:extLst>
                    <a:ext uri="{9D8B030D-6E8A-4147-A177-3AD203B41FA5}">
                      <a16:colId xmlns:a16="http://schemas.microsoft.com/office/drawing/2014/main" val="1824497382"/>
                    </a:ext>
                  </a:extLst>
                </a:gridCol>
                <a:gridCol w="822960">
                  <a:extLst>
                    <a:ext uri="{9D8B030D-6E8A-4147-A177-3AD203B41FA5}">
                      <a16:colId xmlns:a16="http://schemas.microsoft.com/office/drawing/2014/main" val="31496553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271271354"/>
                  </a:ext>
                </a:extLst>
              </a:tr>
              <a:tr h="370840">
                <a:tc>
                  <a:txBody>
                    <a:bodyPr/>
                    <a:lstStyle/>
                    <a:p>
                      <a:r>
                        <a:rPr lang="en-US" sz="1000"/>
                        <a:t>Buss AG</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843931308"/>
                  </a:ext>
                </a:extLst>
              </a:tr>
            </a:tbl>
          </a:graphicData>
        </a:graphic>
      </p:graphicFrame>
      <p:sp>
        <p:nvSpPr>
          <p:cNvPr id="4" name="Text Placeholder 3">
            <a:extLst>
              <a:ext uri="{FF2B5EF4-FFF2-40B4-BE49-F238E27FC236}">
                <a16:creationId xmlns:a16="http://schemas.microsoft.com/office/drawing/2014/main" id="{DC585921-1494-4DA1-940F-A53E382D73A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024477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3B593-5785-49FD-8746-AB6D28367E52}"/>
              </a:ext>
            </a:extLst>
          </p:cNvPr>
          <p:cNvSpPr>
            <a:spLocks noGrp="1"/>
          </p:cNvSpPr>
          <p:nvPr>
            <p:ph type="title"/>
          </p:nvPr>
        </p:nvSpPr>
        <p:spPr/>
        <p:txBody>
          <a:bodyPr/>
          <a:lstStyle/>
          <a:p>
            <a:r>
              <a:rPr lang="en-US"/>
              <a:t>LinkedIn Followers Total | Buss AG</a:t>
            </a:r>
          </a:p>
        </p:txBody>
      </p:sp>
      <p:graphicFrame>
        <p:nvGraphicFramePr>
          <p:cNvPr id="6" name="Chart Placeholder 5">
            <a:extLst>
              <a:ext uri="{FF2B5EF4-FFF2-40B4-BE49-F238E27FC236}">
                <a16:creationId xmlns:a16="http://schemas.microsoft.com/office/drawing/2014/main" id="{7EDE76FE-2E30-46C7-81B0-8BE9899DB9C1}"/>
              </a:ext>
            </a:extLst>
          </p:cNvPr>
          <p:cNvGraphicFramePr>
            <a:graphicFrameLocks noGrp="1"/>
          </p:cNvGraphicFramePr>
          <p:nvPr>
            <p:ph type="chart" sz="quarter" idx="13"/>
            <p:extLst>
              <p:ext uri="{D42A27DB-BD31-4B8C-83A1-F6EECF244321}">
                <p14:modId xmlns:p14="http://schemas.microsoft.com/office/powerpoint/2010/main" val="1783364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90F76A-22BE-47EA-BB42-A2B6C1DF579A}"/>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EA55F688-62F6-47B3-B410-F5E292BC6D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4734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69E3C-991F-444B-AE0C-9CEEEAC90CDE}"/>
              </a:ext>
            </a:extLst>
          </p:cNvPr>
          <p:cNvSpPr>
            <a:spLocks noGrp="1"/>
          </p:cNvSpPr>
          <p:nvPr>
            <p:ph type="title"/>
          </p:nvPr>
        </p:nvSpPr>
        <p:spPr/>
        <p:txBody>
          <a:bodyPr/>
          <a:lstStyle/>
          <a:p>
            <a:r>
              <a:rPr lang="en-US"/>
              <a:t>LinkedIn Followers Change | Buss AG</a:t>
            </a:r>
          </a:p>
        </p:txBody>
      </p:sp>
      <p:graphicFrame>
        <p:nvGraphicFramePr>
          <p:cNvPr id="6" name="Chart Placeholder 5">
            <a:extLst>
              <a:ext uri="{FF2B5EF4-FFF2-40B4-BE49-F238E27FC236}">
                <a16:creationId xmlns:a16="http://schemas.microsoft.com/office/drawing/2014/main" id="{93BB9B58-D5A7-4318-A03D-E5FAE2E55BA2}"/>
              </a:ext>
            </a:extLst>
          </p:cNvPr>
          <p:cNvGraphicFramePr>
            <a:graphicFrameLocks noGrp="1"/>
          </p:cNvGraphicFramePr>
          <p:nvPr>
            <p:ph type="chart" sz="quarter" idx="13"/>
            <p:extLst>
              <p:ext uri="{D42A27DB-BD31-4B8C-83A1-F6EECF244321}">
                <p14:modId xmlns:p14="http://schemas.microsoft.com/office/powerpoint/2010/main" val="3584404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0F600E-2359-4F21-AFE2-4FB6CF507C9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40B489F-9E4F-4BC9-806E-5EF3C93F2B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7320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A4081-CCC8-4D7F-8DD1-E039455AE53F}"/>
              </a:ext>
            </a:extLst>
          </p:cNvPr>
          <p:cNvSpPr>
            <a:spLocks noGrp="1"/>
          </p:cNvSpPr>
          <p:nvPr>
            <p:ph type="title"/>
          </p:nvPr>
        </p:nvSpPr>
        <p:spPr/>
        <p:txBody>
          <a:bodyPr/>
          <a:lstStyle/>
          <a:p>
            <a:r>
              <a:rPr lang="en-US"/>
              <a:t>LinkedIn Interaction Rate | Buss AG</a:t>
            </a:r>
          </a:p>
        </p:txBody>
      </p:sp>
      <p:graphicFrame>
        <p:nvGraphicFramePr>
          <p:cNvPr id="6" name="Chart Placeholder 5">
            <a:extLst>
              <a:ext uri="{FF2B5EF4-FFF2-40B4-BE49-F238E27FC236}">
                <a16:creationId xmlns:a16="http://schemas.microsoft.com/office/drawing/2014/main" id="{DF5E46AA-F282-4311-8572-11D3E66A43A4}"/>
              </a:ext>
            </a:extLst>
          </p:cNvPr>
          <p:cNvGraphicFramePr>
            <a:graphicFrameLocks noGrp="1"/>
          </p:cNvGraphicFramePr>
          <p:nvPr>
            <p:ph type="chart" sz="quarter" idx="13"/>
            <p:extLst>
              <p:ext uri="{D42A27DB-BD31-4B8C-83A1-F6EECF244321}">
                <p14:modId xmlns:p14="http://schemas.microsoft.com/office/powerpoint/2010/main" val="3341271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1E802C-4E0F-45CA-9DE2-12A29D6F3265}"/>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A3201D6-65B1-4091-93BD-6A3E7F58F8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1057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79A19-2128-47DB-8A3F-1F25B4FF73B3}"/>
              </a:ext>
            </a:extLst>
          </p:cNvPr>
          <p:cNvSpPr>
            <a:spLocks noGrp="1"/>
          </p:cNvSpPr>
          <p:nvPr>
            <p:ph type="title"/>
          </p:nvPr>
        </p:nvSpPr>
        <p:spPr/>
        <p:txBody>
          <a:bodyPr/>
          <a:lstStyle/>
          <a:p>
            <a:r>
              <a:rPr lang="en-US"/>
              <a:t>LinkedIn Interactions Distribution | Buss AG</a:t>
            </a:r>
          </a:p>
        </p:txBody>
      </p:sp>
      <p:graphicFrame>
        <p:nvGraphicFramePr>
          <p:cNvPr id="6" name="Chart Placeholder 5">
            <a:extLst>
              <a:ext uri="{FF2B5EF4-FFF2-40B4-BE49-F238E27FC236}">
                <a16:creationId xmlns:a16="http://schemas.microsoft.com/office/drawing/2014/main" id="{7D644F76-E1C6-4BDC-A959-256C318390D6}"/>
              </a:ext>
            </a:extLst>
          </p:cNvPr>
          <p:cNvGraphicFramePr>
            <a:graphicFrameLocks noGrp="1"/>
          </p:cNvGraphicFramePr>
          <p:nvPr>
            <p:ph type="chart" sz="quarter" idx="13"/>
            <p:extLst>
              <p:ext uri="{D42A27DB-BD31-4B8C-83A1-F6EECF244321}">
                <p14:modId xmlns:p14="http://schemas.microsoft.com/office/powerpoint/2010/main" val="2788121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A120B2-B3A4-4E1B-AA7E-AB00CD2C48AB}"/>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FA46D331-866B-41E3-BB0D-80CAFF37FC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044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897A8-A1F0-462A-932D-EB9FCFB70D0D}"/>
              </a:ext>
            </a:extLst>
          </p:cNvPr>
          <p:cNvSpPr>
            <a:spLocks noGrp="1"/>
          </p:cNvSpPr>
          <p:nvPr>
            <p:ph type="title"/>
          </p:nvPr>
        </p:nvSpPr>
        <p:spPr/>
        <p:txBody>
          <a:bodyPr/>
          <a:lstStyle/>
          <a:p>
            <a:r>
              <a:rPr lang="en-US"/>
              <a:t>LinkedIn Interaction Rate By Update Type | Buss AG</a:t>
            </a:r>
          </a:p>
        </p:txBody>
      </p:sp>
      <p:graphicFrame>
        <p:nvGraphicFramePr>
          <p:cNvPr id="6" name="Chart Placeholder 5">
            <a:extLst>
              <a:ext uri="{FF2B5EF4-FFF2-40B4-BE49-F238E27FC236}">
                <a16:creationId xmlns:a16="http://schemas.microsoft.com/office/drawing/2014/main" id="{F02E81D6-5FF9-4E82-8811-2E15A6C3845F}"/>
              </a:ext>
            </a:extLst>
          </p:cNvPr>
          <p:cNvGraphicFramePr>
            <a:graphicFrameLocks noGrp="1"/>
          </p:cNvGraphicFramePr>
          <p:nvPr>
            <p:ph type="chart" sz="quarter" idx="13"/>
            <p:extLst>
              <p:ext uri="{D42A27DB-BD31-4B8C-83A1-F6EECF244321}">
                <p14:modId xmlns:p14="http://schemas.microsoft.com/office/powerpoint/2010/main" val="4196982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4DCD34-D317-4228-8C38-16A1B27C688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95C2EA0-F40F-42F7-866B-F4AA186617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7198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E0DD3-EF62-4C7D-A214-70A5B5B0A323}"/>
              </a:ext>
            </a:extLst>
          </p:cNvPr>
          <p:cNvSpPr>
            <a:spLocks noGrp="1"/>
          </p:cNvSpPr>
          <p:nvPr>
            <p:ph type="title"/>
          </p:nvPr>
        </p:nvSpPr>
        <p:spPr/>
        <p:txBody>
          <a:bodyPr/>
          <a:lstStyle/>
          <a:p>
            <a:r>
              <a:rPr lang="en-US"/>
              <a:t>LinkedIn Total Interactions | Buss AG</a:t>
            </a:r>
          </a:p>
        </p:txBody>
      </p:sp>
      <p:graphicFrame>
        <p:nvGraphicFramePr>
          <p:cNvPr id="6" name="Chart Placeholder 5">
            <a:extLst>
              <a:ext uri="{FF2B5EF4-FFF2-40B4-BE49-F238E27FC236}">
                <a16:creationId xmlns:a16="http://schemas.microsoft.com/office/drawing/2014/main" id="{CD19A964-24CC-4982-A057-6024E73D5B2C}"/>
              </a:ext>
            </a:extLst>
          </p:cNvPr>
          <p:cNvGraphicFramePr>
            <a:graphicFrameLocks noGrp="1"/>
          </p:cNvGraphicFramePr>
          <p:nvPr>
            <p:ph type="chart" sz="quarter" idx="13"/>
            <p:extLst>
              <p:ext uri="{D42A27DB-BD31-4B8C-83A1-F6EECF244321}">
                <p14:modId xmlns:p14="http://schemas.microsoft.com/office/powerpoint/2010/main" val="2328895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D21EAA-19E0-4A83-B116-6948AAECE8F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53179E9E-61E3-4241-A1F1-AEAA32DBCE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521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9336C-AF0D-43AB-9882-47EAAC49BCBF}"/>
              </a:ext>
            </a:extLst>
          </p:cNvPr>
          <p:cNvSpPr>
            <a:spLocks noGrp="1"/>
          </p:cNvSpPr>
          <p:nvPr>
            <p:ph type="title"/>
          </p:nvPr>
        </p:nvSpPr>
        <p:spPr/>
        <p:txBody>
          <a:bodyPr/>
          <a:lstStyle/>
          <a:p>
            <a:r>
              <a:rPr lang="en-US"/>
              <a:t>LinkedIn Hashtag Detection | Buss AG - 1 of 3</a:t>
            </a:r>
          </a:p>
        </p:txBody>
      </p:sp>
      <p:graphicFrame>
        <p:nvGraphicFramePr>
          <p:cNvPr id="5" name="Table Placeholder 4">
            <a:extLst>
              <a:ext uri="{FF2B5EF4-FFF2-40B4-BE49-F238E27FC236}">
                <a16:creationId xmlns:a16="http://schemas.microsoft.com/office/drawing/2014/main" id="{2E055EAC-D2A4-4F4F-A086-768A54EEFCDB}"/>
              </a:ext>
            </a:extLst>
          </p:cNvPr>
          <p:cNvGraphicFramePr>
            <a:graphicFrameLocks noGrp="1"/>
          </p:cNvGraphicFramePr>
          <p:nvPr>
            <p:ph type="tbl" sz="quarter" idx="13"/>
            <p:extLst>
              <p:ext uri="{D42A27DB-BD31-4B8C-83A1-F6EECF244321}">
                <p14:modId xmlns:p14="http://schemas.microsoft.com/office/powerpoint/2010/main" val="938084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64626941"/>
                    </a:ext>
                  </a:extLst>
                </a:gridCol>
                <a:gridCol w="1481328">
                  <a:extLst>
                    <a:ext uri="{9D8B030D-6E8A-4147-A177-3AD203B41FA5}">
                      <a16:colId xmlns:a16="http://schemas.microsoft.com/office/drawing/2014/main" val="330189880"/>
                    </a:ext>
                  </a:extLst>
                </a:gridCol>
                <a:gridCol w="1481328">
                  <a:extLst>
                    <a:ext uri="{9D8B030D-6E8A-4147-A177-3AD203B41FA5}">
                      <a16:colId xmlns:a16="http://schemas.microsoft.com/office/drawing/2014/main" val="2713300956"/>
                    </a:ext>
                  </a:extLst>
                </a:gridCol>
                <a:gridCol w="1481328">
                  <a:extLst>
                    <a:ext uri="{9D8B030D-6E8A-4147-A177-3AD203B41FA5}">
                      <a16:colId xmlns:a16="http://schemas.microsoft.com/office/drawing/2014/main" val="3203672636"/>
                    </a:ext>
                  </a:extLst>
                </a:gridCol>
                <a:gridCol w="1481328">
                  <a:extLst>
                    <a:ext uri="{9D8B030D-6E8A-4147-A177-3AD203B41FA5}">
                      <a16:colId xmlns:a16="http://schemas.microsoft.com/office/drawing/2014/main" val="2718140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579030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948533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811383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100816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#compoundingsystem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952996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#compoundingsolution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400781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3804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#twinscrew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147440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#twinscrewextruder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967506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#compoundermachine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934755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#energyefficiency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594250118"/>
                  </a:ext>
                </a:extLst>
              </a:tr>
            </a:tbl>
          </a:graphicData>
        </a:graphic>
      </p:graphicFrame>
      <p:sp>
        <p:nvSpPr>
          <p:cNvPr id="4" name="Text Placeholder 3">
            <a:extLst>
              <a:ext uri="{FF2B5EF4-FFF2-40B4-BE49-F238E27FC236}">
                <a16:creationId xmlns:a16="http://schemas.microsoft.com/office/drawing/2014/main" id="{9E0B02E7-F3BB-4A30-9E51-56A4DF0533F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17163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F685E-546A-45CF-A0B0-AC528A698FF8}"/>
              </a:ext>
            </a:extLst>
          </p:cNvPr>
          <p:cNvSpPr>
            <a:spLocks noGrp="1"/>
          </p:cNvSpPr>
          <p:nvPr>
            <p:ph type="title"/>
          </p:nvPr>
        </p:nvSpPr>
        <p:spPr/>
        <p:txBody>
          <a:bodyPr/>
          <a:lstStyle/>
          <a:p>
            <a:r>
              <a:rPr lang="en-US"/>
              <a:t>LinkedIn Hashtag Detection | Buss AG - 2 of 3</a:t>
            </a:r>
          </a:p>
        </p:txBody>
      </p:sp>
      <p:graphicFrame>
        <p:nvGraphicFramePr>
          <p:cNvPr id="5" name="Table Placeholder 4">
            <a:extLst>
              <a:ext uri="{FF2B5EF4-FFF2-40B4-BE49-F238E27FC236}">
                <a16:creationId xmlns:a16="http://schemas.microsoft.com/office/drawing/2014/main" id="{91E40C52-04CB-41C9-A7AC-05677964BDA3}"/>
              </a:ext>
            </a:extLst>
          </p:cNvPr>
          <p:cNvGraphicFramePr>
            <a:graphicFrameLocks noGrp="1"/>
          </p:cNvGraphicFramePr>
          <p:nvPr>
            <p:ph type="tbl" sz="quarter" idx="13"/>
            <p:extLst>
              <p:ext uri="{D42A27DB-BD31-4B8C-83A1-F6EECF244321}">
                <p14:modId xmlns:p14="http://schemas.microsoft.com/office/powerpoint/2010/main" val="3086534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26446637"/>
                    </a:ext>
                  </a:extLst>
                </a:gridCol>
                <a:gridCol w="1481328">
                  <a:extLst>
                    <a:ext uri="{9D8B030D-6E8A-4147-A177-3AD203B41FA5}">
                      <a16:colId xmlns:a16="http://schemas.microsoft.com/office/drawing/2014/main" val="906930010"/>
                    </a:ext>
                  </a:extLst>
                </a:gridCol>
                <a:gridCol w="1481328">
                  <a:extLst>
                    <a:ext uri="{9D8B030D-6E8A-4147-A177-3AD203B41FA5}">
                      <a16:colId xmlns:a16="http://schemas.microsoft.com/office/drawing/2014/main" val="4019955123"/>
                    </a:ext>
                  </a:extLst>
                </a:gridCol>
                <a:gridCol w="1481328">
                  <a:extLst>
                    <a:ext uri="{9D8B030D-6E8A-4147-A177-3AD203B41FA5}">
                      <a16:colId xmlns:a16="http://schemas.microsoft.com/office/drawing/2014/main" val="2505826073"/>
                    </a:ext>
                  </a:extLst>
                </a:gridCol>
                <a:gridCol w="1481328">
                  <a:extLst>
                    <a:ext uri="{9D8B030D-6E8A-4147-A177-3AD203B41FA5}">
                      <a16:colId xmlns:a16="http://schemas.microsoft.com/office/drawing/2014/main" val="2815759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2465961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67056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#compoundingsolutions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extLst>
                  <a:ext uri="{0D108BD9-81ED-4DB2-BD59-A6C34878D82A}">
                    <a16:rowId xmlns:a16="http://schemas.microsoft.com/office/drawing/2014/main" val="645345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extLst>
                  <a:ext uri="{0D108BD9-81ED-4DB2-BD59-A6C34878D82A}">
                    <a16:rowId xmlns:a16="http://schemas.microsoft.com/office/drawing/2014/main" val="2948582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921273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#compoundingworldexpo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042906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910418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#rubbercompounds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893248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583711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#industry4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869367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#connectivity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817153411"/>
                  </a:ext>
                </a:extLst>
              </a:tr>
            </a:tbl>
          </a:graphicData>
        </a:graphic>
      </p:graphicFrame>
      <p:sp>
        <p:nvSpPr>
          <p:cNvPr id="4" name="Text Placeholder 3">
            <a:extLst>
              <a:ext uri="{FF2B5EF4-FFF2-40B4-BE49-F238E27FC236}">
                <a16:creationId xmlns:a16="http://schemas.microsoft.com/office/drawing/2014/main" id="{7F5C36EE-482A-4D6B-A502-A73E0809EE6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374592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B6E18-B8E6-455E-B6E0-F0A430A262F7}"/>
              </a:ext>
            </a:extLst>
          </p:cNvPr>
          <p:cNvSpPr>
            <a:spLocks noGrp="1"/>
          </p:cNvSpPr>
          <p:nvPr>
            <p:ph type="title"/>
          </p:nvPr>
        </p:nvSpPr>
        <p:spPr/>
        <p:txBody>
          <a:bodyPr/>
          <a:lstStyle/>
          <a:p>
            <a:r>
              <a:rPr lang="en-US"/>
              <a:t>LinkedIn Hashtag Detection | Buss AG - 3 of 3</a:t>
            </a:r>
          </a:p>
        </p:txBody>
      </p:sp>
      <p:graphicFrame>
        <p:nvGraphicFramePr>
          <p:cNvPr id="5" name="Table Placeholder 4">
            <a:extLst>
              <a:ext uri="{FF2B5EF4-FFF2-40B4-BE49-F238E27FC236}">
                <a16:creationId xmlns:a16="http://schemas.microsoft.com/office/drawing/2014/main" id="{40F067D4-4504-409C-8FA8-8DDB89DBEAD9}"/>
              </a:ext>
            </a:extLst>
          </p:cNvPr>
          <p:cNvGraphicFramePr>
            <a:graphicFrameLocks noGrp="1"/>
          </p:cNvGraphicFramePr>
          <p:nvPr>
            <p:ph type="tbl" sz="quarter" idx="13"/>
            <p:extLst>
              <p:ext uri="{D42A27DB-BD31-4B8C-83A1-F6EECF244321}">
                <p14:modId xmlns:p14="http://schemas.microsoft.com/office/powerpoint/2010/main" val="666588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56144544"/>
                    </a:ext>
                  </a:extLst>
                </a:gridCol>
                <a:gridCol w="1481328">
                  <a:extLst>
                    <a:ext uri="{9D8B030D-6E8A-4147-A177-3AD203B41FA5}">
                      <a16:colId xmlns:a16="http://schemas.microsoft.com/office/drawing/2014/main" val="314697550"/>
                    </a:ext>
                  </a:extLst>
                </a:gridCol>
                <a:gridCol w="1481328">
                  <a:extLst>
                    <a:ext uri="{9D8B030D-6E8A-4147-A177-3AD203B41FA5}">
                      <a16:colId xmlns:a16="http://schemas.microsoft.com/office/drawing/2014/main" val="1648187806"/>
                    </a:ext>
                  </a:extLst>
                </a:gridCol>
                <a:gridCol w="1481328">
                  <a:extLst>
                    <a:ext uri="{9D8B030D-6E8A-4147-A177-3AD203B41FA5}">
                      <a16:colId xmlns:a16="http://schemas.microsoft.com/office/drawing/2014/main" val="2697605850"/>
                    </a:ext>
                  </a:extLst>
                </a:gridCol>
                <a:gridCol w="1481328">
                  <a:extLst>
                    <a:ext uri="{9D8B030D-6E8A-4147-A177-3AD203B41FA5}">
                      <a16:colId xmlns:a16="http://schemas.microsoft.com/office/drawing/2014/main" val="1573956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4007280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#controlsystem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872174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#siemens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64246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#allanbradley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665164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738286783"/>
                  </a:ext>
                </a:extLst>
              </a:tr>
            </a:tbl>
          </a:graphicData>
        </a:graphic>
      </p:graphicFrame>
      <p:sp>
        <p:nvSpPr>
          <p:cNvPr id="4" name="Text Placeholder 3">
            <a:extLst>
              <a:ext uri="{FF2B5EF4-FFF2-40B4-BE49-F238E27FC236}">
                <a16:creationId xmlns:a16="http://schemas.microsoft.com/office/drawing/2014/main" id="{6FF6F1A2-4699-4B1A-A454-2741FB2FA0E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322015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463</Words>
  <Application>Microsoft Office PowerPoint</Application>
  <PresentationFormat>On-screen Show (4:3)</PresentationFormat>
  <Paragraphs>231</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BUSS LinkedIn</vt:lpstr>
      <vt:lpstr>LinkedIn Key Metrics Table | Buss AG</vt:lpstr>
      <vt:lpstr>LinkedIn Updates Table | Buss AG - 1 of 3</vt:lpstr>
      <vt:lpstr>LinkedIn Updates Table | Buss AG - 2 of 3</vt:lpstr>
      <vt:lpstr>LinkedIn Updates Table | Buss AG - 3 of 3</vt:lpstr>
      <vt:lpstr>LinkedIn Followers Table | Buss AG</vt:lpstr>
      <vt:lpstr>LinkedIn Followers Total | Buss AG</vt:lpstr>
      <vt:lpstr>LinkedIn Followers Change | Buss AG</vt:lpstr>
      <vt:lpstr>LinkedIn Interaction Rate | Buss AG</vt:lpstr>
      <vt:lpstr>LinkedIn Interactions Distribution | Buss AG</vt:lpstr>
      <vt:lpstr>LinkedIn Interaction Rate By Update Type | Buss AG</vt:lpstr>
      <vt:lpstr>LinkedIn Total Interactions | Buss AG</vt:lpstr>
      <vt:lpstr>LinkedIn Hashtag Detection | Buss AG - 1 of 3</vt:lpstr>
      <vt:lpstr>LinkedIn Hashtag Detection | Buss AG - 2 of 3</vt:lpstr>
      <vt:lpstr>LinkedIn Hashtag Detection | Buss AG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LinkedIn</dc:title>
  <dc:creator>Administrator</dc:creator>
  <cp:lastModifiedBy>Administrator</cp:lastModifiedBy>
  <cp:revision>1</cp:revision>
  <dcterms:created xsi:type="dcterms:W3CDTF">2018-08-31T10:25:02Z</dcterms:created>
  <dcterms:modified xsi:type="dcterms:W3CDTF">2018-08-31T10:25:33Z</dcterms:modified>
</cp:coreProperties>
</file>