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5" r:id="rId19"/>
    <p:sldId id="276" r:id="rId20"/>
    <p:sldId id="277" r:id="rId21"/>
  </p:sldIdLst>
  <p:sldSz cx="9144000" cy="6858000" type="screen4x3"/>
  <p:notesSz cx="6858000" cy="9144000"/>
  <p:embeddedFontLst>
    <p:embeddedFont>
      <p:font typeface="Calibri" panose="020F0502020204030204" pitchFamily="34" charset="0"/>
      <p:regular r:id="rId22"/>
      <p:bold r:id="rId23"/>
      <p:italic r:id="rId24"/>
      <p:boldItalic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Buss AG</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numCache>
            </c:numRef>
          </c:val>
          <c:smooth val="0"/>
          <c:extLst>
            <c:ext xmlns:c16="http://schemas.microsoft.com/office/drawing/2014/chart" uri="{C3380CC4-5D6E-409C-BE32-E72D297353CC}">
              <c16:uniqueId val="{00000000-526D-4480-B503-80B7DEB84560}"/>
            </c:ext>
          </c:extLst>
        </c:ser>
        <c:dLbls>
          <c:showLegendKey val="0"/>
          <c:showVal val="0"/>
          <c:showCatName val="0"/>
          <c:showSerName val="0"/>
          <c:showPercent val="0"/>
          <c:showBubbleSize val="0"/>
        </c:dLbls>
        <c:smooth val="0"/>
        <c:axId val="410998080"/>
        <c:axId val="410998408"/>
      </c:lineChart>
      <c:dateAx>
        <c:axId val="410998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998408"/>
        <c:crosses val="autoZero"/>
        <c:auto val="1"/>
        <c:lblOffset val="100"/>
        <c:baseTimeUnit val="days"/>
      </c:dateAx>
      <c:valAx>
        <c:axId val="410998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998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Buss AG</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numCache>
            </c:numRef>
          </c:val>
          <c:smooth val="0"/>
          <c:extLst>
            <c:ext xmlns:c16="http://schemas.microsoft.com/office/drawing/2014/chart" uri="{C3380CC4-5D6E-409C-BE32-E72D297353CC}">
              <c16:uniqueId val="{00000000-7712-4E8F-86E6-F6831B67774A}"/>
            </c:ext>
          </c:extLst>
        </c:ser>
        <c:dLbls>
          <c:showLegendKey val="0"/>
          <c:showVal val="0"/>
          <c:showCatName val="0"/>
          <c:showSerName val="0"/>
          <c:showPercent val="0"/>
          <c:showBubbleSize val="0"/>
        </c:dLbls>
        <c:smooth val="0"/>
        <c:axId val="365379464"/>
        <c:axId val="365381432"/>
      </c:lineChart>
      <c:dateAx>
        <c:axId val="365379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381432"/>
        <c:crosses val="autoZero"/>
        <c:auto val="1"/>
        <c:lblOffset val="100"/>
        <c:baseTimeUnit val="days"/>
      </c:dateAx>
      <c:valAx>
        <c:axId val="365381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379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Buss AG</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0-FEC2-4EF2-B6C4-255729008259}"/>
            </c:ext>
          </c:extLst>
        </c:ser>
        <c:dLbls>
          <c:showLegendKey val="0"/>
          <c:showVal val="0"/>
          <c:showCatName val="0"/>
          <c:showSerName val="0"/>
          <c:showPercent val="0"/>
          <c:showBubbleSize val="0"/>
        </c:dLbls>
        <c:smooth val="0"/>
        <c:axId val="365369952"/>
        <c:axId val="365371592"/>
      </c:lineChart>
      <c:dateAx>
        <c:axId val="365369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371592"/>
        <c:crosses val="autoZero"/>
        <c:auto val="1"/>
        <c:lblOffset val="100"/>
        <c:baseTimeUnit val="days"/>
      </c:dateAx>
      <c:valAx>
        <c:axId val="365371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369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c:f>
              <c:strCache>
                <c:ptCount val="1"/>
                <c:pt idx="0">
                  <c:v>Buss AG</c:v>
                </c:pt>
              </c:strCache>
            </c:strRef>
          </c:cat>
          <c:val>
            <c:numRef>
              <c:f>Sheet1!$B$2</c:f>
              <c:numCache>
                <c:formatCode>General</c:formatCode>
                <c:ptCount val="1"/>
                <c:pt idx="0">
                  <c:v>131</c:v>
                </c:pt>
              </c:numCache>
            </c:numRef>
          </c:val>
          <c:extLst>
            <c:ext xmlns:c16="http://schemas.microsoft.com/office/drawing/2014/chart" uri="{C3380CC4-5D6E-409C-BE32-E72D297353CC}">
              <c16:uniqueId val="{00000000-BE1C-4AB5-9563-532834965891}"/>
            </c:ext>
          </c:extLst>
        </c:ser>
        <c:ser>
          <c:idx val="1"/>
          <c:order val="1"/>
          <c:tx>
            <c:strRef>
              <c:f>Sheet1!$C$1</c:f>
              <c:strCache>
                <c:ptCount val="1"/>
                <c:pt idx="0">
                  <c:v>Comments</c:v>
                </c:pt>
              </c:strCache>
            </c:strRef>
          </c:tx>
          <c:spPr>
            <a:solidFill>
              <a:schemeClr val="accent2"/>
            </a:solidFill>
            <a:ln>
              <a:noFill/>
            </a:ln>
            <a:effectLst/>
          </c:spPr>
          <c:invertIfNegative val="0"/>
          <c:cat>
            <c:strRef>
              <c:f>Sheet1!$A$2</c:f>
              <c:strCache>
                <c:ptCount val="1"/>
                <c:pt idx="0">
                  <c:v>Buss AG</c:v>
                </c:pt>
              </c:strCache>
            </c:strRef>
          </c:cat>
          <c:val>
            <c:numRef>
              <c:f>Sheet1!$C$2</c:f>
              <c:numCache>
                <c:formatCode>General</c:formatCode>
                <c:ptCount val="1"/>
                <c:pt idx="0">
                  <c:v>7</c:v>
                </c:pt>
              </c:numCache>
            </c:numRef>
          </c:val>
          <c:extLst>
            <c:ext xmlns:c16="http://schemas.microsoft.com/office/drawing/2014/chart" uri="{C3380CC4-5D6E-409C-BE32-E72D297353CC}">
              <c16:uniqueId val="{00000001-BE1C-4AB5-9563-532834965891}"/>
            </c:ext>
          </c:extLst>
        </c:ser>
        <c:dLbls>
          <c:showLegendKey val="0"/>
          <c:showVal val="0"/>
          <c:showCatName val="0"/>
          <c:showSerName val="0"/>
          <c:showPercent val="0"/>
          <c:showBubbleSize val="0"/>
        </c:dLbls>
        <c:gapWidth val="150"/>
        <c:overlap val="100"/>
        <c:axId val="365368640"/>
        <c:axId val="365374216"/>
      </c:barChart>
      <c:catAx>
        <c:axId val="365368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374216"/>
        <c:crosses val="autoZero"/>
        <c:auto val="1"/>
        <c:lblAlgn val="ctr"/>
        <c:lblOffset val="100"/>
        <c:noMultiLvlLbl val="0"/>
      </c:catAx>
      <c:valAx>
        <c:axId val="3653742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368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Buss AG</c:v>
                </c:pt>
              </c:strCache>
            </c:strRef>
          </c:tx>
          <c:spPr>
            <a:solidFill>
              <a:schemeClr val="accent1"/>
            </a:solidFill>
            <a:ln>
              <a:noFill/>
            </a:ln>
            <a:effectLst/>
          </c:spPr>
          <c:invertIfNegative val="0"/>
          <c:cat>
            <c:strRef>
              <c:f>Sheet1!$A$2:$A$5</c:f>
              <c:strCache>
                <c:ptCount val="4"/>
                <c:pt idx="0">
                  <c:v>Status</c:v>
                </c:pt>
                <c:pt idx="1">
                  <c:v>Photo</c:v>
                </c:pt>
                <c:pt idx="2">
                  <c:v>Link</c:v>
                </c:pt>
                <c:pt idx="3">
                  <c:v>Misc</c:v>
                </c:pt>
              </c:strCache>
            </c:strRef>
          </c:cat>
          <c:val>
            <c:numRef>
              <c:f>Sheet1!$B$2:$B$5</c:f>
              <c:numCache>
                <c:formatCode>General</c:formatCode>
                <c:ptCount val="4"/>
                <c:pt idx="0">
                  <c:v>0</c:v>
                </c:pt>
                <c:pt idx="2">
                  <c:v>0</c:v>
                </c:pt>
                <c:pt idx="3">
                  <c:v>0</c:v>
                </c:pt>
              </c:numCache>
            </c:numRef>
          </c:val>
          <c:extLst>
            <c:ext xmlns:c16="http://schemas.microsoft.com/office/drawing/2014/chart" uri="{C3380CC4-5D6E-409C-BE32-E72D297353CC}">
              <c16:uniqueId val="{00000000-415A-461E-B41A-20CDAFE7F9B2}"/>
            </c:ext>
          </c:extLst>
        </c:ser>
        <c:dLbls>
          <c:showLegendKey val="0"/>
          <c:showVal val="0"/>
          <c:showCatName val="0"/>
          <c:showSerName val="0"/>
          <c:showPercent val="0"/>
          <c:showBubbleSize val="0"/>
        </c:dLbls>
        <c:gapWidth val="219"/>
        <c:overlap val="-27"/>
        <c:axId val="289061688"/>
        <c:axId val="365420624"/>
      </c:barChart>
      <c:catAx>
        <c:axId val="289061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420624"/>
        <c:crosses val="autoZero"/>
        <c:auto val="1"/>
        <c:lblAlgn val="ctr"/>
        <c:lblOffset val="100"/>
        <c:noMultiLvlLbl val="0"/>
      </c:catAx>
      <c:valAx>
        <c:axId val="365420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061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Buss AG</c:v>
                </c:pt>
              </c:strCache>
            </c:strRef>
          </c:cat>
          <c:val>
            <c:numRef>
              <c:f>Sheet1!$B$2</c:f>
              <c:numCache>
                <c:formatCode>General</c:formatCode>
                <c:ptCount val="1"/>
                <c:pt idx="0">
                  <c:v>138</c:v>
                </c:pt>
              </c:numCache>
            </c:numRef>
          </c:val>
          <c:extLst>
            <c:ext xmlns:c16="http://schemas.microsoft.com/office/drawing/2014/chart" uri="{C3380CC4-5D6E-409C-BE32-E72D297353CC}">
              <c16:uniqueId val="{00000000-14C1-4C4E-B776-8B1564C89BA6}"/>
            </c:ext>
          </c:extLst>
        </c:ser>
        <c:dLbls>
          <c:showLegendKey val="0"/>
          <c:showVal val="0"/>
          <c:showCatName val="0"/>
          <c:showSerName val="0"/>
          <c:showPercent val="0"/>
          <c:showBubbleSize val="0"/>
        </c:dLbls>
        <c:gapWidth val="219"/>
        <c:overlap val="-27"/>
        <c:axId val="365419640"/>
        <c:axId val="365419968"/>
      </c:barChart>
      <c:catAx>
        <c:axId val="365419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419968"/>
        <c:crosses val="autoZero"/>
        <c:auto val="1"/>
        <c:lblAlgn val="ctr"/>
        <c:lblOffset val="100"/>
        <c:noMultiLvlLbl val="0"/>
      </c:catAx>
      <c:valAx>
        <c:axId val="365419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419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6BD4F-A973-41B5-8034-26A111D87DE3}"/>
              </a:ext>
            </a:extLst>
          </p:cNvPr>
          <p:cNvSpPr>
            <a:spLocks noGrp="1"/>
          </p:cNvSpPr>
          <p:nvPr>
            <p:ph type="ctrTitle"/>
          </p:nvPr>
        </p:nvSpPr>
        <p:spPr/>
        <p:txBody>
          <a:bodyPr/>
          <a:lstStyle/>
          <a:p>
            <a:r>
              <a:rPr lang="en-US"/>
              <a:t>BUSS LinkedIn</a:t>
            </a:r>
          </a:p>
        </p:txBody>
      </p:sp>
      <p:sp>
        <p:nvSpPr>
          <p:cNvPr id="3" name="Subtitle 2">
            <a:extLst>
              <a:ext uri="{FF2B5EF4-FFF2-40B4-BE49-F238E27FC236}">
                <a16:creationId xmlns:a16="http://schemas.microsoft.com/office/drawing/2014/main" id="{3418E753-36E3-40F9-8C2C-B7117E2B7CEE}"/>
              </a:ext>
            </a:extLst>
          </p:cNvPr>
          <p:cNvSpPr>
            <a:spLocks noGrp="1"/>
          </p:cNvSpPr>
          <p:nvPr>
            <p:ph type="subTitle" idx="1"/>
          </p:nvPr>
        </p:nvSpPr>
        <p:spPr/>
        <p:txBody>
          <a:bodyPr/>
          <a:lstStyle/>
          <a:p>
            <a:r>
              <a:rPr lang="en-US"/>
              <a:t>INCREON GmbH</a:t>
            </a:r>
          </a:p>
        </p:txBody>
      </p:sp>
    </p:spTree>
    <p:extLst>
      <p:ext uri="{BB962C8B-B14F-4D97-AF65-F5344CB8AC3E}">
        <p14:creationId xmlns:p14="http://schemas.microsoft.com/office/powerpoint/2010/main" val="11067078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B77AE-A7C4-40AB-9E43-502C54DC19C5}"/>
              </a:ext>
            </a:extLst>
          </p:cNvPr>
          <p:cNvSpPr>
            <a:spLocks noGrp="1"/>
          </p:cNvSpPr>
          <p:nvPr>
            <p:ph type="title"/>
          </p:nvPr>
        </p:nvSpPr>
        <p:spPr/>
        <p:txBody>
          <a:bodyPr/>
          <a:lstStyle/>
          <a:p>
            <a:r>
              <a:rPr lang="en-US"/>
              <a:t>LinkedIn Key Metrics Table | Buss AG</a:t>
            </a:r>
          </a:p>
        </p:txBody>
      </p:sp>
      <p:graphicFrame>
        <p:nvGraphicFramePr>
          <p:cNvPr id="5" name="Table Placeholder 4">
            <a:extLst>
              <a:ext uri="{FF2B5EF4-FFF2-40B4-BE49-F238E27FC236}">
                <a16:creationId xmlns:a16="http://schemas.microsoft.com/office/drawing/2014/main" id="{4DD66738-0B59-4E12-BF17-4344563139EC}"/>
              </a:ext>
            </a:extLst>
          </p:cNvPr>
          <p:cNvGraphicFramePr>
            <a:graphicFrameLocks noGrp="1"/>
          </p:cNvGraphicFramePr>
          <p:nvPr>
            <p:ph type="tbl" sz="quarter" idx="13"/>
            <p:extLst>
              <p:ext uri="{D42A27DB-BD31-4B8C-83A1-F6EECF244321}">
                <p14:modId xmlns:p14="http://schemas.microsoft.com/office/powerpoint/2010/main" val="37377998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736259940"/>
                    </a:ext>
                  </a:extLst>
                </a:gridCol>
                <a:gridCol w="1069848">
                  <a:extLst>
                    <a:ext uri="{9D8B030D-6E8A-4147-A177-3AD203B41FA5}">
                      <a16:colId xmlns:a16="http://schemas.microsoft.com/office/drawing/2014/main" val="4099107882"/>
                    </a:ext>
                  </a:extLst>
                </a:gridCol>
                <a:gridCol w="1069848">
                  <a:extLst>
                    <a:ext uri="{9D8B030D-6E8A-4147-A177-3AD203B41FA5}">
                      <a16:colId xmlns:a16="http://schemas.microsoft.com/office/drawing/2014/main" val="1498708191"/>
                    </a:ext>
                  </a:extLst>
                </a:gridCol>
                <a:gridCol w="1069848">
                  <a:extLst>
                    <a:ext uri="{9D8B030D-6E8A-4147-A177-3AD203B41FA5}">
                      <a16:colId xmlns:a16="http://schemas.microsoft.com/office/drawing/2014/main" val="659437701"/>
                    </a:ext>
                  </a:extLst>
                </a:gridCol>
                <a:gridCol w="1069848">
                  <a:extLst>
                    <a:ext uri="{9D8B030D-6E8A-4147-A177-3AD203B41FA5}">
                      <a16:colId xmlns:a16="http://schemas.microsoft.com/office/drawing/2014/main" val="1436598379"/>
                    </a:ext>
                  </a:extLst>
                </a:gridCol>
                <a:gridCol w="1069848">
                  <a:extLst>
                    <a:ext uri="{9D8B030D-6E8A-4147-A177-3AD203B41FA5}">
                      <a16:colId xmlns:a16="http://schemas.microsoft.com/office/drawing/2014/main" val="2567318241"/>
                    </a:ext>
                  </a:extLst>
                </a:gridCol>
                <a:gridCol w="1069848">
                  <a:extLst>
                    <a:ext uri="{9D8B030D-6E8A-4147-A177-3AD203B41FA5}">
                      <a16:colId xmlns:a16="http://schemas.microsoft.com/office/drawing/2014/main" val="45391993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623414161"/>
                  </a:ext>
                </a:extLst>
              </a:tr>
              <a:tr h="370840">
                <a:tc>
                  <a:txBody>
                    <a:bodyPr/>
                    <a:lstStyle/>
                    <a:p>
                      <a:r>
                        <a:rPr lang="en-US" sz="1000"/>
                        <a:t>Buss AG</a:t>
                      </a:r>
                    </a:p>
                  </a:txBody>
                  <a:tcPr/>
                </a:tc>
                <a:tc>
                  <a:txBody>
                    <a:bodyPr/>
                    <a:lstStyle/>
                    <a:p>
                      <a:r>
                        <a:rPr lang="en-US" sz="1000"/>
                        <a:t>n/a</a:t>
                      </a:r>
                    </a:p>
                  </a:txBody>
                  <a:tcPr/>
                </a:tc>
                <a:tc>
                  <a:txBody>
                    <a:bodyPr/>
                    <a:lstStyle/>
                    <a:p>
                      <a:r>
                        <a:rPr lang="en-US" sz="1000"/>
                        <a:t>n/a</a:t>
                      </a:r>
                    </a:p>
                  </a:txBody>
                  <a:tcPr/>
                </a:tc>
                <a:tc>
                  <a:txBody>
                    <a:bodyPr/>
                    <a:lstStyle/>
                    <a:p>
                      <a:r>
                        <a:rPr lang="en-US" sz="1000"/>
                        <a:t>9</a:t>
                      </a:r>
                    </a:p>
                  </a:txBody>
                  <a:tcPr/>
                </a:tc>
                <a:tc>
                  <a:txBody>
                    <a:bodyPr/>
                    <a:lstStyle/>
                    <a:p>
                      <a:r>
                        <a:rPr lang="en-US" sz="1000"/>
                        <a:t>131</a:t>
                      </a:r>
                    </a:p>
                  </a:txBody>
                  <a:tcPr/>
                </a:tc>
                <a:tc>
                  <a:txBody>
                    <a:bodyPr/>
                    <a:lstStyle/>
                    <a:p>
                      <a:r>
                        <a:rPr lang="en-US" sz="1000"/>
                        <a:t>7</a:t>
                      </a:r>
                    </a:p>
                  </a:txBody>
                  <a:tcPr/>
                </a:tc>
                <a:tc>
                  <a:txBody>
                    <a:bodyPr/>
                    <a:lstStyle/>
                    <a:p>
                      <a:r>
                        <a:rPr lang="en-US" sz="1000"/>
                        <a:t>n/a</a:t>
                      </a:r>
                    </a:p>
                  </a:txBody>
                  <a:tcPr/>
                </a:tc>
                <a:extLst>
                  <a:ext uri="{0D108BD9-81ED-4DB2-BD59-A6C34878D82A}">
                    <a16:rowId xmlns:a16="http://schemas.microsoft.com/office/drawing/2014/main" val="1254088451"/>
                  </a:ext>
                </a:extLst>
              </a:tr>
            </a:tbl>
          </a:graphicData>
        </a:graphic>
      </p:graphicFrame>
      <p:sp>
        <p:nvSpPr>
          <p:cNvPr id="4" name="Text Placeholder 3">
            <a:extLst>
              <a:ext uri="{FF2B5EF4-FFF2-40B4-BE49-F238E27FC236}">
                <a16:creationId xmlns:a16="http://schemas.microsoft.com/office/drawing/2014/main" id="{9EFD1844-54F7-446F-8B0E-7AC4F4176CD3}"/>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7458220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B45A3-895D-42F1-B7E5-AE4306CAAA18}"/>
              </a:ext>
            </a:extLst>
          </p:cNvPr>
          <p:cNvSpPr>
            <a:spLocks noGrp="1"/>
          </p:cNvSpPr>
          <p:nvPr>
            <p:ph type="title"/>
          </p:nvPr>
        </p:nvSpPr>
        <p:spPr/>
        <p:txBody>
          <a:bodyPr/>
          <a:lstStyle/>
          <a:p>
            <a:r>
              <a:rPr lang="en-US"/>
              <a:t>LinkedIn Updates Table | Buss AG - 1 of 8</a:t>
            </a:r>
          </a:p>
        </p:txBody>
      </p:sp>
      <p:graphicFrame>
        <p:nvGraphicFramePr>
          <p:cNvPr id="5" name="Table Placeholder 4">
            <a:extLst>
              <a:ext uri="{FF2B5EF4-FFF2-40B4-BE49-F238E27FC236}">
                <a16:creationId xmlns:a16="http://schemas.microsoft.com/office/drawing/2014/main" id="{96CB3B9E-D340-4247-8151-BA109D941072}"/>
              </a:ext>
            </a:extLst>
          </p:cNvPr>
          <p:cNvGraphicFramePr>
            <a:graphicFrameLocks noGrp="1"/>
          </p:cNvGraphicFramePr>
          <p:nvPr>
            <p:ph type="tbl" sz="quarter" idx="13"/>
            <p:extLst>
              <p:ext uri="{D42A27DB-BD31-4B8C-83A1-F6EECF244321}">
                <p14:modId xmlns:p14="http://schemas.microsoft.com/office/powerpoint/2010/main" val="37720112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720688164"/>
                    </a:ext>
                  </a:extLst>
                </a:gridCol>
                <a:gridCol w="987552">
                  <a:extLst>
                    <a:ext uri="{9D8B030D-6E8A-4147-A177-3AD203B41FA5}">
                      <a16:colId xmlns:a16="http://schemas.microsoft.com/office/drawing/2014/main" val="1233485058"/>
                    </a:ext>
                  </a:extLst>
                </a:gridCol>
                <a:gridCol w="987552">
                  <a:extLst>
                    <a:ext uri="{9D8B030D-6E8A-4147-A177-3AD203B41FA5}">
                      <a16:colId xmlns:a16="http://schemas.microsoft.com/office/drawing/2014/main" val="1675801210"/>
                    </a:ext>
                  </a:extLst>
                </a:gridCol>
                <a:gridCol w="987552">
                  <a:extLst>
                    <a:ext uri="{9D8B030D-6E8A-4147-A177-3AD203B41FA5}">
                      <a16:colId xmlns:a16="http://schemas.microsoft.com/office/drawing/2014/main" val="1014525171"/>
                    </a:ext>
                  </a:extLst>
                </a:gridCol>
                <a:gridCol w="987552">
                  <a:extLst>
                    <a:ext uri="{9D8B030D-6E8A-4147-A177-3AD203B41FA5}">
                      <a16:colId xmlns:a16="http://schemas.microsoft.com/office/drawing/2014/main" val="36533331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54740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- 2018-06-28 17:45:40 </a:t>
                      </a:r>
                      <a:r>
                        <a:rPr kumimoji="0" lang="en-US" sz="1000" b="0" i="0" u="none" strike="noStrike" kern="1200" cap="none" spc="0" normalizeH="0" baseline="0" noProof="0">
                          <a:ln>
                            <a:noFill/>
                          </a:ln>
                          <a:solidFill>
                            <a:prstClr val="black"/>
                          </a:solidFill>
                          <a:effectLst/>
                          <a:uLnTx/>
                          <a:uFillTx/>
                          <a:latin typeface="+mn-lt"/>
                          <a:ea typeface="+mn-ea"/>
                          <a:cs typeface="+mn-cs"/>
                        </a:rPr>
                        <a:t>
  Second and last day at the Compounding World Expo 2018... This specialized and focused exhibition is what the compounding market needs. It was the perfect environment for a further presentation of the COMPEO, our compounding machine of the latest generation. Marko Stähler, COO of Buss AG, comments: "Our new compounding system COMPEO is very positively accepted by the market. This applies to the new and improved functions, the modern machine design and the innovative conical twin screw discharge. The wide range of applications covered and the enlarged process window are also attracting great interest. The market attests to the fact that a significant development step has taken place with the COMPEO. Customers as well as suppliers are extremely interested!" 
More about BUSS: www.busscorp.com
More about COMPEO: www.busscorp.com/products/compeo
#compoundingmachine #compoundingtechnology #compoundingsolutions #compoundmachine #tradefair #compoundingworldexpo #cablecompounds #polymers #rub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81497021"/>
                  </a:ext>
                </a:extLst>
              </a:tr>
            </a:tbl>
          </a:graphicData>
        </a:graphic>
      </p:graphicFrame>
      <p:sp>
        <p:nvSpPr>
          <p:cNvPr id="4" name="Text Placeholder 3">
            <a:extLst>
              <a:ext uri="{FF2B5EF4-FFF2-40B4-BE49-F238E27FC236}">
                <a16:creationId xmlns:a16="http://schemas.microsoft.com/office/drawing/2014/main" id="{07EB63A1-D715-43BF-B07C-9C8A8F157EBD}"/>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42575450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6D4287-A65A-4752-8224-9092685425BD}"/>
              </a:ext>
            </a:extLst>
          </p:cNvPr>
          <p:cNvSpPr>
            <a:spLocks noGrp="1"/>
          </p:cNvSpPr>
          <p:nvPr>
            <p:ph type="title"/>
          </p:nvPr>
        </p:nvSpPr>
        <p:spPr/>
        <p:txBody>
          <a:bodyPr/>
          <a:lstStyle/>
          <a:p>
            <a:r>
              <a:rPr lang="en-US"/>
              <a:t>LinkedIn Updates Table | Buss AG - 2 of 8</a:t>
            </a:r>
          </a:p>
        </p:txBody>
      </p:sp>
      <p:graphicFrame>
        <p:nvGraphicFramePr>
          <p:cNvPr id="5" name="Table Placeholder 4">
            <a:extLst>
              <a:ext uri="{FF2B5EF4-FFF2-40B4-BE49-F238E27FC236}">
                <a16:creationId xmlns:a16="http://schemas.microsoft.com/office/drawing/2014/main" id="{15281E5A-C0A6-4470-A5E0-64C1033274F0}"/>
              </a:ext>
            </a:extLst>
          </p:cNvPr>
          <p:cNvGraphicFramePr>
            <a:graphicFrameLocks noGrp="1"/>
          </p:cNvGraphicFramePr>
          <p:nvPr>
            <p:ph type="tbl" sz="quarter" idx="13"/>
            <p:extLst>
              <p:ext uri="{D42A27DB-BD31-4B8C-83A1-F6EECF244321}">
                <p14:modId xmlns:p14="http://schemas.microsoft.com/office/powerpoint/2010/main" val="4765330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55113345"/>
                    </a:ext>
                  </a:extLst>
                </a:gridCol>
                <a:gridCol w="987552">
                  <a:extLst>
                    <a:ext uri="{9D8B030D-6E8A-4147-A177-3AD203B41FA5}">
                      <a16:colId xmlns:a16="http://schemas.microsoft.com/office/drawing/2014/main" val="2117558922"/>
                    </a:ext>
                  </a:extLst>
                </a:gridCol>
                <a:gridCol w="987552">
                  <a:extLst>
                    <a:ext uri="{9D8B030D-6E8A-4147-A177-3AD203B41FA5}">
                      <a16:colId xmlns:a16="http://schemas.microsoft.com/office/drawing/2014/main" val="2055768472"/>
                    </a:ext>
                  </a:extLst>
                </a:gridCol>
                <a:gridCol w="987552">
                  <a:extLst>
                    <a:ext uri="{9D8B030D-6E8A-4147-A177-3AD203B41FA5}">
                      <a16:colId xmlns:a16="http://schemas.microsoft.com/office/drawing/2014/main" val="2847052094"/>
                    </a:ext>
                  </a:extLst>
                </a:gridCol>
                <a:gridCol w="987552">
                  <a:extLst>
                    <a:ext uri="{9D8B030D-6E8A-4147-A177-3AD203B41FA5}">
                      <a16:colId xmlns:a16="http://schemas.microsoft.com/office/drawing/2014/main" val="33651891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15649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- 2018-06-27 21:06:33 </a:t>
                      </a:r>
                      <a:r>
                        <a:rPr kumimoji="0" lang="en-US" sz="1000" b="0" i="0" u="none" strike="noStrike" kern="1200" cap="none" spc="0" normalizeH="0" baseline="0" noProof="0">
                          <a:ln>
                            <a:noFill/>
                          </a:ln>
                          <a:solidFill>
                            <a:prstClr val="black"/>
                          </a:solidFill>
                          <a:effectLst/>
                          <a:uLnTx/>
                          <a:uFillTx/>
                          <a:latin typeface="+mn-lt"/>
                          <a:ea typeface="+mn-ea"/>
                          <a:cs typeface="+mn-cs"/>
                        </a:rPr>
                        <a:t>
  Brilliant start for the first Compounding World Expo in Essen... We expected a lot from this special trade fair. After the first day, the BUSS team is very impressed. Our new compounding machine COMPEO is the focus of attention. Expert discussions with interested parties, familiar faces of the industry and, above all, visitors who are considering entering the compounding business have characterized the trade fair day. From early in the morning until the end of the fair. We look forward to tomorrow!
Compounding World Expo, Essen, Germany
June 27-28, 2018 | Hall 1, Booth 504
www.busscorp.com/products/compeo/
#compoundingmachine #compoundingtechnology #compoundingsolutions #compoundmachine #tradefair #compoundingworldexpo #cablecompounds #polymers #rubbercompounds #masterbatch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4967629"/>
                  </a:ext>
                </a:extLst>
              </a:tr>
            </a:tbl>
          </a:graphicData>
        </a:graphic>
      </p:graphicFrame>
      <p:sp>
        <p:nvSpPr>
          <p:cNvPr id="4" name="Text Placeholder 3">
            <a:extLst>
              <a:ext uri="{FF2B5EF4-FFF2-40B4-BE49-F238E27FC236}">
                <a16:creationId xmlns:a16="http://schemas.microsoft.com/office/drawing/2014/main" id="{2FCB7FD2-72F1-4C4A-A5BB-8E9E301323A1}"/>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447901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38D62-8B39-45D7-835B-D818E736178F}"/>
              </a:ext>
            </a:extLst>
          </p:cNvPr>
          <p:cNvSpPr>
            <a:spLocks noGrp="1"/>
          </p:cNvSpPr>
          <p:nvPr>
            <p:ph type="title"/>
          </p:nvPr>
        </p:nvSpPr>
        <p:spPr/>
        <p:txBody>
          <a:bodyPr/>
          <a:lstStyle/>
          <a:p>
            <a:r>
              <a:rPr lang="en-US"/>
              <a:t>LinkedIn Updates Table | Buss AG - 3 of 8</a:t>
            </a:r>
          </a:p>
        </p:txBody>
      </p:sp>
      <p:graphicFrame>
        <p:nvGraphicFramePr>
          <p:cNvPr id="5" name="Table Placeholder 4">
            <a:extLst>
              <a:ext uri="{FF2B5EF4-FFF2-40B4-BE49-F238E27FC236}">
                <a16:creationId xmlns:a16="http://schemas.microsoft.com/office/drawing/2014/main" id="{229378DB-9081-41D1-90FE-8077338DCF0F}"/>
              </a:ext>
            </a:extLst>
          </p:cNvPr>
          <p:cNvGraphicFramePr>
            <a:graphicFrameLocks noGrp="1"/>
          </p:cNvGraphicFramePr>
          <p:nvPr>
            <p:ph type="tbl" sz="quarter" idx="13"/>
            <p:extLst>
              <p:ext uri="{D42A27DB-BD31-4B8C-83A1-F6EECF244321}">
                <p14:modId xmlns:p14="http://schemas.microsoft.com/office/powerpoint/2010/main" val="17508193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431644147"/>
                    </a:ext>
                  </a:extLst>
                </a:gridCol>
                <a:gridCol w="987552">
                  <a:extLst>
                    <a:ext uri="{9D8B030D-6E8A-4147-A177-3AD203B41FA5}">
                      <a16:colId xmlns:a16="http://schemas.microsoft.com/office/drawing/2014/main" val="1162567970"/>
                    </a:ext>
                  </a:extLst>
                </a:gridCol>
                <a:gridCol w="987552">
                  <a:extLst>
                    <a:ext uri="{9D8B030D-6E8A-4147-A177-3AD203B41FA5}">
                      <a16:colId xmlns:a16="http://schemas.microsoft.com/office/drawing/2014/main" val="1737000337"/>
                    </a:ext>
                  </a:extLst>
                </a:gridCol>
                <a:gridCol w="987552">
                  <a:extLst>
                    <a:ext uri="{9D8B030D-6E8A-4147-A177-3AD203B41FA5}">
                      <a16:colId xmlns:a16="http://schemas.microsoft.com/office/drawing/2014/main" val="2312808942"/>
                    </a:ext>
                  </a:extLst>
                </a:gridCol>
                <a:gridCol w="987552">
                  <a:extLst>
                    <a:ext uri="{9D8B030D-6E8A-4147-A177-3AD203B41FA5}">
                      <a16:colId xmlns:a16="http://schemas.microsoft.com/office/drawing/2014/main" val="42110136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406911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- 2018-06-26 14:51:29 </a:t>
                      </a:r>
                      <a:r>
                        <a:rPr kumimoji="0" lang="en-US" sz="1000" b="0" i="0" u="none" strike="noStrike" kern="1200" cap="none" spc="0" normalizeH="0" baseline="0" noProof="0">
                          <a:ln>
                            <a:noFill/>
                          </a:ln>
                          <a:solidFill>
                            <a:prstClr val="black"/>
                          </a:solidFill>
                          <a:effectLst/>
                          <a:uLnTx/>
                          <a:uFillTx/>
                          <a:latin typeface="+mn-lt"/>
                          <a:ea typeface="+mn-ea"/>
                          <a:cs typeface="+mn-cs"/>
                        </a:rPr>
                        <a:t>
  At BUSS, we’re proud to announce the start of refurbishment works for our machine assembly hall! The multimillion CHF investment is a true commitment to our Swiss production and dedicated to create a modern and efficient work environment. Research &amp; Development, our BUSS technical center and logistics facilities will also benefit considerably from the renewals and extensions.
More about BUSS: www.busscorp.com
#compoundingmachine #compoundingtechnology #compoundingsolution #swissproduction #investment #technicalcenter #swissquality #refurbishment #assemblyhall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63111683"/>
                  </a:ext>
                </a:extLst>
              </a:tr>
            </a:tbl>
          </a:graphicData>
        </a:graphic>
      </p:graphicFrame>
      <p:sp>
        <p:nvSpPr>
          <p:cNvPr id="4" name="Text Placeholder 3">
            <a:extLst>
              <a:ext uri="{FF2B5EF4-FFF2-40B4-BE49-F238E27FC236}">
                <a16:creationId xmlns:a16="http://schemas.microsoft.com/office/drawing/2014/main" id="{F3452FAC-D0D7-4AF1-8CA1-2EB5FF3A4C80}"/>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6256127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0822D-E5B6-4A17-AD39-5C5CDE43883E}"/>
              </a:ext>
            </a:extLst>
          </p:cNvPr>
          <p:cNvSpPr>
            <a:spLocks noGrp="1"/>
          </p:cNvSpPr>
          <p:nvPr>
            <p:ph type="title"/>
          </p:nvPr>
        </p:nvSpPr>
        <p:spPr/>
        <p:txBody>
          <a:bodyPr/>
          <a:lstStyle/>
          <a:p>
            <a:r>
              <a:rPr lang="en-US"/>
              <a:t>LinkedIn Updates Table | Buss AG - 4 of 8</a:t>
            </a:r>
          </a:p>
        </p:txBody>
      </p:sp>
      <p:graphicFrame>
        <p:nvGraphicFramePr>
          <p:cNvPr id="5" name="Table Placeholder 4">
            <a:extLst>
              <a:ext uri="{FF2B5EF4-FFF2-40B4-BE49-F238E27FC236}">
                <a16:creationId xmlns:a16="http://schemas.microsoft.com/office/drawing/2014/main" id="{B7D33D53-9EA8-4C64-95E8-353ADDE07501}"/>
              </a:ext>
            </a:extLst>
          </p:cNvPr>
          <p:cNvGraphicFramePr>
            <a:graphicFrameLocks noGrp="1"/>
          </p:cNvGraphicFramePr>
          <p:nvPr>
            <p:ph type="tbl" sz="quarter" idx="13"/>
            <p:extLst>
              <p:ext uri="{D42A27DB-BD31-4B8C-83A1-F6EECF244321}">
                <p14:modId xmlns:p14="http://schemas.microsoft.com/office/powerpoint/2010/main" val="10696181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54594878"/>
                    </a:ext>
                  </a:extLst>
                </a:gridCol>
                <a:gridCol w="987552">
                  <a:extLst>
                    <a:ext uri="{9D8B030D-6E8A-4147-A177-3AD203B41FA5}">
                      <a16:colId xmlns:a16="http://schemas.microsoft.com/office/drawing/2014/main" val="2579345659"/>
                    </a:ext>
                  </a:extLst>
                </a:gridCol>
                <a:gridCol w="987552">
                  <a:extLst>
                    <a:ext uri="{9D8B030D-6E8A-4147-A177-3AD203B41FA5}">
                      <a16:colId xmlns:a16="http://schemas.microsoft.com/office/drawing/2014/main" val="3702803349"/>
                    </a:ext>
                  </a:extLst>
                </a:gridCol>
                <a:gridCol w="987552">
                  <a:extLst>
                    <a:ext uri="{9D8B030D-6E8A-4147-A177-3AD203B41FA5}">
                      <a16:colId xmlns:a16="http://schemas.microsoft.com/office/drawing/2014/main" val="3483980046"/>
                    </a:ext>
                  </a:extLst>
                </a:gridCol>
                <a:gridCol w="987552">
                  <a:extLst>
                    <a:ext uri="{9D8B030D-6E8A-4147-A177-3AD203B41FA5}">
                      <a16:colId xmlns:a16="http://schemas.microsoft.com/office/drawing/2014/main" val="3619370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37316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- 2018-06-25 15:55:26 </a:t>
                      </a:r>
                      <a:r>
                        <a:rPr kumimoji="0" lang="en-US" sz="1000" b="0" i="0" u="none" strike="noStrike" kern="1200" cap="none" spc="0" normalizeH="0" baseline="0" noProof="0">
                          <a:ln>
                            <a:noFill/>
                          </a:ln>
                          <a:solidFill>
                            <a:prstClr val="black"/>
                          </a:solidFill>
                          <a:effectLst/>
                          <a:uLnTx/>
                          <a:uFillTx/>
                          <a:latin typeface="+mn-lt"/>
                          <a:ea typeface="+mn-ea"/>
                          <a:cs typeface="+mn-cs"/>
                        </a:rPr>
                        <a:t>
  This morning in the - still - empty exhibition hall at the Compounding World Expo in Essen. Only the COMPEO, our compounding machine of the latest generation, is already here. Also the stand construction is still to come. And starting on Wednesday, the organizer expects up to 5,000 visitors at this new exhibition. We are curious ... and look forward to meeting many experts at our stand.
Compounding World Expo
Essen, Germany
June, 27-28, 2018
Hall 1, Booth 504
More about BUSS and COMPEO: www.busscorp.com/products/compeo/
#compounding #compoundingmachine #compoundingtechnology #compoundingsolutions #tradefair #compoundingworldexpo #cabelcompounds #rubbercompounds #pvcpelletizing #masterbatch #bioplastics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79623785"/>
                  </a:ext>
                </a:extLst>
              </a:tr>
            </a:tbl>
          </a:graphicData>
        </a:graphic>
      </p:graphicFrame>
      <p:sp>
        <p:nvSpPr>
          <p:cNvPr id="4" name="Text Placeholder 3">
            <a:extLst>
              <a:ext uri="{FF2B5EF4-FFF2-40B4-BE49-F238E27FC236}">
                <a16:creationId xmlns:a16="http://schemas.microsoft.com/office/drawing/2014/main" id="{9FE60105-5D28-49D5-9522-5B97D66DE199}"/>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9511498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E5254-F78C-4B0E-B85A-3163C2663A1D}"/>
              </a:ext>
            </a:extLst>
          </p:cNvPr>
          <p:cNvSpPr>
            <a:spLocks noGrp="1"/>
          </p:cNvSpPr>
          <p:nvPr>
            <p:ph type="title"/>
          </p:nvPr>
        </p:nvSpPr>
        <p:spPr/>
        <p:txBody>
          <a:bodyPr/>
          <a:lstStyle/>
          <a:p>
            <a:r>
              <a:rPr lang="en-US"/>
              <a:t>LinkedIn Updates Table | Buss AG - 5 of 8</a:t>
            </a:r>
          </a:p>
        </p:txBody>
      </p:sp>
      <p:graphicFrame>
        <p:nvGraphicFramePr>
          <p:cNvPr id="5" name="Table Placeholder 4">
            <a:extLst>
              <a:ext uri="{FF2B5EF4-FFF2-40B4-BE49-F238E27FC236}">
                <a16:creationId xmlns:a16="http://schemas.microsoft.com/office/drawing/2014/main" id="{FE44627F-1FD9-4B14-AFAB-E4C5FBA9B496}"/>
              </a:ext>
            </a:extLst>
          </p:cNvPr>
          <p:cNvGraphicFramePr>
            <a:graphicFrameLocks noGrp="1"/>
          </p:cNvGraphicFramePr>
          <p:nvPr>
            <p:ph type="tbl" sz="quarter" idx="13"/>
            <p:extLst>
              <p:ext uri="{D42A27DB-BD31-4B8C-83A1-F6EECF244321}">
                <p14:modId xmlns:p14="http://schemas.microsoft.com/office/powerpoint/2010/main" val="33875673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832637214"/>
                    </a:ext>
                  </a:extLst>
                </a:gridCol>
                <a:gridCol w="987552">
                  <a:extLst>
                    <a:ext uri="{9D8B030D-6E8A-4147-A177-3AD203B41FA5}">
                      <a16:colId xmlns:a16="http://schemas.microsoft.com/office/drawing/2014/main" val="3407397787"/>
                    </a:ext>
                  </a:extLst>
                </a:gridCol>
                <a:gridCol w="987552">
                  <a:extLst>
                    <a:ext uri="{9D8B030D-6E8A-4147-A177-3AD203B41FA5}">
                      <a16:colId xmlns:a16="http://schemas.microsoft.com/office/drawing/2014/main" val="1795312172"/>
                    </a:ext>
                  </a:extLst>
                </a:gridCol>
                <a:gridCol w="987552">
                  <a:extLst>
                    <a:ext uri="{9D8B030D-6E8A-4147-A177-3AD203B41FA5}">
                      <a16:colId xmlns:a16="http://schemas.microsoft.com/office/drawing/2014/main" val="186656320"/>
                    </a:ext>
                  </a:extLst>
                </a:gridCol>
                <a:gridCol w="987552">
                  <a:extLst>
                    <a:ext uri="{9D8B030D-6E8A-4147-A177-3AD203B41FA5}">
                      <a16:colId xmlns:a16="http://schemas.microsoft.com/office/drawing/2014/main" val="15189422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09832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- 2018-06-22 11:13:36 </a:t>
                      </a:r>
                      <a:r>
                        <a:rPr kumimoji="0" lang="en-US" sz="1000" b="0" i="0" u="none" strike="noStrike" kern="1200" cap="none" spc="0" normalizeH="0" baseline="0" noProof="0">
                          <a:ln>
                            <a:noFill/>
                          </a:ln>
                          <a:solidFill>
                            <a:prstClr val="black"/>
                          </a:solidFill>
                          <a:effectLst/>
                          <a:uLnTx/>
                          <a:uFillTx/>
                          <a:latin typeface="+mn-lt"/>
                          <a:ea typeface="+mn-ea"/>
                          <a:cs typeface="+mn-cs"/>
                        </a:rPr>
                        <a:t>
  Next trade fair station this spring: You can meet the BUSS team and our new COMPEO compounder generation at the Compounding World Expo in Essen in just a few days. 
All fairs and events:
https://lnkd.in/gAGCkj7
#compoundmachine #compoundtechnology #compoundingmachine #compoundingtechnology #polymercompounding #twinscrew #twinscrewextruder #plasticpelletizing #compoundingworldexpo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3400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- 2018-06-19 15:03:31 </a:t>
                      </a:r>
                      <a:r>
                        <a:rPr kumimoji="0" lang="en-US" sz="1000" b="0" i="0" u="none" strike="noStrike" kern="1200" cap="none" spc="0" normalizeH="0" baseline="0" noProof="0">
                          <a:ln>
                            <a:noFill/>
                          </a:ln>
                          <a:solidFill>
                            <a:prstClr val="black"/>
                          </a:solidFill>
                          <a:effectLst/>
                          <a:uLnTx/>
                          <a:uFillTx/>
                          <a:latin typeface="+mn-lt"/>
                          <a:ea typeface="+mn-ea"/>
                          <a:cs typeface="+mn-cs"/>
                        </a:rPr>
                        <a:t>
  The magazine "Compounding World" reports in its June 2018 issue about COMPEO, the new compounder generation from BUSS: https://lnkd.in/gNbns9k
#compeo #compounder #compounding #compoundingmachine #compoundertechnology #compounds #polymers #cablecompounds #rubbercompounds #masterbatch #bioplastics #calendering  #PVCpelletizing #twinscrew #extrusion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11422640"/>
                  </a:ext>
                </a:extLst>
              </a:tr>
            </a:tbl>
          </a:graphicData>
        </a:graphic>
      </p:graphicFrame>
      <p:sp>
        <p:nvSpPr>
          <p:cNvPr id="4" name="Text Placeholder 3">
            <a:extLst>
              <a:ext uri="{FF2B5EF4-FFF2-40B4-BE49-F238E27FC236}">
                <a16:creationId xmlns:a16="http://schemas.microsoft.com/office/drawing/2014/main" id="{6921C31F-50CB-45DF-840B-36A9D192031F}"/>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4192833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16326-7158-460A-AB1B-2A589BA41E30}"/>
              </a:ext>
            </a:extLst>
          </p:cNvPr>
          <p:cNvSpPr>
            <a:spLocks noGrp="1"/>
          </p:cNvSpPr>
          <p:nvPr>
            <p:ph type="title"/>
          </p:nvPr>
        </p:nvSpPr>
        <p:spPr/>
        <p:txBody>
          <a:bodyPr/>
          <a:lstStyle/>
          <a:p>
            <a:r>
              <a:rPr lang="en-US"/>
              <a:t>LinkedIn Updates Table | Buss AG - 6 of 8</a:t>
            </a:r>
          </a:p>
        </p:txBody>
      </p:sp>
      <p:graphicFrame>
        <p:nvGraphicFramePr>
          <p:cNvPr id="5" name="Table Placeholder 4">
            <a:extLst>
              <a:ext uri="{FF2B5EF4-FFF2-40B4-BE49-F238E27FC236}">
                <a16:creationId xmlns:a16="http://schemas.microsoft.com/office/drawing/2014/main" id="{028FC321-E679-4FBB-90FF-DA3B0432D97B}"/>
              </a:ext>
            </a:extLst>
          </p:cNvPr>
          <p:cNvGraphicFramePr>
            <a:graphicFrameLocks noGrp="1"/>
          </p:cNvGraphicFramePr>
          <p:nvPr>
            <p:ph type="tbl" sz="quarter" idx="13"/>
            <p:extLst>
              <p:ext uri="{D42A27DB-BD31-4B8C-83A1-F6EECF244321}">
                <p14:modId xmlns:p14="http://schemas.microsoft.com/office/powerpoint/2010/main" val="24144171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134237654"/>
                    </a:ext>
                  </a:extLst>
                </a:gridCol>
                <a:gridCol w="987552">
                  <a:extLst>
                    <a:ext uri="{9D8B030D-6E8A-4147-A177-3AD203B41FA5}">
                      <a16:colId xmlns:a16="http://schemas.microsoft.com/office/drawing/2014/main" val="3369744640"/>
                    </a:ext>
                  </a:extLst>
                </a:gridCol>
                <a:gridCol w="987552">
                  <a:extLst>
                    <a:ext uri="{9D8B030D-6E8A-4147-A177-3AD203B41FA5}">
                      <a16:colId xmlns:a16="http://schemas.microsoft.com/office/drawing/2014/main" val="1240115838"/>
                    </a:ext>
                  </a:extLst>
                </a:gridCol>
                <a:gridCol w="987552">
                  <a:extLst>
                    <a:ext uri="{9D8B030D-6E8A-4147-A177-3AD203B41FA5}">
                      <a16:colId xmlns:a16="http://schemas.microsoft.com/office/drawing/2014/main" val="3269889270"/>
                    </a:ext>
                  </a:extLst>
                </a:gridCol>
                <a:gridCol w="987552">
                  <a:extLst>
                    <a:ext uri="{9D8B030D-6E8A-4147-A177-3AD203B41FA5}">
                      <a16:colId xmlns:a16="http://schemas.microsoft.com/office/drawing/2014/main" val="7740015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52458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- 2018-06-19 14:24:41 </a:t>
                      </a:r>
                      <a:r>
                        <a:rPr kumimoji="0" lang="en-US" sz="1000" b="0" i="0" u="none" strike="noStrike" kern="1200" cap="none" spc="0" normalizeH="0" baseline="0" noProof="0">
                          <a:ln>
                            <a:noFill/>
                          </a:ln>
                          <a:solidFill>
                            <a:prstClr val="black"/>
                          </a:solidFill>
                          <a:effectLst/>
                          <a:uLnTx/>
                          <a:uFillTx/>
                          <a:latin typeface="+mn-lt"/>
                          <a:ea typeface="+mn-ea"/>
                          <a:cs typeface="+mn-cs"/>
                        </a:rPr>
                        <a:t>
  Read more about the highly innovative machine concept of COMPEO, the new compounder generation from BUSS. 
https://lnkd.in/gCEbPDg
#compounding #compoundingmachine #compoundingtechnology #polymers #compounder #cablecompounds #pvcpelletizing #rubbercompounds #masterbatch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0301067"/>
                  </a:ext>
                </a:extLst>
              </a:tr>
            </a:tbl>
          </a:graphicData>
        </a:graphic>
      </p:graphicFrame>
      <p:sp>
        <p:nvSpPr>
          <p:cNvPr id="4" name="Text Placeholder 3">
            <a:extLst>
              <a:ext uri="{FF2B5EF4-FFF2-40B4-BE49-F238E27FC236}">
                <a16:creationId xmlns:a16="http://schemas.microsoft.com/office/drawing/2014/main" id="{DB51D96B-4579-4D79-8E65-16A9795D5FEC}"/>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749745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D390E-C413-4ED8-8363-C0FB719CFEE5}"/>
              </a:ext>
            </a:extLst>
          </p:cNvPr>
          <p:cNvSpPr>
            <a:spLocks noGrp="1"/>
          </p:cNvSpPr>
          <p:nvPr>
            <p:ph type="title"/>
          </p:nvPr>
        </p:nvSpPr>
        <p:spPr/>
        <p:txBody>
          <a:bodyPr/>
          <a:lstStyle/>
          <a:p>
            <a:r>
              <a:rPr lang="en-US"/>
              <a:t>LinkedIn Updates Table | Buss AG - 7 of 8</a:t>
            </a:r>
          </a:p>
        </p:txBody>
      </p:sp>
      <p:graphicFrame>
        <p:nvGraphicFramePr>
          <p:cNvPr id="5" name="Table Placeholder 4">
            <a:extLst>
              <a:ext uri="{FF2B5EF4-FFF2-40B4-BE49-F238E27FC236}">
                <a16:creationId xmlns:a16="http://schemas.microsoft.com/office/drawing/2014/main" id="{5E277058-E55E-4A89-83D3-8C57DCD19634}"/>
              </a:ext>
            </a:extLst>
          </p:cNvPr>
          <p:cNvGraphicFramePr>
            <a:graphicFrameLocks noGrp="1"/>
          </p:cNvGraphicFramePr>
          <p:nvPr>
            <p:ph type="tbl" sz="quarter" idx="13"/>
            <p:extLst>
              <p:ext uri="{D42A27DB-BD31-4B8C-83A1-F6EECF244321}">
                <p14:modId xmlns:p14="http://schemas.microsoft.com/office/powerpoint/2010/main" val="3749459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611880132"/>
                    </a:ext>
                  </a:extLst>
                </a:gridCol>
                <a:gridCol w="987552">
                  <a:extLst>
                    <a:ext uri="{9D8B030D-6E8A-4147-A177-3AD203B41FA5}">
                      <a16:colId xmlns:a16="http://schemas.microsoft.com/office/drawing/2014/main" val="1504252296"/>
                    </a:ext>
                  </a:extLst>
                </a:gridCol>
                <a:gridCol w="987552">
                  <a:extLst>
                    <a:ext uri="{9D8B030D-6E8A-4147-A177-3AD203B41FA5}">
                      <a16:colId xmlns:a16="http://schemas.microsoft.com/office/drawing/2014/main" val="734528174"/>
                    </a:ext>
                  </a:extLst>
                </a:gridCol>
                <a:gridCol w="987552">
                  <a:extLst>
                    <a:ext uri="{9D8B030D-6E8A-4147-A177-3AD203B41FA5}">
                      <a16:colId xmlns:a16="http://schemas.microsoft.com/office/drawing/2014/main" val="2139917507"/>
                    </a:ext>
                  </a:extLst>
                </a:gridCol>
                <a:gridCol w="987552">
                  <a:extLst>
                    <a:ext uri="{9D8B030D-6E8A-4147-A177-3AD203B41FA5}">
                      <a16:colId xmlns:a16="http://schemas.microsoft.com/office/drawing/2014/main" val="34019266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16741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- 2018-06-11 08:59:17 </a:t>
                      </a:r>
                      <a:r>
                        <a:rPr kumimoji="0" lang="en-US" sz="1000" b="0" i="0" u="none" strike="noStrike" kern="1200" cap="none" spc="0" normalizeH="0" baseline="0" noProof="0">
                          <a:ln>
                            <a:noFill/>
                          </a:ln>
                          <a:solidFill>
                            <a:prstClr val="black"/>
                          </a:solidFill>
                          <a:effectLst/>
                          <a:uLnTx/>
                          <a:uFillTx/>
                          <a:latin typeface="+mn-lt"/>
                          <a:ea typeface="+mn-ea"/>
                          <a:cs typeface="+mn-cs"/>
                        </a:rPr>
                        <a:t>
  Solution for high-quality 220kV power cables for China
The optimum material composition for high-voltage power cables is still a major issue. Together with P&amp;M Cable Consulting we have developed an individual solution for a Chinese cable manufacturer. 
Denis Labbé, owner and consultant at P&amp;M Cable Consulting LLC, summarizes the results of the joint project: “Based on the successful cooperation between P&amp;M Cable Consulting (Geneva, CH) and BUSS AG (Pratteln, CH), a cable manufacturer in China is now able to produce high-quality 220kV power cables using the Partners’ joint know-how and technology package. The particularity of the required extra-smooth interior/exterior semiconductor and insulation compounds, which were produced locally on-site, lies in the combination of BUSS’ innovative compounding technology and an improved peroxide impregnation process with P&amp;M’s superior compound formulations. The performance of the produced cables demonstrates once more the ability of P&amp;M and BUS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74087598"/>
                  </a:ext>
                </a:extLst>
              </a:tr>
            </a:tbl>
          </a:graphicData>
        </a:graphic>
      </p:graphicFrame>
      <p:sp>
        <p:nvSpPr>
          <p:cNvPr id="4" name="Text Placeholder 3">
            <a:extLst>
              <a:ext uri="{FF2B5EF4-FFF2-40B4-BE49-F238E27FC236}">
                <a16:creationId xmlns:a16="http://schemas.microsoft.com/office/drawing/2014/main" id="{39D5FF6F-8203-493D-8359-3DCB47BB3214}"/>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3254169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1F9E4-14D7-4E68-BA84-C2F6A9773DA6}"/>
              </a:ext>
            </a:extLst>
          </p:cNvPr>
          <p:cNvSpPr>
            <a:spLocks noGrp="1"/>
          </p:cNvSpPr>
          <p:nvPr>
            <p:ph type="title"/>
          </p:nvPr>
        </p:nvSpPr>
        <p:spPr/>
        <p:txBody>
          <a:bodyPr/>
          <a:lstStyle/>
          <a:p>
            <a:r>
              <a:rPr lang="en-US"/>
              <a:t>LinkedIn Updates Table | Buss AG - 8 of 8</a:t>
            </a:r>
          </a:p>
        </p:txBody>
      </p:sp>
      <p:graphicFrame>
        <p:nvGraphicFramePr>
          <p:cNvPr id="5" name="Table Placeholder 4">
            <a:extLst>
              <a:ext uri="{FF2B5EF4-FFF2-40B4-BE49-F238E27FC236}">
                <a16:creationId xmlns:a16="http://schemas.microsoft.com/office/drawing/2014/main" id="{3E11CF51-E884-4078-8CA3-3AD15EA28A91}"/>
              </a:ext>
            </a:extLst>
          </p:cNvPr>
          <p:cNvGraphicFramePr>
            <a:graphicFrameLocks noGrp="1"/>
          </p:cNvGraphicFramePr>
          <p:nvPr>
            <p:ph type="tbl" sz="quarter" idx="13"/>
            <p:extLst>
              <p:ext uri="{D42A27DB-BD31-4B8C-83A1-F6EECF244321}">
                <p14:modId xmlns:p14="http://schemas.microsoft.com/office/powerpoint/2010/main" val="21946612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72187449"/>
                    </a:ext>
                  </a:extLst>
                </a:gridCol>
                <a:gridCol w="987552">
                  <a:extLst>
                    <a:ext uri="{9D8B030D-6E8A-4147-A177-3AD203B41FA5}">
                      <a16:colId xmlns:a16="http://schemas.microsoft.com/office/drawing/2014/main" val="880157364"/>
                    </a:ext>
                  </a:extLst>
                </a:gridCol>
                <a:gridCol w="987552">
                  <a:extLst>
                    <a:ext uri="{9D8B030D-6E8A-4147-A177-3AD203B41FA5}">
                      <a16:colId xmlns:a16="http://schemas.microsoft.com/office/drawing/2014/main" val="2313831117"/>
                    </a:ext>
                  </a:extLst>
                </a:gridCol>
                <a:gridCol w="987552">
                  <a:extLst>
                    <a:ext uri="{9D8B030D-6E8A-4147-A177-3AD203B41FA5}">
                      <a16:colId xmlns:a16="http://schemas.microsoft.com/office/drawing/2014/main" val="1016931589"/>
                    </a:ext>
                  </a:extLst>
                </a:gridCol>
                <a:gridCol w="987552">
                  <a:extLst>
                    <a:ext uri="{9D8B030D-6E8A-4147-A177-3AD203B41FA5}">
                      <a16:colId xmlns:a16="http://schemas.microsoft.com/office/drawing/2014/main" val="28335730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74514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- 2018-06-01 19:45:57 </a:t>
                      </a:r>
                      <a:r>
                        <a:rPr kumimoji="0" lang="en-US" sz="1000" b="0" i="0" u="none" strike="noStrike" kern="1200" cap="none" spc="0" normalizeH="0" baseline="0" noProof="0">
                          <a:ln>
                            <a:noFill/>
                          </a:ln>
                          <a:solidFill>
                            <a:prstClr val="black"/>
                          </a:solidFill>
                          <a:effectLst/>
                          <a:uLnTx/>
                          <a:uFillTx/>
                          <a:latin typeface="+mn-lt"/>
                          <a:ea typeface="+mn-ea"/>
                          <a:cs typeface="+mn-cs"/>
                        </a:rPr>
                        <a:t>
  Four successful trade fair days in Milan are behind the BUSS team. There was great interest in the new compounder technology COMPEO. Many profound discussions were held with long-standing and potential customers. "PLAST has once again proven its internationality. We welcomed many interested visitors from Europe, the Middle East, Asia and Japan to our booth. We are particularly pleased that we were able to register a positive, dynamic investment climate in Italy," summarizes Philip Nising, CEO of Buss AG. 
Next fair: 
Compounding World Expo 2018
June, 27 - 28, 2018
Hall 1, Booth 504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13192837"/>
                  </a:ext>
                </a:extLst>
              </a:tr>
            </a:tbl>
          </a:graphicData>
        </a:graphic>
      </p:graphicFrame>
      <p:sp>
        <p:nvSpPr>
          <p:cNvPr id="4" name="Text Placeholder 3">
            <a:extLst>
              <a:ext uri="{FF2B5EF4-FFF2-40B4-BE49-F238E27FC236}">
                <a16:creationId xmlns:a16="http://schemas.microsoft.com/office/drawing/2014/main" id="{4CB79FFE-A801-4E95-ACD9-39CD63644127}"/>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6304344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55406-BEAD-4859-8292-07D61733E4D2}"/>
              </a:ext>
            </a:extLst>
          </p:cNvPr>
          <p:cNvSpPr>
            <a:spLocks noGrp="1"/>
          </p:cNvSpPr>
          <p:nvPr>
            <p:ph type="title"/>
          </p:nvPr>
        </p:nvSpPr>
        <p:spPr/>
        <p:txBody>
          <a:bodyPr/>
          <a:lstStyle/>
          <a:p>
            <a:r>
              <a:rPr lang="en-US"/>
              <a:t>LinkedIn Followers Table | Buss AG</a:t>
            </a:r>
          </a:p>
        </p:txBody>
      </p:sp>
      <p:graphicFrame>
        <p:nvGraphicFramePr>
          <p:cNvPr id="5" name="Table Placeholder 4">
            <a:extLst>
              <a:ext uri="{FF2B5EF4-FFF2-40B4-BE49-F238E27FC236}">
                <a16:creationId xmlns:a16="http://schemas.microsoft.com/office/drawing/2014/main" id="{AEA481C2-FCAE-4A34-BACF-37B2C8C9385D}"/>
              </a:ext>
            </a:extLst>
          </p:cNvPr>
          <p:cNvGraphicFramePr>
            <a:graphicFrameLocks noGrp="1"/>
          </p:cNvGraphicFramePr>
          <p:nvPr>
            <p:ph type="tbl" sz="quarter" idx="13"/>
            <p:extLst>
              <p:ext uri="{D42A27DB-BD31-4B8C-83A1-F6EECF244321}">
                <p14:modId xmlns:p14="http://schemas.microsoft.com/office/powerpoint/2010/main" val="28983268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49039526"/>
                    </a:ext>
                  </a:extLst>
                </a:gridCol>
                <a:gridCol w="1234440">
                  <a:extLst>
                    <a:ext uri="{9D8B030D-6E8A-4147-A177-3AD203B41FA5}">
                      <a16:colId xmlns:a16="http://schemas.microsoft.com/office/drawing/2014/main" val="479703005"/>
                    </a:ext>
                  </a:extLst>
                </a:gridCol>
                <a:gridCol w="822960">
                  <a:extLst>
                    <a:ext uri="{9D8B030D-6E8A-4147-A177-3AD203B41FA5}">
                      <a16:colId xmlns:a16="http://schemas.microsoft.com/office/drawing/2014/main" val="4121083554"/>
                    </a:ext>
                  </a:extLst>
                </a:gridCol>
                <a:gridCol w="822960">
                  <a:extLst>
                    <a:ext uri="{9D8B030D-6E8A-4147-A177-3AD203B41FA5}">
                      <a16:colId xmlns:a16="http://schemas.microsoft.com/office/drawing/2014/main" val="1889988800"/>
                    </a:ext>
                  </a:extLst>
                </a:gridCol>
                <a:gridCol w="822960">
                  <a:extLst>
                    <a:ext uri="{9D8B030D-6E8A-4147-A177-3AD203B41FA5}">
                      <a16:colId xmlns:a16="http://schemas.microsoft.com/office/drawing/2014/main" val="451431937"/>
                    </a:ext>
                  </a:extLst>
                </a:gridCol>
                <a:gridCol w="822960">
                  <a:extLst>
                    <a:ext uri="{9D8B030D-6E8A-4147-A177-3AD203B41FA5}">
                      <a16:colId xmlns:a16="http://schemas.microsoft.com/office/drawing/2014/main" val="915004881"/>
                    </a:ext>
                  </a:extLst>
                </a:gridCol>
                <a:gridCol w="822960">
                  <a:extLst>
                    <a:ext uri="{9D8B030D-6E8A-4147-A177-3AD203B41FA5}">
                      <a16:colId xmlns:a16="http://schemas.microsoft.com/office/drawing/2014/main" val="1578241704"/>
                    </a:ext>
                  </a:extLst>
                </a:gridCol>
                <a:gridCol w="822960">
                  <a:extLst>
                    <a:ext uri="{9D8B030D-6E8A-4147-A177-3AD203B41FA5}">
                      <a16:colId xmlns:a16="http://schemas.microsoft.com/office/drawing/2014/main" val="139719658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3451434391"/>
                  </a:ext>
                </a:extLst>
              </a:tr>
              <a:tr h="370840">
                <a:tc>
                  <a:txBody>
                    <a:bodyPr/>
                    <a:lstStyle/>
                    <a:p>
                      <a:r>
                        <a:rPr lang="en-US" sz="1000"/>
                        <a:t>Buss AG</a:t>
                      </a:r>
                    </a:p>
                  </a:txBody>
                  <a:tcPr/>
                </a:tc>
                <a:tc>
                  <a:txBody>
                    <a:bodyPr/>
                    <a:lstStyle/>
                    <a:p>
                      <a:r>
                        <a:rPr lang="en-US" sz="1000"/>
                        <a:t>n/a</a:t>
                      </a:r>
                    </a:p>
                  </a:txBody>
                  <a:tcPr/>
                </a:tc>
                <a:tc>
                  <a:txBody>
                    <a:bodyPr/>
                    <a:lstStyle/>
                    <a:p>
                      <a:r>
                        <a:rPr lang="en-US" sz="1000"/>
                        <a:t>n/a</a:t>
                      </a:r>
                    </a:p>
                  </a:txBody>
                  <a:tcPr/>
                </a:tc>
                <a:tc>
                  <a:txBody>
                    <a:bodyPr/>
                    <a:lstStyle/>
                    <a:p>
                      <a:r>
                        <a:rPr lang="en-US" sz="1000"/>
                        <a:t>0.0 %</a:t>
                      </a:r>
                    </a:p>
                  </a:txBody>
                  <a:tcPr/>
                </a:tc>
                <a:tc>
                  <a:txBody>
                    <a:bodyPr/>
                    <a:lstStyle/>
                    <a:p>
                      <a:r>
                        <a:rPr lang="en-US" sz="1000"/>
                        <a:t>n/a</a:t>
                      </a:r>
                    </a:p>
                  </a:txBody>
                  <a:tcPr/>
                </a:tc>
                <a:tc>
                  <a:txBody>
                    <a:bodyPr/>
                    <a:lstStyle/>
                    <a:p>
                      <a:r>
                        <a:rPr lang="en-US" sz="1000"/>
                        <a:t>0.0 %</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2395950806"/>
                  </a:ext>
                </a:extLst>
              </a:tr>
            </a:tbl>
          </a:graphicData>
        </a:graphic>
      </p:graphicFrame>
      <p:sp>
        <p:nvSpPr>
          <p:cNvPr id="4" name="Text Placeholder 3">
            <a:extLst>
              <a:ext uri="{FF2B5EF4-FFF2-40B4-BE49-F238E27FC236}">
                <a16:creationId xmlns:a16="http://schemas.microsoft.com/office/drawing/2014/main" id="{5B7FD89D-A0D1-4CC0-ACBC-A8311264A15B}"/>
              </a:ext>
            </a:extLst>
          </p:cNvPr>
          <p:cNvSpPr>
            <a:spLocks noGrp="1"/>
          </p:cNvSpPr>
          <p:nvPr>
            <p:ph type="body" sz="quarter" idx="14"/>
          </p:nvPr>
        </p:nvSpPr>
        <p:spPr/>
        <p:txBody>
          <a:bodyPr/>
          <a:lstStyle/>
          <a:p>
            <a:r>
              <a:rPr lang="en-US"/>
              <a:t>05/31/2018 - 06/30/2018</a:t>
            </a:r>
          </a:p>
        </p:txBody>
      </p:sp>
    </p:spTree>
    <p:extLst>
      <p:ext uri="{BB962C8B-B14F-4D97-AF65-F5344CB8AC3E}">
        <p14:creationId xmlns:p14="http://schemas.microsoft.com/office/powerpoint/2010/main" val="13478724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18029-F043-49B6-BBB9-91F6C999AA0B}"/>
              </a:ext>
            </a:extLst>
          </p:cNvPr>
          <p:cNvSpPr>
            <a:spLocks noGrp="1"/>
          </p:cNvSpPr>
          <p:nvPr>
            <p:ph type="title"/>
          </p:nvPr>
        </p:nvSpPr>
        <p:spPr/>
        <p:txBody>
          <a:bodyPr/>
          <a:lstStyle/>
          <a:p>
            <a:r>
              <a:rPr lang="en-US"/>
              <a:t>LinkedIn Followers Total | Buss AG</a:t>
            </a:r>
          </a:p>
        </p:txBody>
      </p:sp>
      <p:graphicFrame>
        <p:nvGraphicFramePr>
          <p:cNvPr id="6" name="Chart Placeholder 5">
            <a:extLst>
              <a:ext uri="{FF2B5EF4-FFF2-40B4-BE49-F238E27FC236}">
                <a16:creationId xmlns:a16="http://schemas.microsoft.com/office/drawing/2014/main" id="{850F5EBD-7AE5-4961-918D-362134008CEF}"/>
              </a:ext>
            </a:extLst>
          </p:cNvPr>
          <p:cNvGraphicFramePr>
            <a:graphicFrameLocks noGrp="1"/>
          </p:cNvGraphicFramePr>
          <p:nvPr>
            <p:ph type="chart" sz="quarter" idx="13"/>
            <p:extLst>
              <p:ext uri="{D42A27DB-BD31-4B8C-83A1-F6EECF244321}">
                <p14:modId xmlns:p14="http://schemas.microsoft.com/office/powerpoint/2010/main" val="19606380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4AA0DD9-7748-42E0-8854-BB65523367D5}"/>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A377F3B8-56C1-43E0-9E9A-D5D2E2FA241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084716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181C8B-5A84-4A2A-85AB-CBE57C00FDD9}"/>
              </a:ext>
            </a:extLst>
          </p:cNvPr>
          <p:cNvSpPr>
            <a:spLocks noGrp="1"/>
          </p:cNvSpPr>
          <p:nvPr>
            <p:ph type="title"/>
          </p:nvPr>
        </p:nvSpPr>
        <p:spPr/>
        <p:txBody>
          <a:bodyPr/>
          <a:lstStyle/>
          <a:p>
            <a:r>
              <a:rPr lang="en-US"/>
              <a:t>LinkedIn Followers Change | Buss AG</a:t>
            </a:r>
          </a:p>
        </p:txBody>
      </p:sp>
      <p:graphicFrame>
        <p:nvGraphicFramePr>
          <p:cNvPr id="6" name="Chart Placeholder 5">
            <a:extLst>
              <a:ext uri="{FF2B5EF4-FFF2-40B4-BE49-F238E27FC236}">
                <a16:creationId xmlns:a16="http://schemas.microsoft.com/office/drawing/2014/main" id="{585314D9-4C9D-4CF7-A943-3A3405B131FF}"/>
              </a:ext>
            </a:extLst>
          </p:cNvPr>
          <p:cNvGraphicFramePr>
            <a:graphicFrameLocks noGrp="1"/>
          </p:cNvGraphicFramePr>
          <p:nvPr>
            <p:ph type="chart" sz="quarter" idx="13"/>
            <p:extLst>
              <p:ext uri="{D42A27DB-BD31-4B8C-83A1-F6EECF244321}">
                <p14:modId xmlns:p14="http://schemas.microsoft.com/office/powerpoint/2010/main" val="20283855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38FFCD1-0B1F-4F2B-A998-F7ADF19F1571}"/>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B96BBC7D-F5C7-4178-80F9-AA89EB13F15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664893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85B437-9C36-42BC-B124-01863F116589}"/>
              </a:ext>
            </a:extLst>
          </p:cNvPr>
          <p:cNvSpPr>
            <a:spLocks noGrp="1"/>
          </p:cNvSpPr>
          <p:nvPr>
            <p:ph type="title"/>
          </p:nvPr>
        </p:nvSpPr>
        <p:spPr/>
        <p:txBody>
          <a:bodyPr/>
          <a:lstStyle/>
          <a:p>
            <a:r>
              <a:rPr lang="en-US"/>
              <a:t>LinkedIn Interaction Rate | Buss AG</a:t>
            </a:r>
          </a:p>
        </p:txBody>
      </p:sp>
      <p:graphicFrame>
        <p:nvGraphicFramePr>
          <p:cNvPr id="6" name="Chart Placeholder 5">
            <a:extLst>
              <a:ext uri="{FF2B5EF4-FFF2-40B4-BE49-F238E27FC236}">
                <a16:creationId xmlns:a16="http://schemas.microsoft.com/office/drawing/2014/main" id="{9EA94C9F-4813-4EB8-819D-BA8A6E6EEC18}"/>
              </a:ext>
            </a:extLst>
          </p:cNvPr>
          <p:cNvGraphicFramePr>
            <a:graphicFrameLocks noGrp="1"/>
          </p:cNvGraphicFramePr>
          <p:nvPr>
            <p:ph type="chart" sz="quarter" idx="13"/>
            <p:extLst>
              <p:ext uri="{D42A27DB-BD31-4B8C-83A1-F6EECF244321}">
                <p14:modId xmlns:p14="http://schemas.microsoft.com/office/powerpoint/2010/main" val="38523035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397100-2A13-4735-A808-932C556BEB2A}"/>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8A8967D9-A564-4405-9BB5-DF211C47AF8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926819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6FA578-4084-405E-BA5E-01EA2DCE250D}"/>
              </a:ext>
            </a:extLst>
          </p:cNvPr>
          <p:cNvSpPr>
            <a:spLocks noGrp="1"/>
          </p:cNvSpPr>
          <p:nvPr>
            <p:ph type="title"/>
          </p:nvPr>
        </p:nvSpPr>
        <p:spPr/>
        <p:txBody>
          <a:bodyPr/>
          <a:lstStyle/>
          <a:p>
            <a:r>
              <a:rPr lang="en-US"/>
              <a:t>LinkedIn Interactions Distribution | Buss AG</a:t>
            </a:r>
          </a:p>
        </p:txBody>
      </p:sp>
      <p:graphicFrame>
        <p:nvGraphicFramePr>
          <p:cNvPr id="6" name="Chart Placeholder 5">
            <a:extLst>
              <a:ext uri="{FF2B5EF4-FFF2-40B4-BE49-F238E27FC236}">
                <a16:creationId xmlns:a16="http://schemas.microsoft.com/office/drawing/2014/main" id="{7CA0F080-3ECD-4093-BA4B-13F6F9007B67}"/>
              </a:ext>
            </a:extLst>
          </p:cNvPr>
          <p:cNvGraphicFramePr>
            <a:graphicFrameLocks noGrp="1"/>
          </p:cNvGraphicFramePr>
          <p:nvPr>
            <p:ph type="chart" sz="quarter" idx="13"/>
            <p:extLst>
              <p:ext uri="{D42A27DB-BD31-4B8C-83A1-F6EECF244321}">
                <p14:modId xmlns:p14="http://schemas.microsoft.com/office/powerpoint/2010/main" val="756479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D487C50-8938-461A-B4BF-81B866F289D1}"/>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7C8F2066-0447-49D7-83E6-E0C2374CE6D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310798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71F52-2E2D-4AAC-9D7C-8C2C165138B1}"/>
              </a:ext>
            </a:extLst>
          </p:cNvPr>
          <p:cNvSpPr>
            <a:spLocks noGrp="1"/>
          </p:cNvSpPr>
          <p:nvPr>
            <p:ph type="title"/>
          </p:nvPr>
        </p:nvSpPr>
        <p:spPr/>
        <p:txBody>
          <a:bodyPr/>
          <a:lstStyle/>
          <a:p>
            <a:r>
              <a:rPr lang="en-US"/>
              <a:t>LinkedIn Interaction Rate By Update Type | Buss AG</a:t>
            </a:r>
          </a:p>
        </p:txBody>
      </p:sp>
      <p:graphicFrame>
        <p:nvGraphicFramePr>
          <p:cNvPr id="6" name="Chart Placeholder 5">
            <a:extLst>
              <a:ext uri="{FF2B5EF4-FFF2-40B4-BE49-F238E27FC236}">
                <a16:creationId xmlns:a16="http://schemas.microsoft.com/office/drawing/2014/main" id="{65F1401F-9FB6-4568-B188-5EF4B2164BED}"/>
              </a:ext>
            </a:extLst>
          </p:cNvPr>
          <p:cNvGraphicFramePr>
            <a:graphicFrameLocks noGrp="1"/>
          </p:cNvGraphicFramePr>
          <p:nvPr>
            <p:ph type="chart" sz="quarter" idx="13"/>
            <p:extLst>
              <p:ext uri="{D42A27DB-BD31-4B8C-83A1-F6EECF244321}">
                <p14:modId xmlns:p14="http://schemas.microsoft.com/office/powerpoint/2010/main" val="35796515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6B19903-C131-4B99-8342-6C987A533FBC}"/>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F6BDD028-E012-41E8-845E-5435BB3B7B2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351165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3C5F9-BA81-452B-B80E-9E851681E554}"/>
              </a:ext>
            </a:extLst>
          </p:cNvPr>
          <p:cNvSpPr>
            <a:spLocks noGrp="1"/>
          </p:cNvSpPr>
          <p:nvPr>
            <p:ph type="title"/>
          </p:nvPr>
        </p:nvSpPr>
        <p:spPr/>
        <p:txBody>
          <a:bodyPr/>
          <a:lstStyle/>
          <a:p>
            <a:r>
              <a:rPr lang="en-US"/>
              <a:t>LinkedIn Total Interactions | Buss AG</a:t>
            </a:r>
          </a:p>
        </p:txBody>
      </p:sp>
      <p:graphicFrame>
        <p:nvGraphicFramePr>
          <p:cNvPr id="6" name="Chart Placeholder 5">
            <a:extLst>
              <a:ext uri="{FF2B5EF4-FFF2-40B4-BE49-F238E27FC236}">
                <a16:creationId xmlns:a16="http://schemas.microsoft.com/office/drawing/2014/main" id="{FA393A9D-94C9-4946-9C5A-114935FCD372}"/>
              </a:ext>
            </a:extLst>
          </p:cNvPr>
          <p:cNvGraphicFramePr>
            <a:graphicFrameLocks noGrp="1"/>
          </p:cNvGraphicFramePr>
          <p:nvPr>
            <p:ph type="chart" sz="quarter" idx="13"/>
            <p:extLst>
              <p:ext uri="{D42A27DB-BD31-4B8C-83A1-F6EECF244321}">
                <p14:modId xmlns:p14="http://schemas.microsoft.com/office/powerpoint/2010/main" val="13443880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603FC4-6280-4F46-90A0-1CB273B147EA}"/>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60A1847D-45FF-4D5F-9328-CA467826229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586875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69606C-9711-4FBD-8ACD-71A896E840D7}"/>
              </a:ext>
            </a:extLst>
          </p:cNvPr>
          <p:cNvSpPr>
            <a:spLocks noGrp="1"/>
          </p:cNvSpPr>
          <p:nvPr>
            <p:ph type="title"/>
          </p:nvPr>
        </p:nvSpPr>
        <p:spPr/>
        <p:txBody>
          <a:bodyPr/>
          <a:lstStyle/>
          <a:p>
            <a:r>
              <a:rPr lang="en-US"/>
              <a:t>LinkedIn Hashtag Detection | Buss AG - 1 of 3</a:t>
            </a:r>
          </a:p>
        </p:txBody>
      </p:sp>
      <p:graphicFrame>
        <p:nvGraphicFramePr>
          <p:cNvPr id="5" name="Table Placeholder 4">
            <a:extLst>
              <a:ext uri="{FF2B5EF4-FFF2-40B4-BE49-F238E27FC236}">
                <a16:creationId xmlns:a16="http://schemas.microsoft.com/office/drawing/2014/main" id="{CC65A548-BE7F-4E06-8B9E-CF66EF87610A}"/>
              </a:ext>
            </a:extLst>
          </p:cNvPr>
          <p:cNvGraphicFramePr>
            <a:graphicFrameLocks noGrp="1"/>
          </p:cNvGraphicFramePr>
          <p:nvPr>
            <p:ph type="tbl" sz="quarter" idx="13"/>
            <p:extLst>
              <p:ext uri="{D42A27DB-BD31-4B8C-83A1-F6EECF244321}">
                <p14:modId xmlns:p14="http://schemas.microsoft.com/office/powerpoint/2010/main" val="11174573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792504227"/>
                    </a:ext>
                  </a:extLst>
                </a:gridCol>
                <a:gridCol w="1481328">
                  <a:extLst>
                    <a:ext uri="{9D8B030D-6E8A-4147-A177-3AD203B41FA5}">
                      <a16:colId xmlns:a16="http://schemas.microsoft.com/office/drawing/2014/main" val="2018493690"/>
                    </a:ext>
                  </a:extLst>
                </a:gridCol>
                <a:gridCol w="1481328">
                  <a:extLst>
                    <a:ext uri="{9D8B030D-6E8A-4147-A177-3AD203B41FA5}">
                      <a16:colId xmlns:a16="http://schemas.microsoft.com/office/drawing/2014/main" val="1262466964"/>
                    </a:ext>
                  </a:extLst>
                </a:gridCol>
                <a:gridCol w="1481328">
                  <a:extLst>
                    <a:ext uri="{9D8B030D-6E8A-4147-A177-3AD203B41FA5}">
                      <a16:colId xmlns:a16="http://schemas.microsoft.com/office/drawing/2014/main" val="1843879533"/>
                    </a:ext>
                  </a:extLst>
                </a:gridCol>
                <a:gridCol w="1481328">
                  <a:extLst>
                    <a:ext uri="{9D8B030D-6E8A-4147-A177-3AD203B41FA5}">
                      <a16:colId xmlns:a16="http://schemas.microsoft.com/office/drawing/2014/main" val="34275081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Updates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Update</a:t>
                      </a:r>
                    </a:p>
                  </a:txBody>
                  <a:tcPr/>
                </a:tc>
                <a:extLst>
                  <a:ext uri="{0D108BD9-81ED-4DB2-BD59-A6C34878D82A}">
                    <a16:rowId xmlns:a16="http://schemas.microsoft.com/office/drawing/2014/main" val="2387551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#compounding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12.333333333333</a:t>
                      </a:r>
                    </a:p>
                  </a:txBody>
                  <a:tcPr/>
                </a:tc>
                <a:extLst>
                  <a:ext uri="{0D108BD9-81ED-4DB2-BD59-A6C34878D82A}">
                    <a16:rowId xmlns:a16="http://schemas.microsoft.com/office/drawing/2014/main" val="903002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#compoundingmachine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11.857142857143</a:t>
                      </a:r>
                    </a:p>
                  </a:txBody>
                  <a:tcPr/>
                </a:tc>
                <a:extLst>
                  <a:ext uri="{0D108BD9-81ED-4DB2-BD59-A6C34878D82A}">
                    <a16:rowId xmlns:a16="http://schemas.microsoft.com/office/drawing/2014/main" val="2031948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#compoundingtechnology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11.666666666667</a:t>
                      </a:r>
                    </a:p>
                  </a:txBody>
                  <a:tcPr/>
                </a:tc>
                <a:extLst>
                  <a:ext uri="{0D108BD9-81ED-4DB2-BD59-A6C34878D82A}">
                    <a16:rowId xmlns:a16="http://schemas.microsoft.com/office/drawing/2014/main" val="2570494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#polymers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extLst>
                  <a:ext uri="{0D108BD9-81ED-4DB2-BD59-A6C34878D82A}">
                    <a16:rowId xmlns:a16="http://schemas.microsoft.com/office/drawing/2014/main" val="1352603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#compounder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extLst>
                  <a:ext uri="{0D108BD9-81ED-4DB2-BD59-A6C34878D82A}">
                    <a16:rowId xmlns:a16="http://schemas.microsoft.com/office/drawing/2014/main" val="2389987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#cablecompounds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extLst>
                  <a:ext uri="{0D108BD9-81ED-4DB2-BD59-A6C34878D82A}">
                    <a16:rowId xmlns:a16="http://schemas.microsoft.com/office/drawing/2014/main" val="1461382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#pvcpelletizing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3278342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#rubbercompounds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extLst>
                  <a:ext uri="{0D108BD9-81ED-4DB2-BD59-A6C34878D82A}">
                    <a16:rowId xmlns:a16="http://schemas.microsoft.com/office/drawing/2014/main" val="84716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#masterbatch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extLst>
                  <a:ext uri="{0D108BD9-81ED-4DB2-BD59-A6C34878D82A}">
                    <a16:rowId xmlns:a16="http://schemas.microsoft.com/office/drawing/2014/main" val="981753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2832468273"/>
                  </a:ext>
                </a:extLst>
              </a:tr>
            </a:tbl>
          </a:graphicData>
        </a:graphic>
      </p:graphicFrame>
      <p:sp>
        <p:nvSpPr>
          <p:cNvPr id="4" name="Text Placeholder 3">
            <a:extLst>
              <a:ext uri="{FF2B5EF4-FFF2-40B4-BE49-F238E27FC236}">
                <a16:creationId xmlns:a16="http://schemas.microsoft.com/office/drawing/2014/main" id="{024EE2E5-17BD-4FD3-9F27-94DF50DAB8DD}"/>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8321409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66BB8-07B4-43DE-BC7F-2827E03B0116}"/>
              </a:ext>
            </a:extLst>
          </p:cNvPr>
          <p:cNvSpPr>
            <a:spLocks noGrp="1"/>
          </p:cNvSpPr>
          <p:nvPr>
            <p:ph type="title"/>
          </p:nvPr>
        </p:nvSpPr>
        <p:spPr/>
        <p:txBody>
          <a:bodyPr/>
          <a:lstStyle/>
          <a:p>
            <a:r>
              <a:rPr lang="en-US"/>
              <a:t>LinkedIn Hashtag Detection | Buss AG - 2 of 3</a:t>
            </a:r>
          </a:p>
        </p:txBody>
      </p:sp>
      <p:graphicFrame>
        <p:nvGraphicFramePr>
          <p:cNvPr id="5" name="Table Placeholder 4">
            <a:extLst>
              <a:ext uri="{FF2B5EF4-FFF2-40B4-BE49-F238E27FC236}">
                <a16:creationId xmlns:a16="http://schemas.microsoft.com/office/drawing/2014/main" id="{7CE7019F-4B13-45A7-9B3F-FDDEBAEDA929}"/>
              </a:ext>
            </a:extLst>
          </p:cNvPr>
          <p:cNvGraphicFramePr>
            <a:graphicFrameLocks noGrp="1"/>
          </p:cNvGraphicFramePr>
          <p:nvPr>
            <p:ph type="tbl" sz="quarter" idx="13"/>
            <p:extLst>
              <p:ext uri="{D42A27DB-BD31-4B8C-83A1-F6EECF244321}">
                <p14:modId xmlns:p14="http://schemas.microsoft.com/office/powerpoint/2010/main" val="12416401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466810852"/>
                    </a:ext>
                  </a:extLst>
                </a:gridCol>
                <a:gridCol w="1481328">
                  <a:extLst>
                    <a:ext uri="{9D8B030D-6E8A-4147-A177-3AD203B41FA5}">
                      <a16:colId xmlns:a16="http://schemas.microsoft.com/office/drawing/2014/main" val="2955128977"/>
                    </a:ext>
                  </a:extLst>
                </a:gridCol>
                <a:gridCol w="1481328">
                  <a:extLst>
                    <a:ext uri="{9D8B030D-6E8A-4147-A177-3AD203B41FA5}">
                      <a16:colId xmlns:a16="http://schemas.microsoft.com/office/drawing/2014/main" val="3799494211"/>
                    </a:ext>
                  </a:extLst>
                </a:gridCol>
                <a:gridCol w="1481328">
                  <a:extLst>
                    <a:ext uri="{9D8B030D-6E8A-4147-A177-3AD203B41FA5}">
                      <a16:colId xmlns:a16="http://schemas.microsoft.com/office/drawing/2014/main" val="2237635267"/>
                    </a:ext>
                  </a:extLst>
                </a:gridCol>
                <a:gridCol w="1481328">
                  <a:extLst>
                    <a:ext uri="{9D8B030D-6E8A-4147-A177-3AD203B41FA5}">
                      <a16:colId xmlns:a16="http://schemas.microsoft.com/office/drawing/2014/main" val="40550686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Updates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Update</a:t>
                      </a:r>
                    </a:p>
                  </a:txBody>
                  <a:tcPr/>
                </a:tc>
                <a:extLst>
                  <a:ext uri="{0D108BD9-81ED-4DB2-BD59-A6C34878D82A}">
                    <a16:rowId xmlns:a16="http://schemas.microsoft.com/office/drawing/2014/main" val="32797296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#compoundertechnology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1457013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#compounds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1765724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#bioplastics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extLst>
                  <a:ext uri="{0D108BD9-81ED-4DB2-BD59-A6C34878D82A}">
                    <a16:rowId xmlns:a16="http://schemas.microsoft.com/office/drawing/2014/main" val="3569205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#calendering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17232202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#PVCpelletizing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3048908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#twinscrew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3724529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#extrusion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390940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#compoundmachine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305224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#compoundtechnology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3192708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#polymercompounding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3425106845"/>
                  </a:ext>
                </a:extLst>
              </a:tr>
            </a:tbl>
          </a:graphicData>
        </a:graphic>
      </p:graphicFrame>
      <p:sp>
        <p:nvSpPr>
          <p:cNvPr id="4" name="Text Placeholder 3">
            <a:extLst>
              <a:ext uri="{FF2B5EF4-FFF2-40B4-BE49-F238E27FC236}">
                <a16:creationId xmlns:a16="http://schemas.microsoft.com/office/drawing/2014/main" id="{15715309-EBC4-45C5-82AB-08E31BC5EB39}"/>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40533899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E059E1-9F35-4F52-9109-EB5236D3359B}"/>
              </a:ext>
            </a:extLst>
          </p:cNvPr>
          <p:cNvSpPr>
            <a:spLocks noGrp="1"/>
          </p:cNvSpPr>
          <p:nvPr>
            <p:ph type="title"/>
          </p:nvPr>
        </p:nvSpPr>
        <p:spPr/>
        <p:txBody>
          <a:bodyPr/>
          <a:lstStyle/>
          <a:p>
            <a:r>
              <a:rPr lang="en-US"/>
              <a:t>LinkedIn Hashtag Detection | Buss AG - 3 of 3</a:t>
            </a:r>
          </a:p>
        </p:txBody>
      </p:sp>
      <p:graphicFrame>
        <p:nvGraphicFramePr>
          <p:cNvPr id="5" name="Table Placeholder 4">
            <a:extLst>
              <a:ext uri="{FF2B5EF4-FFF2-40B4-BE49-F238E27FC236}">
                <a16:creationId xmlns:a16="http://schemas.microsoft.com/office/drawing/2014/main" id="{0333CA4E-BBEA-42C5-89BB-2388FE1D37DD}"/>
              </a:ext>
            </a:extLst>
          </p:cNvPr>
          <p:cNvGraphicFramePr>
            <a:graphicFrameLocks noGrp="1"/>
          </p:cNvGraphicFramePr>
          <p:nvPr>
            <p:ph type="tbl" sz="quarter" idx="13"/>
            <p:extLst>
              <p:ext uri="{D42A27DB-BD31-4B8C-83A1-F6EECF244321}">
                <p14:modId xmlns:p14="http://schemas.microsoft.com/office/powerpoint/2010/main" val="31580490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733361201"/>
                    </a:ext>
                  </a:extLst>
                </a:gridCol>
                <a:gridCol w="1481328">
                  <a:extLst>
                    <a:ext uri="{9D8B030D-6E8A-4147-A177-3AD203B41FA5}">
                      <a16:colId xmlns:a16="http://schemas.microsoft.com/office/drawing/2014/main" val="1264708495"/>
                    </a:ext>
                  </a:extLst>
                </a:gridCol>
                <a:gridCol w="1481328">
                  <a:extLst>
                    <a:ext uri="{9D8B030D-6E8A-4147-A177-3AD203B41FA5}">
                      <a16:colId xmlns:a16="http://schemas.microsoft.com/office/drawing/2014/main" val="578174406"/>
                    </a:ext>
                  </a:extLst>
                </a:gridCol>
                <a:gridCol w="1481328">
                  <a:extLst>
                    <a:ext uri="{9D8B030D-6E8A-4147-A177-3AD203B41FA5}">
                      <a16:colId xmlns:a16="http://schemas.microsoft.com/office/drawing/2014/main" val="4245285428"/>
                    </a:ext>
                  </a:extLst>
                </a:gridCol>
                <a:gridCol w="1481328">
                  <a:extLst>
                    <a:ext uri="{9D8B030D-6E8A-4147-A177-3AD203B41FA5}">
                      <a16:colId xmlns:a16="http://schemas.microsoft.com/office/drawing/2014/main" val="39008420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Updates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Update</a:t>
                      </a:r>
                    </a:p>
                  </a:txBody>
                  <a:tcPr/>
                </a:tc>
                <a:extLst>
                  <a:ext uri="{0D108BD9-81ED-4DB2-BD59-A6C34878D82A}">
                    <a16:rowId xmlns:a16="http://schemas.microsoft.com/office/drawing/2014/main" val="713689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#twinscrewextruder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2408144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#plasticpelletizing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3652212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#compoundingworldexpo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extLst>
                  <a:ext uri="{0D108BD9-81ED-4DB2-BD59-A6C34878D82A}">
                    <a16:rowId xmlns:a16="http://schemas.microsoft.com/office/drawing/2014/main" val="3715165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#compoundingsolutions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1047609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#tradefair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1731942850"/>
                  </a:ext>
                </a:extLst>
              </a:tr>
            </a:tbl>
          </a:graphicData>
        </a:graphic>
      </p:graphicFrame>
      <p:sp>
        <p:nvSpPr>
          <p:cNvPr id="4" name="Text Placeholder 3">
            <a:extLst>
              <a:ext uri="{FF2B5EF4-FFF2-40B4-BE49-F238E27FC236}">
                <a16:creationId xmlns:a16="http://schemas.microsoft.com/office/drawing/2014/main" id="{7D501FED-6754-4E9D-84D3-2A5C4C3098B7}"/>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0597293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636</Words>
  <Application>Microsoft Office PowerPoint</Application>
  <PresentationFormat>On-screen Show (4:3)</PresentationFormat>
  <Paragraphs>301</Paragraphs>
  <Slides>20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quintly_template</vt:lpstr>
      <vt:lpstr>BUSS LinkedIn</vt:lpstr>
      <vt:lpstr>LinkedIn Key Metrics Table | Buss AG</vt:lpstr>
      <vt:lpstr>LinkedIn Updates Table | Buss AG - 1 of 8</vt:lpstr>
      <vt:lpstr>LinkedIn Updates Table | Buss AG - 2 of 8</vt:lpstr>
      <vt:lpstr>LinkedIn Updates Table | Buss AG - 3 of 8</vt:lpstr>
      <vt:lpstr>LinkedIn Updates Table | Buss AG - 4 of 8</vt:lpstr>
      <vt:lpstr>LinkedIn Updates Table | Buss AG - 5 of 8</vt:lpstr>
      <vt:lpstr>LinkedIn Updates Table | Buss AG - 6 of 8</vt:lpstr>
      <vt:lpstr>LinkedIn Updates Table | Buss AG - 7 of 8</vt:lpstr>
      <vt:lpstr>LinkedIn Updates Table | Buss AG - 8 of 8</vt:lpstr>
      <vt:lpstr>LinkedIn Followers Table | Buss AG</vt:lpstr>
      <vt:lpstr>LinkedIn Followers Total | Buss AG</vt:lpstr>
      <vt:lpstr>LinkedIn Followers Change | Buss AG</vt:lpstr>
      <vt:lpstr>LinkedIn Interaction Rate | Buss AG</vt:lpstr>
      <vt:lpstr>LinkedIn Interactions Distribution | Buss AG</vt:lpstr>
      <vt:lpstr>LinkedIn Interaction Rate By Update Type | Buss AG</vt:lpstr>
      <vt:lpstr>LinkedIn Total Interactions | Buss AG</vt:lpstr>
      <vt:lpstr>LinkedIn Hashtag Detection | Buss AG - 1 of 3</vt:lpstr>
      <vt:lpstr>LinkedIn Hashtag Detection | Buss AG - 2 of 3</vt:lpstr>
      <vt:lpstr>LinkedIn Hashtag Detection | Buss AG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BUSS LinkedIn</dc:title>
  <dc:creator>Administrator</dc:creator>
  <cp:lastModifiedBy>Administrator</cp:lastModifiedBy>
  <cp:revision>1</cp:revision>
  <dcterms:created xsi:type="dcterms:W3CDTF">2018-08-31T10:22:53Z</dcterms:created>
  <dcterms:modified xsi:type="dcterms:W3CDTF">2018-08-31T10:23:28Z</dcterms:modified>
</cp:coreProperties>
</file>