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Sheet1!$A$2:$A$18</c:f>
              <c:numCache>
                <c:formatCode>m/d/yyyy</c:formatCode>
                <c:ptCount val="17"/>
                <c:pt idx="0">
                  <c:v>43235</c:v>
                </c:pt>
                <c:pt idx="1">
                  <c:v>43236</c:v>
                </c:pt>
                <c:pt idx="2">
                  <c:v>43237</c:v>
                </c:pt>
                <c:pt idx="3">
                  <c:v>43238</c:v>
                </c:pt>
                <c:pt idx="4">
                  <c:v>43239</c:v>
                </c:pt>
                <c:pt idx="5">
                  <c:v>43240</c:v>
                </c:pt>
                <c:pt idx="6">
                  <c:v>43241</c:v>
                </c:pt>
                <c:pt idx="7">
                  <c:v>43242</c:v>
                </c:pt>
                <c:pt idx="8">
                  <c:v>43243</c:v>
                </c:pt>
                <c:pt idx="9">
                  <c:v>43244</c:v>
                </c:pt>
                <c:pt idx="10">
                  <c:v>43245</c:v>
                </c:pt>
                <c:pt idx="11">
                  <c:v>43246</c:v>
                </c:pt>
                <c:pt idx="12">
                  <c:v>43247</c:v>
                </c:pt>
                <c:pt idx="13">
                  <c:v>43248</c:v>
                </c:pt>
                <c:pt idx="14">
                  <c:v>43249</c:v>
                </c:pt>
                <c:pt idx="15">
                  <c:v>43250</c:v>
                </c:pt>
                <c:pt idx="16">
                  <c:v>43251</c:v>
                </c:pt>
              </c:numCache>
            </c:numRef>
          </c:cat>
          <c:val>
            <c:numRef>
              <c:f>Sheet1!$B$2:$B$18</c:f>
              <c:numCache>
                <c:formatCode>General</c:formatCode>
                <c:ptCount val="17"/>
              </c:numCache>
            </c:numRef>
          </c:val>
          <c:smooth val="0"/>
          <c:extLst>
            <c:ext xmlns:c16="http://schemas.microsoft.com/office/drawing/2014/chart" uri="{C3380CC4-5D6E-409C-BE32-E72D297353CC}">
              <c16:uniqueId val="{00000000-38BA-49E9-BB22-E9B6B0985447}"/>
            </c:ext>
          </c:extLst>
        </c:ser>
        <c:dLbls>
          <c:showLegendKey val="0"/>
          <c:showVal val="0"/>
          <c:showCatName val="0"/>
          <c:showSerName val="0"/>
          <c:showPercent val="0"/>
          <c:showBubbleSize val="0"/>
        </c:dLbls>
        <c:smooth val="0"/>
        <c:axId val="348513864"/>
        <c:axId val="348509600"/>
      </c:lineChart>
      <c:dateAx>
        <c:axId val="348513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509600"/>
        <c:crosses val="autoZero"/>
        <c:auto val="1"/>
        <c:lblOffset val="100"/>
        <c:baseTimeUnit val="days"/>
      </c:dateAx>
      <c:valAx>
        <c:axId val="348509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513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Sheet1!$A$2:$A$18</c:f>
              <c:numCache>
                <c:formatCode>m/d/yyyy</c:formatCode>
                <c:ptCount val="17"/>
                <c:pt idx="0">
                  <c:v>43235</c:v>
                </c:pt>
                <c:pt idx="1">
                  <c:v>43236</c:v>
                </c:pt>
                <c:pt idx="2">
                  <c:v>43237</c:v>
                </c:pt>
                <c:pt idx="3">
                  <c:v>43238</c:v>
                </c:pt>
                <c:pt idx="4">
                  <c:v>43239</c:v>
                </c:pt>
                <c:pt idx="5">
                  <c:v>43240</c:v>
                </c:pt>
                <c:pt idx="6">
                  <c:v>43241</c:v>
                </c:pt>
                <c:pt idx="7">
                  <c:v>43242</c:v>
                </c:pt>
                <c:pt idx="8">
                  <c:v>43243</c:v>
                </c:pt>
                <c:pt idx="9">
                  <c:v>43244</c:v>
                </c:pt>
                <c:pt idx="10">
                  <c:v>43245</c:v>
                </c:pt>
                <c:pt idx="11">
                  <c:v>43246</c:v>
                </c:pt>
                <c:pt idx="12">
                  <c:v>43247</c:v>
                </c:pt>
                <c:pt idx="13">
                  <c:v>43248</c:v>
                </c:pt>
                <c:pt idx="14">
                  <c:v>43249</c:v>
                </c:pt>
                <c:pt idx="15">
                  <c:v>43250</c:v>
                </c:pt>
                <c:pt idx="16">
                  <c:v>43251</c:v>
                </c:pt>
              </c:numCache>
            </c:numRef>
          </c:cat>
          <c:val>
            <c:numRef>
              <c:f>Sheet1!$B$2:$B$18</c:f>
              <c:numCache>
                <c:formatCode>General</c:formatCode>
                <c:ptCount val="17"/>
              </c:numCache>
            </c:numRef>
          </c:val>
          <c:smooth val="0"/>
          <c:extLst>
            <c:ext xmlns:c16="http://schemas.microsoft.com/office/drawing/2014/chart" uri="{C3380CC4-5D6E-409C-BE32-E72D297353CC}">
              <c16:uniqueId val="{00000000-47BE-4AB3-B542-00EE827E2C91}"/>
            </c:ext>
          </c:extLst>
        </c:ser>
        <c:dLbls>
          <c:showLegendKey val="0"/>
          <c:showVal val="0"/>
          <c:showCatName val="0"/>
          <c:showSerName val="0"/>
          <c:showPercent val="0"/>
          <c:showBubbleSize val="0"/>
        </c:dLbls>
        <c:smooth val="0"/>
        <c:axId val="348505664"/>
        <c:axId val="348503368"/>
      </c:lineChart>
      <c:dateAx>
        <c:axId val="348505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503368"/>
        <c:crosses val="autoZero"/>
        <c:auto val="1"/>
        <c:lblOffset val="100"/>
        <c:baseTimeUnit val="days"/>
      </c:dateAx>
      <c:valAx>
        <c:axId val="348503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505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Sheet1!$A$2:$A$18</c:f>
              <c:numCache>
                <c:formatCode>m/d/yyyy</c:formatCode>
                <c:ptCount val="17"/>
                <c:pt idx="0">
                  <c:v>43235</c:v>
                </c:pt>
                <c:pt idx="1">
                  <c:v>43236</c:v>
                </c:pt>
                <c:pt idx="2">
                  <c:v>43237</c:v>
                </c:pt>
                <c:pt idx="3">
                  <c:v>43238</c:v>
                </c:pt>
                <c:pt idx="4">
                  <c:v>43239</c:v>
                </c:pt>
                <c:pt idx="5">
                  <c:v>43240</c:v>
                </c:pt>
                <c:pt idx="6">
                  <c:v>43241</c:v>
                </c:pt>
                <c:pt idx="7">
                  <c:v>43242</c:v>
                </c:pt>
                <c:pt idx="8">
                  <c:v>43243</c:v>
                </c:pt>
                <c:pt idx="9">
                  <c:v>43244</c:v>
                </c:pt>
                <c:pt idx="10">
                  <c:v>43245</c:v>
                </c:pt>
                <c:pt idx="11">
                  <c:v>43246</c:v>
                </c:pt>
                <c:pt idx="12">
                  <c:v>43247</c:v>
                </c:pt>
                <c:pt idx="13">
                  <c:v>43248</c:v>
                </c:pt>
                <c:pt idx="14">
                  <c:v>43249</c:v>
                </c:pt>
                <c:pt idx="15">
                  <c:v>43250</c:v>
                </c:pt>
                <c:pt idx="16">
                  <c:v>43251</c:v>
                </c:pt>
              </c:numCache>
            </c:numRef>
          </c:cat>
          <c:val>
            <c:numRef>
              <c:f>Sheet1!$B$2:$B$18</c:f>
              <c:numCache>
                <c:formatCode>General</c:formatCode>
                <c:ptCount val="1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numCache>
            </c:numRef>
          </c:val>
          <c:smooth val="0"/>
          <c:extLst>
            <c:ext xmlns:c16="http://schemas.microsoft.com/office/drawing/2014/chart" uri="{C3380CC4-5D6E-409C-BE32-E72D297353CC}">
              <c16:uniqueId val="{00000000-65F8-44FB-9C88-738220833593}"/>
            </c:ext>
          </c:extLst>
        </c:ser>
        <c:dLbls>
          <c:showLegendKey val="0"/>
          <c:showVal val="0"/>
          <c:showCatName val="0"/>
          <c:showSerName val="0"/>
          <c:showPercent val="0"/>
          <c:showBubbleSize val="0"/>
        </c:dLbls>
        <c:smooth val="0"/>
        <c:axId val="284891952"/>
        <c:axId val="340766520"/>
      </c:lineChart>
      <c:dateAx>
        <c:axId val="284891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766520"/>
        <c:crosses val="autoZero"/>
        <c:auto val="1"/>
        <c:lblOffset val="100"/>
        <c:baseTimeUnit val="days"/>
      </c:dateAx>
      <c:valAx>
        <c:axId val="340766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891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Buss AG</c:v>
                </c:pt>
              </c:strCache>
            </c:strRef>
          </c:cat>
          <c:val>
            <c:numRef>
              <c:f>Sheet1!$B$2</c:f>
              <c:numCache>
                <c:formatCode>General</c:formatCode>
                <c:ptCount val="1"/>
                <c:pt idx="0">
                  <c:v>65</c:v>
                </c:pt>
              </c:numCache>
            </c:numRef>
          </c:val>
          <c:extLst>
            <c:ext xmlns:c16="http://schemas.microsoft.com/office/drawing/2014/chart" uri="{C3380CC4-5D6E-409C-BE32-E72D297353CC}">
              <c16:uniqueId val="{00000000-2BD2-42E5-A6C0-8D339CE330C3}"/>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Buss AG</c:v>
                </c:pt>
              </c:strCache>
            </c:strRef>
          </c:cat>
          <c:val>
            <c:numRef>
              <c:f>Sheet1!$C$2</c:f>
              <c:numCache>
                <c:formatCode>General</c:formatCode>
                <c:ptCount val="1"/>
                <c:pt idx="0">
                  <c:v>2</c:v>
                </c:pt>
              </c:numCache>
            </c:numRef>
          </c:val>
          <c:extLst>
            <c:ext xmlns:c16="http://schemas.microsoft.com/office/drawing/2014/chart" uri="{C3380CC4-5D6E-409C-BE32-E72D297353CC}">
              <c16:uniqueId val="{00000001-2BD2-42E5-A6C0-8D339CE330C3}"/>
            </c:ext>
          </c:extLst>
        </c:ser>
        <c:dLbls>
          <c:showLegendKey val="0"/>
          <c:showVal val="0"/>
          <c:showCatName val="0"/>
          <c:showSerName val="0"/>
          <c:showPercent val="0"/>
          <c:showBubbleSize val="0"/>
        </c:dLbls>
        <c:gapWidth val="150"/>
        <c:overlap val="100"/>
        <c:axId val="340763896"/>
        <c:axId val="340762584"/>
      </c:barChart>
      <c:catAx>
        <c:axId val="340763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762584"/>
        <c:crosses val="autoZero"/>
        <c:auto val="1"/>
        <c:lblAlgn val="ctr"/>
        <c:lblOffset val="100"/>
        <c:noMultiLvlLbl val="0"/>
      </c:catAx>
      <c:valAx>
        <c:axId val="3407625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763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Buss AG</c:v>
                </c:pt>
              </c:strCache>
            </c:strRef>
          </c:tx>
          <c:spPr>
            <a:solidFill>
              <a:schemeClr val="accent1"/>
            </a:solidFill>
            <a:ln>
              <a:noFill/>
            </a:ln>
            <a:effectLst/>
          </c:spPr>
          <c:invertIfNegative val="0"/>
          <c:cat>
            <c:strRef>
              <c:f>Sheet1!$A$2:$A$5</c:f>
              <c:strCache>
                <c:ptCount val="4"/>
                <c:pt idx="0">
                  <c:v>Status</c:v>
                </c:pt>
                <c:pt idx="1">
                  <c:v>Photo</c:v>
                </c:pt>
                <c:pt idx="2">
                  <c:v>Link</c:v>
                </c:pt>
                <c:pt idx="3">
                  <c:v>Misc</c:v>
                </c:pt>
              </c:strCache>
            </c:strRef>
          </c:cat>
          <c:val>
            <c:numRef>
              <c:f>Sheet1!$B$2:$B$5</c:f>
              <c:numCache>
                <c:formatCode>General</c:formatCode>
                <c:ptCount val="4"/>
                <c:pt idx="0">
                  <c:v>0</c:v>
                </c:pt>
                <c:pt idx="2">
                  <c:v>0</c:v>
                </c:pt>
                <c:pt idx="3">
                  <c:v>0</c:v>
                </c:pt>
              </c:numCache>
            </c:numRef>
          </c:val>
          <c:extLst>
            <c:ext xmlns:c16="http://schemas.microsoft.com/office/drawing/2014/chart" uri="{C3380CC4-5D6E-409C-BE32-E72D297353CC}">
              <c16:uniqueId val="{00000000-F9DE-4CFB-9BD3-0E165E8B977E}"/>
            </c:ext>
          </c:extLst>
        </c:ser>
        <c:dLbls>
          <c:showLegendKey val="0"/>
          <c:showVal val="0"/>
          <c:showCatName val="0"/>
          <c:showSerName val="0"/>
          <c:showPercent val="0"/>
          <c:showBubbleSize val="0"/>
        </c:dLbls>
        <c:gapWidth val="219"/>
        <c:overlap val="-27"/>
        <c:axId val="285668120"/>
        <c:axId val="285676976"/>
      </c:barChart>
      <c:catAx>
        <c:axId val="285668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676976"/>
        <c:crosses val="autoZero"/>
        <c:auto val="1"/>
        <c:lblAlgn val="ctr"/>
        <c:lblOffset val="100"/>
        <c:noMultiLvlLbl val="0"/>
      </c:catAx>
      <c:valAx>
        <c:axId val="285676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668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Buss AG</c:v>
                </c:pt>
              </c:strCache>
            </c:strRef>
          </c:cat>
          <c:val>
            <c:numRef>
              <c:f>Sheet1!$B$2</c:f>
              <c:numCache>
                <c:formatCode>General</c:formatCode>
                <c:ptCount val="1"/>
                <c:pt idx="0">
                  <c:v>67</c:v>
                </c:pt>
              </c:numCache>
            </c:numRef>
          </c:val>
          <c:extLst>
            <c:ext xmlns:c16="http://schemas.microsoft.com/office/drawing/2014/chart" uri="{C3380CC4-5D6E-409C-BE32-E72D297353CC}">
              <c16:uniqueId val="{00000000-619B-4DD4-9C50-8834AAB74E7E}"/>
            </c:ext>
          </c:extLst>
        </c:ser>
        <c:dLbls>
          <c:showLegendKey val="0"/>
          <c:showVal val="0"/>
          <c:showCatName val="0"/>
          <c:showSerName val="0"/>
          <c:showPercent val="0"/>
          <c:showBubbleSize val="0"/>
        </c:dLbls>
        <c:gapWidth val="219"/>
        <c:overlap val="-27"/>
        <c:axId val="285670088"/>
        <c:axId val="285673696"/>
      </c:barChart>
      <c:catAx>
        <c:axId val="285670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673696"/>
        <c:crosses val="autoZero"/>
        <c:auto val="1"/>
        <c:lblAlgn val="ctr"/>
        <c:lblOffset val="100"/>
        <c:noMultiLvlLbl val="0"/>
      </c:catAx>
      <c:valAx>
        <c:axId val="285673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670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38CED-CDDE-45F3-A9DA-77D021376CDB}"/>
              </a:ext>
            </a:extLst>
          </p:cNvPr>
          <p:cNvSpPr>
            <a:spLocks noGrp="1"/>
          </p:cNvSpPr>
          <p:nvPr>
            <p:ph type="ctrTitle"/>
          </p:nvPr>
        </p:nvSpPr>
        <p:spPr/>
        <p:txBody>
          <a:bodyPr/>
          <a:lstStyle/>
          <a:p>
            <a:r>
              <a:rPr lang="en-US"/>
              <a:t>BUSS LinkedIn</a:t>
            </a:r>
          </a:p>
        </p:txBody>
      </p:sp>
      <p:sp>
        <p:nvSpPr>
          <p:cNvPr id="3" name="Subtitle 2">
            <a:extLst>
              <a:ext uri="{FF2B5EF4-FFF2-40B4-BE49-F238E27FC236}">
                <a16:creationId xmlns:a16="http://schemas.microsoft.com/office/drawing/2014/main" id="{856907BC-56EB-42AB-B8DE-27A7FF1991C5}"/>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7344583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AAC55-A73A-4CFD-AD67-4410A18C8873}"/>
              </a:ext>
            </a:extLst>
          </p:cNvPr>
          <p:cNvSpPr>
            <a:spLocks noGrp="1"/>
          </p:cNvSpPr>
          <p:nvPr>
            <p:ph type="title"/>
          </p:nvPr>
        </p:nvSpPr>
        <p:spPr/>
        <p:txBody>
          <a:bodyPr/>
          <a:lstStyle/>
          <a:p>
            <a:r>
              <a:rPr lang="en-US"/>
              <a:t>LinkedIn Key Metrics Table | Buss AG</a:t>
            </a:r>
          </a:p>
        </p:txBody>
      </p:sp>
      <p:graphicFrame>
        <p:nvGraphicFramePr>
          <p:cNvPr id="5" name="Table Placeholder 4">
            <a:extLst>
              <a:ext uri="{FF2B5EF4-FFF2-40B4-BE49-F238E27FC236}">
                <a16:creationId xmlns:a16="http://schemas.microsoft.com/office/drawing/2014/main" id="{D5406356-4AAC-4561-A484-51855CFAF62D}"/>
              </a:ext>
            </a:extLst>
          </p:cNvPr>
          <p:cNvGraphicFramePr>
            <a:graphicFrameLocks noGrp="1"/>
          </p:cNvGraphicFramePr>
          <p:nvPr>
            <p:ph type="tbl" sz="quarter" idx="13"/>
            <p:extLst>
              <p:ext uri="{D42A27DB-BD31-4B8C-83A1-F6EECF244321}">
                <p14:modId xmlns:p14="http://schemas.microsoft.com/office/powerpoint/2010/main" val="1502633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48557506"/>
                    </a:ext>
                  </a:extLst>
                </a:gridCol>
                <a:gridCol w="1069848">
                  <a:extLst>
                    <a:ext uri="{9D8B030D-6E8A-4147-A177-3AD203B41FA5}">
                      <a16:colId xmlns:a16="http://schemas.microsoft.com/office/drawing/2014/main" val="3793500871"/>
                    </a:ext>
                  </a:extLst>
                </a:gridCol>
                <a:gridCol w="1069848">
                  <a:extLst>
                    <a:ext uri="{9D8B030D-6E8A-4147-A177-3AD203B41FA5}">
                      <a16:colId xmlns:a16="http://schemas.microsoft.com/office/drawing/2014/main" val="1835355341"/>
                    </a:ext>
                  </a:extLst>
                </a:gridCol>
                <a:gridCol w="1069848">
                  <a:extLst>
                    <a:ext uri="{9D8B030D-6E8A-4147-A177-3AD203B41FA5}">
                      <a16:colId xmlns:a16="http://schemas.microsoft.com/office/drawing/2014/main" val="3682767864"/>
                    </a:ext>
                  </a:extLst>
                </a:gridCol>
                <a:gridCol w="1069848">
                  <a:extLst>
                    <a:ext uri="{9D8B030D-6E8A-4147-A177-3AD203B41FA5}">
                      <a16:colId xmlns:a16="http://schemas.microsoft.com/office/drawing/2014/main" val="3591781350"/>
                    </a:ext>
                  </a:extLst>
                </a:gridCol>
                <a:gridCol w="1069848">
                  <a:extLst>
                    <a:ext uri="{9D8B030D-6E8A-4147-A177-3AD203B41FA5}">
                      <a16:colId xmlns:a16="http://schemas.microsoft.com/office/drawing/2014/main" val="1201834626"/>
                    </a:ext>
                  </a:extLst>
                </a:gridCol>
                <a:gridCol w="1069848">
                  <a:extLst>
                    <a:ext uri="{9D8B030D-6E8A-4147-A177-3AD203B41FA5}">
                      <a16:colId xmlns:a16="http://schemas.microsoft.com/office/drawing/2014/main" val="231266641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864717562"/>
                  </a:ext>
                </a:extLst>
              </a:tr>
              <a:tr h="370840">
                <a:tc>
                  <a:txBody>
                    <a:bodyPr/>
                    <a:lstStyle/>
                    <a:p>
                      <a:r>
                        <a:rPr lang="en-US" sz="1000"/>
                        <a:t>Buss AG</a:t>
                      </a:r>
                    </a:p>
                  </a:txBody>
                  <a:tcPr/>
                </a:tc>
                <a:tc>
                  <a:txBody>
                    <a:bodyPr/>
                    <a:lstStyle/>
                    <a:p>
                      <a:r>
                        <a:rPr lang="en-US" sz="1000"/>
                        <a:t>n/a</a:t>
                      </a:r>
                    </a:p>
                  </a:txBody>
                  <a:tcPr/>
                </a:tc>
                <a:tc>
                  <a:txBody>
                    <a:bodyPr/>
                    <a:lstStyle/>
                    <a:p>
                      <a:r>
                        <a:rPr lang="en-US" sz="1000"/>
                        <a:t>n/a</a:t>
                      </a:r>
                    </a:p>
                  </a:txBody>
                  <a:tcPr/>
                </a:tc>
                <a:tc>
                  <a:txBody>
                    <a:bodyPr/>
                    <a:lstStyle/>
                    <a:p>
                      <a:r>
                        <a:rPr lang="en-US" sz="1000"/>
                        <a:t>6</a:t>
                      </a:r>
                    </a:p>
                  </a:txBody>
                  <a:tcPr/>
                </a:tc>
                <a:tc>
                  <a:txBody>
                    <a:bodyPr/>
                    <a:lstStyle/>
                    <a:p>
                      <a:r>
                        <a:rPr lang="en-US" sz="1000"/>
                        <a:t>65</a:t>
                      </a:r>
                    </a:p>
                  </a:txBody>
                  <a:tcPr/>
                </a:tc>
                <a:tc>
                  <a:txBody>
                    <a:bodyPr/>
                    <a:lstStyle/>
                    <a:p>
                      <a:r>
                        <a:rPr lang="en-US" sz="1000"/>
                        <a:t>2</a:t>
                      </a:r>
                    </a:p>
                  </a:txBody>
                  <a:tcPr/>
                </a:tc>
                <a:tc>
                  <a:txBody>
                    <a:bodyPr/>
                    <a:lstStyle/>
                    <a:p>
                      <a:r>
                        <a:rPr lang="en-US" sz="1000"/>
                        <a:t>n/a</a:t>
                      </a:r>
                    </a:p>
                  </a:txBody>
                  <a:tcPr/>
                </a:tc>
                <a:extLst>
                  <a:ext uri="{0D108BD9-81ED-4DB2-BD59-A6C34878D82A}">
                    <a16:rowId xmlns:a16="http://schemas.microsoft.com/office/drawing/2014/main" val="881094586"/>
                  </a:ext>
                </a:extLst>
              </a:tr>
            </a:tbl>
          </a:graphicData>
        </a:graphic>
      </p:graphicFrame>
      <p:sp>
        <p:nvSpPr>
          <p:cNvPr id="4" name="Text Placeholder 3">
            <a:extLst>
              <a:ext uri="{FF2B5EF4-FFF2-40B4-BE49-F238E27FC236}">
                <a16:creationId xmlns:a16="http://schemas.microsoft.com/office/drawing/2014/main" id="{1ABE269C-C156-4A3E-9E8C-E84421B11CE5}"/>
              </a:ext>
            </a:extLst>
          </p:cNvPr>
          <p:cNvSpPr>
            <a:spLocks noGrp="1"/>
          </p:cNvSpPr>
          <p:nvPr>
            <p:ph type="body" sz="quarter" idx="14"/>
          </p:nvPr>
        </p:nvSpPr>
        <p:spPr/>
        <p:txBody>
          <a:bodyPr/>
          <a:lstStyle/>
          <a:p>
            <a:r>
              <a:rPr lang="en-US"/>
              <a:t>05/15/2018 - 05/31/2018</a:t>
            </a:r>
          </a:p>
        </p:txBody>
      </p:sp>
    </p:spTree>
    <p:extLst>
      <p:ext uri="{BB962C8B-B14F-4D97-AF65-F5344CB8AC3E}">
        <p14:creationId xmlns:p14="http://schemas.microsoft.com/office/powerpoint/2010/main" val="41783275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FA948-DAB5-4195-81AA-027F36D03274}"/>
              </a:ext>
            </a:extLst>
          </p:cNvPr>
          <p:cNvSpPr>
            <a:spLocks noGrp="1"/>
          </p:cNvSpPr>
          <p:nvPr>
            <p:ph type="title"/>
          </p:nvPr>
        </p:nvSpPr>
        <p:spPr/>
        <p:txBody>
          <a:bodyPr/>
          <a:lstStyle/>
          <a:p>
            <a:r>
              <a:rPr lang="en-US"/>
              <a:t>LinkedIn Updates Table | Buss AG - 1 of 2</a:t>
            </a:r>
          </a:p>
        </p:txBody>
      </p:sp>
      <p:graphicFrame>
        <p:nvGraphicFramePr>
          <p:cNvPr id="5" name="Table Placeholder 4">
            <a:extLst>
              <a:ext uri="{FF2B5EF4-FFF2-40B4-BE49-F238E27FC236}">
                <a16:creationId xmlns:a16="http://schemas.microsoft.com/office/drawing/2014/main" id="{2D81E1F6-8365-4E5A-B59E-55B6A3E6C00B}"/>
              </a:ext>
            </a:extLst>
          </p:cNvPr>
          <p:cNvGraphicFramePr>
            <a:graphicFrameLocks noGrp="1"/>
          </p:cNvGraphicFramePr>
          <p:nvPr>
            <p:ph type="tbl" sz="quarter" idx="13"/>
            <p:extLst>
              <p:ext uri="{D42A27DB-BD31-4B8C-83A1-F6EECF244321}">
                <p14:modId xmlns:p14="http://schemas.microsoft.com/office/powerpoint/2010/main" val="1374732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103236588"/>
                    </a:ext>
                  </a:extLst>
                </a:gridCol>
                <a:gridCol w="987552">
                  <a:extLst>
                    <a:ext uri="{9D8B030D-6E8A-4147-A177-3AD203B41FA5}">
                      <a16:colId xmlns:a16="http://schemas.microsoft.com/office/drawing/2014/main" val="3443974677"/>
                    </a:ext>
                  </a:extLst>
                </a:gridCol>
                <a:gridCol w="987552">
                  <a:extLst>
                    <a:ext uri="{9D8B030D-6E8A-4147-A177-3AD203B41FA5}">
                      <a16:colId xmlns:a16="http://schemas.microsoft.com/office/drawing/2014/main" val="1747186037"/>
                    </a:ext>
                  </a:extLst>
                </a:gridCol>
                <a:gridCol w="987552">
                  <a:extLst>
                    <a:ext uri="{9D8B030D-6E8A-4147-A177-3AD203B41FA5}">
                      <a16:colId xmlns:a16="http://schemas.microsoft.com/office/drawing/2014/main" val="1353013967"/>
                    </a:ext>
                  </a:extLst>
                </a:gridCol>
                <a:gridCol w="987552">
                  <a:extLst>
                    <a:ext uri="{9D8B030D-6E8A-4147-A177-3AD203B41FA5}">
                      <a16:colId xmlns:a16="http://schemas.microsoft.com/office/drawing/2014/main" val="1510634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02192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- 2018-05-31 21:13:04 </a:t>
                      </a:r>
                      <a:r>
                        <a:rPr kumimoji="0" lang="en-US" sz="1000" b="0" i="0" u="none" strike="noStrike" kern="1200" cap="none" spc="0" normalizeH="0" baseline="0" noProof="0">
                          <a:ln>
                            <a:noFill/>
                          </a:ln>
                          <a:solidFill>
                            <a:prstClr val="black"/>
                          </a:solidFill>
                          <a:effectLst/>
                          <a:uLnTx/>
                          <a:uFillTx/>
                          <a:latin typeface="+mn-lt"/>
                          <a:ea typeface="+mn-ea"/>
                          <a:cs typeface="+mn-cs"/>
                        </a:rPr>
                        <a:t>
  The detailed technical improvements of the COMPEO compounder series determined the technical discussions at the BUSS stand in Milan today. Around the process section we were able to present the enlarged inlet opening with venting option, the excellent accessibility of the process section with a unique 120° opening angle and the degassing at the discharge unit, to mention only a few of them. In general, the new COMPEO twin screw discharge unit attracts great interest. The new machine design is also well received. Today we were able to welcome many visitors a second time at our booth for further in-depth discussions.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37969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- 2018-05-31 10:42:21 </a:t>
                      </a:r>
                      <a:r>
                        <a:rPr kumimoji="0" lang="en-US" sz="1000" b="0" i="0" u="none" strike="noStrike" kern="1200" cap="none" spc="0" normalizeH="0" baseline="0" noProof="0">
                          <a:ln>
                            <a:noFill/>
                          </a:ln>
                          <a:solidFill>
                            <a:prstClr val="black"/>
                          </a:solidFill>
                          <a:effectLst/>
                          <a:uLnTx/>
                          <a:uFillTx/>
                          <a:latin typeface="+mn-lt"/>
                          <a:ea typeface="+mn-ea"/>
                          <a:cs typeface="+mn-cs"/>
                        </a:rPr>
                        <a:t>
  Thanks to all long-standing customers and interested parties who visit us at our booth at the PLAST 2018 and ask so many questions about the new compounder technology of the COMPEO. You can meet us here until Friday, June 1, 2018 (Booth C161, Hall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66959008"/>
                  </a:ext>
                </a:extLst>
              </a:tr>
            </a:tbl>
          </a:graphicData>
        </a:graphic>
      </p:graphicFrame>
      <p:sp>
        <p:nvSpPr>
          <p:cNvPr id="4" name="Text Placeholder 3">
            <a:extLst>
              <a:ext uri="{FF2B5EF4-FFF2-40B4-BE49-F238E27FC236}">
                <a16:creationId xmlns:a16="http://schemas.microsoft.com/office/drawing/2014/main" id="{E635E200-D405-438D-A3B2-02C259DB2439}"/>
              </a:ext>
            </a:extLst>
          </p:cNvPr>
          <p:cNvSpPr>
            <a:spLocks noGrp="1"/>
          </p:cNvSpPr>
          <p:nvPr>
            <p:ph type="body" sz="quarter" idx="14"/>
          </p:nvPr>
        </p:nvSpPr>
        <p:spPr/>
        <p:txBody>
          <a:bodyPr/>
          <a:lstStyle/>
          <a:p>
            <a:r>
              <a:rPr lang="en-US"/>
              <a:t>05/15/2018 - 05/31/2018</a:t>
            </a:r>
          </a:p>
        </p:txBody>
      </p:sp>
    </p:spTree>
    <p:extLst>
      <p:ext uri="{BB962C8B-B14F-4D97-AF65-F5344CB8AC3E}">
        <p14:creationId xmlns:p14="http://schemas.microsoft.com/office/powerpoint/2010/main" val="13725758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D7466-CDF6-4FD7-904D-CC6A0523E4ED}"/>
              </a:ext>
            </a:extLst>
          </p:cNvPr>
          <p:cNvSpPr>
            <a:spLocks noGrp="1"/>
          </p:cNvSpPr>
          <p:nvPr>
            <p:ph type="title"/>
          </p:nvPr>
        </p:nvSpPr>
        <p:spPr/>
        <p:txBody>
          <a:bodyPr/>
          <a:lstStyle/>
          <a:p>
            <a:r>
              <a:rPr lang="en-US"/>
              <a:t>LinkedIn Updates Table | Buss AG - 2 of 2</a:t>
            </a:r>
          </a:p>
        </p:txBody>
      </p:sp>
      <p:graphicFrame>
        <p:nvGraphicFramePr>
          <p:cNvPr id="5" name="Table Placeholder 4">
            <a:extLst>
              <a:ext uri="{FF2B5EF4-FFF2-40B4-BE49-F238E27FC236}">
                <a16:creationId xmlns:a16="http://schemas.microsoft.com/office/drawing/2014/main" id="{1F6BCB4C-4CE9-4DA9-8469-558F2136EF9D}"/>
              </a:ext>
            </a:extLst>
          </p:cNvPr>
          <p:cNvGraphicFramePr>
            <a:graphicFrameLocks noGrp="1"/>
          </p:cNvGraphicFramePr>
          <p:nvPr>
            <p:ph type="tbl" sz="quarter" idx="13"/>
            <p:extLst>
              <p:ext uri="{D42A27DB-BD31-4B8C-83A1-F6EECF244321}">
                <p14:modId xmlns:p14="http://schemas.microsoft.com/office/powerpoint/2010/main" val="726210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08197352"/>
                    </a:ext>
                  </a:extLst>
                </a:gridCol>
                <a:gridCol w="987552">
                  <a:extLst>
                    <a:ext uri="{9D8B030D-6E8A-4147-A177-3AD203B41FA5}">
                      <a16:colId xmlns:a16="http://schemas.microsoft.com/office/drawing/2014/main" val="2437843466"/>
                    </a:ext>
                  </a:extLst>
                </a:gridCol>
                <a:gridCol w="987552">
                  <a:extLst>
                    <a:ext uri="{9D8B030D-6E8A-4147-A177-3AD203B41FA5}">
                      <a16:colId xmlns:a16="http://schemas.microsoft.com/office/drawing/2014/main" val="570173662"/>
                    </a:ext>
                  </a:extLst>
                </a:gridCol>
                <a:gridCol w="987552">
                  <a:extLst>
                    <a:ext uri="{9D8B030D-6E8A-4147-A177-3AD203B41FA5}">
                      <a16:colId xmlns:a16="http://schemas.microsoft.com/office/drawing/2014/main" val="680558315"/>
                    </a:ext>
                  </a:extLst>
                </a:gridCol>
                <a:gridCol w="987552">
                  <a:extLst>
                    <a:ext uri="{9D8B030D-6E8A-4147-A177-3AD203B41FA5}">
                      <a16:colId xmlns:a16="http://schemas.microsoft.com/office/drawing/2014/main" val="843658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40521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- 2018-05-31 10:39:04 </a:t>
                      </a:r>
                      <a:r>
                        <a:rPr kumimoji="0" lang="en-US" sz="1000" b="0" i="0" u="none" strike="noStrike" kern="1200" cap="none" spc="0" normalizeH="0" baseline="0" noProof="0">
                          <a:ln>
                            <a:noFill/>
                          </a:ln>
                          <a:solidFill>
                            <a:prstClr val="black"/>
                          </a:solidFill>
                          <a:effectLst/>
                          <a:uLnTx/>
                          <a:uFillTx/>
                          <a:latin typeface="+mn-lt"/>
                          <a:ea typeface="+mn-ea"/>
                          <a:cs typeface="+mn-cs"/>
                        </a:rPr>
                        <a:t>
  Yesterday was a successful day at PLAST 2018. Interest in the new compounder generation COMPEO was very high in Milan. The new process options and innovative twin screw discharge are being discussed in detail. This new series is a technological milestone that meets the increasing demands of the polymer industry. Meet BUSS and the COMPEO compounding technology until June 1, 2018 at the PLAST in Milan in Hall 13, Stand C161.
To learn more about the new process section and the large process window, see the video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94835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- 2018-05-29 22:30:29 </a:t>
                      </a:r>
                      <a:r>
                        <a:rPr kumimoji="0" lang="en-US" sz="1000" b="0" i="0" u="none" strike="noStrike" kern="1200" cap="none" spc="0" normalizeH="0" baseline="0" noProof="0">
                          <a:ln>
                            <a:noFill/>
                          </a:ln>
                          <a:solidFill>
                            <a:prstClr val="black"/>
                          </a:solidFill>
                          <a:effectLst/>
                          <a:uLnTx/>
                          <a:uFillTx/>
                          <a:latin typeface="+mn-lt"/>
                          <a:ea typeface="+mn-ea"/>
                          <a:cs typeface="+mn-cs"/>
                        </a:rPr>
                        <a:t>
  PLAST 2018 in Milan ... It is the first day that we present our new compounder generation COMPEO to the European trade audience. "Today, numerous interested visitors and long-standing customers have visited us," sums up Gianluca Tregnago, Sales Manager at BUSS. "The concept of our COMPEO is based on modularity, flexibility and versatility. It opens up completely new possibilities in the compounding of polymers. This potential has aroused great interest among visitors at the booth."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93016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- 2018-05-27 13:26:10 </a:t>
                      </a:r>
                      <a:r>
                        <a:rPr kumimoji="0" lang="en-US" sz="1000" b="0" i="0" u="none" strike="noStrike" kern="1200" cap="none" spc="0" normalizeH="0" baseline="0" noProof="0">
                          <a:ln>
                            <a:noFill/>
                          </a:ln>
                          <a:solidFill>
                            <a:prstClr val="black"/>
                          </a:solidFill>
                          <a:effectLst/>
                          <a:uLnTx/>
                          <a:uFillTx/>
                          <a:latin typeface="+mn-lt"/>
                          <a:ea typeface="+mn-ea"/>
                          <a:cs typeface="+mn-cs"/>
                        </a:rPr>
                        <a:t>
  Over the next few days we will be at PLAST in Milan in Italy with our new compounder generation COMPEO. You too? Then just visit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86593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- 2018-05-18 12:01:08 </a:t>
                      </a:r>
                      <a:r>
                        <a:rPr kumimoji="0" lang="en-US" sz="1000" b="0" i="0" u="none" strike="noStrike" kern="1200" cap="none" spc="0" normalizeH="0" baseline="0" noProof="0">
                          <a:ln>
                            <a:noFill/>
                          </a:ln>
                          <a:solidFill>
                            <a:prstClr val="black"/>
                          </a:solidFill>
                          <a:effectLst/>
                          <a:uLnTx/>
                          <a:uFillTx/>
                          <a:latin typeface="+mn-lt"/>
                          <a:ea typeface="+mn-ea"/>
                          <a:cs typeface="+mn-cs"/>
                        </a:rPr>
                        <a:t>
  Next chance to meet BUSS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8191658"/>
                  </a:ext>
                </a:extLst>
              </a:tr>
            </a:tbl>
          </a:graphicData>
        </a:graphic>
      </p:graphicFrame>
      <p:sp>
        <p:nvSpPr>
          <p:cNvPr id="4" name="Text Placeholder 3">
            <a:extLst>
              <a:ext uri="{FF2B5EF4-FFF2-40B4-BE49-F238E27FC236}">
                <a16:creationId xmlns:a16="http://schemas.microsoft.com/office/drawing/2014/main" id="{9CD9E27C-6375-4158-B28C-BF864A711E15}"/>
              </a:ext>
            </a:extLst>
          </p:cNvPr>
          <p:cNvSpPr>
            <a:spLocks noGrp="1"/>
          </p:cNvSpPr>
          <p:nvPr>
            <p:ph type="body" sz="quarter" idx="14"/>
          </p:nvPr>
        </p:nvSpPr>
        <p:spPr/>
        <p:txBody>
          <a:bodyPr/>
          <a:lstStyle/>
          <a:p>
            <a:r>
              <a:rPr lang="en-US"/>
              <a:t>05/15/2018 - 05/31/2018</a:t>
            </a:r>
          </a:p>
        </p:txBody>
      </p:sp>
    </p:spTree>
    <p:extLst>
      <p:ext uri="{BB962C8B-B14F-4D97-AF65-F5344CB8AC3E}">
        <p14:creationId xmlns:p14="http://schemas.microsoft.com/office/powerpoint/2010/main" val="42704037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47DEA-C641-43F8-95BB-0C147AAF8101}"/>
              </a:ext>
            </a:extLst>
          </p:cNvPr>
          <p:cNvSpPr>
            <a:spLocks noGrp="1"/>
          </p:cNvSpPr>
          <p:nvPr>
            <p:ph type="title"/>
          </p:nvPr>
        </p:nvSpPr>
        <p:spPr/>
        <p:txBody>
          <a:bodyPr/>
          <a:lstStyle/>
          <a:p>
            <a:r>
              <a:rPr lang="en-US"/>
              <a:t>LinkedIn Followers Table | Buss AG</a:t>
            </a:r>
          </a:p>
        </p:txBody>
      </p:sp>
      <p:graphicFrame>
        <p:nvGraphicFramePr>
          <p:cNvPr id="5" name="Table Placeholder 4">
            <a:extLst>
              <a:ext uri="{FF2B5EF4-FFF2-40B4-BE49-F238E27FC236}">
                <a16:creationId xmlns:a16="http://schemas.microsoft.com/office/drawing/2014/main" id="{D2792E1D-85D2-4624-9BFD-4A1FBE37D9C3}"/>
              </a:ext>
            </a:extLst>
          </p:cNvPr>
          <p:cNvGraphicFramePr>
            <a:graphicFrameLocks noGrp="1"/>
          </p:cNvGraphicFramePr>
          <p:nvPr>
            <p:ph type="tbl" sz="quarter" idx="13"/>
            <p:extLst>
              <p:ext uri="{D42A27DB-BD31-4B8C-83A1-F6EECF244321}">
                <p14:modId xmlns:p14="http://schemas.microsoft.com/office/powerpoint/2010/main" val="2209771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00365254"/>
                    </a:ext>
                  </a:extLst>
                </a:gridCol>
                <a:gridCol w="1234440">
                  <a:extLst>
                    <a:ext uri="{9D8B030D-6E8A-4147-A177-3AD203B41FA5}">
                      <a16:colId xmlns:a16="http://schemas.microsoft.com/office/drawing/2014/main" val="280054447"/>
                    </a:ext>
                  </a:extLst>
                </a:gridCol>
                <a:gridCol w="822960">
                  <a:extLst>
                    <a:ext uri="{9D8B030D-6E8A-4147-A177-3AD203B41FA5}">
                      <a16:colId xmlns:a16="http://schemas.microsoft.com/office/drawing/2014/main" val="1516877175"/>
                    </a:ext>
                  </a:extLst>
                </a:gridCol>
                <a:gridCol w="822960">
                  <a:extLst>
                    <a:ext uri="{9D8B030D-6E8A-4147-A177-3AD203B41FA5}">
                      <a16:colId xmlns:a16="http://schemas.microsoft.com/office/drawing/2014/main" val="190889192"/>
                    </a:ext>
                  </a:extLst>
                </a:gridCol>
                <a:gridCol w="822960">
                  <a:extLst>
                    <a:ext uri="{9D8B030D-6E8A-4147-A177-3AD203B41FA5}">
                      <a16:colId xmlns:a16="http://schemas.microsoft.com/office/drawing/2014/main" val="2619868871"/>
                    </a:ext>
                  </a:extLst>
                </a:gridCol>
                <a:gridCol w="822960">
                  <a:extLst>
                    <a:ext uri="{9D8B030D-6E8A-4147-A177-3AD203B41FA5}">
                      <a16:colId xmlns:a16="http://schemas.microsoft.com/office/drawing/2014/main" val="3870881066"/>
                    </a:ext>
                  </a:extLst>
                </a:gridCol>
                <a:gridCol w="822960">
                  <a:extLst>
                    <a:ext uri="{9D8B030D-6E8A-4147-A177-3AD203B41FA5}">
                      <a16:colId xmlns:a16="http://schemas.microsoft.com/office/drawing/2014/main" val="2883179818"/>
                    </a:ext>
                  </a:extLst>
                </a:gridCol>
                <a:gridCol w="822960">
                  <a:extLst>
                    <a:ext uri="{9D8B030D-6E8A-4147-A177-3AD203B41FA5}">
                      <a16:colId xmlns:a16="http://schemas.microsoft.com/office/drawing/2014/main" val="411311623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115342415"/>
                  </a:ext>
                </a:extLst>
              </a:tr>
              <a:tr h="370840">
                <a:tc>
                  <a:txBody>
                    <a:bodyPr/>
                    <a:lstStyle/>
                    <a:p>
                      <a:r>
                        <a:rPr lang="en-US" sz="1000"/>
                        <a:t>Buss AG</a:t>
                      </a:r>
                    </a:p>
                  </a:txBody>
                  <a:tcPr/>
                </a:tc>
                <a:tc>
                  <a:txBody>
                    <a:bodyPr/>
                    <a:lstStyle/>
                    <a:p>
                      <a:r>
                        <a:rPr lang="en-US" sz="1000"/>
                        <a:t>n/a</a:t>
                      </a:r>
                    </a:p>
                  </a:txBody>
                  <a:tcPr/>
                </a:tc>
                <a:tc>
                  <a:txBody>
                    <a:bodyPr/>
                    <a:lstStyle/>
                    <a:p>
                      <a:r>
                        <a:rPr lang="en-US" sz="1000"/>
                        <a:t>n/a</a:t>
                      </a:r>
                    </a:p>
                  </a:txBody>
                  <a:tcPr/>
                </a:tc>
                <a:tc>
                  <a:txBody>
                    <a:bodyPr/>
                    <a:lstStyle/>
                    <a:p>
                      <a:r>
                        <a:rPr lang="en-US" sz="1000"/>
                        <a:t>0.0 %</a:t>
                      </a:r>
                    </a:p>
                  </a:txBody>
                  <a:tcPr/>
                </a:tc>
                <a:tc>
                  <a:txBody>
                    <a:bodyPr/>
                    <a:lstStyle/>
                    <a:p>
                      <a:r>
                        <a:rPr lang="en-US" sz="1000"/>
                        <a:t>n/a</a:t>
                      </a:r>
                    </a:p>
                  </a:txBody>
                  <a:tcPr/>
                </a:tc>
                <a:tc>
                  <a:txBody>
                    <a:bodyPr/>
                    <a:lstStyle/>
                    <a:p>
                      <a:r>
                        <a:rPr lang="en-US" sz="1000"/>
                        <a:t>0.0 %</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3347146268"/>
                  </a:ext>
                </a:extLst>
              </a:tr>
            </a:tbl>
          </a:graphicData>
        </a:graphic>
      </p:graphicFrame>
      <p:sp>
        <p:nvSpPr>
          <p:cNvPr id="4" name="Text Placeholder 3">
            <a:extLst>
              <a:ext uri="{FF2B5EF4-FFF2-40B4-BE49-F238E27FC236}">
                <a16:creationId xmlns:a16="http://schemas.microsoft.com/office/drawing/2014/main" id="{1E24958A-2E73-4413-8CEA-C42FD43BC08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9547871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4A742-0EEB-4E46-B7D2-84B31BE0C80F}"/>
              </a:ext>
            </a:extLst>
          </p:cNvPr>
          <p:cNvSpPr>
            <a:spLocks noGrp="1"/>
          </p:cNvSpPr>
          <p:nvPr>
            <p:ph type="title"/>
          </p:nvPr>
        </p:nvSpPr>
        <p:spPr/>
        <p:txBody>
          <a:bodyPr/>
          <a:lstStyle/>
          <a:p>
            <a:r>
              <a:rPr lang="en-US"/>
              <a:t>LinkedIn Followers Total | Buss AG</a:t>
            </a:r>
          </a:p>
        </p:txBody>
      </p:sp>
      <p:graphicFrame>
        <p:nvGraphicFramePr>
          <p:cNvPr id="6" name="Chart Placeholder 5">
            <a:extLst>
              <a:ext uri="{FF2B5EF4-FFF2-40B4-BE49-F238E27FC236}">
                <a16:creationId xmlns:a16="http://schemas.microsoft.com/office/drawing/2014/main" id="{D7D014AE-C0CB-47CD-98AB-5E464141CE04}"/>
              </a:ext>
            </a:extLst>
          </p:cNvPr>
          <p:cNvGraphicFramePr>
            <a:graphicFrameLocks noGrp="1"/>
          </p:cNvGraphicFramePr>
          <p:nvPr>
            <p:ph type="chart" sz="quarter" idx="13"/>
            <p:extLst>
              <p:ext uri="{D42A27DB-BD31-4B8C-83A1-F6EECF244321}">
                <p14:modId xmlns:p14="http://schemas.microsoft.com/office/powerpoint/2010/main" val="16764044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5BCB5A-99CA-4ADF-BB1E-64AE70C9BBA3}"/>
              </a:ext>
            </a:extLst>
          </p:cNvPr>
          <p:cNvSpPr>
            <a:spLocks noGrp="1"/>
          </p:cNvSpPr>
          <p:nvPr>
            <p:ph type="body" sz="quarter" idx="14"/>
          </p:nvPr>
        </p:nvSpPr>
        <p:spPr/>
        <p:txBody>
          <a:bodyPr/>
          <a:lstStyle/>
          <a:p>
            <a:r>
              <a:rPr lang="en-US"/>
              <a:t>05/15/2018 - 05/31/2018</a:t>
            </a:r>
          </a:p>
        </p:txBody>
      </p:sp>
      <p:sp>
        <p:nvSpPr>
          <p:cNvPr id="5" name="Footer Placeholder 4">
            <a:extLst>
              <a:ext uri="{FF2B5EF4-FFF2-40B4-BE49-F238E27FC236}">
                <a16:creationId xmlns:a16="http://schemas.microsoft.com/office/drawing/2014/main" id="{64E2F815-3E2F-4B55-8F32-F48A66AABD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9177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026F8-175D-46AE-8B6B-7B115A67BFD5}"/>
              </a:ext>
            </a:extLst>
          </p:cNvPr>
          <p:cNvSpPr>
            <a:spLocks noGrp="1"/>
          </p:cNvSpPr>
          <p:nvPr>
            <p:ph type="title"/>
          </p:nvPr>
        </p:nvSpPr>
        <p:spPr/>
        <p:txBody>
          <a:bodyPr/>
          <a:lstStyle/>
          <a:p>
            <a:r>
              <a:rPr lang="en-US"/>
              <a:t>LinkedIn Followers Change | Buss AG</a:t>
            </a:r>
          </a:p>
        </p:txBody>
      </p:sp>
      <p:graphicFrame>
        <p:nvGraphicFramePr>
          <p:cNvPr id="6" name="Chart Placeholder 5">
            <a:extLst>
              <a:ext uri="{FF2B5EF4-FFF2-40B4-BE49-F238E27FC236}">
                <a16:creationId xmlns:a16="http://schemas.microsoft.com/office/drawing/2014/main" id="{AFFEB217-CE17-42DE-ACE6-06CB49DE48FF}"/>
              </a:ext>
            </a:extLst>
          </p:cNvPr>
          <p:cNvGraphicFramePr>
            <a:graphicFrameLocks noGrp="1"/>
          </p:cNvGraphicFramePr>
          <p:nvPr>
            <p:ph type="chart" sz="quarter" idx="13"/>
            <p:extLst>
              <p:ext uri="{D42A27DB-BD31-4B8C-83A1-F6EECF244321}">
                <p14:modId xmlns:p14="http://schemas.microsoft.com/office/powerpoint/2010/main" val="26572340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9039E2-52CC-4EBD-867C-A468603446CC}"/>
              </a:ext>
            </a:extLst>
          </p:cNvPr>
          <p:cNvSpPr>
            <a:spLocks noGrp="1"/>
          </p:cNvSpPr>
          <p:nvPr>
            <p:ph type="body" sz="quarter" idx="14"/>
          </p:nvPr>
        </p:nvSpPr>
        <p:spPr/>
        <p:txBody>
          <a:bodyPr/>
          <a:lstStyle/>
          <a:p>
            <a:r>
              <a:rPr lang="en-US"/>
              <a:t>05/15/2018 - 05/31/2018</a:t>
            </a:r>
          </a:p>
        </p:txBody>
      </p:sp>
      <p:sp>
        <p:nvSpPr>
          <p:cNvPr id="5" name="Footer Placeholder 4">
            <a:extLst>
              <a:ext uri="{FF2B5EF4-FFF2-40B4-BE49-F238E27FC236}">
                <a16:creationId xmlns:a16="http://schemas.microsoft.com/office/drawing/2014/main" id="{ED09124D-22CE-4F1D-94E6-61BA48C58D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74771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BC576-6BF3-42B5-B966-6F9516BD54A8}"/>
              </a:ext>
            </a:extLst>
          </p:cNvPr>
          <p:cNvSpPr>
            <a:spLocks noGrp="1"/>
          </p:cNvSpPr>
          <p:nvPr>
            <p:ph type="title"/>
          </p:nvPr>
        </p:nvSpPr>
        <p:spPr/>
        <p:txBody>
          <a:bodyPr/>
          <a:lstStyle/>
          <a:p>
            <a:r>
              <a:rPr lang="en-US"/>
              <a:t>LinkedIn Interaction Rate | Buss AG</a:t>
            </a:r>
          </a:p>
        </p:txBody>
      </p:sp>
      <p:graphicFrame>
        <p:nvGraphicFramePr>
          <p:cNvPr id="6" name="Chart Placeholder 5">
            <a:extLst>
              <a:ext uri="{FF2B5EF4-FFF2-40B4-BE49-F238E27FC236}">
                <a16:creationId xmlns:a16="http://schemas.microsoft.com/office/drawing/2014/main" id="{160EE776-8728-43EE-AC72-110A214E036B}"/>
              </a:ext>
            </a:extLst>
          </p:cNvPr>
          <p:cNvGraphicFramePr>
            <a:graphicFrameLocks noGrp="1"/>
          </p:cNvGraphicFramePr>
          <p:nvPr>
            <p:ph type="chart" sz="quarter" idx="13"/>
            <p:extLst>
              <p:ext uri="{D42A27DB-BD31-4B8C-83A1-F6EECF244321}">
                <p14:modId xmlns:p14="http://schemas.microsoft.com/office/powerpoint/2010/main" val="1531596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5CBF3F-55B5-4B6B-A2CD-03B4F938CD62}"/>
              </a:ext>
            </a:extLst>
          </p:cNvPr>
          <p:cNvSpPr>
            <a:spLocks noGrp="1"/>
          </p:cNvSpPr>
          <p:nvPr>
            <p:ph type="body" sz="quarter" idx="14"/>
          </p:nvPr>
        </p:nvSpPr>
        <p:spPr/>
        <p:txBody>
          <a:bodyPr/>
          <a:lstStyle/>
          <a:p>
            <a:r>
              <a:rPr lang="en-US"/>
              <a:t>05/15/2018 - 05/31/2018</a:t>
            </a:r>
          </a:p>
        </p:txBody>
      </p:sp>
      <p:sp>
        <p:nvSpPr>
          <p:cNvPr id="5" name="Footer Placeholder 4">
            <a:extLst>
              <a:ext uri="{FF2B5EF4-FFF2-40B4-BE49-F238E27FC236}">
                <a16:creationId xmlns:a16="http://schemas.microsoft.com/office/drawing/2014/main" id="{4B626AF8-6501-40FC-8E35-2BEFE4F776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32893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BABE7-5272-4FA6-986A-7328EC373413}"/>
              </a:ext>
            </a:extLst>
          </p:cNvPr>
          <p:cNvSpPr>
            <a:spLocks noGrp="1"/>
          </p:cNvSpPr>
          <p:nvPr>
            <p:ph type="title"/>
          </p:nvPr>
        </p:nvSpPr>
        <p:spPr/>
        <p:txBody>
          <a:bodyPr/>
          <a:lstStyle/>
          <a:p>
            <a:r>
              <a:rPr lang="en-US"/>
              <a:t>LinkedIn Interactions Distribution | Buss AG</a:t>
            </a:r>
          </a:p>
        </p:txBody>
      </p:sp>
      <p:graphicFrame>
        <p:nvGraphicFramePr>
          <p:cNvPr id="6" name="Chart Placeholder 5">
            <a:extLst>
              <a:ext uri="{FF2B5EF4-FFF2-40B4-BE49-F238E27FC236}">
                <a16:creationId xmlns:a16="http://schemas.microsoft.com/office/drawing/2014/main" id="{FCD44899-4DB2-459B-8DB7-05DE0B05DF00}"/>
              </a:ext>
            </a:extLst>
          </p:cNvPr>
          <p:cNvGraphicFramePr>
            <a:graphicFrameLocks noGrp="1"/>
          </p:cNvGraphicFramePr>
          <p:nvPr>
            <p:ph type="chart" sz="quarter" idx="13"/>
            <p:extLst>
              <p:ext uri="{D42A27DB-BD31-4B8C-83A1-F6EECF244321}">
                <p14:modId xmlns:p14="http://schemas.microsoft.com/office/powerpoint/2010/main" val="36511793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6D49A8-2CFE-453F-BF53-63131CE28D6A}"/>
              </a:ext>
            </a:extLst>
          </p:cNvPr>
          <p:cNvSpPr>
            <a:spLocks noGrp="1"/>
          </p:cNvSpPr>
          <p:nvPr>
            <p:ph type="body" sz="quarter" idx="14"/>
          </p:nvPr>
        </p:nvSpPr>
        <p:spPr/>
        <p:txBody>
          <a:bodyPr/>
          <a:lstStyle/>
          <a:p>
            <a:r>
              <a:rPr lang="en-US"/>
              <a:t>05/15/2018 - 05/31/2018</a:t>
            </a:r>
          </a:p>
        </p:txBody>
      </p:sp>
      <p:sp>
        <p:nvSpPr>
          <p:cNvPr id="5" name="Footer Placeholder 4">
            <a:extLst>
              <a:ext uri="{FF2B5EF4-FFF2-40B4-BE49-F238E27FC236}">
                <a16:creationId xmlns:a16="http://schemas.microsoft.com/office/drawing/2014/main" id="{488E7FF0-D4AE-4040-A81F-4634A95E28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65678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8F316-02F5-4A03-81FF-BAF426511BD8}"/>
              </a:ext>
            </a:extLst>
          </p:cNvPr>
          <p:cNvSpPr>
            <a:spLocks noGrp="1"/>
          </p:cNvSpPr>
          <p:nvPr>
            <p:ph type="title"/>
          </p:nvPr>
        </p:nvSpPr>
        <p:spPr/>
        <p:txBody>
          <a:bodyPr/>
          <a:lstStyle/>
          <a:p>
            <a:r>
              <a:rPr lang="en-US"/>
              <a:t>LinkedIn Interaction Rate By Update Type | Buss AG</a:t>
            </a:r>
          </a:p>
        </p:txBody>
      </p:sp>
      <p:graphicFrame>
        <p:nvGraphicFramePr>
          <p:cNvPr id="6" name="Chart Placeholder 5">
            <a:extLst>
              <a:ext uri="{FF2B5EF4-FFF2-40B4-BE49-F238E27FC236}">
                <a16:creationId xmlns:a16="http://schemas.microsoft.com/office/drawing/2014/main" id="{CA405791-8871-4F33-9F76-FD0DE6FFEF71}"/>
              </a:ext>
            </a:extLst>
          </p:cNvPr>
          <p:cNvGraphicFramePr>
            <a:graphicFrameLocks noGrp="1"/>
          </p:cNvGraphicFramePr>
          <p:nvPr>
            <p:ph type="chart" sz="quarter" idx="13"/>
            <p:extLst>
              <p:ext uri="{D42A27DB-BD31-4B8C-83A1-F6EECF244321}">
                <p14:modId xmlns:p14="http://schemas.microsoft.com/office/powerpoint/2010/main" val="32019466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9E81FD-4764-47E2-A281-CCBC6A9CEB2F}"/>
              </a:ext>
            </a:extLst>
          </p:cNvPr>
          <p:cNvSpPr>
            <a:spLocks noGrp="1"/>
          </p:cNvSpPr>
          <p:nvPr>
            <p:ph type="body" sz="quarter" idx="14"/>
          </p:nvPr>
        </p:nvSpPr>
        <p:spPr/>
        <p:txBody>
          <a:bodyPr/>
          <a:lstStyle/>
          <a:p>
            <a:r>
              <a:rPr lang="en-US"/>
              <a:t>05/15/2018 - 05/31/2018</a:t>
            </a:r>
          </a:p>
        </p:txBody>
      </p:sp>
      <p:sp>
        <p:nvSpPr>
          <p:cNvPr id="5" name="Footer Placeholder 4">
            <a:extLst>
              <a:ext uri="{FF2B5EF4-FFF2-40B4-BE49-F238E27FC236}">
                <a16:creationId xmlns:a16="http://schemas.microsoft.com/office/drawing/2014/main" id="{CFA09E43-9B98-413E-9798-F0FD6859C8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96500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5EA96-6098-473D-B646-3078BF463DE7}"/>
              </a:ext>
            </a:extLst>
          </p:cNvPr>
          <p:cNvSpPr>
            <a:spLocks noGrp="1"/>
          </p:cNvSpPr>
          <p:nvPr>
            <p:ph type="title"/>
          </p:nvPr>
        </p:nvSpPr>
        <p:spPr/>
        <p:txBody>
          <a:bodyPr/>
          <a:lstStyle/>
          <a:p>
            <a:r>
              <a:rPr lang="en-US"/>
              <a:t>LinkedIn Total Interactions | Buss AG</a:t>
            </a:r>
          </a:p>
        </p:txBody>
      </p:sp>
      <p:graphicFrame>
        <p:nvGraphicFramePr>
          <p:cNvPr id="6" name="Chart Placeholder 5">
            <a:extLst>
              <a:ext uri="{FF2B5EF4-FFF2-40B4-BE49-F238E27FC236}">
                <a16:creationId xmlns:a16="http://schemas.microsoft.com/office/drawing/2014/main" id="{5692B7AC-CB63-4DCA-A55D-BFC802182EB5}"/>
              </a:ext>
            </a:extLst>
          </p:cNvPr>
          <p:cNvGraphicFramePr>
            <a:graphicFrameLocks noGrp="1"/>
          </p:cNvGraphicFramePr>
          <p:nvPr>
            <p:ph type="chart" sz="quarter" idx="13"/>
            <p:extLst>
              <p:ext uri="{D42A27DB-BD31-4B8C-83A1-F6EECF244321}">
                <p14:modId xmlns:p14="http://schemas.microsoft.com/office/powerpoint/2010/main" val="8446220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109271-3996-4D27-8F90-0B9C896E0DD6}"/>
              </a:ext>
            </a:extLst>
          </p:cNvPr>
          <p:cNvSpPr>
            <a:spLocks noGrp="1"/>
          </p:cNvSpPr>
          <p:nvPr>
            <p:ph type="body" sz="quarter" idx="14"/>
          </p:nvPr>
        </p:nvSpPr>
        <p:spPr/>
        <p:txBody>
          <a:bodyPr/>
          <a:lstStyle/>
          <a:p>
            <a:r>
              <a:rPr lang="en-US"/>
              <a:t>05/15/2018 - 05/31/2018</a:t>
            </a:r>
          </a:p>
        </p:txBody>
      </p:sp>
      <p:sp>
        <p:nvSpPr>
          <p:cNvPr id="5" name="Footer Placeholder 4">
            <a:extLst>
              <a:ext uri="{FF2B5EF4-FFF2-40B4-BE49-F238E27FC236}">
                <a16:creationId xmlns:a16="http://schemas.microsoft.com/office/drawing/2014/main" id="{DFC2A8C9-881D-4885-A570-8FD9C5FF92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515561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261</Words>
  <Application>Microsoft Office PowerPoint</Application>
  <PresentationFormat>On-screen Show (4:3)</PresentationFormat>
  <Paragraphs>98</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quintly_template</vt:lpstr>
      <vt:lpstr>BUSS LinkedIn</vt:lpstr>
      <vt:lpstr>LinkedIn Key Metrics Table | Buss AG</vt:lpstr>
      <vt:lpstr>LinkedIn Updates Table | Buss AG - 1 of 2</vt:lpstr>
      <vt:lpstr>LinkedIn Updates Table | Buss AG - 2 of 2</vt:lpstr>
      <vt:lpstr>LinkedIn Followers Table | Buss AG</vt:lpstr>
      <vt:lpstr>LinkedIn Followers Total | Buss AG</vt:lpstr>
      <vt:lpstr>LinkedIn Followers Change | Buss AG</vt:lpstr>
      <vt:lpstr>LinkedIn Interaction Rate | Buss AG</vt:lpstr>
      <vt:lpstr>LinkedIn Interactions Distribution | Buss AG</vt:lpstr>
      <vt:lpstr>LinkedIn Interaction Rate By Update Type | Buss AG</vt:lpstr>
      <vt:lpstr>LinkedIn Total Interactions | Buss AG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BUSS LinkedIn</dc:title>
  <dc:creator>Administrator</dc:creator>
  <cp:lastModifiedBy>Administrator</cp:lastModifiedBy>
  <cp:revision>1</cp:revision>
  <dcterms:created xsi:type="dcterms:W3CDTF">2018-08-31T10:19:26Z</dcterms:created>
  <dcterms:modified xsi:type="dcterms:W3CDTF">2018-08-31T10:19:49Z</dcterms:modified>
</cp:coreProperties>
</file>