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zelhotels</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1689</c:v>
                </c:pt>
                <c:pt idx="1">
                  <c:v>1694</c:v>
                </c:pt>
                <c:pt idx="2">
                  <c:v>1700</c:v>
                </c:pt>
                <c:pt idx="3">
                  <c:v>1704</c:v>
                </c:pt>
                <c:pt idx="4">
                  <c:v>1709</c:v>
                </c:pt>
                <c:pt idx="5">
                  <c:v>1720</c:v>
                </c:pt>
                <c:pt idx="6">
                  <c:v>1727</c:v>
                </c:pt>
                <c:pt idx="7">
                  <c:v>1735</c:v>
                </c:pt>
                <c:pt idx="8">
                  <c:v>1742</c:v>
                </c:pt>
                <c:pt idx="9">
                  <c:v>1748</c:v>
                </c:pt>
                <c:pt idx="10">
                  <c:v>1755</c:v>
                </c:pt>
                <c:pt idx="11">
                  <c:v>1760</c:v>
                </c:pt>
                <c:pt idx="12">
                  <c:v>1772</c:v>
                </c:pt>
                <c:pt idx="13">
                  <c:v>1774</c:v>
                </c:pt>
                <c:pt idx="14">
                  <c:v>1778</c:v>
                </c:pt>
                <c:pt idx="15">
                  <c:v>1786</c:v>
                </c:pt>
                <c:pt idx="16">
                  <c:v>1797</c:v>
                </c:pt>
                <c:pt idx="17">
                  <c:v>1806</c:v>
                </c:pt>
                <c:pt idx="18">
                  <c:v>1825</c:v>
                </c:pt>
                <c:pt idx="19">
                  <c:v>1846</c:v>
                </c:pt>
                <c:pt idx="20">
                  <c:v>1854</c:v>
                </c:pt>
                <c:pt idx="21">
                  <c:v>1873</c:v>
                </c:pt>
                <c:pt idx="22">
                  <c:v>1881</c:v>
                </c:pt>
                <c:pt idx="23">
                  <c:v>1891</c:v>
                </c:pt>
                <c:pt idx="24">
                  <c:v>1894</c:v>
                </c:pt>
                <c:pt idx="25">
                  <c:v>1897</c:v>
                </c:pt>
                <c:pt idx="26">
                  <c:v>1895</c:v>
                </c:pt>
                <c:pt idx="27">
                  <c:v>1900</c:v>
                </c:pt>
                <c:pt idx="28">
                  <c:v>1902</c:v>
                </c:pt>
                <c:pt idx="29">
                  <c:v>1907</c:v>
                </c:pt>
                <c:pt idx="30">
                  <c:v>1913</c:v>
                </c:pt>
                <c:pt idx="31">
                  <c:v>1926</c:v>
                </c:pt>
                <c:pt idx="32">
                  <c:v>1935</c:v>
                </c:pt>
                <c:pt idx="33">
                  <c:v>1945</c:v>
                </c:pt>
                <c:pt idx="34">
                  <c:v>1948</c:v>
                </c:pt>
                <c:pt idx="35">
                  <c:v>1954</c:v>
                </c:pt>
                <c:pt idx="36">
                  <c:v>1955</c:v>
                </c:pt>
                <c:pt idx="37">
                  <c:v>1965</c:v>
                </c:pt>
                <c:pt idx="38">
                  <c:v>1970</c:v>
                </c:pt>
                <c:pt idx="39">
                  <c:v>1975</c:v>
                </c:pt>
                <c:pt idx="40">
                  <c:v>1978</c:v>
                </c:pt>
                <c:pt idx="41">
                  <c:v>1982</c:v>
                </c:pt>
                <c:pt idx="42">
                  <c:v>1988</c:v>
                </c:pt>
                <c:pt idx="43">
                  <c:v>1990</c:v>
                </c:pt>
                <c:pt idx="44">
                  <c:v>1996</c:v>
                </c:pt>
                <c:pt idx="45">
                  <c:v>2002</c:v>
                </c:pt>
                <c:pt idx="46">
                  <c:v>2003</c:v>
                </c:pt>
                <c:pt idx="47">
                  <c:v>2012</c:v>
                </c:pt>
                <c:pt idx="48">
                  <c:v>2020</c:v>
                </c:pt>
                <c:pt idx="49">
                  <c:v>2033</c:v>
                </c:pt>
                <c:pt idx="50">
                  <c:v>2036</c:v>
                </c:pt>
                <c:pt idx="51">
                  <c:v>2039</c:v>
                </c:pt>
                <c:pt idx="52">
                  <c:v>2043</c:v>
                </c:pt>
                <c:pt idx="53">
                  <c:v>2049</c:v>
                </c:pt>
                <c:pt idx="54">
                  <c:v>2051</c:v>
                </c:pt>
                <c:pt idx="55">
                  <c:v>2052</c:v>
                </c:pt>
                <c:pt idx="56">
                  <c:v>2058</c:v>
                </c:pt>
                <c:pt idx="57">
                  <c:v>2059</c:v>
                </c:pt>
                <c:pt idx="58">
                  <c:v>2062</c:v>
                </c:pt>
                <c:pt idx="59">
                  <c:v>2065</c:v>
                </c:pt>
                <c:pt idx="60">
                  <c:v>2070</c:v>
                </c:pt>
                <c:pt idx="61">
                  <c:v>2066</c:v>
                </c:pt>
                <c:pt idx="62">
                  <c:v>2073</c:v>
                </c:pt>
                <c:pt idx="63">
                  <c:v>2074</c:v>
                </c:pt>
                <c:pt idx="64">
                  <c:v>2081</c:v>
                </c:pt>
                <c:pt idx="65">
                  <c:v>2095</c:v>
                </c:pt>
                <c:pt idx="66">
                  <c:v>2105</c:v>
                </c:pt>
                <c:pt idx="67">
                  <c:v>2106</c:v>
                </c:pt>
                <c:pt idx="68">
                  <c:v>2111</c:v>
                </c:pt>
                <c:pt idx="69">
                  <c:v>2305</c:v>
                </c:pt>
                <c:pt idx="70">
                  <c:v>2380</c:v>
                </c:pt>
                <c:pt idx="71">
                  <c:v>2385</c:v>
                </c:pt>
                <c:pt idx="72">
                  <c:v>2394</c:v>
                </c:pt>
                <c:pt idx="73">
                  <c:v>2402</c:v>
                </c:pt>
                <c:pt idx="74">
                  <c:v>2407</c:v>
                </c:pt>
                <c:pt idx="75">
                  <c:v>2412</c:v>
                </c:pt>
                <c:pt idx="76">
                  <c:v>2415</c:v>
                </c:pt>
                <c:pt idx="77">
                  <c:v>2417</c:v>
                </c:pt>
                <c:pt idx="78">
                  <c:v>2424</c:v>
                </c:pt>
                <c:pt idx="79">
                  <c:v>2431</c:v>
                </c:pt>
                <c:pt idx="80">
                  <c:v>2433</c:v>
                </c:pt>
                <c:pt idx="81">
                  <c:v>2436</c:v>
                </c:pt>
                <c:pt idx="82">
                  <c:v>2437</c:v>
                </c:pt>
                <c:pt idx="83">
                  <c:v>2439</c:v>
                </c:pt>
                <c:pt idx="84">
                  <c:v>2448</c:v>
                </c:pt>
                <c:pt idx="85">
                  <c:v>2449</c:v>
                </c:pt>
                <c:pt idx="86">
                  <c:v>2454</c:v>
                </c:pt>
                <c:pt idx="87">
                  <c:v>2454</c:v>
                </c:pt>
                <c:pt idx="88">
                  <c:v>2459</c:v>
                </c:pt>
                <c:pt idx="89">
                  <c:v>2468</c:v>
                </c:pt>
                <c:pt idx="90">
                  <c:v>2472</c:v>
                </c:pt>
                <c:pt idx="91">
                  <c:v>2477</c:v>
                </c:pt>
                <c:pt idx="92">
                  <c:v>2480</c:v>
                </c:pt>
                <c:pt idx="93">
                  <c:v>2482</c:v>
                </c:pt>
                <c:pt idx="94">
                  <c:v>2481</c:v>
                </c:pt>
                <c:pt idx="95">
                  <c:v>2480</c:v>
                </c:pt>
                <c:pt idx="96">
                  <c:v>2478</c:v>
                </c:pt>
                <c:pt idx="97">
                  <c:v>2480</c:v>
                </c:pt>
                <c:pt idx="98">
                  <c:v>2479</c:v>
                </c:pt>
                <c:pt idx="99">
                  <c:v>2477</c:v>
                </c:pt>
                <c:pt idx="100">
                  <c:v>2485</c:v>
                </c:pt>
                <c:pt idx="101">
                  <c:v>2490</c:v>
                </c:pt>
                <c:pt idx="102">
                  <c:v>2496</c:v>
                </c:pt>
                <c:pt idx="103">
                  <c:v>2501</c:v>
                </c:pt>
                <c:pt idx="104">
                  <c:v>2507</c:v>
                </c:pt>
                <c:pt idx="105">
                  <c:v>2514</c:v>
                </c:pt>
                <c:pt idx="106">
                  <c:v>2513</c:v>
                </c:pt>
                <c:pt idx="107">
                  <c:v>2517</c:v>
                </c:pt>
                <c:pt idx="108">
                  <c:v>2525</c:v>
                </c:pt>
                <c:pt idx="109">
                  <c:v>2529</c:v>
                </c:pt>
                <c:pt idx="110">
                  <c:v>2533</c:v>
                </c:pt>
                <c:pt idx="111">
                  <c:v>2534</c:v>
                </c:pt>
                <c:pt idx="112">
                  <c:v>2539</c:v>
                </c:pt>
                <c:pt idx="113">
                  <c:v>2540</c:v>
                </c:pt>
                <c:pt idx="114">
                  <c:v>2547</c:v>
                </c:pt>
                <c:pt idx="115">
                  <c:v>2550</c:v>
                </c:pt>
                <c:pt idx="116">
                  <c:v>2553</c:v>
                </c:pt>
                <c:pt idx="117">
                  <c:v>2557</c:v>
                </c:pt>
                <c:pt idx="118">
                  <c:v>2560</c:v>
                </c:pt>
                <c:pt idx="119">
                  <c:v>2556</c:v>
                </c:pt>
                <c:pt idx="120">
                  <c:v>2560</c:v>
                </c:pt>
                <c:pt idx="121">
                  <c:v>2561</c:v>
                </c:pt>
                <c:pt idx="122">
                  <c:v>2568</c:v>
                </c:pt>
                <c:pt idx="123">
                  <c:v>2573</c:v>
                </c:pt>
                <c:pt idx="124">
                  <c:v>2586</c:v>
                </c:pt>
                <c:pt idx="125">
                  <c:v>2605</c:v>
                </c:pt>
                <c:pt idx="126">
                  <c:v>2625</c:v>
                </c:pt>
                <c:pt idx="127">
                  <c:v>2637</c:v>
                </c:pt>
                <c:pt idx="128">
                  <c:v>2641</c:v>
                </c:pt>
                <c:pt idx="129">
                  <c:v>2645</c:v>
                </c:pt>
                <c:pt idx="130">
                  <c:v>2670</c:v>
                </c:pt>
                <c:pt idx="131">
                  <c:v>2684</c:v>
                </c:pt>
                <c:pt idx="132">
                  <c:v>2689</c:v>
                </c:pt>
                <c:pt idx="133">
                  <c:v>2704</c:v>
                </c:pt>
                <c:pt idx="134">
                  <c:v>2715</c:v>
                </c:pt>
                <c:pt idx="135">
                  <c:v>3098</c:v>
                </c:pt>
                <c:pt idx="136">
                  <c:v>3589</c:v>
                </c:pt>
                <c:pt idx="137">
                  <c:v>3744</c:v>
                </c:pt>
                <c:pt idx="138">
                  <c:v>3821</c:v>
                </c:pt>
                <c:pt idx="139">
                  <c:v>3863</c:v>
                </c:pt>
                <c:pt idx="140">
                  <c:v>3889</c:v>
                </c:pt>
                <c:pt idx="141">
                  <c:v>3909</c:v>
                </c:pt>
                <c:pt idx="142">
                  <c:v>3948</c:v>
                </c:pt>
                <c:pt idx="143">
                  <c:v>3991</c:v>
                </c:pt>
                <c:pt idx="144">
                  <c:v>4034</c:v>
                </c:pt>
                <c:pt idx="145">
                  <c:v>4067</c:v>
                </c:pt>
                <c:pt idx="146">
                  <c:v>4096</c:v>
                </c:pt>
                <c:pt idx="147">
                  <c:v>4119</c:v>
                </c:pt>
                <c:pt idx="148">
                  <c:v>4161</c:v>
                </c:pt>
                <c:pt idx="149">
                  <c:v>4256</c:v>
                </c:pt>
                <c:pt idx="150">
                  <c:v>4439</c:v>
                </c:pt>
                <c:pt idx="151">
                  <c:v>4525</c:v>
                </c:pt>
                <c:pt idx="152">
                  <c:v>4577</c:v>
                </c:pt>
                <c:pt idx="153">
                  <c:v>4621</c:v>
                </c:pt>
                <c:pt idx="154">
                  <c:v>4670</c:v>
                </c:pt>
                <c:pt idx="155">
                  <c:v>4698</c:v>
                </c:pt>
                <c:pt idx="156">
                  <c:v>4738</c:v>
                </c:pt>
                <c:pt idx="157">
                  <c:v>4767</c:v>
                </c:pt>
                <c:pt idx="158">
                  <c:v>4812</c:v>
                </c:pt>
                <c:pt idx="159">
                  <c:v>4860</c:v>
                </c:pt>
                <c:pt idx="160">
                  <c:v>4907</c:v>
                </c:pt>
                <c:pt idx="161">
                  <c:v>4956</c:v>
                </c:pt>
                <c:pt idx="162">
                  <c:v>5011</c:v>
                </c:pt>
                <c:pt idx="163">
                  <c:v>5051</c:v>
                </c:pt>
                <c:pt idx="164">
                  <c:v>5077</c:v>
                </c:pt>
                <c:pt idx="165">
                  <c:v>5105</c:v>
                </c:pt>
                <c:pt idx="166">
                  <c:v>5126</c:v>
                </c:pt>
                <c:pt idx="167">
                  <c:v>5162</c:v>
                </c:pt>
                <c:pt idx="168">
                  <c:v>5197</c:v>
                </c:pt>
                <c:pt idx="169">
                  <c:v>5235</c:v>
                </c:pt>
                <c:pt idx="170">
                  <c:v>5270</c:v>
                </c:pt>
                <c:pt idx="171">
                  <c:v>5326</c:v>
                </c:pt>
                <c:pt idx="172">
                  <c:v>5384</c:v>
                </c:pt>
                <c:pt idx="173">
                  <c:v>5470</c:v>
                </c:pt>
                <c:pt idx="174">
                  <c:v>5506</c:v>
                </c:pt>
                <c:pt idx="175">
                  <c:v>5559</c:v>
                </c:pt>
                <c:pt idx="176">
                  <c:v>5585</c:v>
                </c:pt>
                <c:pt idx="177">
                  <c:v>5662</c:v>
                </c:pt>
                <c:pt idx="178">
                  <c:v>5763</c:v>
                </c:pt>
                <c:pt idx="179">
                  <c:v>7550</c:v>
                </c:pt>
                <c:pt idx="180">
                  <c:v>8477</c:v>
                </c:pt>
              </c:numCache>
            </c:numRef>
          </c:val>
          <c:smooth val="0"/>
          <c:extLst>
            <c:ext xmlns:c16="http://schemas.microsoft.com/office/drawing/2014/chart" uri="{C3380CC4-5D6E-409C-BE32-E72D297353CC}">
              <c16:uniqueId val="{00000000-7C23-4A52-9653-6A1E7D81DA37}"/>
            </c:ext>
          </c:extLst>
        </c:ser>
        <c:dLbls>
          <c:showLegendKey val="0"/>
          <c:showVal val="0"/>
          <c:showCatName val="0"/>
          <c:showSerName val="0"/>
          <c:showPercent val="0"/>
          <c:showBubbleSize val="0"/>
        </c:dLbls>
        <c:smooth val="0"/>
        <c:axId val="234008512"/>
        <c:axId val="234003920"/>
      </c:lineChart>
      <c:dateAx>
        <c:axId val="23400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003920"/>
        <c:crosses val="autoZero"/>
        <c:auto val="1"/>
        <c:lblOffset val="100"/>
        <c:baseTimeUnit val="days"/>
      </c:dateAx>
      <c:valAx>
        <c:axId val="23400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00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ZEL Hotels</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4</c:v>
                </c:pt>
                <c:pt idx="1">
                  <c:v>4</c:v>
                </c:pt>
                <c:pt idx="2">
                  <c:v>4</c:v>
                </c:pt>
                <c:pt idx="3">
                  <c:v>4</c:v>
                </c:pt>
                <c:pt idx="4">
                  <c:v>4</c:v>
                </c:pt>
                <c:pt idx="5">
                  <c:v>4</c:v>
                </c:pt>
                <c:pt idx="6">
                  <c:v>4</c:v>
                </c:pt>
                <c:pt idx="7">
                  <c:v>4</c:v>
                </c:pt>
                <c:pt idx="8">
                  <c:v>4</c:v>
                </c:pt>
                <c:pt idx="9">
                  <c:v>4</c:v>
                </c:pt>
                <c:pt idx="10">
                  <c:v>4</c:v>
                </c:pt>
                <c:pt idx="11">
                  <c:v>4</c:v>
                </c:pt>
                <c:pt idx="12">
                  <c:v>4</c:v>
                </c:pt>
                <c:pt idx="13">
                  <c:v>4</c:v>
                </c:pt>
                <c:pt idx="14">
                  <c:v>4</c:v>
                </c:pt>
                <c:pt idx="15">
                  <c:v>4</c:v>
                </c:pt>
                <c:pt idx="16">
                  <c:v>4</c:v>
                </c:pt>
                <c:pt idx="17">
                  <c:v>4</c:v>
                </c:pt>
                <c:pt idx="18">
                  <c:v>402</c:v>
                </c:pt>
                <c:pt idx="19">
                  <c:v>761</c:v>
                </c:pt>
                <c:pt idx="20">
                  <c:v>1060</c:v>
                </c:pt>
                <c:pt idx="21">
                  <c:v>1342</c:v>
                </c:pt>
                <c:pt idx="22">
                  <c:v>1623</c:v>
                </c:pt>
                <c:pt idx="23">
                  <c:v>1847</c:v>
                </c:pt>
                <c:pt idx="24">
                  <c:v>1846</c:v>
                </c:pt>
                <c:pt idx="25">
                  <c:v>1847</c:v>
                </c:pt>
                <c:pt idx="26">
                  <c:v>1849</c:v>
                </c:pt>
                <c:pt idx="27">
                  <c:v>1849</c:v>
                </c:pt>
                <c:pt idx="28">
                  <c:v>1849</c:v>
                </c:pt>
                <c:pt idx="29">
                  <c:v>1849</c:v>
                </c:pt>
                <c:pt idx="30">
                  <c:v>1850</c:v>
                </c:pt>
                <c:pt idx="31">
                  <c:v>1850</c:v>
                </c:pt>
                <c:pt idx="32">
                  <c:v>1850</c:v>
                </c:pt>
                <c:pt idx="33">
                  <c:v>1850</c:v>
                </c:pt>
                <c:pt idx="34">
                  <c:v>1849</c:v>
                </c:pt>
                <c:pt idx="35">
                  <c:v>1849</c:v>
                </c:pt>
                <c:pt idx="36">
                  <c:v>1850</c:v>
                </c:pt>
                <c:pt idx="37">
                  <c:v>1850</c:v>
                </c:pt>
                <c:pt idx="38">
                  <c:v>1850</c:v>
                </c:pt>
                <c:pt idx="39">
                  <c:v>1850</c:v>
                </c:pt>
                <c:pt idx="40">
                  <c:v>1850</c:v>
                </c:pt>
                <c:pt idx="41">
                  <c:v>1849</c:v>
                </c:pt>
                <c:pt idx="42">
                  <c:v>1849</c:v>
                </c:pt>
                <c:pt idx="43">
                  <c:v>1849</c:v>
                </c:pt>
                <c:pt idx="44">
                  <c:v>1849</c:v>
                </c:pt>
                <c:pt idx="45">
                  <c:v>1849</c:v>
                </c:pt>
                <c:pt idx="46">
                  <c:v>1849</c:v>
                </c:pt>
                <c:pt idx="47">
                  <c:v>1849</c:v>
                </c:pt>
                <c:pt idx="48">
                  <c:v>1849</c:v>
                </c:pt>
                <c:pt idx="49">
                  <c:v>1849</c:v>
                </c:pt>
                <c:pt idx="50">
                  <c:v>1849</c:v>
                </c:pt>
                <c:pt idx="51">
                  <c:v>1848</c:v>
                </c:pt>
                <c:pt idx="52">
                  <c:v>1847</c:v>
                </c:pt>
                <c:pt idx="53">
                  <c:v>1847</c:v>
                </c:pt>
                <c:pt idx="54">
                  <c:v>1847</c:v>
                </c:pt>
                <c:pt idx="55">
                  <c:v>1846</c:v>
                </c:pt>
                <c:pt idx="56">
                  <c:v>1846</c:v>
                </c:pt>
                <c:pt idx="57">
                  <c:v>1846</c:v>
                </c:pt>
                <c:pt idx="58">
                  <c:v>1845</c:v>
                </c:pt>
                <c:pt idx="59">
                  <c:v>1845</c:v>
                </c:pt>
                <c:pt idx="60">
                  <c:v>1844</c:v>
                </c:pt>
                <c:pt idx="61">
                  <c:v>1844</c:v>
                </c:pt>
                <c:pt idx="62">
                  <c:v>1844</c:v>
                </c:pt>
                <c:pt idx="63">
                  <c:v>1844</c:v>
                </c:pt>
                <c:pt idx="64">
                  <c:v>1844</c:v>
                </c:pt>
                <c:pt idx="65">
                  <c:v>1844</c:v>
                </c:pt>
                <c:pt idx="66">
                  <c:v>1844</c:v>
                </c:pt>
                <c:pt idx="67">
                  <c:v>1844</c:v>
                </c:pt>
                <c:pt idx="68">
                  <c:v>1844</c:v>
                </c:pt>
                <c:pt idx="69">
                  <c:v>1844</c:v>
                </c:pt>
                <c:pt idx="70">
                  <c:v>1844</c:v>
                </c:pt>
                <c:pt idx="71">
                  <c:v>1843</c:v>
                </c:pt>
                <c:pt idx="72">
                  <c:v>1841</c:v>
                </c:pt>
                <c:pt idx="73">
                  <c:v>1842</c:v>
                </c:pt>
                <c:pt idx="74">
                  <c:v>1842</c:v>
                </c:pt>
                <c:pt idx="75">
                  <c:v>1842</c:v>
                </c:pt>
                <c:pt idx="76">
                  <c:v>1841</c:v>
                </c:pt>
                <c:pt idx="77">
                  <c:v>1841</c:v>
                </c:pt>
                <c:pt idx="78">
                  <c:v>1841</c:v>
                </c:pt>
                <c:pt idx="79">
                  <c:v>1840</c:v>
                </c:pt>
                <c:pt idx="80">
                  <c:v>1840</c:v>
                </c:pt>
                <c:pt idx="81">
                  <c:v>1839</c:v>
                </c:pt>
                <c:pt idx="82">
                  <c:v>1839</c:v>
                </c:pt>
                <c:pt idx="83">
                  <c:v>1839</c:v>
                </c:pt>
                <c:pt idx="84">
                  <c:v>1839</c:v>
                </c:pt>
                <c:pt idx="85">
                  <c:v>1839</c:v>
                </c:pt>
                <c:pt idx="86">
                  <c:v>1838</c:v>
                </c:pt>
                <c:pt idx="87">
                  <c:v>1838</c:v>
                </c:pt>
                <c:pt idx="88">
                  <c:v>1837</c:v>
                </c:pt>
                <c:pt idx="89">
                  <c:v>1837</c:v>
                </c:pt>
                <c:pt idx="90">
                  <c:v>1837</c:v>
                </c:pt>
                <c:pt idx="91">
                  <c:v>1836</c:v>
                </c:pt>
                <c:pt idx="92">
                  <c:v>1836</c:v>
                </c:pt>
                <c:pt idx="93">
                  <c:v>1836</c:v>
                </c:pt>
                <c:pt idx="94">
                  <c:v>1836</c:v>
                </c:pt>
                <c:pt idx="95">
                  <c:v>1836</c:v>
                </c:pt>
                <c:pt idx="96">
                  <c:v>1836</c:v>
                </c:pt>
                <c:pt idx="97">
                  <c:v>1836</c:v>
                </c:pt>
                <c:pt idx="98">
                  <c:v>1836</c:v>
                </c:pt>
                <c:pt idx="99">
                  <c:v>1836</c:v>
                </c:pt>
                <c:pt idx="100">
                  <c:v>1836</c:v>
                </c:pt>
                <c:pt idx="101">
                  <c:v>1836</c:v>
                </c:pt>
                <c:pt idx="102">
                  <c:v>1836</c:v>
                </c:pt>
                <c:pt idx="103">
                  <c:v>1836</c:v>
                </c:pt>
                <c:pt idx="104">
                  <c:v>1836</c:v>
                </c:pt>
                <c:pt idx="105">
                  <c:v>1836</c:v>
                </c:pt>
                <c:pt idx="106">
                  <c:v>1836</c:v>
                </c:pt>
                <c:pt idx="107">
                  <c:v>1836</c:v>
                </c:pt>
                <c:pt idx="108">
                  <c:v>1836</c:v>
                </c:pt>
                <c:pt idx="109">
                  <c:v>1836</c:v>
                </c:pt>
                <c:pt idx="110">
                  <c:v>1836</c:v>
                </c:pt>
                <c:pt idx="111">
                  <c:v>1836</c:v>
                </c:pt>
                <c:pt idx="112">
                  <c:v>1836</c:v>
                </c:pt>
                <c:pt idx="113">
                  <c:v>1836</c:v>
                </c:pt>
                <c:pt idx="114">
                  <c:v>1837</c:v>
                </c:pt>
                <c:pt idx="115">
                  <c:v>1836</c:v>
                </c:pt>
                <c:pt idx="116">
                  <c:v>1835</c:v>
                </c:pt>
                <c:pt idx="117">
                  <c:v>1835</c:v>
                </c:pt>
                <c:pt idx="118">
                  <c:v>1835</c:v>
                </c:pt>
                <c:pt idx="119">
                  <c:v>1835</c:v>
                </c:pt>
                <c:pt idx="120">
                  <c:v>1835</c:v>
                </c:pt>
                <c:pt idx="121">
                  <c:v>1835</c:v>
                </c:pt>
                <c:pt idx="122">
                  <c:v>1835</c:v>
                </c:pt>
                <c:pt idx="123">
                  <c:v>1835</c:v>
                </c:pt>
                <c:pt idx="124">
                  <c:v>1853</c:v>
                </c:pt>
                <c:pt idx="125">
                  <c:v>1930</c:v>
                </c:pt>
                <c:pt idx="126">
                  <c:v>1993</c:v>
                </c:pt>
                <c:pt idx="127">
                  <c:v>2052</c:v>
                </c:pt>
                <c:pt idx="128">
                  <c:v>2052</c:v>
                </c:pt>
                <c:pt idx="129">
                  <c:v>2052</c:v>
                </c:pt>
                <c:pt idx="130">
                  <c:v>2052</c:v>
                </c:pt>
                <c:pt idx="131">
                  <c:v>2052</c:v>
                </c:pt>
                <c:pt idx="132">
                  <c:v>2052</c:v>
                </c:pt>
                <c:pt idx="133">
                  <c:v>2052</c:v>
                </c:pt>
                <c:pt idx="134">
                  <c:v>2052</c:v>
                </c:pt>
                <c:pt idx="135">
                  <c:v>2052</c:v>
                </c:pt>
                <c:pt idx="136">
                  <c:v>2052</c:v>
                </c:pt>
                <c:pt idx="137">
                  <c:v>2052</c:v>
                </c:pt>
                <c:pt idx="138">
                  <c:v>2052</c:v>
                </c:pt>
                <c:pt idx="139">
                  <c:v>2052</c:v>
                </c:pt>
                <c:pt idx="140">
                  <c:v>2052</c:v>
                </c:pt>
                <c:pt idx="141">
                  <c:v>2052</c:v>
                </c:pt>
                <c:pt idx="142">
                  <c:v>2052</c:v>
                </c:pt>
                <c:pt idx="143">
                  <c:v>2052</c:v>
                </c:pt>
                <c:pt idx="144">
                  <c:v>2052</c:v>
                </c:pt>
                <c:pt idx="145">
                  <c:v>2052</c:v>
                </c:pt>
                <c:pt idx="146">
                  <c:v>2052</c:v>
                </c:pt>
                <c:pt idx="147">
                  <c:v>2052</c:v>
                </c:pt>
                <c:pt idx="148">
                  <c:v>2091</c:v>
                </c:pt>
                <c:pt idx="149">
                  <c:v>2297</c:v>
                </c:pt>
                <c:pt idx="150">
                  <c:v>2483</c:v>
                </c:pt>
                <c:pt idx="151">
                  <c:v>2533</c:v>
                </c:pt>
                <c:pt idx="152">
                  <c:v>2540</c:v>
                </c:pt>
                <c:pt idx="153">
                  <c:v>2566</c:v>
                </c:pt>
                <c:pt idx="154">
                  <c:v>2614</c:v>
                </c:pt>
                <c:pt idx="155">
                  <c:v>2651</c:v>
                </c:pt>
                <c:pt idx="156">
                  <c:v>2688</c:v>
                </c:pt>
                <c:pt idx="157">
                  <c:v>2716</c:v>
                </c:pt>
                <c:pt idx="158">
                  <c:v>2746</c:v>
                </c:pt>
                <c:pt idx="159">
                  <c:v>2779</c:v>
                </c:pt>
                <c:pt idx="160">
                  <c:v>2817</c:v>
                </c:pt>
                <c:pt idx="161">
                  <c:v>2840</c:v>
                </c:pt>
                <c:pt idx="162">
                  <c:v>2853</c:v>
                </c:pt>
                <c:pt idx="163">
                  <c:v>2861</c:v>
                </c:pt>
                <c:pt idx="164">
                  <c:v>2883</c:v>
                </c:pt>
                <c:pt idx="165">
                  <c:v>2900</c:v>
                </c:pt>
                <c:pt idx="166">
                  <c:v>2911</c:v>
                </c:pt>
                <c:pt idx="167">
                  <c:v>2936</c:v>
                </c:pt>
                <c:pt idx="168">
                  <c:v>2966</c:v>
                </c:pt>
                <c:pt idx="169">
                  <c:v>3016</c:v>
                </c:pt>
                <c:pt idx="170">
                  <c:v>3090</c:v>
                </c:pt>
                <c:pt idx="171">
                  <c:v>3210</c:v>
                </c:pt>
                <c:pt idx="172">
                  <c:v>3335</c:v>
                </c:pt>
                <c:pt idx="173">
                  <c:v>3434</c:v>
                </c:pt>
                <c:pt idx="174">
                  <c:v>3549</c:v>
                </c:pt>
                <c:pt idx="175">
                  <c:v>3655</c:v>
                </c:pt>
                <c:pt idx="176">
                  <c:v>3742</c:v>
                </c:pt>
                <c:pt idx="177">
                  <c:v>3828</c:v>
                </c:pt>
                <c:pt idx="178">
                  <c:v>3919</c:v>
                </c:pt>
                <c:pt idx="179">
                  <c:v>4002</c:v>
                </c:pt>
                <c:pt idx="180">
                  <c:v>4107</c:v>
                </c:pt>
              </c:numCache>
            </c:numRef>
          </c:val>
          <c:smooth val="0"/>
          <c:extLst>
            <c:ext xmlns:c16="http://schemas.microsoft.com/office/drawing/2014/chart" uri="{C3380CC4-5D6E-409C-BE32-E72D297353CC}">
              <c16:uniqueId val="{00000000-C37B-4147-B4E8-946B90F8CB92}"/>
            </c:ext>
          </c:extLst>
        </c:ser>
        <c:dLbls>
          <c:showLegendKey val="0"/>
          <c:showVal val="0"/>
          <c:showCatName val="0"/>
          <c:showSerName val="0"/>
          <c:showPercent val="0"/>
          <c:showBubbleSize val="0"/>
        </c:dLbls>
        <c:smooth val="0"/>
        <c:axId val="234009168"/>
        <c:axId val="234002936"/>
      </c:lineChart>
      <c:dateAx>
        <c:axId val="23400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002936"/>
        <c:crosses val="autoZero"/>
        <c:auto val="1"/>
        <c:lblOffset val="100"/>
        <c:baseTimeUnit val="days"/>
      </c:dateAx>
      <c:valAx>
        <c:axId val="23400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00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1050E-EB6E-4E09-ADC6-2DDCC1A799A9}"/>
              </a:ext>
            </a:extLst>
          </p:cNvPr>
          <p:cNvSpPr>
            <a:spLocks noGrp="1"/>
          </p:cNvSpPr>
          <p:nvPr>
            <p:ph type="ctrTitle"/>
          </p:nvPr>
        </p:nvSpPr>
        <p:spPr/>
        <p:txBody>
          <a:bodyPr/>
          <a:lstStyle/>
          <a:p>
            <a:r>
              <a:rPr lang="en-US"/>
              <a:t>ORGANIC METRICS - BRANDS</a:t>
            </a:r>
          </a:p>
        </p:txBody>
      </p:sp>
      <p:sp>
        <p:nvSpPr>
          <p:cNvPr id="3" name="Subtitle 2">
            <a:extLst>
              <a:ext uri="{FF2B5EF4-FFF2-40B4-BE49-F238E27FC236}">
                <a16:creationId xmlns:a16="http://schemas.microsoft.com/office/drawing/2014/main" id="{CB77EBDA-4A10-4E1E-9AF7-0DE60AE9BE56}"/>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772785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E1570-A1EA-4D87-850A-F963FC8F7050}"/>
              </a:ext>
            </a:extLst>
          </p:cNvPr>
          <p:cNvSpPr>
            <a:spLocks noGrp="1"/>
          </p:cNvSpPr>
          <p:nvPr>
            <p:ph type="title"/>
          </p:nvPr>
        </p:nvSpPr>
        <p:spPr/>
        <p:txBody>
          <a:bodyPr/>
          <a:lstStyle/>
          <a:p>
            <a:r>
              <a:rPr lang="en-US"/>
              <a:t>Instagram Custom Posts Table | 2 profiles - 1 of 14</a:t>
            </a:r>
          </a:p>
        </p:txBody>
      </p:sp>
      <p:graphicFrame>
        <p:nvGraphicFramePr>
          <p:cNvPr id="5" name="Table Placeholder 4">
            <a:extLst>
              <a:ext uri="{FF2B5EF4-FFF2-40B4-BE49-F238E27FC236}">
                <a16:creationId xmlns:a16="http://schemas.microsoft.com/office/drawing/2014/main" id="{04774B68-5DA3-4E22-AFD1-E461AFA34AEA}"/>
              </a:ext>
            </a:extLst>
          </p:cNvPr>
          <p:cNvGraphicFramePr>
            <a:graphicFrameLocks noGrp="1"/>
          </p:cNvGraphicFramePr>
          <p:nvPr>
            <p:ph type="tbl" sz="quarter" idx="13"/>
            <p:extLst>
              <p:ext uri="{D42A27DB-BD31-4B8C-83A1-F6EECF244321}">
                <p14:modId xmlns:p14="http://schemas.microsoft.com/office/powerpoint/2010/main" val="246490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191123587"/>
                    </a:ext>
                  </a:extLst>
                </a:gridCol>
                <a:gridCol w="1152144">
                  <a:extLst>
                    <a:ext uri="{9D8B030D-6E8A-4147-A177-3AD203B41FA5}">
                      <a16:colId xmlns:a16="http://schemas.microsoft.com/office/drawing/2014/main" val="1986994809"/>
                    </a:ext>
                  </a:extLst>
                </a:gridCol>
                <a:gridCol w="1152144">
                  <a:extLst>
                    <a:ext uri="{9D8B030D-6E8A-4147-A177-3AD203B41FA5}">
                      <a16:colId xmlns:a16="http://schemas.microsoft.com/office/drawing/2014/main" val="2852709061"/>
                    </a:ext>
                  </a:extLst>
                </a:gridCol>
                <a:gridCol w="1152144">
                  <a:extLst>
                    <a:ext uri="{9D8B030D-6E8A-4147-A177-3AD203B41FA5}">
                      <a16:colId xmlns:a16="http://schemas.microsoft.com/office/drawing/2014/main" val="2270186498"/>
                    </a:ext>
                  </a:extLst>
                </a:gridCol>
                <a:gridCol w="1152144">
                  <a:extLst>
                    <a:ext uri="{9D8B030D-6E8A-4147-A177-3AD203B41FA5}">
                      <a16:colId xmlns:a16="http://schemas.microsoft.com/office/drawing/2014/main" val="176675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4072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- 2023-06-30 20:20:47</a:t>
                      </a:r>
                      <a:r>
                        <a:rPr kumimoji="0" lang="en-US" sz="1000" b="0" i="0" u="none" strike="noStrike" kern="1200" cap="none" spc="0" normalizeH="0" baseline="0" noProof="0">
                          <a:ln>
                            <a:noFill/>
                          </a:ln>
                          <a:solidFill>
                            <a:prstClr val="black"/>
                          </a:solidFill>
                          <a:effectLst/>
                          <a:uLnTx/>
                          <a:uFillTx/>
                          <a:latin typeface="Calibri"/>
                          <a:ea typeface="+mn-ea"/>
                          <a:cs typeface="+mn-cs"/>
                        </a:rPr>
                        <a:t>
 The opening of Zel Mallorca was a great success! 🙌🏼 Our guests enjoyed the top-notch food and drinks, and danced to the beats of @pacocolombas and @jordiruz until their feet allowed them. You could feel the Med vibe and charm in every corner. Thank you from the bottom of our hearts to everyone who made this possible.
We’re officially open. Come on in… ✨
#ZelHotels #BornInTheMed @rafaelnadal @besobeachmallorca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18923</a:t>
                      </a:r>
                    </a:p>
                  </a:txBody>
                  <a:tcPr/>
                </a:tc>
                <a:extLst>
                  <a:ext uri="{0D108BD9-81ED-4DB2-BD59-A6C34878D82A}">
                    <a16:rowId xmlns:a16="http://schemas.microsoft.com/office/drawing/2014/main" val="389439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- 2023-06-30 20:03:30</a:t>
                      </a:r>
                      <a:r>
                        <a:rPr kumimoji="0" lang="en-US" sz="1000" b="0" i="0" u="none" strike="noStrike" kern="1200" cap="none" spc="0" normalizeH="0" baseline="0" noProof="0">
                          <a:ln>
                            <a:noFill/>
                          </a:ln>
                          <a:solidFill>
                            <a:prstClr val="black"/>
                          </a:solidFill>
                          <a:effectLst/>
                          <a:uLnTx/>
                          <a:uFillTx/>
                          <a:latin typeface="Calibri"/>
                          <a:ea typeface="+mn-ea"/>
                          <a:cs typeface="+mn-cs"/>
                        </a:rPr>
                        <a:t>
 Who doesn’t want a refuge with open views to the infinite Mediterranean blue? Immerse in the tranquillity provided by the sound of the waves and relish the fresh air. You’re home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extLst>
                  <a:ext uri="{0D108BD9-81ED-4DB2-BD59-A6C34878D82A}">
                    <a16:rowId xmlns:a16="http://schemas.microsoft.com/office/drawing/2014/main" val="2193997722"/>
                  </a:ext>
                </a:extLst>
              </a:tr>
            </a:tbl>
          </a:graphicData>
        </a:graphic>
      </p:graphicFrame>
      <p:sp>
        <p:nvSpPr>
          <p:cNvPr id="4" name="Text Placeholder 3">
            <a:extLst>
              <a:ext uri="{FF2B5EF4-FFF2-40B4-BE49-F238E27FC236}">
                <a16:creationId xmlns:a16="http://schemas.microsoft.com/office/drawing/2014/main" id="{139107AF-2D54-46ED-86DE-564F80A0946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69998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0DDF-4FFF-43F1-984E-D352DC1888CD}"/>
              </a:ext>
            </a:extLst>
          </p:cNvPr>
          <p:cNvSpPr>
            <a:spLocks noGrp="1"/>
          </p:cNvSpPr>
          <p:nvPr>
            <p:ph type="title"/>
          </p:nvPr>
        </p:nvSpPr>
        <p:spPr/>
        <p:txBody>
          <a:bodyPr/>
          <a:lstStyle/>
          <a:p>
            <a:r>
              <a:rPr lang="en-US"/>
              <a:t>Instagram Custom Posts Table | 2 profiles - 2 of 14</a:t>
            </a:r>
          </a:p>
        </p:txBody>
      </p:sp>
      <p:graphicFrame>
        <p:nvGraphicFramePr>
          <p:cNvPr id="5" name="Table Placeholder 4">
            <a:extLst>
              <a:ext uri="{FF2B5EF4-FFF2-40B4-BE49-F238E27FC236}">
                <a16:creationId xmlns:a16="http://schemas.microsoft.com/office/drawing/2014/main" id="{38F981B7-7B46-491A-878B-1F8956C1ABC9}"/>
              </a:ext>
            </a:extLst>
          </p:cNvPr>
          <p:cNvGraphicFramePr>
            <a:graphicFrameLocks noGrp="1"/>
          </p:cNvGraphicFramePr>
          <p:nvPr>
            <p:ph type="tbl" sz="quarter" idx="13"/>
            <p:extLst>
              <p:ext uri="{D42A27DB-BD31-4B8C-83A1-F6EECF244321}">
                <p14:modId xmlns:p14="http://schemas.microsoft.com/office/powerpoint/2010/main" val="1745552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42467196"/>
                    </a:ext>
                  </a:extLst>
                </a:gridCol>
                <a:gridCol w="1152144">
                  <a:extLst>
                    <a:ext uri="{9D8B030D-6E8A-4147-A177-3AD203B41FA5}">
                      <a16:colId xmlns:a16="http://schemas.microsoft.com/office/drawing/2014/main" val="1372612029"/>
                    </a:ext>
                  </a:extLst>
                </a:gridCol>
                <a:gridCol w="1152144">
                  <a:extLst>
                    <a:ext uri="{9D8B030D-6E8A-4147-A177-3AD203B41FA5}">
                      <a16:colId xmlns:a16="http://schemas.microsoft.com/office/drawing/2014/main" val="262465333"/>
                    </a:ext>
                  </a:extLst>
                </a:gridCol>
                <a:gridCol w="1152144">
                  <a:extLst>
                    <a:ext uri="{9D8B030D-6E8A-4147-A177-3AD203B41FA5}">
                      <a16:colId xmlns:a16="http://schemas.microsoft.com/office/drawing/2014/main" val="3499338299"/>
                    </a:ext>
                  </a:extLst>
                </a:gridCol>
                <a:gridCol w="1152144">
                  <a:extLst>
                    <a:ext uri="{9D8B030D-6E8A-4147-A177-3AD203B41FA5}">
                      <a16:colId xmlns:a16="http://schemas.microsoft.com/office/drawing/2014/main" val="248387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624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- 2023-06-29 15:28:35</a:t>
                      </a:r>
                      <a:r>
                        <a:rPr kumimoji="0" lang="en-US" sz="1000" b="0" i="0" u="none" strike="noStrike" kern="1200" cap="none" spc="0" normalizeH="0" baseline="0" noProof="0">
                          <a:ln>
                            <a:noFill/>
                          </a:ln>
                          <a:solidFill>
                            <a:prstClr val="black"/>
                          </a:solidFill>
                          <a:effectLst/>
                          <a:uLnTx/>
                          <a:uFillTx/>
                          <a:latin typeface="Calibri"/>
                          <a:ea typeface="+mn-ea"/>
                          <a:cs typeface="+mn-cs"/>
                        </a:rPr>
                        <a:t>
 Gracias al gran trabajo de nuestro equipo para llegar a este momento, estoy feliz de presentar mi segunda casa en Mallorca—el primer hotel de la familia Zel.
El Mediterráneo es nuestro estilo de vida y ahora podréis experimentarlo de primera mano. Vuestro nuevo hogar junto al mar os espera. Estoy seguro de que disfrutaréis esta isla tanto como yo.
-
Thanks to the team’s superb work leading to this moment, I am thrilled to present my second home in Mallorca—the first hotel in the Zel family.
The Mediterranean is our way of life and now you’ll be able to experience it first-hand. Your new home by the sea is ready to welcome you. I’m sure you’ll enjoy the island as much as I have.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5796503"/>
                  </a:ext>
                </a:extLst>
              </a:tr>
            </a:tbl>
          </a:graphicData>
        </a:graphic>
      </p:graphicFrame>
      <p:sp>
        <p:nvSpPr>
          <p:cNvPr id="4" name="Text Placeholder 3">
            <a:extLst>
              <a:ext uri="{FF2B5EF4-FFF2-40B4-BE49-F238E27FC236}">
                <a16:creationId xmlns:a16="http://schemas.microsoft.com/office/drawing/2014/main" id="{A55BCD99-23B2-4958-99FF-CF221C1FB85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92806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F71B-3CF1-4693-BFE1-EF36ED480E47}"/>
              </a:ext>
            </a:extLst>
          </p:cNvPr>
          <p:cNvSpPr>
            <a:spLocks noGrp="1"/>
          </p:cNvSpPr>
          <p:nvPr>
            <p:ph type="title"/>
          </p:nvPr>
        </p:nvSpPr>
        <p:spPr/>
        <p:txBody>
          <a:bodyPr/>
          <a:lstStyle/>
          <a:p>
            <a:r>
              <a:rPr lang="en-US"/>
              <a:t>Instagram Custom Posts Table | 2 profiles - 3 of 14</a:t>
            </a:r>
          </a:p>
        </p:txBody>
      </p:sp>
      <p:graphicFrame>
        <p:nvGraphicFramePr>
          <p:cNvPr id="5" name="Table Placeholder 4">
            <a:extLst>
              <a:ext uri="{FF2B5EF4-FFF2-40B4-BE49-F238E27FC236}">
                <a16:creationId xmlns:a16="http://schemas.microsoft.com/office/drawing/2014/main" id="{F46E9DA8-BA2D-44B9-B4D4-89A141A11E82}"/>
              </a:ext>
            </a:extLst>
          </p:cNvPr>
          <p:cNvGraphicFramePr>
            <a:graphicFrameLocks noGrp="1"/>
          </p:cNvGraphicFramePr>
          <p:nvPr>
            <p:ph type="tbl" sz="quarter" idx="13"/>
            <p:extLst>
              <p:ext uri="{D42A27DB-BD31-4B8C-83A1-F6EECF244321}">
                <p14:modId xmlns:p14="http://schemas.microsoft.com/office/powerpoint/2010/main" val="119448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456002680"/>
                    </a:ext>
                  </a:extLst>
                </a:gridCol>
                <a:gridCol w="1152144">
                  <a:extLst>
                    <a:ext uri="{9D8B030D-6E8A-4147-A177-3AD203B41FA5}">
                      <a16:colId xmlns:a16="http://schemas.microsoft.com/office/drawing/2014/main" val="882962610"/>
                    </a:ext>
                  </a:extLst>
                </a:gridCol>
                <a:gridCol w="1152144">
                  <a:extLst>
                    <a:ext uri="{9D8B030D-6E8A-4147-A177-3AD203B41FA5}">
                      <a16:colId xmlns:a16="http://schemas.microsoft.com/office/drawing/2014/main" val="1957999538"/>
                    </a:ext>
                  </a:extLst>
                </a:gridCol>
                <a:gridCol w="1152144">
                  <a:extLst>
                    <a:ext uri="{9D8B030D-6E8A-4147-A177-3AD203B41FA5}">
                      <a16:colId xmlns:a16="http://schemas.microsoft.com/office/drawing/2014/main" val="746495969"/>
                    </a:ext>
                  </a:extLst>
                </a:gridCol>
                <a:gridCol w="1152144">
                  <a:extLst>
                    <a:ext uri="{9D8B030D-6E8A-4147-A177-3AD203B41FA5}">
                      <a16:colId xmlns:a16="http://schemas.microsoft.com/office/drawing/2014/main" val="385146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5418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- 2023-06-27 09:53:10</a:t>
                      </a:r>
                      <a:r>
                        <a:rPr kumimoji="0" lang="en-US" sz="1000" b="0" i="0" u="none" strike="noStrike" kern="1200" cap="none" spc="0" normalizeH="0" baseline="0" noProof="0">
                          <a:ln>
                            <a:noFill/>
                          </a:ln>
                          <a:solidFill>
                            <a:prstClr val="black"/>
                          </a:solidFill>
                          <a:effectLst/>
                          <a:uLnTx/>
                          <a:uFillTx/>
                          <a:latin typeface="Calibri"/>
                          <a:ea typeface="+mn-ea"/>
                          <a:cs typeface="+mn-cs"/>
                        </a:rPr>
                        <a:t>
 Fully submerge in the Mediterranean charm and our unique way of living life to the fullest. July is a buzzing time to enjoy the local culture and roam around the island 🏖️👇🏼
🎨 Visit the Museo Sa Bassa Blanca on a sunny day—a beautiful refuge for modern art lovers on a tranquil peninsula by Alcudia, in the north of the island.
🎶 Es Jardí Festival takes over the old Aquapark Calvià for a series of concerts throughout the whole month of July. From classical to pop to folk, there’s something for everyone.
🛍️ Shop for typical Majorcan specialties like sobrasada and ensaimada at the Sineu Farmer’s Market. Every Wednesday from 8am to 1pm. There are many more local markets to discover around the island for fresh produce and arts and crafts.
⛵ Starting on July 29, follow the epic Copa del Rey sailing competition in the bay of Palma.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4094678"/>
                  </a:ext>
                </a:extLst>
              </a:tr>
            </a:tbl>
          </a:graphicData>
        </a:graphic>
      </p:graphicFrame>
      <p:sp>
        <p:nvSpPr>
          <p:cNvPr id="4" name="Text Placeholder 3">
            <a:extLst>
              <a:ext uri="{FF2B5EF4-FFF2-40B4-BE49-F238E27FC236}">
                <a16:creationId xmlns:a16="http://schemas.microsoft.com/office/drawing/2014/main" id="{61439598-050A-47D4-AD45-38994B01A93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44646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57063-1B1A-4414-A460-7FE92F77C4A2}"/>
              </a:ext>
            </a:extLst>
          </p:cNvPr>
          <p:cNvSpPr>
            <a:spLocks noGrp="1"/>
          </p:cNvSpPr>
          <p:nvPr>
            <p:ph type="title"/>
          </p:nvPr>
        </p:nvSpPr>
        <p:spPr/>
        <p:txBody>
          <a:bodyPr/>
          <a:lstStyle/>
          <a:p>
            <a:r>
              <a:rPr lang="en-US"/>
              <a:t>Instagram Custom Posts Table | 2 profiles - 4 of 14</a:t>
            </a:r>
          </a:p>
        </p:txBody>
      </p:sp>
      <p:graphicFrame>
        <p:nvGraphicFramePr>
          <p:cNvPr id="5" name="Table Placeholder 4">
            <a:extLst>
              <a:ext uri="{FF2B5EF4-FFF2-40B4-BE49-F238E27FC236}">
                <a16:creationId xmlns:a16="http://schemas.microsoft.com/office/drawing/2014/main" id="{8C0CDA97-973E-458D-A491-A4702882A46F}"/>
              </a:ext>
            </a:extLst>
          </p:cNvPr>
          <p:cNvGraphicFramePr>
            <a:graphicFrameLocks noGrp="1"/>
          </p:cNvGraphicFramePr>
          <p:nvPr>
            <p:ph type="tbl" sz="quarter" idx="13"/>
            <p:extLst>
              <p:ext uri="{D42A27DB-BD31-4B8C-83A1-F6EECF244321}">
                <p14:modId xmlns:p14="http://schemas.microsoft.com/office/powerpoint/2010/main" val="13924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47307016"/>
                    </a:ext>
                  </a:extLst>
                </a:gridCol>
                <a:gridCol w="1152144">
                  <a:extLst>
                    <a:ext uri="{9D8B030D-6E8A-4147-A177-3AD203B41FA5}">
                      <a16:colId xmlns:a16="http://schemas.microsoft.com/office/drawing/2014/main" val="1598571924"/>
                    </a:ext>
                  </a:extLst>
                </a:gridCol>
                <a:gridCol w="1152144">
                  <a:extLst>
                    <a:ext uri="{9D8B030D-6E8A-4147-A177-3AD203B41FA5}">
                      <a16:colId xmlns:a16="http://schemas.microsoft.com/office/drawing/2014/main" val="161296819"/>
                    </a:ext>
                  </a:extLst>
                </a:gridCol>
                <a:gridCol w="1152144">
                  <a:extLst>
                    <a:ext uri="{9D8B030D-6E8A-4147-A177-3AD203B41FA5}">
                      <a16:colId xmlns:a16="http://schemas.microsoft.com/office/drawing/2014/main" val="2382195508"/>
                    </a:ext>
                  </a:extLst>
                </a:gridCol>
                <a:gridCol w="1152144">
                  <a:extLst>
                    <a:ext uri="{9D8B030D-6E8A-4147-A177-3AD203B41FA5}">
                      <a16:colId xmlns:a16="http://schemas.microsoft.com/office/drawing/2014/main" val="962996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02623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- 2023-06-25 18:00:31</a:t>
                      </a:r>
                      <a:r>
                        <a:rPr kumimoji="0" lang="en-US" sz="1000" b="0" i="0" u="none" strike="noStrike" kern="1200" cap="none" spc="0" normalizeH="0" baseline="0" noProof="0">
                          <a:ln>
                            <a:noFill/>
                          </a:ln>
                          <a:solidFill>
                            <a:prstClr val="black"/>
                          </a:solidFill>
                          <a:effectLst/>
                          <a:uLnTx/>
                          <a:uFillTx/>
                          <a:latin typeface="Calibri"/>
                          <a:ea typeface="+mn-ea"/>
                          <a:cs typeface="+mn-cs"/>
                        </a:rPr>
                        <a:t>
 Meet the room—Zel Junior Suite with Mediterranean View
A more spacious room where natural light is the star of the show. As well as enjoying the views of the Mediterranean from your balcony, you’ll be able to truly unwind under the stars with its freestanding panoramic shower.
Book your room now [link in bio]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251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- 2023-06-22 16:58:34</a:t>
                      </a:r>
                      <a:r>
                        <a:rPr kumimoji="0" lang="en-US" sz="1000" b="0" i="0" u="none" strike="noStrike" kern="1200" cap="none" spc="0" normalizeH="0" baseline="0" noProof="0">
                          <a:ln>
                            <a:noFill/>
                          </a:ln>
                          <a:solidFill>
                            <a:prstClr val="black"/>
                          </a:solidFill>
                          <a:effectLst/>
                          <a:uLnTx/>
                          <a:uFillTx/>
                          <a:latin typeface="Calibri"/>
                          <a:ea typeface="+mn-ea"/>
                          <a:cs typeface="+mn-cs"/>
                        </a:rPr>
                        <a:t>
 WE’RE OPEN! 🙌🏼
On a prime location on the southern coast of the island, Zel Mallorca will ensure the best experience for all your senses as you soak up the Mediterranean vibe.
Let Zel in. Welcome to your home in the Med.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15471</a:t>
                      </a:r>
                    </a:p>
                  </a:txBody>
                  <a:tcPr/>
                </a:tc>
                <a:extLst>
                  <a:ext uri="{0D108BD9-81ED-4DB2-BD59-A6C34878D82A}">
                    <a16:rowId xmlns:a16="http://schemas.microsoft.com/office/drawing/2014/main" val="4086109847"/>
                  </a:ext>
                </a:extLst>
              </a:tr>
            </a:tbl>
          </a:graphicData>
        </a:graphic>
      </p:graphicFrame>
      <p:sp>
        <p:nvSpPr>
          <p:cNvPr id="4" name="Text Placeholder 3">
            <a:extLst>
              <a:ext uri="{FF2B5EF4-FFF2-40B4-BE49-F238E27FC236}">
                <a16:creationId xmlns:a16="http://schemas.microsoft.com/office/drawing/2014/main" id="{DD36D809-B72F-4CE2-AC5A-D220D9B432A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58319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49A0F-9D1A-4BBD-A4B3-84632BAA5C6F}"/>
              </a:ext>
            </a:extLst>
          </p:cNvPr>
          <p:cNvSpPr>
            <a:spLocks noGrp="1"/>
          </p:cNvSpPr>
          <p:nvPr>
            <p:ph type="title"/>
          </p:nvPr>
        </p:nvSpPr>
        <p:spPr/>
        <p:txBody>
          <a:bodyPr/>
          <a:lstStyle/>
          <a:p>
            <a:r>
              <a:rPr lang="en-US"/>
              <a:t>Instagram Custom Posts Table | 2 profiles - 5 of 14</a:t>
            </a:r>
          </a:p>
        </p:txBody>
      </p:sp>
      <p:graphicFrame>
        <p:nvGraphicFramePr>
          <p:cNvPr id="5" name="Table Placeholder 4">
            <a:extLst>
              <a:ext uri="{FF2B5EF4-FFF2-40B4-BE49-F238E27FC236}">
                <a16:creationId xmlns:a16="http://schemas.microsoft.com/office/drawing/2014/main" id="{203FC108-18A7-41C0-BADB-D6720F783AFF}"/>
              </a:ext>
            </a:extLst>
          </p:cNvPr>
          <p:cNvGraphicFramePr>
            <a:graphicFrameLocks noGrp="1"/>
          </p:cNvGraphicFramePr>
          <p:nvPr>
            <p:ph type="tbl" sz="quarter" idx="13"/>
            <p:extLst>
              <p:ext uri="{D42A27DB-BD31-4B8C-83A1-F6EECF244321}">
                <p14:modId xmlns:p14="http://schemas.microsoft.com/office/powerpoint/2010/main" val="126525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62816428"/>
                    </a:ext>
                  </a:extLst>
                </a:gridCol>
                <a:gridCol w="1152144">
                  <a:extLst>
                    <a:ext uri="{9D8B030D-6E8A-4147-A177-3AD203B41FA5}">
                      <a16:colId xmlns:a16="http://schemas.microsoft.com/office/drawing/2014/main" val="2321632460"/>
                    </a:ext>
                  </a:extLst>
                </a:gridCol>
                <a:gridCol w="1152144">
                  <a:extLst>
                    <a:ext uri="{9D8B030D-6E8A-4147-A177-3AD203B41FA5}">
                      <a16:colId xmlns:a16="http://schemas.microsoft.com/office/drawing/2014/main" val="225971552"/>
                    </a:ext>
                  </a:extLst>
                </a:gridCol>
                <a:gridCol w="1152144">
                  <a:extLst>
                    <a:ext uri="{9D8B030D-6E8A-4147-A177-3AD203B41FA5}">
                      <a16:colId xmlns:a16="http://schemas.microsoft.com/office/drawing/2014/main" val="2704438743"/>
                    </a:ext>
                  </a:extLst>
                </a:gridCol>
                <a:gridCol w="1152144">
                  <a:extLst>
                    <a:ext uri="{9D8B030D-6E8A-4147-A177-3AD203B41FA5}">
                      <a16:colId xmlns:a16="http://schemas.microsoft.com/office/drawing/2014/main" val="295162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5714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- 2023-06-21 20:22:00</a:t>
                      </a:r>
                      <a:r>
                        <a:rPr kumimoji="0" lang="en-US" sz="1000" b="0" i="0" u="none" strike="noStrike" kern="1200" cap="none" spc="0" normalizeH="0" baseline="0" noProof="0">
                          <a:ln>
                            <a:noFill/>
                          </a:ln>
                          <a:solidFill>
                            <a:prstClr val="black"/>
                          </a:solidFill>
                          <a:effectLst/>
                          <a:uLnTx/>
                          <a:uFillTx/>
                          <a:latin typeface="Calibri"/>
                          <a:ea typeface="+mn-ea"/>
                          <a:cs typeface="+mn-cs"/>
                        </a:rPr>
                        <a:t>
 Este viernes estaremos todos juntos para celebrar la noche más especial del año en Zel Mallorca. Reserva ahora y disfruta la noche de San Juan con nosotros. ✨
This Friday we get together to celebrate the most special night of the year at Zel Mallorca. Book now and enjoy the night of San Juan with us.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9621</a:t>
                      </a:r>
                    </a:p>
                  </a:txBody>
                  <a:tcPr/>
                </a:tc>
                <a:extLst>
                  <a:ext uri="{0D108BD9-81ED-4DB2-BD59-A6C34878D82A}">
                    <a16:rowId xmlns:a16="http://schemas.microsoft.com/office/drawing/2014/main" val="14405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- 2023-06-21 20:00:39</a:t>
                      </a:r>
                      <a:r>
                        <a:rPr kumimoji="0" lang="en-US" sz="1000" b="0" i="0" u="none" strike="noStrike" kern="1200" cap="none" spc="0" normalizeH="0" baseline="0" noProof="0">
                          <a:ln>
                            <a:noFill/>
                          </a:ln>
                          <a:solidFill>
                            <a:prstClr val="black"/>
                          </a:solidFill>
                          <a:effectLst/>
                          <a:uLnTx/>
                          <a:uFillTx/>
                          <a:latin typeface="Calibri"/>
                          <a:ea typeface="+mn-ea"/>
                          <a:cs typeface="+mn-cs"/>
                        </a:rPr>
                        <a:t>
 Meet the room—Zel Premier Room with Mediterranean View
A room centred around your comfort, designed in a refreshing aesthetic inspired by the carefree vitality of the Mediterranean. The private balcony with stunning views of the sea is ideal for taking a siesta, sunbathing under the Balearic sun or reading a book, coffee in hand. 
Book your room now [link in bio]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9766103"/>
                  </a:ext>
                </a:extLst>
              </a:tr>
            </a:tbl>
          </a:graphicData>
        </a:graphic>
      </p:graphicFrame>
      <p:sp>
        <p:nvSpPr>
          <p:cNvPr id="4" name="Text Placeholder 3">
            <a:extLst>
              <a:ext uri="{FF2B5EF4-FFF2-40B4-BE49-F238E27FC236}">
                <a16:creationId xmlns:a16="http://schemas.microsoft.com/office/drawing/2014/main" id="{21A4E777-E58E-4F6D-8952-D4713D69037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17280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AAE8-6DB8-4EF2-B6F9-E935B26401D5}"/>
              </a:ext>
            </a:extLst>
          </p:cNvPr>
          <p:cNvSpPr>
            <a:spLocks noGrp="1"/>
          </p:cNvSpPr>
          <p:nvPr>
            <p:ph type="title"/>
          </p:nvPr>
        </p:nvSpPr>
        <p:spPr/>
        <p:txBody>
          <a:bodyPr/>
          <a:lstStyle/>
          <a:p>
            <a:r>
              <a:rPr lang="en-US"/>
              <a:t>Instagram Custom Posts Table | 2 profiles - 6 of 14</a:t>
            </a:r>
          </a:p>
        </p:txBody>
      </p:sp>
      <p:graphicFrame>
        <p:nvGraphicFramePr>
          <p:cNvPr id="5" name="Table Placeholder 4">
            <a:extLst>
              <a:ext uri="{FF2B5EF4-FFF2-40B4-BE49-F238E27FC236}">
                <a16:creationId xmlns:a16="http://schemas.microsoft.com/office/drawing/2014/main" id="{EC4D0CB6-C9D8-4D2B-8A00-9894EE222BBE}"/>
              </a:ext>
            </a:extLst>
          </p:cNvPr>
          <p:cNvGraphicFramePr>
            <a:graphicFrameLocks noGrp="1"/>
          </p:cNvGraphicFramePr>
          <p:nvPr>
            <p:ph type="tbl" sz="quarter" idx="13"/>
            <p:extLst>
              <p:ext uri="{D42A27DB-BD31-4B8C-83A1-F6EECF244321}">
                <p14:modId xmlns:p14="http://schemas.microsoft.com/office/powerpoint/2010/main" val="139844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169908912"/>
                    </a:ext>
                  </a:extLst>
                </a:gridCol>
                <a:gridCol w="1152144">
                  <a:extLst>
                    <a:ext uri="{9D8B030D-6E8A-4147-A177-3AD203B41FA5}">
                      <a16:colId xmlns:a16="http://schemas.microsoft.com/office/drawing/2014/main" val="864901784"/>
                    </a:ext>
                  </a:extLst>
                </a:gridCol>
                <a:gridCol w="1152144">
                  <a:extLst>
                    <a:ext uri="{9D8B030D-6E8A-4147-A177-3AD203B41FA5}">
                      <a16:colId xmlns:a16="http://schemas.microsoft.com/office/drawing/2014/main" val="3477072995"/>
                    </a:ext>
                  </a:extLst>
                </a:gridCol>
                <a:gridCol w="1152144">
                  <a:extLst>
                    <a:ext uri="{9D8B030D-6E8A-4147-A177-3AD203B41FA5}">
                      <a16:colId xmlns:a16="http://schemas.microsoft.com/office/drawing/2014/main" val="3450043147"/>
                    </a:ext>
                  </a:extLst>
                </a:gridCol>
                <a:gridCol w="1152144">
                  <a:extLst>
                    <a:ext uri="{9D8B030D-6E8A-4147-A177-3AD203B41FA5}">
                      <a16:colId xmlns:a16="http://schemas.microsoft.com/office/drawing/2014/main" val="238715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315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- 2023-06-20 20:01:11</a:t>
                      </a:r>
                      <a:r>
                        <a:rPr kumimoji="0" lang="en-US" sz="1000" b="0" i="0" u="none" strike="noStrike" kern="1200" cap="none" spc="0" normalizeH="0" baseline="0" noProof="0">
                          <a:ln>
                            <a:noFill/>
                          </a:ln>
                          <a:solidFill>
                            <a:prstClr val="black"/>
                          </a:solidFill>
                          <a:effectLst/>
                          <a:uLnTx/>
                          <a:uFillTx/>
                          <a:latin typeface="Calibri"/>
                          <a:ea typeface="+mn-ea"/>
                          <a:cs typeface="+mn-cs"/>
                        </a:rPr>
                        <a:t>
 Two days left… ✌🏼☀️
We’ve been waiting to share this moment with you for way too long, but the wait is almost over…
Zel is not just a hotel, it contains the Mediterranean lifestyle in all its corners and experiences. Are you ready for a transformative holiday submerged in our unique way of living life to the fullest?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8847</a:t>
                      </a:r>
                    </a:p>
                  </a:txBody>
                  <a:tcPr/>
                </a:tc>
                <a:extLst>
                  <a:ext uri="{0D108BD9-81ED-4DB2-BD59-A6C34878D82A}">
                    <a16:rowId xmlns:a16="http://schemas.microsoft.com/office/drawing/2014/main" val="23843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- 2023-06-20 11:55:40</a:t>
                      </a:r>
                      <a:r>
                        <a:rPr kumimoji="0" lang="en-US" sz="1000" b="0" i="0" u="none" strike="noStrike" kern="1200" cap="none" spc="0" normalizeH="0" baseline="0" noProof="0">
                          <a:ln>
                            <a:noFill/>
                          </a:ln>
                          <a:solidFill>
                            <a:prstClr val="black"/>
                          </a:solidFill>
                          <a:effectLst/>
                          <a:uLnTx/>
                          <a:uFillTx/>
                          <a:latin typeface="Calibri"/>
                          <a:ea typeface="+mn-ea"/>
                          <a:cs typeface="+mn-cs"/>
                        </a:rPr>
                        <a:t>
 We like to keep good company. That’s why Zel is proud to present @besobeach as our new partner.
BESO is a unique concept that merges delicious food, drinks, fashion, music and lifestyle in a gorgeous setting. And since the Mediterranean essence roots both of our philosophies—beach, fun and good vibes have organically brought us together to deliver the best experience for your senses.
Because a promising relationship always starts with a kiss.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22711</a:t>
                      </a:r>
                    </a:p>
                  </a:txBody>
                  <a:tcPr/>
                </a:tc>
                <a:extLst>
                  <a:ext uri="{0D108BD9-81ED-4DB2-BD59-A6C34878D82A}">
                    <a16:rowId xmlns:a16="http://schemas.microsoft.com/office/drawing/2014/main" val="3368166718"/>
                  </a:ext>
                </a:extLst>
              </a:tr>
            </a:tbl>
          </a:graphicData>
        </a:graphic>
      </p:graphicFrame>
      <p:sp>
        <p:nvSpPr>
          <p:cNvPr id="4" name="Text Placeholder 3">
            <a:extLst>
              <a:ext uri="{FF2B5EF4-FFF2-40B4-BE49-F238E27FC236}">
                <a16:creationId xmlns:a16="http://schemas.microsoft.com/office/drawing/2014/main" id="{D6E021F7-B5B4-482F-B224-6EFE03BD245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55672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DE424-CB5D-4C36-9897-A3F236A59615}"/>
              </a:ext>
            </a:extLst>
          </p:cNvPr>
          <p:cNvSpPr>
            <a:spLocks noGrp="1"/>
          </p:cNvSpPr>
          <p:nvPr>
            <p:ph type="title"/>
          </p:nvPr>
        </p:nvSpPr>
        <p:spPr/>
        <p:txBody>
          <a:bodyPr/>
          <a:lstStyle/>
          <a:p>
            <a:r>
              <a:rPr lang="en-US"/>
              <a:t>Instagram Custom Posts Table | 2 profiles - 7 of 14</a:t>
            </a:r>
          </a:p>
        </p:txBody>
      </p:sp>
      <p:graphicFrame>
        <p:nvGraphicFramePr>
          <p:cNvPr id="5" name="Table Placeholder 4">
            <a:extLst>
              <a:ext uri="{FF2B5EF4-FFF2-40B4-BE49-F238E27FC236}">
                <a16:creationId xmlns:a16="http://schemas.microsoft.com/office/drawing/2014/main" id="{66E7CF22-BB94-4654-A037-236C444FD00D}"/>
              </a:ext>
            </a:extLst>
          </p:cNvPr>
          <p:cNvGraphicFramePr>
            <a:graphicFrameLocks noGrp="1"/>
          </p:cNvGraphicFramePr>
          <p:nvPr>
            <p:ph type="tbl" sz="quarter" idx="13"/>
            <p:extLst>
              <p:ext uri="{D42A27DB-BD31-4B8C-83A1-F6EECF244321}">
                <p14:modId xmlns:p14="http://schemas.microsoft.com/office/powerpoint/2010/main" val="73088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18550245"/>
                    </a:ext>
                  </a:extLst>
                </a:gridCol>
                <a:gridCol w="1152144">
                  <a:extLst>
                    <a:ext uri="{9D8B030D-6E8A-4147-A177-3AD203B41FA5}">
                      <a16:colId xmlns:a16="http://schemas.microsoft.com/office/drawing/2014/main" val="620012265"/>
                    </a:ext>
                  </a:extLst>
                </a:gridCol>
                <a:gridCol w="1152144">
                  <a:extLst>
                    <a:ext uri="{9D8B030D-6E8A-4147-A177-3AD203B41FA5}">
                      <a16:colId xmlns:a16="http://schemas.microsoft.com/office/drawing/2014/main" val="3872172567"/>
                    </a:ext>
                  </a:extLst>
                </a:gridCol>
                <a:gridCol w="1152144">
                  <a:extLst>
                    <a:ext uri="{9D8B030D-6E8A-4147-A177-3AD203B41FA5}">
                      <a16:colId xmlns:a16="http://schemas.microsoft.com/office/drawing/2014/main" val="480365779"/>
                    </a:ext>
                  </a:extLst>
                </a:gridCol>
                <a:gridCol w="1152144">
                  <a:extLst>
                    <a:ext uri="{9D8B030D-6E8A-4147-A177-3AD203B41FA5}">
                      <a16:colId xmlns:a16="http://schemas.microsoft.com/office/drawing/2014/main" val="286776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003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- 2023-06-19 19:59:04</a:t>
                      </a:r>
                      <a:r>
                        <a:rPr kumimoji="0" lang="en-US" sz="1000" b="0" i="0" u="none" strike="noStrike" kern="1200" cap="none" spc="0" normalizeH="0" baseline="0" noProof="0">
                          <a:ln>
                            <a:noFill/>
                          </a:ln>
                          <a:solidFill>
                            <a:prstClr val="black"/>
                          </a:solidFill>
                          <a:effectLst/>
                          <a:uLnTx/>
                          <a:uFillTx/>
                          <a:latin typeface="Calibri"/>
                          <a:ea typeface="+mn-ea"/>
                          <a:cs typeface="+mn-cs"/>
                        </a:rPr>
                        <a:t>
 We like to keep good company. That’s why Zel is proud to present @besobeach as our new partner.
BESO is a unique concept that merges delicious food, drinks, fashion, music and lifestyle in a gorgeous setting. And since the Mediterranean essence roots both of our philosophies—beach, fun and good vibes have organically brought us together to deliver the best experience for your senses.
Because a promising relationship always starts with a kiss.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4926</a:t>
                      </a:r>
                    </a:p>
                  </a:txBody>
                  <a:tcPr/>
                </a:tc>
                <a:extLst>
                  <a:ext uri="{0D108BD9-81ED-4DB2-BD59-A6C34878D82A}">
                    <a16:rowId xmlns:a16="http://schemas.microsoft.com/office/drawing/2014/main" val="420648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- 2023-06-14 13:12:55</a:t>
                      </a:r>
                      <a:r>
                        <a:rPr kumimoji="0" lang="en-US" sz="1000" b="0" i="0" u="none" strike="noStrike" kern="1200" cap="none" spc="0" normalizeH="0" baseline="0" noProof="0">
                          <a:ln>
                            <a:noFill/>
                          </a:ln>
                          <a:solidFill>
                            <a:prstClr val="black"/>
                          </a:solidFill>
                          <a:effectLst/>
                          <a:uLnTx/>
                          <a:uFillTx/>
                          <a:latin typeface="Calibri"/>
                          <a:ea typeface="+mn-ea"/>
                          <a:cs typeface="+mn-cs"/>
                        </a:rPr>
                        <a:t>
 A new window to the Mediterranean is about to open in Mallorca…
Get ready to drive around the island, improvise and have fun. Every nook is worth exploring, so don’t be too strict with your day trips and plans—what’s better than getting lost in a beautiful setting and finding what you were looking for all along?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7856</a:t>
                      </a:r>
                    </a:p>
                  </a:txBody>
                  <a:tcPr/>
                </a:tc>
                <a:extLst>
                  <a:ext uri="{0D108BD9-81ED-4DB2-BD59-A6C34878D82A}">
                    <a16:rowId xmlns:a16="http://schemas.microsoft.com/office/drawing/2014/main" val="3102266643"/>
                  </a:ext>
                </a:extLst>
              </a:tr>
            </a:tbl>
          </a:graphicData>
        </a:graphic>
      </p:graphicFrame>
      <p:sp>
        <p:nvSpPr>
          <p:cNvPr id="4" name="Text Placeholder 3">
            <a:extLst>
              <a:ext uri="{FF2B5EF4-FFF2-40B4-BE49-F238E27FC236}">
                <a16:creationId xmlns:a16="http://schemas.microsoft.com/office/drawing/2014/main" id="{6844AB7B-3A6C-4493-A9A9-44942B4ACBC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25286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3161-727F-49D2-B37A-F2A2525FF34C}"/>
              </a:ext>
            </a:extLst>
          </p:cNvPr>
          <p:cNvSpPr>
            <a:spLocks noGrp="1"/>
          </p:cNvSpPr>
          <p:nvPr>
            <p:ph type="title"/>
          </p:nvPr>
        </p:nvSpPr>
        <p:spPr/>
        <p:txBody>
          <a:bodyPr/>
          <a:lstStyle/>
          <a:p>
            <a:r>
              <a:rPr lang="en-US"/>
              <a:t>Instagram Custom Posts Table | 2 profiles - 8 of 14</a:t>
            </a:r>
          </a:p>
        </p:txBody>
      </p:sp>
      <p:graphicFrame>
        <p:nvGraphicFramePr>
          <p:cNvPr id="5" name="Table Placeholder 4">
            <a:extLst>
              <a:ext uri="{FF2B5EF4-FFF2-40B4-BE49-F238E27FC236}">
                <a16:creationId xmlns:a16="http://schemas.microsoft.com/office/drawing/2014/main" id="{23ED5CFD-C540-4371-BECC-4B6845B0A648}"/>
              </a:ext>
            </a:extLst>
          </p:cNvPr>
          <p:cNvGraphicFramePr>
            <a:graphicFrameLocks noGrp="1"/>
          </p:cNvGraphicFramePr>
          <p:nvPr>
            <p:ph type="tbl" sz="quarter" idx="13"/>
            <p:extLst>
              <p:ext uri="{D42A27DB-BD31-4B8C-83A1-F6EECF244321}">
                <p14:modId xmlns:p14="http://schemas.microsoft.com/office/powerpoint/2010/main" val="367180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001665276"/>
                    </a:ext>
                  </a:extLst>
                </a:gridCol>
                <a:gridCol w="1152144">
                  <a:extLst>
                    <a:ext uri="{9D8B030D-6E8A-4147-A177-3AD203B41FA5}">
                      <a16:colId xmlns:a16="http://schemas.microsoft.com/office/drawing/2014/main" val="3076226967"/>
                    </a:ext>
                  </a:extLst>
                </a:gridCol>
                <a:gridCol w="1152144">
                  <a:extLst>
                    <a:ext uri="{9D8B030D-6E8A-4147-A177-3AD203B41FA5}">
                      <a16:colId xmlns:a16="http://schemas.microsoft.com/office/drawing/2014/main" val="2470316719"/>
                    </a:ext>
                  </a:extLst>
                </a:gridCol>
                <a:gridCol w="1152144">
                  <a:extLst>
                    <a:ext uri="{9D8B030D-6E8A-4147-A177-3AD203B41FA5}">
                      <a16:colId xmlns:a16="http://schemas.microsoft.com/office/drawing/2014/main" val="362135527"/>
                    </a:ext>
                  </a:extLst>
                </a:gridCol>
                <a:gridCol w="1152144">
                  <a:extLst>
                    <a:ext uri="{9D8B030D-6E8A-4147-A177-3AD203B41FA5}">
                      <a16:colId xmlns:a16="http://schemas.microsoft.com/office/drawing/2014/main" val="1700473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6062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- 2023-06-12 20:01:36</a:t>
                      </a:r>
                      <a:r>
                        <a:rPr kumimoji="0" lang="en-US" sz="1000" b="0" i="0" u="none" strike="noStrike" kern="1200" cap="none" spc="0" normalizeH="0" baseline="0" noProof="0">
                          <a:ln>
                            <a:noFill/>
                          </a:ln>
                          <a:solidFill>
                            <a:prstClr val="black"/>
                          </a:solidFill>
                          <a:effectLst/>
                          <a:uLnTx/>
                          <a:uFillTx/>
                          <a:latin typeface="Calibri"/>
                          <a:ea typeface="+mn-ea"/>
                          <a:cs typeface="+mn-cs"/>
                        </a:rPr>
                        <a:t>
 Don’t judge artichokes by their hard exterior—their heart is soft and delicious. The perfect boost of flavour for any time of day, be it aperitivo, lunch or dinner!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258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- 2023-06-12 10:46:13</a:t>
                      </a:r>
                      <a:r>
                        <a:rPr kumimoji="0" lang="en-US" sz="1000" b="0" i="0" u="none" strike="noStrike" kern="1200" cap="none" spc="0" normalizeH="0" baseline="0" noProof="0">
                          <a:ln>
                            <a:noFill/>
                          </a:ln>
                          <a:solidFill>
                            <a:prstClr val="black"/>
                          </a:solidFill>
                          <a:effectLst/>
                          <a:uLnTx/>
                          <a:uFillTx/>
                          <a:latin typeface="Calibri"/>
                          <a:ea typeface="+mn-ea"/>
                          <a:cs typeface="+mn-cs"/>
                        </a:rPr>
                        <a:t>
 The summer solstice is upon us together with some big news…. ✨
You’ll soon be able to crown your days of exploring Mallorca’s treasures or relaxing at its beautiful beaches with a tasty dinner, a cool drink and some music in the best company. No need to rush it, the night is young. Dance to your heart’s desire…until you’re ready for bed. We’ve got you covered.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6713</a:t>
                      </a:r>
                    </a:p>
                  </a:txBody>
                  <a:tcPr/>
                </a:tc>
                <a:extLst>
                  <a:ext uri="{0D108BD9-81ED-4DB2-BD59-A6C34878D82A}">
                    <a16:rowId xmlns:a16="http://schemas.microsoft.com/office/drawing/2014/main" val="223825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- 2023-06-07 20:02:44</a:t>
                      </a:r>
                      <a:r>
                        <a:rPr kumimoji="0" lang="en-US" sz="1000" b="0" i="0" u="none" strike="noStrike" kern="1200" cap="none" spc="0" normalizeH="0" baseline="0" noProof="0">
                          <a:ln>
                            <a:noFill/>
                          </a:ln>
                          <a:solidFill>
                            <a:prstClr val="black"/>
                          </a:solidFill>
                          <a:effectLst/>
                          <a:uLnTx/>
                          <a:uFillTx/>
                          <a:latin typeface="Calibri"/>
                          <a:ea typeface="+mn-ea"/>
                          <a:cs typeface="+mn-cs"/>
                        </a:rPr>
                        <a:t>
 The Mediterranean is a fountain of inspiration for artist @ainagilabert, influencing her visual style and her passion for illustrating food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17372642"/>
                  </a:ext>
                </a:extLst>
              </a:tr>
            </a:tbl>
          </a:graphicData>
        </a:graphic>
      </p:graphicFrame>
      <p:sp>
        <p:nvSpPr>
          <p:cNvPr id="4" name="Text Placeholder 3">
            <a:extLst>
              <a:ext uri="{FF2B5EF4-FFF2-40B4-BE49-F238E27FC236}">
                <a16:creationId xmlns:a16="http://schemas.microsoft.com/office/drawing/2014/main" id="{80247540-E1E3-4FB9-9B6E-979CFA3D906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7933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E0071-FF7D-4095-8430-88E5BB65CC8A}"/>
              </a:ext>
            </a:extLst>
          </p:cNvPr>
          <p:cNvSpPr>
            <a:spLocks noGrp="1"/>
          </p:cNvSpPr>
          <p:nvPr>
            <p:ph type="title"/>
          </p:nvPr>
        </p:nvSpPr>
        <p:spPr/>
        <p:txBody>
          <a:bodyPr/>
          <a:lstStyle/>
          <a:p>
            <a:r>
              <a:rPr lang="en-US"/>
              <a:t>Instagram Custom Posts Table | 2 profiles - 9 of 14</a:t>
            </a:r>
          </a:p>
        </p:txBody>
      </p:sp>
      <p:graphicFrame>
        <p:nvGraphicFramePr>
          <p:cNvPr id="5" name="Table Placeholder 4">
            <a:extLst>
              <a:ext uri="{FF2B5EF4-FFF2-40B4-BE49-F238E27FC236}">
                <a16:creationId xmlns:a16="http://schemas.microsoft.com/office/drawing/2014/main" id="{FF8B2697-B067-4EC8-AE54-EA886B194B78}"/>
              </a:ext>
            </a:extLst>
          </p:cNvPr>
          <p:cNvGraphicFramePr>
            <a:graphicFrameLocks noGrp="1"/>
          </p:cNvGraphicFramePr>
          <p:nvPr>
            <p:ph type="tbl" sz="quarter" idx="13"/>
            <p:extLst>
              <p:ext uri="{D42A27DB-BD31-4B8C-83A1-F6EECF244321}">
                <p14:modId xmlns:p14="http://schemas.microsoft.com/office/powerpoint/2010/main" val="387179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950351962"/>
                    </a:ext>
                  </a:extLst>
                </a:gridCol>
                <a:gridCol w="1152144">
                  <a:extLst>
                    <a:ext uri="{9D8B030D-6E8A-4147-A177-3AD203B41FA5}">
                      <a16:colId xmlns:a16="http://schemas.microsoft.com/office/drawing/2014/main" val="3456304186"/>
                    </a:ext>
                  </a:extLst>
                </a:gridCol>
                <a:gridCol w="1152144">
                  <a:extLst>
                    <a:ext uri="{9D8B030D-6E8A-4147-A177-3AD203B41FA5}">
                      <a16:colId xmlns:a16="http://schemas.microsoft.com/office/drawing/2014/main" val="3926224727"/>
                    </a:ext>
                  </a:extLst>
                </a:gridCol>
                <a:gridCol w="1152144">
                  <a:extLst>
                    <a:ext uri="{9D8B030D-6E8A-4147-A177-3AD203B41FA5}">
                      <a16:colId xmlns:a16="http://schemas.microsoft.com/office/drawing/2014/main" val="1309977690"/>
                    </a:ext>
                  </a:extLst>
                </a:gridCol>
                <a:gridCol w="1152144">
                  <a:extLst>
                    <a:ext uri="{9D8B030D-6E8A-4147-A177-3AD203B41FA5}">
                      <a16:colId xmlns:a16="http://schemas.microsoft.com/office/drawing/2014/main" val="338596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654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- 2023-06-06 15:56:33</a:t>
                      </a:r>
                      <a:r>
                        <a:rPr kumimoji="0" lang="en-US" sz="1000" b="0" i="0" u="none" strike="noStrike" kern="1200" cap="none" spc="0" normalizeH="0" baseline="0" noProof="0">
                          <a:ln>
                            <a:noFill/>
                          </a:ln>
                          <a:solidFill>
                            <a:prstClr val="black"/>
                          </a:solidFill>
                          <a:effectLst/>
                          <a:uLnTx/>
                          <a:uFillTx/>
                          <a:latin typeface="Calibri"/>
                          <a:ea typeface="+mn-ea"/>
                          <a:cs typeface="+mn-cs"/>
                        </a:rPr>
                        <a:t>
 Zel presents Active MED 🙌🏼
The Med inspires relaxation and vitality in equal measure. Since staying active is essential for your well-being, we’ll propose different ways to get your heart rate up that are synonymous with the Mediterranean lifestyle.
And who better to guide us on this journey than Zel’s partner, internationally-celebrated sportsman, and one of Mallorca’s most passionate ambassadors: @rafaelnadal. Rafa will share his favourite activities and spots on the island to stay fit while taking in the beauty and serenity of its landscapes.
#ActiveMED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a:t>
                      </a:r>
                    </a:p>
                  </a:txBody>
                  <a:tcPr/>
                </a:tc>
                <a:extLst>
                  <a:ext uri="{0D108BD9-81ED-4DB2-BD59-A6C34878D82A}">
                    <a16:rowId xmlns:a16="http://schemas.microsoft.com/office/drawing/2014/main" val="420847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- 2023-06-05 20:00:37</a:t>
                      </a:r>
                      <a:r>
                        <a:rPr kumimoji="0" lang="en-US" sz="1000" b="0" i="0" u="none" strike="noStrike" kern="1200" cap="none" spc="0" normalizeH="0" baseline="0" noProof="0">
                          <a:ln>
                            <a:noFill/>
                          </a:ln>
                          <a:solidFill>
                            <a:prstClr val="black"/>
                          </a:solidFill>
                          <a:effectLst/>
                          <a:uLnTx/>
                          <a:uFillTx/>
                          <a:latin typeface="Calibri"/>
                          <a:ea typeface="+mn-ea"/>
                          <a:cs typeface="+mn-cs"/>
                        </a:rPr>
                        <a:t>
 A balanced workout is vital for your well-being. Think of the outdoors as your haven—reconnect with your inner self and break a sweat while soaking up some vitamin 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67295495"/>
                  </a:ext>
                </a:extLst>
              </a:tr>
            </a:tbl>
          </a:graphicData>
        </a:graphic>
      </p:graphicFrame>
      <p:sp>
        <p:nvSpPr>
          <p:cNvPr id="4" name="Text Placeholder 3">
            <a:extLst>
              <a:ext uri="{FF2B5EF4-FFF2-40B4-BE49-F238E27FC236}">
                <a16:creationId xmlns:a16="http://schemas.microsoft.com/office/drawing/2014/main" id="{00F77261-97CF-4CA4-A0F2-3EE768C1535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63251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5C80-64BF-490C-B1FC-D8288F530AF6}"/>
              </a:ext>
            </a:extLst>
          </p:cNvPr>
          <p:cNvSpPr>
            <a:spLocks noGrp="1"/>
          </p:cNvSpPr>
          <p:nvPr>
            <p:ph type="title"/>
          </p:nvPr>
        </p:nvSpPr>
        <p:spPr/>
        <p:txBody>
          <a:bodyPr/>
          <a:lstStyle/>
          <a:p>
            <a:r>
              <a:rPr lang="en-US"/>
              <a:t>Instagram Custom Posts Table | 2 profiles - 10 of 14</a:t>
            </a:r>
          </a:p>
        </p:txBody>
      </p:sp>
      <p:graphicFrame>
        <p:nvGraphicFramePr>
          <p:cNvPr id="5" name="Table Placeholder 4">
            <a:extLst>
              <a:ext uri="{FF2B5EF4-FFF2-40B4-BE49-F238E27FC236}">
                <a16:creationId xmlns:a16="http://schemas.microsoft.com/office/drawing/2014/main" id="{9198069F-2E9A-451F-BAEA-2FC0AC3E91E9}"/>
              </a:ext>
            </a:extLst>
          </p:cNvPr>
          <p:cNvGraphicFramePr>
            <a:graphicFrameLocks noGrp="1"/>
          </p:cNvGraphicFramePr>
          <p:nvPr>
            <p:ph type="tbl" sz="quarter" idx="13"/>
            <p:extLst>
              <p:ext uri="{D42A27DB-BD31-4B8C-83A1-F6EECF244321}">
                <p14:modId xmlns:p14="http://schemas.microsoft.com/office/powerpoint/2010/main" val="21542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632515304"/>
                    </a:ext>
                  </a:extLst>
                </a:gridCol>
                <a:gridCol w="1152144">
                  <a:extLst>
                    <a:ext uri="{9D8B030D-6E8A-4147-A177-3AD203B41FA5}">
                      <a16:colId xmlns:a16="http://schemas.microsoft.com/office/drawing/2014/main" val="4213264910"/>
                    </a:ext>
                  </a:extLst>
                </a:gridCol>
                <a:gridCol w="1152144">
                  <a:extLst>
                    <a:ext uri="{9D8B030D-6E8A-4147-A177-3AD203B41FA5}">
                      <a16:colId xmlns:a16="http://schemas.microsoft.com/office/drawing/2014/main" val="383395137"/>
                    </a:ext>
                  </a:extLst>
                </a:gridCol>
                <a:gridCol w="1152144">
                  <a:extLst>
                    <a:ext uri="{9D8B030D-6E8A-4147-A177-3AD203B41FA5}">
                      <a16:colId xmlns:a16="http://schemas.microsoft.com/office/drawing/2014/main" val="4141881128"/>
                    </a:ext>
                  </a:extLst>
                </a:gridCol>
                <a:gridCol w="1152144">
                  <a:extLst>
                    <a:ext uri="{9D8B030D-6E8A-4147-A177-3AD203B41FA5}">
                      <a16:colId xmlns:a16="http://schemas.microsoft.com/office/drawing/2014/main" val="380488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5635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- 2023-06-02 11:56:41</a:t>
                      </a:r>
                      <a:r>
                        <a:rPr kumimoji="0" lang="en-US" sz="1000" b="0" i="0" u="none" strike="noStrike" kern="1200" cap="none" spc="0" normalizeH="0" baseline="0" noProof="0">
                          <a:ln>
                            <a:noFill/>
                          </a:ln>
                          <a:solidFill>
                            <a:prstClr val="black"/>
                          </a:solidFill>
                          <a:effectLst/>
                          <a:uLnTx/>
                          <a:uFillTx/>
                          <a:latin typeface="Calibri"/>
                          <a:ea typeface="+mn-ea"/>
                          <a:cs typeface="+mn-cs"/>
                        </a:rPr>
                        <a:t>
 The Med is siesta, fiesta and everything in between 🎉
There’s not just one way to do it—it all depends on your mood for the day. Listen to what you need in the moment and let Zel do the rest.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4792</a:t>
                      </a:r>
                    </a:p>
                  </a:txBody>
                  <a:tcPr/>
                </a:tc>
                <a:extLst>
                  <a:ext uri="{0D108BD9-81ED-4DB2-BD59-A6C34878D82A}">
                    <a16:rowId xmlns:a16="http://schemas.microsoft.com/office/drawing/2014/main" val="390159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- 2023-05-31 16:13:57</a:t>
                      </a:r>
                      <a:r>
                        <a:rPr kumimoji="0" lang="en-US" sz="1000" b="0" i="0" u="none" strike="noStrike" kern="1200" cap="none" spc="0" normalizeH="0" baseline="0" noProof="0">
                          <a:ln>
                            <a:noFill/>
                          </a:ln>
                          <a:solidFill>
                            <a:prstClr val="black"/>
                          </a:solidFill>
                          <a:effectLst/>
                          <a:uLnTx/>
                          <a:uFillTx/>
                          <a:latin typeface="Calibri"/>
                          <a:ea typeface="+mn-ea"/>
                          <a:cs typeface="+mn-cs"/>
                        </a:rPr>
                        <a:t>
 This month in Condé Nast Traveler, @rafaelnadal talks about his hobbies and the Mediterranean 🌊 We’re very happy to be featured in the interview, which you can read in full here 👉🏻 @cntravelerspain
Photographer: Beatriz Janer (@beatrizjaner__)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54230206"/>
                  </a:ext>
                </a:extLst>
              </a:tr>
            </a:tbl>
          </a:graphicData>
        </a:graphic>
      </p:graphicFrame>
      <p:sp>
        <p:nvSpPr>
          <p:cNvPr id="4" name="Text Placeholder 3">
            <a:extLst>
              <a:ext uri="{FF2B5EF4-FFF2-40B4-BE49-F238E27FC236}">
                <a16:creationId xmlns:a16="http://schemas.microsoft.com/office/drawing/2014/main" id="{28860666-D177-4C5B-81B7-EF54744AFF4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095352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BEBF-EBD9-4742-A1BE-2A7CD55C7199}"/>
              </a:ext>
            </a:extLst>
          </p:cNvPr>
          <p:cNvSpPr>
            <a:spLocks noGrp="1"/>
          </p:cNvSpPr>
          <p:nvPr>
            <p:ph type="title"/>
          </p:nvPr>
        </p:nvSpPr>
        <p:spPr/>
        <p:txBody>
          <a:bodyPr/>
          <a:lstStyle/>
          <a:p>
            <a:r>
              <a:rPr lang="en-US"/>
              <a:t>Instagram Custom Posts Table | 2 profiles - 11 of 14</a:t>
            </a:r>
          </a:p>
        </p:txBody>
      </p:sp>
      <p:graphicFrame>
        <p:nvGraphicFramePr>
          <p:cNvPr id="5" name="Table Placeholder 4">
            <a:extLst>
              <a:ext uri="{FF2B5EF4-FFF2-40B4-BE49-F238E27FC236}">
                <a16:creationId xmlns:a16="http://schemas.microsoft.com/office/drawing/2014/main" id="{BDB9F240-A3B5-4881-96C6-7A51D9F2E7B0}"/>
              </a:ext>
            </a:extLst>
          </p:cNvPr>
          <p:cNvGraphicFramePr>
            <a:graphicFrameLocks noGrp="1"/>
          </p:cNvGraphicFramePr>
          <p:nvPr>
            <p:ph type="tbl" sz="quarter" idx="13"/>
            <p:extLst>
              <p:ext uri="{D42A27DB-BD31-4B8C-83A1-F6EECF244321}">
                <p14:modId xmlns:p14="http://schemas.microsoft.com/office/powerpoint/2010/main" val="175109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169300303"/>
                    </a:ext>
                  </a:extLst>
                </a:gridCol>
                <a:gridCol w="1152144">
                  <a:extLst>
                    <a:ext uri="{9D8B030D-6E8A-4147-A177-3AD203B41FA5}">
                      <a16:colId xmlns:a16="http://schemas.microsoft.com/office/drawing/2014/main" val="3765995081"/>
                    </a:ext>
                  </a:extLst>
                </a:gridCol>
                <a:gridCol w="1152144">
                  <a:extLst>
                    <a:ext uri="{9D8B030D-6E8A-4147-A177-3AD203B41FA5}">
                      <a16:colId xmlns:a16="http://schemas.microsoft.com/office/drawing/2014/main" val="3186472771"/>
                    </a:ext>
                  </a:extLst>
                </a:gridCol>
                <a:gridCol w="1152144">
                  <a:extLst>
                    <a:ext uri="{9D8B030D-6E8A-4147-A177-3AD203B41FA5}">
                      <a16:colId xmlns:a16="http://schemas.microsoft.com/office/drawing/2014/main" val="1379653354"/>
                    </a:ext>
                  </a:extLst>
                </a:gridCol>
                <a:gridCol w="1152144">
                  <a:extLst>
                    <a:ext uri="{9D8B030D-6E8A-4147-A177-3AD203B41FA5}">
                      <a16:colId xmlns:a16="http://schemas.microsoft.com/office/drawing/2014/main" val="523959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5976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- 2023-05-30 11:59:36</a:t>
                      </a:r>
                      <a:r>
                        <a:rPr kumimoji="0" lang="en-US" sz="1000" b="0" i="0" u="none" strike="noStrike" kern="1200" cap="none" spc="0" normalizeH="0" baseline="0" noProof="0">
                          <a:ln>
                            <a:noFill/>
                          </a:ln>
                          <a:solidFill>
                            <a:prstClr val="black"/>
                          </a:solidFill>
                          <a:effectLst/>
                          <a:uLnTx/>
                          <a:uFillTx/>
                          <a:latin typeface="Calibri"/>
                          <a:ea typeface="+mn-ea"/>
                          <a:cs typeface="+mn-cs"/>
                        </a:rPr>
                        <a:t>
 June opens the door to longer days and livelier nights 🤩✨ Summer is upon us, so don’t miss out on everything that Mallorca has in store for you...
🎨 One of Palma’s preeminent art institutions, the Museu Fundación Juan March, presents an exhibition of Pablo Picasso’s graphic work: “La Suite Vollard: a biography.” It opens on June 6. 
🎤 Joaquín Sabina, one of Spain’s most cherished singer-songwriters will stop at Trui son Fusteret on June 10 as part of his world tour “Contra todo pronóstico” (“against all odds”).
🎉 June is synonymous with the fiestas of Sant Joan. The festivities take over the island on the eve of June 23 with the Nit de Foc (Bonfire night)—a spectacle of fire and light. The most magical night of the year.
🎾 A week before Wimbledon, the ATP Mallorca Tennis championship kicks off on June 24 at the Mallorca Country Club.
#BornInTheMed #ZelHotels #Mallorca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4842603"/>
                  </a:ext>
                </a:extLst>
              </a:tr>
            </a:tbl>
          </a:graphicData>
        </a:graphic>
      </p:graphicFrame>
      <p:sp>
        <p:nvSpPr>
          <p:cNvPr id="4" name="Text Placeholder 3">
            <a:extLst>
              <a:ext uri="{FF2B5EF4-FFF2-40B4-BE49-F238E27FC236}">
                <a16:creationId xmlns:a16="http://schemas.microsoft.com/office/drawing/2014/main" id="{5FE28357-C982-486B-975E-F71B227E657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172407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2BA1A-17F2-4538-9624-EE18E03D70F8}"/>
              </a:ext>
            </a:extLst>
          </p:cNvPr>
          <p:cNvSpPr>
            <a:spLocks noGrp="1"/>
          </p:cNvSpPr>
          <p:nvPr>
            <p:ph type="title"/>
          </p:nvPr>
        </p:nvSpPr>
        <p:spPr/>
        <p:txBody>
          <a:bodyPr/>
          <a:lstStyle/>
          <a:p>
            <a:r>
              <a:rPr lang="en-US"/>
              <a:t>Instagram Custom Posts Table | 2 profiles - 12 of 14</a:t>
            </a:r>
          </a:p>
        </p:txBody>
      </p:sp>
      <p:graphicFrame>
        <p:nvGraphicFramePr>
          <p:cNvPr id="5" name="Table Placeholder 4">
            <a:extLst>
              <a:ext uri="{FF2B5EF4-FFF2-40B4-BE49-F238E27FC236}">
                <a16:creationId xmlns:a16="http://schemas.microsoft.com/office/drawing/2014/main" id="{CAB5FAE3-EA35-48F8-B436-146D7E383C80}"/>
              </a:ext>
            </a:extLst>
          </p:cNvPr>
          <p:cNvGraphicFramePr>
            <a:graphicFrameLocks noGrp="1"/>
          </p:cNvGraphicFramePr>
          <p:nvPr>
            <p:ph type="tbl" sz="quarter" idx="13"/>
            <p:extLst>
              <p:ext uri="{D42A27DB-BD31-4B8C-83A1-F6EECF244321}">
                <p14:modId xmlns:p14="http://schemas.microsoft.com/office/powerpoint/2010/main" val="2742577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680314243"/>
                    </a:ext>
                  </a:extLst>
                </a:gridCol>
                <a:gridCol w="1152144">
                  <a:extLst>
                    <a:ext uri="{9D8B030D-6E8A-4147-A177-3AD203B41FA5}">
                      <a16:colId xmlns:a16="http://schemas.microsoft.com/office/drawing/2014/main" val="1075796231"/>
                    </a:ext>
                  </a:extLst>
                </a:gridCol>
                <a:gridCol w="1152144">
                  <a:extLst>
                    <a:ext uri="{9D8B030D-6E8A-4147-A177-3AD203B41FA5}">
                      <a16:colId xmlns:a16="http://schemas.microsoft.com/office/drawing/2014/main" val="2244288904"/>
                    </a:ext>
                  </a:extLst>
                </a:gridCol>
                <a:gridCol w="1152144">
                  <a:extLst>
                    <a:ext uri="{9D8B030D-6E8A-4147-A177-3AD203B41FA5}">
                      <a16:colId xmlns:a16="http://schemas.microsoft.com/office/drawing/2014/main" val="1293715161"/>
                    </a:ext>
                  </a:extLst>
                </a:gridCol>
                <a:gridCol w="1152144">
                  <a:extLst>
                    <a:ext uri="{9D8B030D-6E8A-4147-A177-3AD203B41FA5}">
                      <a16:colId xmlns:a16="http://schemas.microsoft.com/office/drawing/2014/main" val="184937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1764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- 2023-05-25 15:00:00</a:t>
                      </a:r>
                      <a:r>
                        <a:rPr kumimoji="0" lang="en-US" sz="1000" b="0" i="0" u="none" strike="noStrike" kern="1200" cap="none" spc="0" normalizeH="0" baseline="0" noProof="0">
                          <a:ln>
                            <a:noFill/>
                          </a:ln>
                          <a:solidFill>
                            <a:prstClr val="black"/>
                          </a:solidFill>
                          <a:effectLst/>
                          <a:uLnTx/>
                          <a:uFillTx/>
                          <a:latin typeface="Calibri"/>
                          <a:ea typeface="+mn-ea"/>
                          <a:cs typeface="+mn-cs"/>
                        </a:rPr>
                        <a:t>
 Create your own moments in time... 
The Mediterranean is more than a sea. It’s a way of life—surprising and vibrant. This is Zel: a new hotel concept to experience the energy of the Med in all its glory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5872</a:t>
                      </a:r>
                    </a:p>
                  </a:txBody>
                  <a:tcPr/>
                </a:tc>
                <a:extLst>
                  <a:ext uri="{0D108BD9-81ED-4DB2-BD59-A6C34878D82A}">
                    <a16:rowId xmlns:a16="http://schemas.microsoft.com/office/drawing/2014/main" val="268993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- 2023-05-24 20:00:09</a:t>
                      </a:r>
                      <a:r>
                        <a:rPr kumimoji="0" lang="en-US" sz="1000" b="0" i="0" u="none" strike="noStrike" kern="1200" cap="none" spc="0" normalizeH="0" baseline="0" noProof="0">
                          <a:ln>
                            <a:noFill/>
                          </a:ln>
                          <a:solidFill>
                            <a:prstClr val="black"/>
                          </a:solidFill>
                          <a:effectLst/>
                          <a:uLnTx/>
                          <a:uFillTx/>
                          <a:latin typeface="Calibri"/>
                          <a:ea typeface="+mn-ea"/>
                          <a:cs typeface="+mn-cs"/>
                        </a:rPr>
                        <a:t>
 Let the Med stimulate all your senses. 
For a full immersion, every month we’ll ask artists to curate Spotify playlists that will take you to another frequency. Tune in to MED Sounds and be transported by the Mediterranean (sound)waves 🌊
Link in bio ⬆️
#BornInTheMed #ZelHotels #MEDSounds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05159236"/>
                  </a:ext>
                </a:extLst>
              </a:tr>
            </a:tbl>
          </a:graphicData>
        </a:graphic>
      </p:graphicFrame>
      <p:sp>
        <p:nvSpPr>
          <p:cNvPr id="4" name="Text Placeholder 3">
            <a:extLst>
              <a:ext uri="{FF2B5EF4-FFF2-40B4-BE49-F238E27FC236}">
                <a16:creationId xmlns:a16="http://schemas.microsoft.com/office/drawing/2014/main" id="{88148CEA-A417-4D87-960C-20B3469CB9E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07180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A18B-4CA1-43D0-A18B-3CF0DD65E740}"/>
              </a:ext>
            </a:extLst>
          </p:cNvPr>
          <p:cNvSpPr>
            <a:spLocks noGrp="1"/>
          </p:cNvSpPr>
          <p:nvPr>
            <p:ph type="title"/>
          </p:nvPr>
        </p:nvSpPr>
        <p:spPr/>
        <p:txBody>
          <a:bodyPr/>
          <a:lstStyle/>
          <a:p>
            <a:r>
              <a:rPr lang="en-US"/>
              <a:t>Instagram Custom Posts Table | 2 profiles - 13 of 14</a:t>
            </a:r>
          </a:p>
        </p:txBody>
      </p:sp>
      <p:graphicFrame>
        <p:nvGraphicFramePr>
          <p:cNvPr id="5" name="Table Placeholder 4">
            <a:extLst>
              <a:ext uri="{FF2B5EF4-FFF2-40B4-BE49-F238E27FC236}">
                <a16:creationId xmlns:a16="http://schemas.microsoft.com/office/drawing/2014/main" id="{A322B7F1-8C46-4CC6-B024-096DED4898A3}"/>
              </a:ext>
            </a:extLst>
          </p:cNvPr>
          <p:cNvGraphicFramePr>
            <a:graphicFrameLocks noGrp="1"/>
          </p:cNvGraphicFramePr>
          <p:nvPr>
            <p:ph type="tbl" sz="quarter" idx="13"/>
            <p:extLst>
              <p:ext uri="{D42A27DB-BD31-4B8C-83A1-F6EECF244321}">
                <p14:modId xmlns:p14="http://schemas.microsoft.com/office/powerpoint/2010/main" val="1143366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22547470"/>
                    </a:ext>
                  </a:extLst>
                </a:gridCol>
                <a:gridCol w="1152144">
                  <a:extLst>
                    <a:ext uri="{9D8B030D-6E8A-4147-A177-3AD203B41FA5}">
                      <a16:colId xmlns:a16="http://schemas.microsoft.com/office/drawing/2014/main" val="2770754787"/>
                    </a:ext>
                  </a:extLst>
                </a:gridCol>
                <a:gridCol w="1152144">
                  <a:extLst>
                    <a:ext uri="{9D8B030D-6E8A-4147-A177-3AD203B41FA5}">
                      <a16:colId xmlns:a16="http://schemas.microsoft.com/office/drawing/2014/main" val="1183284041"/>
                    </a:ext>
                  </a:extLst>
                </a:gridCol>
                <a:gridCol w="1152144">
                  <a:extLst>
                    <a:ext uri="{9D8B030D-6E8A-4147-A177-3AD203B41FA5}">
                      <a16:colId xmlns:a16="http://schemas.microsoft.com/office/drawing/2014/main" val="2513461290"/>
                    </a:ext>
                  </a:extLst>
                </a:gridCol>
                <a:gridCol w="1152144">
                  <a:extLst>
                    <a:ext uri="{9D8B030D-6E8A-4147-A177-3AD203B41FA5}">
                      <a16:colId xmlns:a16="http://schemas.microsoft.com/office/drawing/2014/main" val="40105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1273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- 2023-05-22 19:58:07</a:t>
                      </a:r>
                      <a:r>
                        <a:rPr kumimoji="0" lang="en-US" sz="1000" b="0" i="0" u="none" strike="noStrike" kern="1200" cap="none" spc="0" normalizeH="0" baseline="0" noProof="0">
                          <a:ln>
                            <a:noFill/>
                          </a:ln>
                          <a:solidFill>
                            <a:prstClr val="black"/>
                          </a:solidFill>
                          <a:effectLst/>
                          <a:uLnTx/>
                          <a:uFillTx/>
                          <a:latin typeface="Calibri"/>
                          <a:ea typeface="+mn-ea"/>
                          <a:cs typeface="+mn-cs"/>
                        </a:rPr>
                        <a:t>
 Another window to the Mediterranean is about to open. Take a deep breath, enjoy the view and follow your own rhythm.
Welcome to your home in the Med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8156</a:t>
                      </a:r>
                    </a:p>
                  </a:txBody>
                  <a:tcPr/>
                </a:tc>
                <a:extLst>
                  <a:ext uri="{0D108BD9-81ED-4DB2-BD59-A6C34878D82A}">
                    <a16:rowId xmlns:a16="http://schemas.microsoft.com/office/drawing/2014/main" val="231494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- 2023-05-17 20:36:25</a:t>
                      </a:r>
                      <a:r>
                        <a:rPr kumimoji="0" lang="en-US" sz="1000" b="0" i="0" u="none" strike="noStrike" kern="1200" cap="none" spc="0" normalizeH="0" baseline="0" noProof="0">
                          <a:ln>
                            <a:noFill/>
                          </a:ln>
                          <a:solidFill>
                            <a:prstClr val="black"/>
                          </a:solidFill>
                          <a:effectLst/>
                          <a:uLnTx/>
                          <a:uFillTx/>
                          <a:latin typeface="Calibri"/>
                          <a:ea typeface="+mn-ea"/>
                          <a:cs typeface="+mn-cs"/>
                        </a:rPr>
                        <a:t>
 Textured and light. Comfy, charming and unpretentious. Take your shoes off, sit back and decompress. 
Welcome to your home in the Med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a:t>
                      </a:r>
                    </a:p>
                  </a:txBody>
                  <a:tcPr/>
                </a:tc>
                <a:extLst>
                  <a:ext uri="{0D108BD9-81ED-4DB2-BD59-A6C34878D82A}">
                    <a16:rowId xmlns:a16="http://schemas.microsoft.com/office/drawing/2014/main" val="3231032290"/>
                  </a:ext>
                </a:extLst>
              </a:tr>
            </a:tbl>
          </a:graphicData>
        </a:graphic>
      </p:graphicFrame>
      <p:sp>
        <p:nvSpPr>
          <p:cNvPr id="4" name="Text Placeholder 3">
            <a:extLst>
              <a:ext uri="{FF2B5EF4-FFF2-40B4-BE49-F238E27FC236}">
                <a16:creationId xmlns:a16="http://schemas.microsoft.com/office/drawing/2014/main" id="{F47F7ED6-8C92-42A1-9810-62724F301B1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9940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2E81-1BEB-47AE-B30E-AEFF1C3E51A2}"/>
              </a:ext>
            </a:extLst>
          </p:cNvPr>
          <p:cNvSpPr>
            <a:spLocks noGrp="1"/>
          </p:cNvSpPr>
          <p:nvPr>
            <p:ph type="title"/>
          </p:nvPr>
        </p:nvSpPr>
        <p:spPr/>
        <p:txBody>
          <a:bodyPr/>
          <a:lstStyle/>
          <a:p>
            <a:r>
              <a:rPr lang="en-US"/>
              <a:t>Instagram Custom Posts Table | 2 profiles - 14 of 14</a:t>
            </a:r>
          </a:p>
        </p:txBody>
      </p:sp>
      <p:graphicFrame>
        <p:nvGraphicFramePr>
          <p:cNvPr id="5" name="Table Placeholder 4">
            <a:extLst>
              <a:ext uri="{FF2B5EF4-FFF2-40B4-BE49-F238E27FC236}">
                <a16:creationId xmlns:a16="http://schemas.microsoft.com/office/drawing/2014/main" id="{EDF7747B-72D9-4B58-A96F-D46D8A5057D3}"/>
              </a:ext>
            </a:extLst>
          </p:cNvPr>
          <p:cNvGraphicFramePr>
            <a:graphicFrameLocks noGrp="1"/>
          </p:cNvGraphicFramePr>
          <p:nvPr>
            <p:ph type="tbl" sz="quarter" idx="13"/>
            <p:extLst>
              <p:ext uri="{D42A27DB-BD31-4B8C-83A1-F6EECF244321}">
                <p14:modId xmlns:p14="http://schemas.microsoft.com/office/powerpoint/2010/main" val="119419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930325910"/>
                    </a:ext>
                  </a:extLst>
                </a:gridCol>
                <a:gridCol w="1152144">
                  <a:extLst>
                    <a:ext uri="{9D8B030D-6E8A-4147-A177-3AD203B41FA5}">
                      <a16:colId xmlns:a16="http://schemas.microsoft.com/office/drawing/2014/main" val="1470585981"/>
                    </a:ext>
                  </a:extLst>
                </a:gridCol>
                <a:gridCol w="1152144">
                  <a:extLst>
                    <a:ext uri="{9D8B030D-6E8A-4147-A177-3AD203B41FA5}">
                      <a16:colId xmlns:a16="http://schemas.microsoft.com/office/drawing/2014/main" val="4228631852"/>
                    </a:ext>
                  </a:extLst>
                </a:gridCol>
                <a:gridCol w="1152144">
                  <a:extLst>
                    <a:ext uri="{9D8B030D-6E8A-4147-A177-3AD203B41FA5}">
                      <a16:colId xmlns:a16="http://schemas.microsoft.com/office/drawing/2014/main" val="3223811978"/>
                    </a:ext>
                  </a:extLst>
                </a:gridCol>
                <a:gridCol w="1152144">
                  <a:extLst>
                    <a:ext uri="{9D8B030D-6E8A-4147-A177-3AD203B41FA5}">
                      <a16:colId xmlns:a16="http://schemas.microsoft.com/office/drawing/2014/main" val="171654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9869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zelhotels - 2023-05-16 13:20:17</a:t>
                      </a:r>
                      <a:r>
                        <a:rPr kumimoji="0" lang="es-ES" sz="1000" b="0" i="0" u="none" strike="noStrike" kern="1200" cap="none" spc="0" normalizeH="0" baseline="0" noProof="0">
                          <a:ln>
                            <a:noFill/>
                          </a:ln>
                          <a:solidFill>
                            <a:prstClr val="black"/>
                          </a:solidFill>
                          <a:effectLst/>
                          <a:uLnTx/>
                          <a:uFillTx/>
                          <a:latin typeface="Calibri"/>
                          <a:ea typeface="+mn-ea"/>
                          <a:cs typeface="+mn-cs"/>
                        </a:rPr>
                        <a:t>
 Con este primer hotel ZEL en Mallorca, al igual que con el concepto que hemos creado para la marca, buscamos generar y compartir esos momentos de la vida de los que tanto disfruto. Todos sabéis que me gusta navegar, y sobre todo en el Mediterráneo; comer en la playa, en un chiringuito o en beach club y relajarme mientras paso tiempo con amigos y familia, sintiéndome en casa. Para mí esto es lo más importante y lo que quería transmitir con el proyecto ZEL. Creo que lo hemos conseguido.
#BornInTheMed #ZelHotels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68293788"/>
                  </a:ext>
                </a:extLst>
              </a:tr>
            </a:tbl>
          </a:graphicData>
        </a:graphic>
      </p:graphicFrame>
      <p:sp>
        <p:nvSpPr>
          <p:cNvPr id="4" name="Text Placeholder 3">
            <a:extLst>
              <a:ext uri="{FF2B5EF4-FFF2-40B4-BE49-F238E27FC236}">
                <a16:creationId xmlns:a16="http://schemas.microsoft.com/office/drawing/2014/main" id="{08BCE858-A62F-486F-90F7-56630293C04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43464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BEBEF-B9E7-4E6D-B791-A9CB76C8A957}"/>
              </a:ext>
            </a:extLst>
          </p:cNvPr>
          <p:cNvSpPr>
            <a:spLocks noGrp="1"/>
          </p:cNvSpPr>
          <p:nvPr>
            <p:ph type="title"/>
          </p:nvPr>
        </p:nvSpPr>
        <p:spPr/>
        <p:txBody>
          <a:bodyPr/>
          <a:lstStyle/>
          <a:p>
            <a:r>
              <a:rPr lang="en-US"/>
              <a:t>Facebook Custom Original Own Posts Table | 2 profiles - 1 of 12</a:t>
            </a:r>
          </a:p>
        </p:txBody>
      </p:sp>
      <p:graphicFrame>
        <p:nvGraphicFramePr>
          <p:cNvPr id="5" name="Table Placeholder 4">
            <a:extLst>
              <a:ext uri="{FF2B5EF4-FFF2-40B4-BE49-F238E27FC236}">
                <a16:creationId xmlns:a16="http://schemas.microsoft.com/office/drawing/2014/main" id="{3F6339BD-C975-41E5-8B55-735261D3557D}"/>
              </a:ext>
            </a:extLst>
          </p:cNvPr>
          <p:cNvGraphicFramePr>
            <a:graphicFrameLocks noGrp="1"/>
          </p:cNvGraphicFramePr>
          <p:nvPr>
            <p:ph type="tbl" sz="quarter" idx="13"/>
            <p:extLst>
              <p:ext uri="{D42A27DB-BD31-4B8C-83A1-F6EECF244321}">
                <p14:modId xmlns:p14="http://schemas.microsoft.com/office/powerpoint/2010/main" val="3170283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6181684"/>
                    </a:ext>
                  </a:extLst>
                </a:gridCol>
                <a:gridCol w="987552">
                  <a:extLst>
                    <a:ext uri="{9D8B030D-6E8A-4147-A177-3AD203B41FA5}">
                      <a16:colId xmlns:a16="http://schemas.microsoft.com/office/drawing/2014/main" val="1364155606"/>
                    </a:ext>
                  </a:extLst>
                </a:gridCol>
                <a:gridCol w="987552">
                  <a:extLst>
                    <a:ext uri="{9D8B030D-6E8A-4147-A177-3AD203B41FA5}">
                      <a16:colId xmlns:a16="http://schemas.microsoft.com/office/drawing/2014/main" val="2908042506"/>
                    </a:ext>
                  </a:extLst>
                </a:gridCol>
                <a:gridCol w="987552">
                  <a:extLst>
                    <a:ext uri="{9D8B030D-6E8A-4147-A177-3AD203B41FA5}">
                      <a16:colId xmlns:a16="http://schemas.microsoft.com/office/drawing/2014/main" val="1329460815"/>
                    </a:ext>
                  </a:extLst>
                </a:gridCol>
                <a:gridCol w="987552">
                  <a:extLst>
                    <a:ext uri="{9D8B030D-6E8A-4147-A177-3AD203B41FA5}">
                      <a16:colId xmlns:a16="http://schemas.microsoft.com/office/drawing/2014/main" val="733742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35854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- 2023-06-30 20:19:57</a:t>
                      </a:r>
                      <a:r>
                        <a:rPr kumimoji="0" lang="en-US" sz="1000" b="0" i="0" u="none" strike="noStrike" kern="1200" cap="none" spc="0" normalizeH="0" baseline="0" noProof="0">
                          <a:ln>
                            <a:noFill/>
                          </a:ln>
                          <a:solidFill>
                            <a:prstClr val="black"/>
                          </a:solidFill>
                          <a:effectLst/>
                          <a:uLnTx/>
                          <a:uFillTx/>
                          <a:latin typeface="Calibri"/>
                          <a:ea typeface="+mn-ea"/>
                          <a:cs typeface="+mn-cs"/>
                        </a:rPr>
                        <a:t>
 Who doesn’t want a refuge with open views to the infinite Mediterranean blue? Immerse in the tranquillity provided by the sound of the waves and relish the fresh air. You’re home ✨
Book Now 👉🏻 http://ow.ly/Qfg950OBJaZ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293114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- 2023-06-30 20:00:23</a:t>
                      </a:r>
                      <a:r>
                        <a:rPr kumimoji="0" lang="en-US" sz="1000" b="0" i="0" u="none" strike="noStrike" kern="1200" cap="none" spc="0" normalizeH="0" baseline="0" noProof="0">
                          <a:ln>
                            <a:noFill/>
                          </a:ln>
                          <a:solidFill>
                            <a:prstClr val="black"/>
                          </a:solidFill>
                          <a:effectLst/>
                          <a:uLnTx/>
                          <a:uFillTx/>
                          <a:latin typeface="Calibri"/>
                          <a:ea typeface="+mn-ea"/>
                          <a:cs typeface="+mn-cs"/>
                        </a:rPr>
                        <a:t>
 The Mediterranean is our way of life and now you’ll be able to experience it first-hand. Your new home by the sea is ready to welcome you. I’m sure you’ll enjoy the island as much as I have.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85942698"/>
                  </a:ext>
                </a:extLst>
              </a:tr>
            </a:tbl>
          </a:graphicData>
        </a:graphic>
      </p:graphicFrame>
      <p:sp>
        <p:nvSpPr>
          <p:cNvPr id="4" name="Text Placeholder 3">
            <a:extLst>
              <a:ext uri="{FF2B5EF4-FFF2-40B4-BE49-F238E27FC236}">
                <a16:creationId xmlns:a16="http://schemas.microsoft.com/office/drawing/2014/main" id="{0320E18F-E2C4-4FA1-8D9D-1090FB896B2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99560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14C85-4BD5-4BF5-9D7C-FE977C23E144}"/>
              </a:ext>
            </a:extLst>
          </p:cNvPr>
          <p:cNvSpPr>
            <a:spLocks noGrp="1"/>
          </p:cNvSpPr>
          <p:nvPr>
            <p:ph type="title"/>
          </p:nvPr>
        </p:nvSpPr>
        <p:spPr/>
        <p:txBody>
          <a:bodyPr/>
          <a:lstStyle/>
          <a:p>
            <a:r>
              <a:rPr lang="en-US"/>
              <a:t>Facebook Custom Original Own Posts Table | 2 profiles - 2 of 12</a:t>
            </a:r>
          </a:p>
        </p:txBody>
      </p:sp>
      <p:graphicFrame>
        <p:nvGraphicFramePr>
          <p:cNvPr id="5" name="Table Placeholder 4">
            <a:extLst>
              <a:ext uri="{FF2B5EF4-FFF2-40B4-BE49-F238E27FC236}">
                <a16:creationId xmlns:a16="http://schemas.microsoft.com/office/drawing/2014/main" id="{975B3D4C-DFD0-40D7-8FA2-B6F0F7CC33F9}"/>
              </a:ext>
            </a:extLst>
          </p:cNvPr>
          <p:cNvGraphicFramePr>
            <a:graphicFrameLocks noGrp="1"/>
          </p:cNvGraphicFramePr>
          <p:nvPr>
            <p:ph type="tbl" sz="quarter" idx="13"/>
            <p:extLst>
              <p:ext uri="{D42A27DB-BD31-4B8C-83A1-F6EECF244321}">
                <p14:modId xmlns:p14="http://schemas.microsoft.com/office/powerpoint/2010/main" val="38190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3505341"/>
                    </a:ext>
                  </a:extLst>
                </a:gridCol>
                <a:gridCol w="987552">
                  <a:extLst>
                    <a:ext uri="{9D8B030D-6E8A-4147-A177-3AD203B41FA5}">
                      <a16:colId xmlns:a16="http://schemas.microsoft.com/office/drawing/2014/main" val="419861343"/>
                    </a:ext>
                  </a:extLst>
                </a:gridCol>
                <a:gridCol w="987552">
                  <a:extLst>
                    <a:ext uri="{9D8B030D-6E8A-4147-A177-3AD203B41FA5}">
                      <a16:colId xmlns:a16="http://schemas.microsoft.com/office/drawing/2014/main" val="2072193045"/>
                    </a:ext>
                  </a:extLst>
                </a:gridCol>
                <a:gridCol w="987552">
                  <a:extLst>
                    <a:ext uri="{9D8B030D-6E8A-4147-A177-3AD203B41FA5}">
                      <a16:colId xmlns:a16="http://schemas.microsoft.com/office/drawing/2014/main" val="4054281742"/>
                    </a:ext>
                  </a:extLst>
                </a:gridCol>
                <a:gridCol w="987552">
                  <a:extLst>
                    <a:ext uri="{9D8B030D-6E8A-4147-A177-3AD203B41FA5}">
                      <a16:colId xmlns:a16="http://schemas.microsoft.com/office/drawing/2014/main" val="282209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72635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- 2023-06-27 09:42:21</a:t>
                      </a:r>
                      <a:r>
                        <a:rPr kumimoji="0" lang="en-US" sz="1000" b="0" i="0" u="none" strike="noStrike" kern="1200" cap="none" spc="0" normalizeH="0" baseline="0" noProof="0">
                          <a:ln>
                            <a:noFill/>
                          </a:ln>
                          <a:solidFill>
                            <a:prstClr val="black"/>
                          </a:solidFill>
                          <a:effectLst/>
                          <a:uLnTx/>
                          <a:uFillTx/>
                          <a:latin typeface="Calibri"/>
                          <a:ea typeface="+mn-ea"/>
                          <a:cs typeface="+mn-cs"/>
                        </a:rPr>
                        <a:t>
 Fully submerge in the Mediterranean charm and our unique way of living life to the fullest. July is a buzzing time to enjoy the local culture and roam around the island 🏖️👇🏼
🎨 Visit the Museo Sa Bassa Blanca on a sunny day—a beautiful refuge for modern art lovers on a tranquil peninsula by Alcudia, in the north of the island.
🎶 Es Jardí Festival takes over the old Aquapark Calvià for a series of concerts throughout the whole month of July. From classical to pop to folk, there’s something for everyone. 
🛍️ Shop for typical Majorcan specialties like sobrasada and ensaimada at the Sineu Farmer’s Market. Every Wednesday from 8am to 1pm. There are many more local markets to discover around the island for fresh produce and arts and crafts.
⛵ Starting on July 29, follow the epic Copa del Rey sailing competition in the bay of Palma.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64571892"/>
                  </a:ext>
                </a:extLst>
              </a:tr>
            </a:tbl>
          </a:graphicData>
        </a:graphic>
      </p:graphicFrame>
      <p:sp>
        <p:nvSpPr>
          <p:cNvPr id="4" name="Text Placeholder 3">
            <a:extLst>
              <a:ext uri="{FF2B5EF4-FFF2-40B4-BE49-F238E27FC236}">
                <a16:creationId xmlns:a16="http://schemas.microsoft.com/office/drawing/2014/main" id="{4A1DB21C-A7E8-40C6-8397-6FA6EEBCD48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0304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2BBA5-ACE9-4766-9656-EC3BB82E613A}"/>
              </a:ext>
            </a:extLst>
          </p:cNvPr>
          <p:cNvSpPr>
            <a:spLocks noGrp="1"/>
          </p:cNvSpPr>
          <p:nvPr>
            <p:ph type="title"/>
          </p:nvPr>
        </p:nvSpPr>
        <p:spPr/>
        <p:txBody>
          <a:bodyPr/>
          <a:lstStyle/>
          <a:p>
            <a:r>
              <a:rPr lang="en-US"/>
              <a:t>Facebook Custom Original Own Posts Table | 2 profiles - 3 of 12</a:t>
            </a:r>
          </a:p>
        </p:txBody>
      </p:sp>
      <p:graphicFrame>
        <p:nvGraphicFramePr>
          <p:cNvPr id="5" name="Table Placeholder 4">
            <a:extLst>
              <a:ext uri="{FF2B5EF4-FFF2-40B4-BE49-F238E27FC236}">
                <a16:creationId xmlns:a16="http://schemas.microsoft.com/office/drawing/2014/main" id="{F0E142CF-439F-43AC-A14F-D2FF60E92E35}"/>
              </a:ext>
            </a:extLst>
          </p:cNvPr>
          <p:cNvGraphicFramePr>
            <a:graphicFrameLocks noGrp="1"/>
          </p:cNvGraphicFramePr>
          <p:nvPr>
            <p:ph type="tbl" sz="quarter" idx="13"/>
            <p:extLst>
              <p:ext uri="{D42A27DB-BD31-4B8C-83A1-F6EECF244321}">
                <p14:modId xmlns:p14="http://schemas.microsoft.com/office/powerpoint/2010/main" val="46684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5256325"/>
                    </a:ext>
                  </a:extLst>
                </a:gridCol>
                <a:gridCol w="987552">
                  <a:extLst>
                    <a:ext uri="{9D8B030D-6E8A-4147-A177-3AD203B41FA5}">
                      <a16:colId xmlns:a16="http://schemas.microsoft.com/office/drawing/2014/main" val="2682215299"/>
                    </a:ext>
                  </a:extLst>
                </a:gridCol>
                <a:gridCol w="987552">
                  <a:extLst>
                    <a:ext uri="{9D8B030D-6E8A-4147-A177-3AD203B41FA5}">
                      <a16:colId xmlns:a16="http://schemas.microsoft.com/office/drawing/2014/main" val="2080397823"/>
                    </a:ext>
                  </a:extLst>
                </a:gridCol>
                <a:gridCol w="987552">
                  <a:extLst>
                    <a:ext uri="{9D8B030D-6E8A-4147-A177-3AD203B41FA5}">
                      <a16:colId xmlns:a16="http://schemas.microsoft.com/office/drawing/2014/main" val="3810266171"/>
                    </a:ext>
                  </a:extLst>
                </a:gridCol>
                <a:gridCol w="987552">
                  <a:extLst>
                    <a:ext uri="{9D8B030D-6E8A-4147-A177-3AD203B41FA5}">
                      <a16:colId xmlns:a16="http://schemas.microsoft.com/office/drawing/2014/main" val="1810726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97795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- 2023-06-25 18:00:26</a:t>
                      </a:r>
                      <a:r>
                        <a:rPr kumimoji="0" lang="en-US" sz="1000" b="0" i="0" u="none" strike="noStrike" kern="1200" cap="none" spc="0" normalizeH="0" baseline="0" noProof="0">
                          <a:ln>
                            <a:noFill/>
                          </a:ln>
                          <a:solidFill>
                            <a:prstClr val="black"/>
                          </a:solidFill>
                          <a:effectLst/>
                          <a:uLnTx/>
                          <a:uFillTx/>
                          <a:latin typeface="Calibri"/>
                          <a:ea typeface="+mn-ea"/>
                          <a:cs typeface="+mn-cs"/>
                        </a:rPr>
                        <a:t>
 Meet the room—Zel Junior Suite with Mediterranean View
A more spacious room where natural light is the star of the show. As well as enjoying the views of the Mediterranean from your balcony, you’ll be able to truly unwind under the stars with its freestanding panoramic shower.
Book your room now 👉 https://ow.ly/lxtG50OVEEN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1476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- 2023-06-22 17:00:01</a:t>
                      </a:r>
                      <a:r>
                        <a:rPr kumimoji="0" lang="en-US" sz="1000" b="0" i="0" u="none" strike="noStrike" kern="1200" cap="none" spc="0" normalizeH="0" baseline="0" noProof="0">
                          <a:ln>
                            <a:noFill/>
                          </a:ln>
                          <a:solidFill>
                            <a:prstClr val="black"/>
                          </a:solidFill>
                          <a:effectLst/>
                          <a:uLnTx/>
                          <a:uFillTx/>
                          <a:latin typeface="Calibri"/>
                          <a:ea typeface="+mn-ea"/>
                          <a:cs typeface="+mn-cs"/>
                        </a:rPr>
                        <a:t>
 WE’RE OPEN! 🙌🏼
On a prime location on the southern coast of the island, Zel Mallorca will ensure the best experience for all your senses as you soak up the Mediterranean vibe.
Let Zel in. Welcome to your home in the Med.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extLst>
                  <a:ext uri="{0D108BD9-81ED-4DB2-BD59-A6C34878D82A}">
                    <a16:rowId xmlns:a16="http://schemas.microsoft.com/office/drawing/2014/main" val="2932028741"/>
                  </a:ext>
                </a:extLst>
              </a:tr>
            </a:tbl>
          </a:graphicData>
        </a:graphic>
      </p:graphicFrame>
      <p:sp>
        <p:nvSpPr>
          <p:cNvPr id="4" name="Text Placeholder 3">
            <a:extLst>
              <a:ext uri="{FF2B5EF4-FFF2-40B4-BE49-F238E27FC236}">
                <a16:creationId xmlns:a16="http://schemas.microsoft.com/office/drawing/2014/main" id="{FC4D37EF-AE27-4A38-A5DE-34E5BA8330E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7337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2E034-DD5C-4DCA-A870-64B446FEC72C}"/>
              </a:ext>
            </a:extLst>
          </p:cNvPr>
          <p:cNvSpPr>
            <a:spLocks noGrp="1"/>
          </p:cNvSpPr>
          <p:nvPr>
            <p:ph type="title"/>
          </p:nvPr>
        </p:nvSpPr>
        <p:spPr/>
        <p:txBody>
          <a:bodyPr/>
          <a:lstStyle/>
          <a:p>
            <a:r>
              <a:rPr lang="en-US"/>
              <a:t>Facebook Custom Original Own Posts Table | 2 profiles - 4 of 12</a:t>
            </a:r>
          </a:p>
        </p:txBody>
      </p:sp>
      <p:graphicFrame>
        <p:nvGraphicFramePr>
          <p:cNvPr id="5" name="Table Placeholder 4">
            <a:extLst>
              <a:ext uri="{FF2B5EF4-FFF2-40B4-BE49-F238E27FC236}">
                <a16:creationId xmlns:a16="http://schemas.microsoft.com/office/drawing/2014/main" id="{06F7DE84-6664-4186-A992-2F4B6159985F}"/>
              </a:ext>
            </a:extLst>
          </p:cNvPr>
          <p:cNvGraphicFramePr>
            <a:graphicFrameLocks noGrp="1"/>
          </p:cNvGraphicFramePr>
          <p:nvPr>
            <p:ph type="tbl" sz="quarter" idx="13"/>
            <p:extLst>
              <p:ext uri="{D42A27DB-BD31-4B8C-83A1-F6EECF244321}">
                <p14:modId xmlns:p14="http://schemas.microsoft.com/office/powerpoint/2010/main" val="258221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1665299"/>
                    </a:ext>
                  </a:extLst>
                </a:gridCol>
                <a:gridCol w="987552">
                  <a:extLst>
                    <a:ext uri="{9D8B030D-6E8A-4147-A177-3AD203B41FA5}">
                      <a16:colId xmlns:a16="http://schemas.microsoft.com/office/drawing/2014/main" val="610337871"/>
                    </a:ext>
                  </a:extLst>
                </a:gridCol>
                <a:gridCol w="987552">
                  <a:extLst>
                    <a:ext uri="{9D8B030D-6E8A-4147-A177-3AD203B41FA5}">
                      <a16:colId xmlns:a16="http://schemas.microsoft.com/office/drawing/2014/main" val="2393030172"/>
                    </a:ext>
                  </a:extLst>
                </a:gridCol>
                <a:gridCol w="987552">
                  <a:extLst>
                    <a:ext uri="{9D8B030D-6E8A-4147-A177-3AD203B41FA5}">
                      <a16:colId xmlns:a16="http://schemas.microsoft.com/office/drawing/2014/main" val="2137959304"/>
                    </a:ext>
                  </a:extLst>
                </a:gridCol>
                <a:gridCol w="987552">
                  <a:extLst>
                    <a:ext uri="{9D8B030D-6E8A-4147-A177-3AD203B41FA5}">
                      <a16:colId xmlns:a16="http://schemas.microsoft.com/office/drawing/2014/main" val="316948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18737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- 2023-06-21 20:24:38</a:t>
                      </a:r>
                      <a:r>
                        <a:rPr kumimoji="0" lang="en-US" sz="1000" b="0" i="0" u="none" strike="noStrike" kern="1200" cap="none" spc="0" normalizeH="0" baseline="0" noProof="0">
                          <a:ln>
                            <a:noFill/>
                          </a:ln>
                          <a:solidFill>
                            <a:prstClr val="black"/>
                          </a:solidFill>
                          <a:effectLst/>
                          <a:uLnTx/>
                          <a:uFillTx/>
                          <a:latin typeface="Calibri"/>
                          <a:ea typeface="+mn-ea"/>
                          <a:cs typeface="+mn-cs"/>
                        </a:rPr>
                        <a:t>
 Este viernes estaremos todos juntos para celebrar la noche más especial del año en Zel Mallorca. Reserva ahora y disfruta la noche de San Juan con nosotros. ✨
This Friday we get together to celebrate the most special night of the year at Zel Mallorca. Book now and enjoy the night of San Juan with us.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287.7725 %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extLst>
                  <a:ext uri="{0D108BD9-81ED-4DB2-BD59-A6C34878D82A}">
                    <a16:rowId xmlns:a16="http://schemas.microsoft.com/office/drawing/2014/main" val="325427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- 2023-06-21 20:00:34</a:t>
                      </a:r>
                      <a:r>
                        <a:rPr kumimoji="0" lang="en-US" sz="1000" b="0" i="0" u="none" strike="noStrike" kern="1200" cap="none" spc="0" normalizeH="0" baseline="0" noProof="0">
                          <a:ln>
                            <a:noFill/>
                          </a:ln>
                          <a:solidFill>
                            <a:prstClr val="black"/>
                          </a:solidFill>
                          <a:effectLst/>
                          <a:uLnTx/>
                          <a:uFillTx/>
                          <a:latin typeface="Calibri"/>
                          <a:ea typeface="+mn-ea"/>
                          <a:cs typeface="+mn-cs"/>
                        </a:rPr>
                        <a:t>
 Daydreaming of your next holiday? Book now and get ready to immerse in the Mediterranean way of life. 
Enjoy Zel Hotels 👉🏻 https://ow.ly/uzjQ50OTPoz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36961965"/>
                  </a:ext>
                </a:extLst>
              </a:tr>
            </a:tbl>
          </a:graphicData>
        </a:graphic>
      </p:graphicFrame>
      <p:sp>
        <p:nvSpPr>
          <p:cNvPr id="4" name="Text Placeholder 3">
            <a:extLst>
              <a:ext uri="{FF2B5EF4-FFF2-40B4-BE49-F238E27FC236}">
                <a16:creationId xmlns:a16="http://schemas.microsoft.com/office/drawing/2014/main" id="{76A8C92B-0DFE-46AC-9137-C73AFEF3CA6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10365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027F-A0C0-4BA1-BC65-747712BB232F}"/>
              </a:ext>
            </a:extLst>
          </p:cNvPr>
          <p:cNvSpPr>
            <a:spLocks noGrp="1"/>
          </p:cNvSpPr>
          <p:nvPr>
            <p:ph type="title"/>
          </p:nvPr>
        </p:nvSpPr>
        <p:spPr/>
        <p:txBody>
          <a:bodyPr/>
          <a:lstStyle/>
          <a:p>
            <a:r>
              <a:rPr lang="en-US"/>
              <a:t>Facebook Custom Original Own Posts Table | 2 profiles - 5 of 12</a:t>
            </a:r>
          </a:p>
        </p:txBody>
      </p:sp>
      <p:graphicFrame>
        <p:nvGraphicFramePr>
          <p:cNvPr id="5" name="Table Placeholder 4">
            <a:extLst>
              <a:ext uri="{FF2B5EF4-FFF2-40B4-BE49-F238E27FC236}">
                <a16:creationId xmlns:a16="http://schemas.microsoft.com/office/drawing/2014/main" id="{FBAA96CD-D448-4486-825F-1F25A2754E12}"/>
              </a:ext>
            </a:extLst>
          </p:cNvPr>
          <p:cNvGraphicFramePr>
            <a:graphicFrameLocks noGrp="1"/>
          </p:cNvGraphicFramePr>
          <p:nvPr>
            <p:ph type="tbl" sz="quarter" idx="13"/>
            <p:extLst>
              <p:ext uri="{D42A27DB-BD31-4B8C-83A1-F6EECF244321}">
                <p14:modId xmlns:p14="http://schemas.microsoft.com/office/powerpoint/2010/main" val="335530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3796896"/>
                    </a:ext>
                  </a:extLst>
                </a:gridCol>
                <a:gridCol w="987552">
                  <a:extLst>
                    <a:ext uri="{9D8B030D-6E8A-4147-A177-3AD203B41FA5}">
                      <a16:colId xmlns:a16="http://schemas.microsoft.com/office/drawing/2014/main" val="1246937848"/>
                    </a:ext>
                  </a:extLst>
                </a:gridCol>
                <a:gridCol w="987552">
                  <a:extLst>
                    <a:ext uri="{9D8B030D-6E8A-4147-A177-3AD203B41FA5}">
                      <a16:colId xmlns:a16="http://schemas.microsoft.com/office/drawing/2014/main" val="3126093181"/>
                    </a:ext>
                  </a:extLst>
                </a:gridCol>
                <a:gridCol w="987552">
                  <a:extLst>
                    <a:ext uri="{9D8B030D-6E8A-4147-A177-3AD203B41FA5}">
                      <a16:colId xmlns:a16="http://schemas.microsoft.com/office/drawing/2014/main" val="1838046148"/>
                    </a:ext>
                  </a:extLst>
                </a:gridCol>
                <a:gridCol w="987552">
                  <a:extLst>
                    <a:ext uri="{9D8B030D-6E8A-4147-A177-3AD203B41FA5}">
                      <a16:colId xmlns:a16="http://schemas.microsoft.com/office/drawing/2014/main" val="261847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46930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- 2023-06-20 17:14:22</a:t>
                      </a:r>
                      <a:r>
                        <a:rPr kumimoji="0" lang="en-US" sz="1000" b="0" i="0" u="none" strike="noStrike" kern="1200" cap="none" spc="0" normalizeH="0" baseline="0" noProof="0">
                          <a:ln>
                            <a:noFill/>
                          </a:ln>
                          <a:solidFill>
                            <a:prstClr val="black"/>
                          </a:solidFill>
                          <a:effectLst/>
                          <a:uLnTx/>
                          <a:uFillTx/>
                          <a:latin typeface="Calibri"/>
                          <a:ea typeface="+mn-ea"/>
                          <a:cs typeface="+mn-cs"/>
                        </a:rPr>
                        <a:t>
 We like to keep good company. That’s why Zel is proud to present Beso Beach  as our new partner.
BESO is a unique concept that merges delicious food, drinks, fashion, music and lifestyle in a gorgeous setting. And since the Mediterranean essence roots both of our philosophies—beach, fun and good vibes have organically brought us together to deliver the best experience for your senses.
Because a promising relationship always starts with a kiss.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340512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- 2023-06-14 13:00:43</a:t>
                      </a:r>
                      <a:r>
                        <a:rPr kumimoji="0" lang="en-US" sz="1000" b="0" i="0" u="none" strike="noStrike" kern="1200" cap="none" spc="0" normalizeH="0" baseline="0" noProof="0">
                          <a:ln>
                            <a:noFill/>
                          </a:ln>
                          <a:solidFill>
                            <a:prstClr val="black"/>
                          </a:solidFill>
                          <a:effectLst/>
                          <a:uLnTx/>
                          <a:uFillTx/>
                          <a:latin typeface="Calibri"/>
                          <a:ea typeface="+mn-ea"/>
                          <a:cs typeface="+mn-cs"/>
                        </a:rPr>
                        <a:t>
 A new window to the Mediterranean is about to open in Mallorca…
Get ready to drive around the island, improvise and have fun. Every nook is worth exploring, so don’t be too strict with your day trips and plans—what’s better than getting lost in a beautiful setting and finding what you were looking for all along?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extLst>
                  <a:ext uri="{0D108BD9-81ED-4DB2-BD59-A6C34878D82A}">
                    <a16:rowId xmlns:a16="http://schemas.microsoft.com/office/drawing/2014/main" val="403132824"/>
                  </a:ext>
                </a:extLst>
              </a:tr>
            </a:tbl>
          </a:graphicData>
        </a:graphic>
      </p:graphicFrame>
      <p:sp>
        <p:nvSpPr>
          <p:cNvPr id="4" name="Text Placeholder 3">
            <a:extLst>
              <a:ext uri="{FF2B5EF4-FFF2-40B4-BE49-F238E27FC236}">
                <a16:creationId xmlns:a16="http://schemas.microsoft.com/office/drawing/2014/main" id="{32E37446-B999-4A24-8CFD-3E299833968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33544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25F0-0BE3-43E3-BA09-6213F2700151}"/>
              </a:ext>
            </a:extLst>
          </p:cNvPr>
          <p:cNvSpPr>
            <a:spLocks noGrp="1"/>
          </p:cNvSpPr>
          <p:nvPr>
            <p:ph type="title"/>
          </p:nvPr>
        </p:nvSpPr>
        <p:spPr/>
        <p:txBody>
          <a:bodyPr/>
          <a:lstStyle/>
          <a:p>
            <a:r>
              <a:rPr lang="en-US"/>
              <a:t>Facebook Custom Original Own Posts Table | 2 profiles - 6 of 12</a:t>
            </a:r>
          </a:p>
        </p:txBody>
      </p:sp>
      <p:graphicFrame>
        <p:nvGraphicFramePr>
          <p:cNvPr id="5" name="Table Placeholder 4">
            <a:extLst>
              <a:ext uri="{FF2B5EF4-FFF2-40B4-BE49-F238E27FC236}">
                <a16:creationId xmlns:a16="http://schemas.microsoft.com/office/drawing/2014/main" id="{DB3DE039-71FD-4CE6-AD3B-1BC9482B1D2D}"/>
              </a:ext>
            </a:extLst>
          </p:cNvPr>
          <p:cNvGraphicFramePr>
            <a:graphicFrameLocks noGrp="1"/>
          </p:cNvGraphicFramePr>
          <p:nvPr>
            <p:ph type="tbl" sz="quarter" idx="13"/>
            <p:extLst>
              <p:ext uri="{D42A27DB-BD31-4B8C-83A1-F6EECF244321}">
                <p14:modId xmlns:p14="http://schemas.microsoft.com/office/powerpoint/2010/main" val="337529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88807607"/>
                    </a:ext>
                  </a:extLst>
                </a:gridCol>
                <a:gridCol w="987552">
                  <a:extLst>
                    <a:ext uri="{9D8B030D-6E8A-4147-A177-3AD203B41FA5}">
                      <a16:colId xmlns:a16="http://schemas.microsoft.com/office/drawing/2014/main" val="2538730460"/>
                    </a:ext>
                  </a:extLst>
                </a:gridCol>
                <a:gridCol w="987552">
                  <a:extLst>
                    <a:ext uri="{9D8B030D-6E8A-4147-A177-3AD203B41FA5}">
                      <a16:colId xmlns:a16="http://schemas.microsoft.com/office/drawing/2014/main" val="1826802639"/>
                    </a:ext>
                  </a:extLst>
                </a:gridCol>
                <a:gridCol w="987552">
                  <a:extLst>
                    <a:ext uri="{9D8B030D-6E8A-4147-A177-3AD203B41FA5}">
                      <a16:colId xmlns:a16="http://schemas.microsoft.com/office/drawing/2014/main" val="3144019142"/>
                    </a:ext>
                  </a:extLst>
                </a:gridCol>
                <a:gridCol w="987552">
                  <a:extLst>
                    <a:ext uri="{9D8B030D-6E8A-4147-A177-3AD203B41FA5}">
                      <a16:colId xmlns:a16="http://schemas.microsoft.com/office/drawing/2014/main" val="400969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69875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- 2023-06-12 20:00:35</a:t>
                      </a:r>
                      <a:r>
                        <a:rPr kumimoji="0" lang="en-US" sz="1000" b="0" i="0" u="none" strike="noStrike" kern="1200" cap="none" spc="0" normalizeH="0" baseline="0" noProof="0">
                          <a:ln>
                            <a:noFill/>
                          </a:ln>
                          <a:solidFill>
                            <a:prstClr val="black"/>
                          </a:solidFill>
                          <a:effectLst/>
                          <a:uLnTx/>
                          <a:uFillTx/>
                          <a:latin typeface="Calibri"/>
                          <a:ea typeface="+mn-ea"/>
                          <a:cs typeface="+mn-cs"/>
                        </a:rPr>
                        <a:t>
 Don’t judge artichokes by their hard exterior—their heart is soft and delicious. The perfect boost of flavour for any time of day, be it aperitivo, lunch or dinner!  😋
Discover the MED 👉🏻 http://ow.ly/eN0k50OBJ9V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0141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- 2023-06-09 13:01:13</a:t>
                      </a:r>
                      <a:r>
                        <a:rPr kumimoji="0" lang="en-US" sz="1000" b="0" i="0" u="none" strike="noStrike" kern="1200" cap="none" spc="0" normalizeH="0" baseline="0" noProof="0">
                          <a:ln>
                            <a:noFill/>
                          </a:ln>
                          <a:solidFill>
                            <a:prstClr val="black"/>
                          </a:solidFill>
                          <a:effectLst/>
                          <a:uLnTx/>
                          <a:uFillTx/>
                          <a:latin typeface="Calibri"/>
                          <a:ea typeface="+mn-ea"/>
                          <a:cs typeface="+mn-cs"/>
                        </a:rPr>
                        <a:t>
 The summer solstice is upon us. Follow a day of exploring nature or relaxing at the beach with a tasty dinner, a cool drink and some music in the best company. Don’t rush it, the night is young. Dance to your heart’s desire…until your feet collapse! 💃
Book Now 👉🏻 http://ow.ly/cn6C50OBJ7k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extLst>
                  <a:ext uri="{0D108BD9-81ED-4DB2-BD59-A6C34878D82A}">
                    <a16:rowId xmlns:a16="http://schemas.microsoft.com/office/drawing/2014/main" val="3039461859"/>
                  </a:ext>
                </a:extLst>
              </a:tr>
            </a:tbl>
          </a:graphicData>
        </a:graphic>
      </p:graphicFrame>
      <p:sp>
        <p:nvSpPr>
          <p:cNvPr id="4" name="Text Placeholder 3">
            <a:extLst>
              <a:ext uri="{FF2B5EF4-FFF2-40B4-BE49-F238E27FC236}">
                <a16:creationId xmlns:a16="http://schemas.microsoft.com/office/drawing/2014/main" id="{FB9054E2-5F5E-43D6-814E-E88E944C9D1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92184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B27B8-9AFA-4C2B-AC68-D71F0167AD8D}"/>
              </a:ext>
            </a:extLst>
          </p:cNvPr>
          <p:cNvSpPr>
            <a:spLocks noGrp="1"/>
          </p:cNvSpPr>
          <p:nvPr>
            <p:ph type="title"/>
          </p:nvPr>
        </p:nvSpPr>
        <p:spPr/>
        <p:txBody>
          <a:bodyPr/>
          <a:lstStyle/>
          <a:p>
            <a:r>
              <a:rPr lang="en-US"/>
              <a:t>Facebook Custom Original Own Posts Table | 2 profiles - 7 of 12</a:t>
            </a:r>
          </a:p>
        </p:txBody>
      </p:sp>
      <p:graphicFrame>
        <p:nvGraphicFramePr>
          <p:cNvPr id="5" name="Table Placeholder 4">
            <a:extLst>
              <a:ext uri="{FF2B5EF4-FFF2-40B4-BE49-F238E27FC236}">
                <a16:creationId xmlns:a16="http://schemas.microsoft.com/office/drawing/2014/main" id="{CA2948B0-7EE5-4240-8773-BC5E8B782EE4}"/>
              </a:ext>
            </a:extLst>
          </p:cNvPr>
          <p:cNvGraphicFramePr>
            <a:graphicFrameLocks noGrp="1"/>
          </p:cNvGraphicFramePr>
          <p:nvPr>
            <p:ph type="tbl" sz="quarter" idx="13"/>
            <p:extLst>
              <p:ext uri="{D42A27DB-BD31-4B8C-83A1-F6EECF244321}">
                <p14:modId xmlns:p14="http://schemas.microsoft.com/office/powerpoint/2010/main" val="42529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55484560"/>
                    </a:ext>
                  </a:extLst>
                </a:gridCol>
                <a:gridCol w="987552">
                  <a:extLst>
                    <a:ext uri="{9D8B030D-6E8A-4147-A177-3AD203B41FA5}">
                      <a16:colId xmlns:a16="http://schemas.microsoft.com/office/drawing/2014/main" val="360801369"/>
                    </a:ext>
                  </a:extLst>
                </a:gridCol>
                <a:gridCol w="987552">
                  <a:extLst>
                    <a:ext uri="{9D8B030D-6E8A-4147-A177-3AD203B41FA5}">
                      <a16:colId xmlns:a16="http://schemas.microsoft.com/office/drawing/2014/main" val="1825997428"/>
                    </a:ext>
                  </a:extLst>
                </a:gridCol>
                <a:gridCol w="987552">
                  <a:extLst>
                    <a:ext uri="{9D8B030D-6E8A-4147-A177-3AD203B41FA5}">
                      <a16:colId xmlns:a16="http://schemas.microsoft.com/office/drawing/2014/main" val="2643549572"/>
                    </a:ext>
                  </a:extLst>
                </a:gridCol>
                <a:gridCol w="987552">
                  <a:extLst>
                    <a:ext uri="{9D8B030D-6E8A-4147-A177-3AD203B41FA5}">
                      <a16:colId xmlns:a16="http://schemas.microsoft.com/office/drawing/2014/main" val="139765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49447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- 2023-06-07 20:00:39</a:t>
                      </a:r>
                      <a:r>
                        <a:rPr kumimoji="0" lang="en-US" sz="1000" b="0" i="0" u="none" strike="noStrike" kern="1200" cap="none" spc="0" normalizeH="0" baseline="0" noProof="0">
                          <a:ln>
                            <a:noFill/>
                          </a:ln>
                          <a:solidFill>
                            <a:prstClr val="black"/>
                          </a:solidFill>
                          <a:effectLst/>
                          <a:uLnTx/>
                          <a:uFillTx/>
                          <a:latin typeface="Calibri"/>
                          <a:ea typeface="+mn-ea"/>
                          <a:cs typeface="+mn-cs"/>
                        </a:rPr>
                        <a:t>
 The Mediterranean is a fountain of inspiration for artist #AinaGilabert, influencing her visual style and her passion for illustrating food 🎨
Enjoy Zel Hotels 👉🏻 http://ow.ly/8cOB50OBJ30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2446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- 2023-06-06 13:01:00</a:t>
                      </a:r>
                      <a:r>
                        <a:rPr kumimoji="0" lang="en-US" sz="1000" b="0" i="0" u="none" strike="noStrike" kern="1200" cap="none" spc="0" normalizeH="0" baseline="0" noProof="0">
                          <a:ln>
                            <a:noFill/>
                          </a:ln>
                          <a:solidFill>
                            <a:prstClr val="black"/>
                          </a:solidFill>
                          <a:effectLst/>
                          <a:uLnTx/>
                          <a:uFillTx/>
                          <a:latin typeface="Calibri"/>
                          <a:ea typeface="+mn-ea"/>
                          <a:cs typeface="+mn-cs"/>
                        </a:rPr>
                        <a:t>
 Zel presents Active MED.
The Med inspires relaxation and vitality in equal measure. Since staying active is essential for your well-being, we’ll propose different ways to get your heart rate up that are synonymous with the Mediterranean lifestyle.
And who better to guide us on this journey than Zel’s partner, internationally-celebrated sportsman, and one of Mallorca’s most passionate ambassadors: Rafa Nadal. Rafa will share his favourite activities and spots on the island to stay fit while taking in the beauty and serenity of its landscapes.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extLst>
                  <a:ext uri="{0D108BD9-81ED-4DB2-BD59-A6C34878D82A}">
                    <a16:rowId xmlns:a16="http://schemas.microsoft.com/office/drawing/2014/main" val="1505492770"/>
                  </a:ext>
                </a:extLst>
              </a:tr>
            </a:tbl>
          </a:graphicData>
        </a:graphic>
      </p:graphicFrame>
      <p:sp>
        <p:nvSpPr>
          <p:cNvPr id="4" name="Text Placeholder 3">
            <a:extLst>
              <a:ext uri="{FF2B5EF4-FFF2-40B4-BE49-F238E27FC236}">
                <a16:creationId xmlns:a16="http://schemas.microsoft.com/office/drawing/2014/main" id="{F892B002-3614-4322-85F2-09D34A25A7C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58852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44573-2261-4562-AE60-014EA53D506B}"/>
              </a:ext>
            </a:extLst>
          </p:cNvPr>
          <p:cNvSpPr>
            <a:spLocks noGrp="1"/>
          </p:cNvSpPr>
          <p:nvPr>
            <p:ph type="title"/>
          </p:nvPr>
        </p:nvSpPr>
        <p:spPr/>
        <p:txBody>
          <a:bodyPr/>
          <a:lstStyle/>
          <a:p>
            <a:r>
              <a:rPr lang="en-US"/>
              <a:t>Facebook Custom Original Own Posts Table | 2 profiles - 8 of 12</a:t>
            </a:r>
          </a:p>
        </p:txBody>
      </p:sp>
      <p:graphicFrame>
        <p:nvGraphicFramePr>
          <p:cNvPr id="5" name="Table Placeholder 4">
            <a:extLst>
              <a:ext uri="{FF2B5EF4-FFF2-40B4-BE49-F238E27FC236}">
                <a16:creationId xmlns:a16="http://schemas.microsoft.com/office/drawing/2014/main" id="{F0BEB42C-AB27-46BE-A2BA-D8AFA54D1F30}"/>
              </a:ext>
            </a:extLst>
          </p:cNvPr>
          <p:cNvGraphicFramePr>
            <a:graphicFrameLocks noGrp="1"/>
          </p:cNvGraphicFramePr>
          <p:nvPr>
            <p:ph type="tbl" sz="quarter" idx="13"/>
            <p:extLst>
              <p:ext uri="{D42A27DB-BD31-4B8C-83A1-F6EECF244321}">
                <p14:modId xmlns:p14="http://schemas.microsoft.com/office/powerpoint/2010/main" val="24059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577851"/>
                    </a:ext>
                  </a:extLst>
                </a:gridCol>
                <a:gridCol w="987552">
                  <a:extLst>
                    <a:ext uri="{9D8B030D-6E8A-4147-A177-3AD203B41FA5}">
                      <a16:colId xmlns:a16="http://schemas.microsoft.com/office/drawing/2014/main" val="144957969"/>
                    </a:ext>
                  </a:extLst>
                </a:gridCol>
                <a:gridCol w="987552">
                  <a:extLst>
                    <a:ext uri="{9D8B030D-6E8A-4147-A177-3AD203B41FA5}">
                      <a16:colId xmlns:a16="http://schemas.microsoft.com/office/drawing/2014/main" val="2615754240"/>
                    </a:ext>
                  </a:extLst>
                </a:gridCol>
                <a:gridCol w="987552">
                  <a:extLst>
                    <a:ext uri="{9D8B030D-6E8A-4147-A177-3AD203B41FA5}">
                      <a16:colId xmlns:a16="http://schemas.microsoft.com/office/drawing/2014/main" val="859192537"/>
                    </a:ext>
                  </a:extLst>
                </a:gridCol>
                <a:gridCol w="987552">
                  <a:extLst>
                    <a:ext uri="{9D8B030D-6E8A-4147-A177-3AD203B41FA5}">
                      <a16:colId xmlns:a16="http://schemas.microsoft.com/office/drawing/2014/main" val="142289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70888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- 2023-06-05 20:00:33</a:t>
                      </a:r>
                      <a:r>
                        <a:rPr kumimoji="0" lang="en-US" sz="1000" b="0" i="0" u="none" strike="noStrike" kern="1200" cap="none" spc="0" normalizeH="0" baseline="0" noProof="0">
                          <a:ln>
                            <a:noFill/>
                          </a:ln>
                          <a:solidFill>
                            <a:prstClr val="black"/>
                          </a:solidFill>
                          <a:effectLst/>
                          <a:uLnTx/>
                          <a:uFillTx/>
                          <a:latin typeface="Calibri"/>
                          <a:ea typeface="+mn-ea"/>
                          <a:cs typeface="+mn-cs"/>
                        </a:rPr>
                        <a:t>
 A balanced workout is vital for your well-being. Think of the outdoors as your haven—reconnect with your inner self and break a sweat while soaking up some vitamin D! 🧘🏼‍♀️
Enjoy Zel Hotels 👉🏻 http://ow.ly/O3i050OBIXX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180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- 2023-06-02 11:56:23</a:t>
                      </a:r>
                      <a:r>
                        <a:rPr kumimoji="0" lang="en-US" sz="1000" b="0" i="0" u="none" strike="noStrike" kern="1200" cap="none" spc="0" normalizeH="0" baseline="0" noProof="0">
                          <a:ln>
                            <a:noFill/>
                          </a:ln>
                          <a:solidFill>
                            <a:prstClr val="black"/>
                          </a:solidFill>
                          <a:effectLst/>
                          <a:uLnTx/>
                          <a:uFillTx/>
                          <a:latin typeface="Calibri"/>
                          <a:ea typeface="+mn-ea"/>
                          <a:cs typeface="+mn-cs"/>
                        </a:rPr>
                        <a:t>
 The Med is siesta, fiesta and everything in between 🎉
There’s not just one way to do it—it all depends on your mood for the day. Listen to what you need in the moment and let Zel do the rest.
Book Now  👉🏻 http://ow.ly/54z450OBITw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extLst>
                  <a:ext uri="{0D108BD9-81ED-4DB2-BD59-A6C34878D82A}">
                    <a16:rowId xmlns:a16="http://schemas.microsoft.com/office/drawing/2014/main" val="420807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- 2023-05-31 16:16:43</a:t>
                      </a:r>
                      <a:r>
                        <a:rPr kumimoji="0" lang="en-US" sz="1000" b="0" i="0" u="none" strike="noStrike" kern="1200" cap="none" spc="0" normalizeH="0" baseline="0" noProof="0">
                          <a:ln>
                            <a:noFill/>
                          </a:ln>
                          <a:solidFill>
                            <a:prstClr val="black"/>
                          </a:solidFill>
                          <a:effectLst/>
                          <a:uLnTx/>
                          <a:uFillTx/>
                          <a:latin typeface="Calibri"/>
                          <a:ea typeface="+mn-ea"/>
                          <a:cs typeface="+mn-cs"/>
                        </a:rPr>
                        <a:t>
 This month in Condé Nast Traveler, Rafa Nadal talks about his hobbies and the Mediterranean 🌊 
We’re very happy to be featured in the interview, which you can read in full here 👉🏻 http://ow.ly/NYVw50OAR8g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87357612"/>
                  </a:ext>
                </a:extLst>
              </a:tr>
            </a:tbl>
          </a:graphicData>
        </a:graphic>
      </p:graphicFrame>
      <p:sp>
        <p:nvSpPr>
          <p:cNvPr id="4" name="Text Placeholder 3">
            <a:extLst>
              <a:ext uri="{FF2B5EF4-FFF2-40B4-BE49-F238E27FC236}">
                <a16:creationId xmlns:a16="http://schemas.microsoft.com/office/drawing/2014/main" id="{196E5FB4-36CE-424C-B965-22BE0232F3A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968650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FB6D-A330-4C39-A7CE-892040680218}"/>
              </a:ext>
            </a:extLst>
          </p:cNvPr>
          <p:cNvSpPr>
            <a:spLocks noGrp="1"/>
          </p:cNvSpPr>
          <p:nvPr>
            <p:ph type="title"/>
          </p:nvPr>
        </p:nvSpPr>
        <p:spPr/>
        <p:txBody>
          <a:bodyPr/>
          <a:lstStyle/>
          <a:p>
            <a:r>
              <a:rPr lang="en-US"/>
              <a:t>Facebook Custom Original Own Posts Table | 2 profiles - 9 of 12</a:t>
            </a:r>
          </a:p>
        </p:txBody>
      </p:sp>
      <p:graphicFrame>
        <p:nvGraphicFramePr>
          <p:cNvPr id="5" name="Table Placeholder 4">
            <a:extLst>
              <a:ext uri="{FF2B5EF4-FFF2-40B4-BE49-F238E27FC236}">
                <a16:creationId xmlns:a16="http://schemas.microsoft.com/office/drawing/2014/main" id="{CEFFC689-BC98-498E-BAB4-43BC0D490D38}"/>
              </a:ext>
            </a:extLst>
          </p:cNvPr>
          <p:cNvGraphicFramePr>
            <a:graphicFrameLocks noGrp="1"/>
          </p:cNvGraphicFramePr>
          <p:nvPr>
            <p:ph type="tbl" sz="quarter" idx="13"/>
            <p:extLst>
              <p:ext uri="{D42A27DB-BD31-4B8C-83A1-F6EECF244321}">
                <p14:modId xmlns:p14="http://schemas.microsoft.com/office/powerpoint/2010/main" val="42967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50089474"/>
                    </a:ext>
                  </a:extLst>
                </a:gridCol>
                <a:gridCol w="987552">
                  <a:extLst>
                    <a:ext uri="{9D8B030D-6E8A-4147-A177-3AD203B41FA5}">
                      <a16:colId xmlns:a16="http://schemas.microsoft.com/office/drawing/2014/main" val="2029578610"/>
                    </a:ext>
                  </a:extLst>
                </a:gridCol>
                <a:gridCol w="987552">
                  <a:extLst>
                    <a:ext uri="{9D8B030D-6E8A-4147-A177-3AD203B41FA5}">
                      <a16:colId xmlns:a16="http://schemas.microsoft.com/office/drawing/2014/main" val="2005072584"/>
                    </a:ext>
                  </a:extLst>
                </a:gridCol>
                <a:gridCol w="987552">
                  <a:extLst>
                    <a:ext uri="{9D8B030D-6E8A-4147-A177-3AD203B41FA5}">
                      <a16:colId xmlns:a16="http://schemas.microsoft.com/office/drawing/2014/main" val="1278980531"/>
                    </a:ext>
                  </a:extLst>
                </a:gridCol>
                <a:gridCol w="987552">
                  <a:extLst>
                    <a:ext uri="{9D8B030D-6E8A-4147-A177-3AD203B41FA5}">
                      <a16:colId xmlns:a16="http://schemas.microsoft.com/office/drawing/2014/main" val="84410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88669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- 2023-05-30 11:59:40</a:t>
                      </a:r>
                      <a:r>
                        <a:rPr kumimoji="0" lang="en-US" sz="1000" b="0" i="0" u="none" strike="noStrike" kern="1200" cap="none" spc="0" normalizeH="0" baseline="0" noProof="0">
                          <a:ln>
                            <a:noFill/>
                          </a:ln>
                          <a:solidFill>
                            <a:prstClr val="black"/>
                          </a:solidFill>
                          <a:effectLst/>
                          <a:uLnTx/>
                          <a:uFillTx/>
                          <a:latin typeface="Calibri"/>
                          <a:ea typeface="+mn-ea"/>
                          <a:cs typeface="+mn-cs"/>
                        </a:rPr>
                        <a:t>
 June opens the door to longer days and livelier nights 🤩✨ Summer is upon us, so don’t miss out on everything that Mallorca has in store for you...
🎨 One of Palma’s preeminent art institutions, the Museu Fundación Juan March, presents an exhibition of Pablo Picasso’s graphic work: “La Suite Vollard: a biography.” It opens on June 6.  
🎤 Joaquín Sabina, one of Spain’s most cherished singer-songwriters will stop at Trui son Fusteret on June 10 as part of his world tour “Contra todo pronóstico” (“against all odds”).
🎉 June is synonymous with the fiestas of Sant Joan. The festivities take over the island on the eve of June 23 with the Nit de Foc (Bonfire night)—a spectacle of fire and light. The most magical night of the year.
🎾 A week before Wimbledon, the ATP Mallorca Tennis championship kicks off on June 24 at the Mallorca Country Club.
#BornInTheMed #ZelHotels #Mallorca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96445697"/>
                  </a:ext>
                </a:extLst>
              </a:tr>
            </a:tbl>
          </a:graphicData>
        </a:graphic>
      </p:graphicFrame>
      <p:sp>
        <p:nvSpPr>
          <p:cNvPr id="4" name="Text Placeholder 3">
            <a:extLst>
              <a:ext uri="{FF2B5EF4-FFF2-40B4-BE49-F238E27FC236}">
                <a16:creationId xmlns:a16="http://schemas.microsoft.com/office/drawing/2014/main" id="{F7C9F6F8-1067-4072-9434-903BB674F82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81666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0DE25-712A-4867-89AD-465F6AEB0EB6}"/>
              </a:ext>
            </a:extLst>
          </p:cNvPr>
          <p:cNvSpPr>
            <a:spLocks noGrp="1"/>
          </p:cNvSpPr>
          <p:nvPr>
            <p:ph type="title"/>
          </p:nvPr>
        </p:nvSpPr>
        <p:spPr/>
        <p:txBody>
          <a:bodyPr/>
          <a:lstStyle/>
          <a:p>
            <a:r>
              <a:rPr lang="en-US"/>
              <a:t>Facebook Custom Original Own Posts Table | 2 profiles - 10 of 12</a:t>
            </a:r>
          </a:p>
        </p:txBody>
      </p:sp>
      <p:graphicFrame>
        <p:nvGraphicFramePr>
          <p:cNvPr id="5" name="Table Placeholder 4">
            <a:extLst>
              <a:ext uri="{FF2B5EF4-FFF2-40B4-BE49-F238E27FC236}">
                <a16:creationId xmlns:a16="http://schemas.microsoft.com/office/drawing/2014/main" id="{564A5571-6CA4-4830-A36F-B4781035E907}"/>
              </a:ext>
            </a:extLst>
          </p:cNvPr>
          <p:cNvGraphicFramePr>
            <a:graphicFrameLocks noGrp="1"/>
          </p:cNvGraphicFramePr>
          <p:nvPr>
            <p:ph type="tbl" sz="quarter" idx="13"/>
            <p:extLst>
              <p:ext uri="{D42A27DB-BD31-4B8C-83A1-F6EECF244321}">
                <p14:modId xmlns:p14="http://schemas.microsoft.com/office/powerpoint/2010/main" val="488778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1749581"/>
                    </a:ext>
                  </a:extLst>
                </a:gridCol>
                <a:gridCol w="987552">
                  <a:extLst>
                    <a:ext uri="{9D8B030D-6E8A-4147-A177-3AD203B41FA5}">
                      <a16:colId xmlns:a16="http://schemas.microsoft.com/office/drawing/2014/main" val="1441169257"/>
                    </a:ext>
                  </a:extLst>
                </a:gridCol>
                <a:gridCol w="987552">
                  <a:extLst>
                    <a:ext uri="{9D8B030D-6E8A-4147-A177-3AD203B41FA5}">
                      <a16:colId xmlns:a16="http://schemas.microsoft.com/office/drawing/2014/main" val="2504682142"/>
                    </a:ext>
                  </a:extLst>
                </a:gridCol>
                <a:gridCol w="987552">
                  <a:extLst>
                    <a:ext uri="{9D8B030D-6E8A-4147-A177-3AD203B41FA5}">
                      <a16:colId xmlns:a16="http://schemas.microsoft.com/office/drawing/2014/main" val="1373848797"/>
                    </a:ext>
                  </a:extLst>
                </a:gridCol>
                <a:gridCol w="987552">
                  <a:extLst>
                    <a:ext uri="{9D8B030D-6E8A-4147-A177-3AD203B41FA5}">
                      <a16:colId xmlns:a16="http://schemas.microsoft.com/office/drawing/2014/main" val="3312768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84456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- 2023-05-25 11:59:12</a:t>
                      </a:r>
                      <a:r>
                        <a:rPr kumimoji="0" lang="en-US" sz="1000" b="0" i="0" u="none" strike="noStrike" kern="1200" cap="none" spc="0" normalizeH="0" baseline="0" noProof="0">
                          <a:ln>
                            <a:noFill/>
                          </a:ln>
                          <a:solidFill>
                            <a:prstClr val="black"/>
                          </a:solidFill>
                          <a:effectLst/>
                          <a:uLnTx/>
                          <a:uFillTx/>
                          <a:latin typeface="Calibri"/>
                          <a:ea typeface="+mn-ea"/>
                          <a:cs typeface="+mn-cs"/>
                        </a:rPr>
                        <a:t>
 Create your own moments in time... 
The Mediterranean is more than a sea. It's a way of life—surprising and vibrant. This is Zel: a new hotel concept to experience the energy of the Med in all its glory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extLst>
                  <a:ext uri="{0D108BD9-81ED-4DB2-BD59-A6C34878D82A}">
                    <a16:rowId xmlns:a16="http://schemas.microsoft.com/office/drawing/2014/main" val="306171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- 2023-05-24 20:00:01</a:t>
                      </a:r>
                      <a:r>
                        <a:rPr kumimoji="0" lang="en-US" sz="1000" b="0" i="0" u="none" strike="noStrike" kern="1200" cap="none" spc="0" normalizeH="0" baseline="0" noProof="0">
                          <a:ln>
                            <a:noFill/>
                          </a:ln>
                          <a:solidFill>
                            <a:prstClr val="black"/>
                          </a:solidFill>
                          <a:effectLst/>
                          <a:uLnTx/>
                          <a:uFillTx/>
                          <a:latin typeface="Calibri"/>
                          <a:ea typeface="+mn-ea"/>
                          <a:cs typeface="+mn-cs"/>
                        </a:rPr>
                        <a:t>
 Let the Med stimulate all your senses. 
For a full immersion, every month we’ll ask artists to curate Spotify playlists that will take you to another frequency. Tune in to MED Sounds and be transported by the Mediterranean (sound)waves 🌊
Listen here! ➡️  https://spoti.fi/3OqNiua 
#BornInTheMed #ZelHotels #MEDSounds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96944680"/>
                  </a:ext>
                </a:extLst>
              </a:tr>
            </a:tbl>
          </a:graphicData>
        </a:graphic>
      </p:graphicFrame>
      <p:sp>
        <p:nvSpPr>
          <p:cNvPr id="4" name="Text Placeholder 3">
            <a:extLst>
              <a:ext uri="{FF2B5EF4-FFF2-40B4-BE49-F238E27FC236}">
                <a16:creationId xmlns:a16="http://schemas.microsoft.com/office/drawing/2014/main" id="{7484BB2C-D73C-4FF6-A5F5-037F36F3009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91621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D07A-6040-4242-A48F-A167AB153005}"/>
              </a:ext>
            </a:extLst>
          </p:cNvPr>
          <p:cNvSpPr>
            <a:spLocks noGrp="1"/>
          </p:cNvSpPr>
          <p:nvPr>
            <p:ph type="title"/>
          </p:nvPr>
        </p:nvSpPr>
        <p:spPr/>
        <p:txBody>
          <a:bodyPr/>
          <a:lstStyle/>
          <a:p>
            <a:r>
              <a:rPr lang="en-US"/>
              <a:t>Facebook Custom Original Own Posts Table | 2 profiles - 11 of 12</a:t>
            </a:r>
          </a:p>
        </p:txBody>
      </p:sp>
      <p:graphicFrame>
        <p:nvGraphicFramePr>
          <p:cNvPr id="5" name="Table Placeholder 4">
            <a:extLst>
              <a:ext uri="{FF2B5EF4-FFF2-40B4-BE49-F238E27FC236}">
                <a16:creationId xmlns:a16="http://schemas.microsoft.com/office/drawing/2014/main" id="{8759D58D-6FCE-4165-84BE-0D4B8706919A}"/>
              </a:ext>
            </a:extLst>
          </p:cNvPr>
          <p:cNvGraphicFramePr>
            <a:graphicFrameLocks noGrp="1"/>
          </p:cNvGraphicFramePr>
          <p:nvPr>
            <p:ph type="tbl" sz="quarter" idx="13"/>
            <p:extLst>
              <p:ext uri="{D42A27DB-BD31-4B8C-83A1-F6EECF244321}">
                <p14:modId xmlns:p14="http://schemas.microsoft.com/office/powerpoint/2010/main" val="420517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96387559"/>
                    </a:ext>
                  </a:extLst>
                </a:gridCol>
                <a:gridCol w="987552">
                  <a:extLst>
                    <a:ext uri="{9D8B030D-6E8A-4147-A177-3AD203B41FA5}">
                      <a16:colId xmlns:a16="http://schemas.microsoft.com/office/drawing/2014/main" val="1129459302"/>
                    </a:ext>
                  </a:extLst>
                </a:gridCol>
                <a:gridCol w="987552">
                  <a:extLst>
                    <a:ext uri="{9D8B030D-6E8A-4147-A177-3AD203B41FA5}">
                      <a16:colId xmlns:a16="http://schemas.microsoft.com/office/drawing/2014/main" val="3398812792"/>
                    </a:ext>
                  </a:extLst>
                </a:gridCol>
                <a:gridCol w="987552">
                  <a:extLst>
                    <a:ext uri="{9D8B030D-6E8A-4147-A177-3AD203B41FA5}">
                      <a16:colId xmlns:a16="http://schemas.microsoft.com/office/drawing/2014/main" val="2014886729"/>
                    </a:ext>
                  </a:extLst>
                </a:gridCol>
                <a:gridCol w="987552">
                  <a:extLst>
                    <a:ext uri="{9D8B030D-6E8A-4147-A177-3AD203B41FA5}">
                      <a16:colId xmlns:a16="http://schemas.microsoft.com/office/drawing/2014/main" val="64210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45363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- 2023-05-22 20:10:53</a:t>
                      </a:r>
                      <a:r>
                        <a:rPr kumimoji="0" lang="en-US" sz="1000" b="0" i="0" u="none" strike="noStrike" kern="1200" cap="none" spc="0" normalizeH="0" baseline="0" noProof="0">
                          <a:ln>
                            <a:noFill/>
                          </a:ln>
                          <a:solidFill>
                            <a:prstClr val="black"/>
                          </a:solidFill>
                          <a:effectLst/>
                          <a:uLnTx/>
                          <a:uFillTx/>
                          <a:latin typeface="Calibri"/>
                          <a:ea typeface="+mn-ea"/>
                          <a:cs typeface="+mn-cs"/>
                        </a:rPr>
                        <a:t>
 Another window to the Mediterranean is about to open. Take a deep breath, enjoy the view and follow your own rhythm.
Welcome to your home in the Med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extLst>
                  <a:ext uri="{0D108BD9-81ED-4DB2-BD59-A6C34878D82A}">
                    <a16:rowId xmlns:a16="http://schemas.microsoft.com/office/drawing/2014/main" val="326041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- 2023-05-17 21:09:00</a:t>
                      </a:r>
                      <a:r>
                        <a:rPr kumimoji="0" lang="en-US" sz="1000" b="0" i="0" u="none" strike="noStrike" kern="1200" cap="none" spc="0" normalizeH="0" baseline="0" noProof="0">
                          <a:ln>
                            <a:noFill/>
                          </a:ln>
                          <a:solidFill>
                            <a:prstClr val="black"/>
                          </a:solidFill>
                          <a:effectLst/>
                          <a:uLnTx/>
                          <a:uFillTx/>
                          <a:latin typeface="Calibri"/>
                          <a:ea typeface="+mn-ea"/>
                          <a:cs typeface="+mn-cs"/>
                        </a:rPr>
                        <a:t>
 Textured and light. Comfy, charming and unpretentious. Take your shoes off, sit back and decompress. 
Welcome to your home in the Med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extLst>
                  <a:ext uri="{0D108BD9-81ED-4DB2-BD59-A6C34878D82A}">
                    <a16:rowId xmlns:a16="http://schemas.microsoft.com/office/drawing/2014/main" val="280244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- 2023-05-15 20:00:33</a:t>
                      </a:r>
                      <a:r>
                        <a:rPr kumimoji="0" lang="en-US" sz="1000" b="0" i="0" u="none" strike="noStrike" kern="1200" cap="none" spc="0" normalizeH="0" baseline="0" noProof="0">
                          <a:ln>
                            <a:noFill/>
                          </a:ln>
                          <a:solidFill>
                            <a:prstClr val="black"/>
                          </a:solidFill>
                          <a:effectLst/>
                          <a:uLnTx/>
                          <a:uFillTx/>
                          <a:latin typeface="Calibri"/>
                          <a:ea typeface="+mn-ea"/>
                          <a:cs typeface="+mn-cs"/>
                        </a:rPr>
                        <a:t>
 The Med is the place to be when the days become longer. You won’t get bored and you won’t need to pack much to enjoy—everything you could possibly need is right in front of you!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16726603"/>
                  </a:ext>
                </a:extLst>
              </a:tr>
            </a:tbl>
          </a:graphicData>
        </a:graphic>
      </p:graphicFrame>
      <p:sp>
        <p:nvSpPr>
          <p:cNvPr id="4" name="Text Placeholder 3">
            <a:extLst>
              <a:ext uri="{FF2B5EF4-FFF2-40B4-BE49-F238E27FC236}">
                <a16:creationId xmlns:a16="http://schemas.microsoft.com/office/drawing/2014/main" id="{567735F1-2C5C-4629-8995-1F67EBDADE4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94207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2066-6A24-4033-ADC2-7AA75EF65CA4}"/>
              </a:ext>
            </a:extLst>
          </p:cNvPr>
          <p:cNvSpPr>
            <a:spLocks noGrp="1"/>
          </p:cNvSpPr>
          <p:nvPr>
            <p:ph type="title"/>
          </p:nvPr>
        </p:nvSpPr>
        <p:spPr/>
        <p:txBody>
          <a:bodyPr/>
          <a:lstStyle/>
          <a:p>
            <a:r>
              <a:rPr lang="en-US"/>
              <a:t>Facebook Custom Original Own Posts Table | 2 profiles - 12 of 12</a:t>
            </a:r>
          </a:p>
        </p:txBody>
      </p:sp>
      <p:graphicFrame>
        <p:nvGraphicFramePr>
          <p:cNvPr id="5" name="Table Placeholder 4">
            <a:extLst>
              <a:ext uri="{FF2B5EF4-FFF2-40B4-BE49-F238E27FC236}">
                <a16:creationId xmlns:a16="http://schemas.microsoft.com/office/drawing/2014/main" id="{AD46F685-F584-41DB-A389-871D10CB2C55}"/>
              </a:ext>
            </a:extLst>
          </p:cNvPr>
          <p:cNvGraphicFramePr>
            <a:graphicFrameLocks noGrp="1"/>
          </p:cNvGraphicFramePr>
          <p:nvPr>
            <p:ph type="tbl" sz="quarter" idx="13"/>
            <p:extLst>
              <p:ext uri="{D42A27DB-BD31-4B8C-83A1-F6EECF244321}">
                <p14:modId xmlns:p14="http://schemas.microsoft.com/office/powerpoint/2010/main" val="14361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4383314"/>
                    </a:ext>
                  </a:extLst>
                </a:gridCol>
                <a:gridCol w="987552">
                  <a:extLst>
                    <a:ext uri="{9D8B030D-6E8A-4147-A177-3AD203B41FA5}">
                      <a16:colId xmlns:a16="http://schemas.microsoft.com/office/drawing/2014/main" val="452781710"/>
                    </a:ext>
                  </a:extLst>
                </a:gridCol>
                <a:gridCol w="987552">
                  <a:extLst>
                    <a:ext uri="{9D8B030D-6E8A-4147-A177-3AD203B41FA5}">
                      <a16:colId xmlns:a16="http://schemas.microsoft.com/office/drawing/2014/main" val="4135306851"/>
                    </a:ext>
                  </a:extLst>
                </a:gridCol>
                <a:gridCol w="987552">
                  <a:extLst>
                    <a:ext uri="{9D8B030D-6E8A-4147-A177-3AD203B41FA5}">
                      <a16:colId xmlns:a16="http://schemas.microsoft.com/office/drawing/2014/main" val="3138705739"/>
                    </a:ext>
                  </a:extLst>
                </a:gridCol>
                <a:gridCol w="987552">
                  <a:extLst>
                    <a:ext uri="{9D8B030D-6E8A-4147-A177-3AD203B41FA5}">
                      <a16:colId xmlns:a16="http://schemas.microsoft.com/office/drawing/2014/main" val="374150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18370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- 2023-05-14 20:00:20</a:t>
                      </a:r>
                      <a:r>
                        <a:rPr kumimoji="0" lang="en-US" sz="1000" b="0" i="0" u="none" strike="noStrike" kern="1200" cap="none" spc="0" normalizeH="0" baseline="0" noProof="0">
                          <a:ln>
                            <a:noFill/>
                          </a:ln>
                          <a:solidFill>
                            <a:prstClr val="black"/>
                          </a:solidFill>
                          <a:effectLst/>
                          <a:uLnTx/>
                          <a:uFillTx/>
                          <a:latin typeface="Calibri"/>
                          <a:ea typeface="+mn-ea"/>
                          <a:cs typeface="+mn-cs"/>
                        </a:rPr>
                        <a:t>
 Walk around and open up a world of possibilities to uncover. The Med is nature in all its glory—get lost in a maze of beautiful landscapes. There’s something for everyone willing to look ✨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032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- 2023-05-12 15:00:36</a:t>
                      </a:r>
                      <a:r>
                        <a:rPr kumimoji="0" lang="en-US" sz="1000" b="0" i="0" u="none" strike="noStrike" kern="1200" cap="none" spc="0" normalizeH="0" baseline="0" noProof="0">
                          <a:ln>
                            <a:noFill/>
                          </a:ln>
                          <a:solidFill>
                            <a:prstClr val="black"/>
                          </a:solidFill>
                          <a:effectLst/>
                          <a:uLnTx/>
                          <a:uFillTx/>
                          <a:latin typeface="Calibri"/>
                          <a:ea typeface="+mn-ea"/>
                          <a:cs typeface="+mn-cs"/>
                        </a:rPr>
                        <a:t>
 “Is it a fruit or a vegetable?” Perfect for hot or cold dishes, tomatoes are a versatile ingredient packed with essential vitamins and antioxidants. A juicy must in any Mediterranean pantry 🍅
#BornInTheMed #ZelHotels #Gastronomy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2647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 Hotels - 2023-05-11 20:00:38</a:t>
                      </a:r>
                      <a:r>
                        <a:rPr kumimoji="0" lang="en-US" sz="1000" b="0" i="0" u="none" strike="noStrike" kern="1200" cap="none" spc="0" normalizeH="0" baseline="0" noProof="0">
                          <a:ln>
                            <a:noFill/>
                          </a:ln>
                          <a:solidFill>
                            <a:prstClr val="black"/>
                          </a:solidFill>
                          <a:effectLst/>
                          <a:uLnTx/>
                          <a:uFillTx/>
                          <a:latin typeface="Calibri"/>
                          <a:ea typeface="+mn-ea"/>
                          <a:cs typeface="+mn-cs"/>
                        </a:rPr>
                        <a:t>
 Rise and shine ☀️ Don’t forget to put sunscreen on, take a book (or your training gear) and head to the beach. Even after the sun sets, your skin will remain sun-kissed until the next morning, when you can do it all over again!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7325837"/>
                  </a:ext>
                </a:extLst>
              </a:tr>
            </a:tbl>
          </a:graphicData>
        </a:graphic>
      </p:graphicFrame>
      <p:sp>
        <p:nvSpPr>
          <p:cNvPr id="4" name="Text Placeholder 3">
            <a:extLst>
              <a:ext uri="{FF2B5EF4-FFF2-40B4-BE49-F238E27FC236}">
                <a16:creationId xmlns:a16="http://schemas.microsoft.com/office/drawing/2014/main" id="{D185B546-59CB-495C-9E6B-45AFBB5441E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143858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DFB4A-DB0E-4537-A5D3-3FE6055DF9CB}"/>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A5DCA705-C50E-4E07-A78A-104049CE53A3}"/>
              </a:ext>
            </a:extLst>
          </p:cNvPr>
          <p:cNvGraphicFramePr>
            <a:graphicFrameLocks noGrp="1"/>
          </p:cNvGraphicFramePr>
          <p:nvPr>
            <p:ph type="chart" sz="quarter" idx="13"/>
            <p:extLst>
              <p:ext uri="{D42A27DB-BD31-4B8C-83A1-F6EECF244321}">
                <p14:modId xmlns:p14="http://schemas.microsoft.com/office/powerpoint/2010/main" val="2723436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A6013-685D-4259-B754-00B9EA788025}"/>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BFEC207B-50BB-4E27-BBB8-8F7EA9944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925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BE40C-3533-43FC-939E-5C33E742DA3F}"/>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14282D0F-5691-4BFC-B053-D2D10B74EEBE}"/>
              </a:ext>
            </a:extLst>
          </p:cNvPr>
          <p:cNvGraphicFramePr>
            <a:graphicFrameLocks noGrp="1"/>
          </p:cNvGraphicFramePr>
          <p:nvPr>
            <p:ph type="chart" sz="quarter" idx="13"/>
            <p:extLst>
              <p:ext uri="{D42A27DB-BD31-4B8C-83A1-F6EECF244321}">
                <p14:modId xmlns:p14="http://schemas.microsoft.com/office/powerpoint/2010/main" val="1938444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5FC63-5990-4CE2-818E-1CBB0AA7747D}"/>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071C8EF8-91F6-4EDE-B1D6-29830A790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443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E668-677F-4340-ABCC-DA122CBDEAD4}"/>
              </a:ext>
            </a:extLst>
          </p:cNvPr>
          <p:cNvSpPr>
            <a:spLocks noGrp="1"/>
          </p:cNvSpPr>
          <p:nvPr>
            <p:ph type="title"/>
          </p:nvPr>
        </p:nvSpPr>
        <p:spPr/>
        <p:txBody>
          <a:bodyPr/>
          <a:lstStyle/>
          <a:p>
            <a:r>
              <a:rPr lang="en-US"/>
              <a:t>Instagram Stories Key Metrics Table | 2 profiles</a:t>
            </a:r>
          </a:p>
        </p:txBody>
      </p:sp>
      <p:graphicFrame>
        <p:nvGraphicFramePr>
          <p:cNvPr id="5" name="Table Placeholder 4">
            <a:extLst>
              <a:ext uri="{FF2B5EF4-FFF2-40B4-BE49-F238E27FC236}">
                <a16:creationId xmlns:a16="http://schemas.microsoft.com/office/drawing/2014/main" id="{84952497-AB90-4684-9165-D69DD615989E}"/>
              </a:ext>
            </a:extLst>
          </p:cNvPr>
          <p:cNvGraphicFramePr>
            <a:graphicFrameLocks noGrp="1"/>
          </p:cNvGraphicFramePr>
          <p:nvPr>
            <p:ph type="tbl" sz="quarter" idx="13"/>
            <p:extLst>
              <p:ext uri="{D42A27DB-BD31-4B8C-83A1-F6EECF244321}">
                <p14:modId xmlns:p14="http://schemas.microsoft.com/office/powerpoint/2010/main" val="186012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31965161"/>
                    </a:ext>
                  </a:extLst>
                </a:gridCol>
                <a:gridCol w="658368">
                  <a:extLst>
                    <a:ext uri="{9D8B030D-6E8A-4147-A177-3AD203B41FA5}">
                      <a16:colId xmlns:a16="http://schemas.microsoft.com/office/drawing/2014/main" val="3816830537"/>
                    </a:ext>
                  </a:extLst>
                </a:gridCol>
                <a:gridCol w="658368">
                  <a:extLst>
                    <a:ext uri="{9D8B030D-6E8A-4147-A177-3AD203B41FA5}">
                      <a16:colId xmlns:a16="http://schemas.microsoft.com/office/drawing/2014/main" val="382307463"/>
                    </a:ext>
                  </a:extLst>
                </a:gridCol>
                <a:gridCol w="329184">
                  <a:extLst>
                    <a:ext uri="{9D8B030D-6E8A-4147-A177-3AD203B41FA5}">
                      <a16:colId xmlns:a16="http://schemas.microsoft.com/office/drawing/2014/main" val="4256632893"/>
                    </a:ext>
                  </a:extLst>
                </a:gridCol>
                <a:gridCol w="329184">
                  <a:extLst>
                    <a:ext uri="{9D8B030D-6E8A-4147-A177-3AD203B41FA5}">
                      <a16:colId xmlns:a16="http://schemas.microsoft.com/office/drawing/2014/main" val="4161082353"/>
                    </a:ext>
                  </a:extLst>
                </a:gridCol>
                <a:gridCol w="658368">
                  <a:extLst>
                    <a:ext uri="{9D8B030D-6E8A-4147-A177-3AD203B41FA5}">
                      <a16:colId xmlns:a16="http://schemas.microsoft.com/office/drawing/2014/main" val="1919591957"/>
                    </a:ext>
                  </a:extLst>
                </a:gridCol>
                <a:gridCol w="658368">
                  <a:extLst>
                    <a:ext uri="{9D8B030D-6E8A-4147-A177-3AD203B41FA5}">
                      <a16:colId xmlns:a16="http://schemas.microsoft.com/office/drawing/2014/main" val="994347975"/>
                    </a:ext>
                  </a:extLst>
                </a:gridCol>
                <a:gridCol w="658368">
                  <a:extLst>
                    <a:ext uri="{9D8B030D-6E8A-4147-A177-3AD203B41FA5}">
                      <a16:colId xmlns:a16="http://schemas.microsoft.com/office/drawing/2014/main" val="57815557"/>
                    </a:ext>
                  </a:extLst>
                </a:gridCol>
                <a:gridCol w="658368">
                  <a:extLst>
                    <a:ext uri="{9D8B030D-6E8A-4147-A177-3AD203B41FA5}">
                      <a16:colId xmlns:a16="http://schemas.microsoft.com/office/drawing/2014/main" val="1180368190"/>
                    </a:ext>
                  </a:extLst>
                </a:gridCol>
                <a:gridCol w="658368">
                  <a:extLst>
                    <a:ext uri="{9D8B030D-6E8A-4147-A177-3AD203B41FA5}">
                      <a16:colId xmlns:a16="http://schemas.microsoft.com/office/drawing/2014/main" val="1300331318"/>
                    </a:ext>
                  </a:extLst>
                </a:gridCol>
                <a:gridCol w="658368">
                  <a:extLst>
                    <a:ext uri="{9D8B030D-6E8A-4147-A177-3AD203B41FA5}">
                      <a16:colId xmlns:a16="http://schemas.microsoft.com/office/drawing/2014/main" val="961893473"/>
                    </a:ext>
                  </a:extLst>
                </a:gridCol>
                <a:gridCol w="658368">
                  <a:extLst>
                    <a:ext uri="{9D8B030D-6E8A-4147-A177-3AD203B41FA5}">
                      <a16:colId xmlns:a16="http://schemas.microsoft.com/office/drawing/2014/main" val="353562702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889035226"/>
                  </a:ext>
                </a:extLst>
              </a:tr>
              <a:tr h="370840">
                <a:tc>
                  <a:txBody>
                    <a:bodyPr/>
                    <a:lstStyle/>
                    <a:p>
                      <a:r>
                        <a:rPr lang="en-US" sz="1000"/>
                        <a:t>zelhotels</a:t>
                      </a:r>
                    </a:p>
                  </a:txBody>
                  <a:tcPr/>
                </a:tc>
                <a:tc>
                  <a:txBody>
                    <a:bodyPr/>
                    <a:lstStyle/>
                    <a:p>
                      <a:r>
                        <a:rPr lang="en-US" sz="1000"/>
                        <a:t>66</a:t>
                      </a:r>
                    </a:p>
                  </a:txBody>
                  <a:tcPr/>
                </a:tc>
                <a:tc>
                  <a:txBody>
                    <a:bodyPr/>
                    <a:lstStyle/>
                    <a:p>
                      <a:r>
                        <a:rPr lang="en-US" sz="1000"/>
                        <a:t>0.9217 %</a:t>
                      </a:r>
                    </a:p>
                  </a:txBody>
                  <a:tcPr/>
                </a:tc>
                <a:tc>
                  <a:txBody>
                    <a:bodyPr/>
                    <a:lstStyle/>
                    <a:p>
                      <a:r>
                        <a:rPr lang="en-US" sz="1000"/>
                        <a:t>251.89</a:t>
                      </a:r>
                    </a:p>
                  </a:txBody>
                  <a:tcPr/>
                </a:tc>
                <a:tc>
                  <a:txBody>
                    <a:bodyPr/>
                    <a:lstStyle/>
                    <a:p>
                      <a:r>
                        <a:rPr lang="en-US" sz="1000"/>
                        <a:t>0.00</a:t>
                      </a:r>
                    </a:p>
                  </a:txBody>
                  <a:tcPr/>
                </a:tc>
                <a:tc>
                  <a:txBody>
                    <a:bodyPr/>
                    <a:lstStyle/>
                    <a:p>
                      <a:r>
                        <a:rPr lang="en-US" sz="1000"/>
                        <a:t>2710.89</a:t>
                      </a:r>
                    </a:p>
                  </a:txBody>
                  <a:tcPr/>
                </a:tc>
                <a:tc>
                  <a:txBody>
                    <a:bodyPr/>
                    <a:lstStyle/>
                    <a:p>
                      <a:r>
                        <a:rPr lang="en-US" sz="1000"/>
                        <a:t>2642.23</a:t>
                      </a:r>
                    </a:p>
                  </a:txBody>
                  <a:tcPr/>
                </a:tc>
                <a:tc>
                  <a:txBody>
                    <a:bodyPr/>
                    <a:lstStyle/>
                    <a:p>
                      <a:r>
                        <a:rPr lang="en-US" sz="1000"/>
                        <a:t>2744.97</a:t>
                      </a:r>
                    </a:p>
                  </a:txBody>
                  <a:tcPr/>
                </a:tc>
                <a:tc>
                  <a:txBody>
                    <a:bodyPr/>
                    <a:lstStyle/>
                    <a:p>
                      <a:r>
                        <a:rPr lang="en-US" sz="1000"/>
                        <a:t>2744.97</a:t>
                      </a:r>
                    </a:p>
                  </a:txBody>
                  <a:tcPr/>
                </a:tc>
                <a:tc>
                  <a:txBody>
                    <a:bodyPr/>
                    <a:lstStyle/>
                    <a:p>
                      <a:r>
                        <a:rPr lang="en-US" sz="1000"/>
                        <a:t>178919</a:t>
                      </a:r>
                    </a:p>
                  </a:txBody>
                  <a:tcPr/>
                </a:tc>
                <a:tc>
                  <a:txBody>
                    <a:bodyPr/>
                    <a:lstStyle/>
                    <a:p>
                      <a:r>
                        <a:rPr lang="en-US" sz="1000"/>
                        <a:t>16625</a:t>
                      </a:r>
                    </a:p>
                  </a:txBody>
                  <a:tcPr/>
                </a:tc>
                <a:tc>
                  <a:txBody>
                    <a:bodyPr/>
                    <a:lstStyle/>
                    <a:p>
                      <a:r>
                        <a:rPr lang="en-US" sz="1000"/>
                        <a:t>181168</a:t>
                      </a:r>
                    </a:p>
                  </a:txBody>
                  <a:tcPr/>
                </a:tc>
                <a:extLst>
                  <a:ext uri="{0D108BD9-81ED-4DB2-BD59-A6C34878D82A}">
                    <a16:rowId xmlns:a16="http://schemas.microsoft.com/office/drawing/2014/main" val="514850119"/>
                  </a:ext>
                </a:extLst>
              </a:tr>
            </a:tbl>
          </a:graphicData>
        </a:graphic>
      </p:graphicFrame>
      <p:sp>
        <p:nvSpPr>
          <p:cNvPr id="4" name="Text Placeholder 3">
            <a:extLst>
              <a:ext uri="{FF2B5EF4-FFF2-40B4-BE49-F238E27FC236}">
                <a16:creationId xmlns:a16="http://schemas.microsoft.com/office/drawing/2014/main" id="{8192FFBB-2E68-42F2-B017-018FCCE3739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592055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59EC0-3A49-4509-A67B-413968F4DECF}"/>
              </a:ext>
            </a:extLst>
          </p:cNvPr>
          <p:cNvSpPr>
            <a:spLocks noGrp="1"/>
          </p:cNvSpPr>
          <p:nvPr>
            <p:ph type="title"/>
          </p:nvPr>
        </p:nvSpPr>
        <p:spPr/>
        <p:txBody>
          <a:bodyPr/>
          <a:lstStyle/>
          <a:p>
            <a:r>
              <a:rPr lang="en-US"/>
              <a:t>Instagram Stories Table | 2 profiles - 1 of 26</a:t>
            </a:r>
          </a:p>
        </p:txBody>
      </p:sp>
      <p:graphicFrame>
        <p:nvGraphicFramePr>
          <p:cNvPr id="5" name="Table Placeholder 4">
            <a:extLst>
              <a:ext uri="{FF2B5EF4-FFF2-40B4-BE49-F238E27FC236}">
                <a16:creationId xmlns:a16="http://schemas.microsoft.com/office/drawing/2014/main" id="{BE8FCFD3-4BCC-4955-8195-3AB615184AE1}"/>
              </a:ext>
            </a:extLst>
          </p:cNvPr>
          <p:cNvGraphicFramePr>
            <a:graphicFrameLocks noGrp="1"/>
          </p:cNvGraphicFramePr>
          <p:nvPr>
            <p:ph type="tbl" sz="quarter" idx="13"/>
            <p:extLst>
              <p:ext uri="{D42A27DB-BD31-4B8C-83A1-F6EECF244321}">
                <p14:modId xmlns:p14="http://schemas.microsoft.com/office/powerpoint/2010/main" val="331025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25396439"/>
                    </a:ext>
                  </a:extLst>
                </a:gridCol>
                <a:gridCol w="493776">
                  <a:extLst>
                    <a:ext uri="{9D8B030D-6E8A-4147-A177-3AD203B41FA5}">
                      <a16:colId xmlns:a16="http://schemas.microsoft.com/office/drawing/2014/main" val="3101189427"/>
                    </a:ext>
                  </a:extLst>
                </a:gridCol>
                <a:gridCol w="658368">
                  <a:extLst>
                    <a:ext uri="{9D8B030D-6E8A-4147-A177-3AD203B41FA5}">
                      <a16:colId xmlns:a16="http://schemas.microsoft.com/office/drawing/2014/main" val="1551364078"/>
                    </a:ext>
                  </a:extLst>
                </a:gridCol>
                <a:gridCol w="740664">
                  <a:extLst>
                    <a:ext uri="{9D8B030D-6E8A-4147-A177-3AD203B41FA5}">
                      <a16:colId xmlns:a16="http://schemas.microsoft.com/office/drawing/2014/main" val="3788919088"/>
                    </a:ext>
                  </a:extLst>
                </a:gridCol>
                <a:gridCol w="246888">
                  <a:extLst>
                    <a:ext uri="{9D8B030D-6E8A-4147-A177-3AD203B41FA5}">
                      <a16:colId xmlns:a16="http://schemas.microsoft.com/office/drawing/2014/main" val="2922857702"/>
                    </a:ext>
                  </a:extLst>
                </a:gridCol>
                <a:gridCol w="246888">
                  <a:extLst>
                    <a:ext uri="{9D8B030D-6E8A-4147-A177-3AD203B41FA5}">
                      <a16:colId xmlns:a16="http://schemas.microsoft.com/office/drawing/2014/main" val="447348756"/>
                    </a:ext>
                  </a:extLst>
                </a:gridCol>
                <a:gridCol w="246888">
                  <a:extLst>
                    <a:ext uri="{9D8B030D-6E8A-4147-A177-3AD203B41FA5}">
                      <a16:colId xmlns:a16="http://schemas.microsoft.com/office/drawing/2014/main" val="1377591876"/>
                    </a:ext>
                  </a:extLst>
                </a:gridCol>
                <a:gridCol w="246888">
                  <a:extLst>
                    <a:ext uri="{9D8B030D-6E8A-4147-A177-3AD203B41FA5}">
                      <a16:colId xmlns:a16="http://schemas.microsoft.com/office/drawing/2014/main" val="3518166366"/>
                    </a:ext>
                  </a:extLst>
                </a:gridCol>
                <a:gridCol w="246888">
                  <a:extLst>
                    <a:ext uri="{9D8B030D-6E8A-4147-A177-3AD203B41FA5}">
                      <a16:colId xmlns:a16="http://schemas.microsoft.com/office/drawing/2014/main" val="1625232757"/>
                    </a:ext>
                  </a:extLst>
                </a:gridCol>
                <a:gridCol w="246888">
                  <a:extLst>
                    <a:ext uri="{9D8B030D-6E8A-4147-A177-3AD203B41FA5}">
                      <a16:colId xmlns:a16="http://schemas.microsoft.com/office/drawing/2014/main" val="3827717774"/>
                    </a:ext>
                  </a:extLst>
                </a:gridCol>
                <a:gridCol w="246888">
                  <a:extLst>
                    <a:ext uri="{9D8B030D-6E8A-4147-A177-3AD203B41FA5}">
                      <a16:colId xmlns:a16="http://schemas.microsoft.com/office/drawing/2014/main" val="3967831648"/>
                    </a:ext>
                  </a:extLst>
                </a:gridCol>
                <a:gridCol w="246888">
                  <a:extLst>
                    <a:ext uri="{9D8B030D-6E8A-4147-A177-3AD203B41FA5}">
                      <a16:colId xmlns:a16="http://schemas.microsoft.com/office/drawing/2014/main" val="124966414"/>
                    </a:ext>
                  </a:extLst>
                </a:gridCol>
                <a:gridCol w="246888">
                  <a:extLst>
                    <a:ext uri="{9D8B030D-6E8A-4147-A177-3AD203B41FA5}">
                      <a16:colId xmlns:a16="http://schemas.microsoft.com/office/drawing/2014/main" val="2614791437"/>
                    </a:ext>
                  </a:extLst>
                </a:gridCol>
                <a:gridCol w="246888">
                  <a:extLst>
                    <a:ext uri="{9D8B030D-6E8A-4147-A177-3AD203B41FA5}">
                      <a16:colId xmlns:a16="http://schemas.microsoft.com/office/drawing/2014/main" val="2743653809"/>
                    </a:ext>
                  </a:extLst>
                </a:gridCol>
                <a:gridCol w="246888">
                  <a:extLst>
                    <a:ext uri="{9D8B030D-6E8A-4147-A177-3AD203B41FA5}">
                      <a16:colId xmlns:a16="http://schemas.microsoft.com/office/drawing/2014/main" val="3834757917"/>
                    </a:ext>
                  </a:extLst>
                </a:gridCol>
                <a:gridCol w="246888">
                  <a:extLst>
                    <a:ext uri="{9D8B030D-6E8A-4147-A177-3AD203B41FA5}">
                      <a16:colId xmlns:a16="http://schemas.microsoft.com/office/drawing/2014/main" val="1446807692"/>
                    </a:ext>
                  </a:extLst>
                </a:gridCol>
                <a:gridCol w="246888">
                  <a:extLst>
                    <a:ext uri="{9D8B030D-6E8A-4147-A177-3AD203B41FA5}">
                      <a16:colId xmlns:a16="http://schemas.microsoft.com/office/drawing/2014/main" val="3775723914"/>
                    </a:ext>
                  </a:extLst>
                </a:gridCol>
                <a:gridCol w="246888">
                  <a:extLst>
                    <a:ext uri="{9D8B030D-6E8A-4147-A177-3AD203B41FA5}">
                      <a16:colId xmlns:a16="http://schemas.microsoft.com/office/drawing/2014/main" val="1982556657"/>
                    </a:ext>
                  </a:extLst>
                </a:gridCol>
                <a:gridCol w="246888">
                  <a:extLst>
                    <a:ext uri="{9D8B030D-6E8A-4147-A177-3AD203B41FA5}">
                      <a16:colId xmlns:a16="http://schemas.microsoft.com/office/drawing/2014/main" val="3417955072"/>
                    </a:ext>
                  </a:extLst>
                </a:gridCol>
                <a:gridCol w="246888">
                  <a:extLst>
                    <a:ext uri="{9D8B030D-6E8A-4147-A177-3AD203B41FA5}">
                      <a16:colId xmlns:a16="http://schemas.microsoft.com/office/drawing/2014/main" val="442019303"/>
                    </a:ext>
                  </a:extLst>
                </a:gridCol>
                <a:gridCol w="246888">
                  <a:extLst>
                    <a:ext uri="{9D8B030D-6E8A-4147-A177-3AD203B41FA5}">
                      <a16:colId xmlns:a16="http://schemas.microsoft.com/office/drawing/2014/main" val="4006713812"/>
                    </a:ext>
                  </a:extLst>
                </a:gridCol>
                <a:gridCol w="246888">
                  <a:extLst>
                    <a:ext uri="{9D8B030D-6E8A-4147-A177-3AD203B41FA5}">
                      <a16:colId xmlns:a16="http://schemas.microsoft.com/office/drawing/2014/main" val="3588919559"/>
                    </a:ext>
                  </a:extLst>
                </a:gridCol>
                <a:gridCol w="246888">
                  <a:extLst>
                    <a:ext uri="{9D8B030D-6E8A-4147-A177-3AD203B41FA5}">
                      <a16:colId xmlns:a16="http://schemas.microsoft.com/office/drawing/2014/main" val="810992835"/>
                    </a:ext>
                  </a:extLst>
                </a:gridCol>
                <a:gridCol w="246888">
                  <a:extLst>
                    <a:ext uri="{9D8B030D-6E8A-4147-A177-3AD203B41FA5}">
                      <a16:colId xmlns:a16="http://schemas.microsoft.com/office/drawing/2014/main" val="25336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70541230"/>
                  </a:ext>
                </a:extLst>
              </a:tr>
            </a:tbl>
          </a:graphicData>
        </a:graphic>
      </p:graphicFrame>
      <p:sp>
        <p:nvSpPr>
          <p:cNvPr id="4" name="Text Placeholder 3">
            <a:extLst>
              <a:ext uri="{FF2B5EF4-FFF2-40B4-BE49-F238E27FC236}">
                <a16:creationId xmlns:a16="http://schemas.microsoft.com/office/drawing/2014/main" id="{D94F124C-BC0A-4EC4-8314-0C29DDA179A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134335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2816F-9D8A-4FCD-8E1D-3029BA8372CC}"/>
              </a:ext>
            </a:extLst>
          </p:cNvPr>
          <p:cNvSpPr>
            <a:spLocks noGrp="1"/>
          </p:cNvSpPr>
          <p:nvPr>
            <p:ph type="title"/>
          </p:nvPr>
        </p:nvSpPr>
        <p:spPr/>
        <p:txBody>
          <a:bodyPr/>
          <a:lstStyle/>
          <a:p>
            <a:r>
              <a:rPr lang="en-US"/>
              <a:t>Instagram Stories Table | 2 profiles - 2 of 26</a:t>
            </a:r>
          </a:p>
        </p:txBody>
      </p:sp>
      <p:graphicFrame>
        <p:nvGraphicFramePr>
          <p:cNvPr id="5" name="Table Placeholder 4">
            <a:extLst>
              <a:ext uri="{FF2B5EF4-FFF2-40B4-BE49-F238E27FC236}">
                <a16:creationId xmlns:a16="http://schemas.microsoft.com/office/drawing/2014/main" id="{89BB58F8-F117-425B-B701-8274725A2690}"/>
              </a:ext>
            </a:extLst>
          </p:cNvPr>
          <p:cNvGraphicFramePr>
            <a:graphicFrameLocks noGrp="1"/>
          </p:cNvGraphicFramePr>
          <p:nvPr>
            <p:ph type="tbl" sz="quarter" idx="13"/>
            <p:extLst>
              <p:ext uri="{D42A27DB-BD31-4B8C-83A1-F6EECF244321}">
                <p14:modId xmlns:p14="http://schemas.microsoft.com/office/powerpoint/2010/main" val="425078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60052644"/>
                    </a:ext>
                  </a:extLst>
                </a:gridCol>
                <a:gridCol w="493776">
                  <a:extLst>
                    <a:ext uri="{9D8B030D-6E8A-4147-A177-3AD203B41FA5}">
                      <a16:colId xmlns:a16="http://schemas.microsoft.com/office/drawing/2014/main" val="3410434269"/>
                    </a:ext>
                  </a:extLst>
                </a:gridCol>
                <a:gridCol w="658368">
                  <a:extLst>
                    <a:ext uri="{9D8B030D-6E8A-4147-A177-3AD203B41FA5}">
                      <a16:colId xmlns:a16="http://schemas.microsoft.com/office/drawing/2014/main" val="276667284"/>
                    </a:ext>
                  </a:extLst>
                </a:gridCol>
                <a:gridCol w="740664">
                  <a:extLst>
                    <a:ext uri="{9D8B030D-6E8A-4147-A177-3AD203B41FA5}">
                      <a16:colId xmlns:a16="http://schemas.microsoft.com/office/drawing/2014/main" val="3607956094"/>
                    </a:ext>
                  </a:extLst>
                </a:gridCol>
                <a:gridCol w="246888">
                  <a:extLst>
                    <a:ext uri="{9D8B030D-6E8A-4147-A177-3AD203B41FA5}">
                      <a16:colId xmlns:a16="http://schemas.microsoft.com/office/drawing/2014/main" val="3644089456"/>
                    </a:ext>
                  </a:extLst>
                </a:gridCol>
                <a:gridCol w="246888">
                  <a:extLst>
                    <a:ext uri="{9D8B030D-6E8A-4147-A177-3AD203B41FA5}">
                      <a16:colId xmlns:a16="http://schemas.microsoft.com/office/drawing/2014/main" val="800522127"/>
                    </a:ext>
                  </a:extLst>
                </a:gridCol>
                <a:gridCol w="246888">
                  <a:extLst>
                    <a:ext uri="{9D8B030D-6E8A-4147-A177-3AD203B41FA5}">
                      <a16:colId xmlns:a16="http://schemas.microsoft.com/office/drawing/2014/main" val="233196759"/>
                    </a:ext>
                  </a:extLst>
                </a:gridCol>
                <a:gridCol w="246888">
                  <a:extLst>
                    <a:ext uri="{9D8B030D-6E8A-4147-A177-3AD203B41FA5}">
                      <a16:colId xmlns:a16="http://schemas.microsoft.com/office/drawing/2014/main" val="2120212874"/>
                    </a:ext>
                  </a:extLst>
                </a:gridCol>
                <a:gridCol w="246888">
                  <a:extLst>
                    <a:ext uri="{9D8B030D-6E8A-4147-A177-3AD203B41FA5}">
                      <a16:colId xmlns:a16="http://schemas.microsoft.com/office/drawing/2014/main" val="2816385558"/>
                    </a:ext>
                  </a:extLst>
                </a:gridCol>
                <a:gridCol w="246888">
                  <a:extLst>
                    <a:ext uri="{9D8B030D-6E8A-4147-A177-3AD203B41FA5}">
                      <a16:colId xmlns:a16="http://schemas.microsoft.com/office/drawing/2014/main" val="2039034484"/>
                    </a:ext>
                  </a:extLst>
                </a:gridCol>
                <a:gridCol w="246888">
                  <a:extLst>
                    <a:ext uri="{9D8B030D-6E8A-4147-A177-3AD203B41FA5}">
                      <a16:colId xmlns:a16="http://schemas.microsoft.com/office/drawing/2014/main" val="1126474605"/>
                    </a:ext>
                  </a:extLst>
                </a:gridCol>
                <a:gridCol w="246888">
                  <a:extLst>
                    <a:ext uri="{9D8B030D-6E8A-4147-A177-3AD203B41FA5}">
                      <a16:colId xmlns:a16="http://schemas.microsoft.com/office/drawing/2014/main" val="3654871257"/>
                    </a:ext>
                  </a:extLst>
                </a:gridCol>
                <a:gridCol w="246888">
                  <a:extLst>
                    <a:ext uri="{9D8B030D-6E8A-4147-A177-3AD203B41FA5}">
                      <a16:colId xmlns:a16="http://schemas.microsoft.com/office/drawing/2014/main" val="225085640"/>
                    </a:ext>
                  </a:extLst>
                </a:gridCol>
                <a:gridCol w="246888">
                  <a:extLst>
                    <a:ext uri="{9D8B030D-6E8A-4147-A177-3AD203B41FA5}">
                      <a16:colId xmlns:a16="http://schemas.microsoft.com/office/drawing/2014/main" val="4039938350"/>
                    </a:ext>
                  </a:extLst>
                </a:gridCol>
                <a:gridCol w="246888">
                  <a:extLst>
                    <a:ext uri="{9D8B030D-6E8A-4147-A177-3AD203B41FA5}">
                      <a16:colId xmlns:a16="http://schemas.microsoft.com/office/drawing/2014/main" val="997382918"/>
                    </a:ext>
                  </a:extLst>
                </a:gridCol>
                <a:gridCol w="246888">
                  <a:extLst>
                    <a:ext uri="{9D8B030D-6E8A-4147-A177-3AD203B41FA5}">
                      <a16:colId xmlns:a16="http://schemas.microsoft.com/office/drawing/2014/main" val="1699544686"/>
                    </a:ext>
                  </a:extLst>
                </a:gridCol>
                <a:gridCol w="246888">
                  <a:extLst>
                    <a:ext uri="{9D8B030D-6E8A-4147-A177-3AD203B41FA5}">
                      <a16:colId xmlns:a16="http://schemas.microsoft.com/office/drawing/2014/main" val="3545093564"/>
                    </a:ext>
                  </a:extLst>
                </a:gridCol>
                <a:gridCol w="246888">
                  <a:extLst>
                    <a:ext uri="{9D8B030D-6E8A-4147-A177-3AD203B41FA5}">
                      <a16:colId xmlns:a16="http://schemas.microsoft.com/office/drawing/2014/main" val="3114279953"/>
                    </a:ext>
                  </a:extLst>
                </a:gridCol>
                <a:gridCol w="246888">
                  <a:extLst>
                    <a:ext uri="{9D8B030D-6E8A-4147-A177-3AD203B41FA5}">
                      <a16:colId xmlns:a16="http://schemas.microsoft.com/office/drawing/2014/main" val="2181916931"/>
                    </a:ext>
                  </a:extLst>
                </a:gridCol>
                <a:gridCol w="246888">
                  <a:extLst>
                    <a:ext uri="{9D8B030D-6E8A-4147-A177-3AD203B41FA5}">
                      <a16:colId xmlns:a16="http://schemas.microsoft.com/office/drawing/2014/main" val="1942213664"/>
                    </a:ext>
                  </a:extLst>
                </a:gridCol>
                <a:gridCol w="246888">
                  <a:extLst>
                    <a:ext uri="{9D8B030D-6E8A-4147-A177-3AD203B41FA5}">
                      <a16:colId xmlns:a16="http://schemas.microsoft.com/office/drawing/2014/main" val="1517230569"/>
                    </a:ext>
                  </a:extLst>
                </a:gridCol>
                <a:gridCol w="246888">
                  <a:extLst>
                    <a:ext uri="{9D8B030D-6E8A-4147-A177-3AD203B41FA5}">
                      <a16:colId xmlns:a16="http://schemas.microsoft.com/office/drawing/2014/main" val="1742796428"/>
                    </a:ext>
                  </a:extLst>
                </a:gridCol>
                <a:gridCol w="246888">
                  <a:extLst>
                    <a:ext uri="{9D8B030D-6E8A-4147-A177-3AD203B41FA5}">
                      <a16:colId xmlns:a16="http://schemas.microsoft.com/office/drawing/2014/main" val="3733987172"/>
                    </a:ext>
                  </a:extLst>
                </a:gridCol>
                <a:gridCol w="246888">
                  <a:extLst>
                    <a:ext uri="{9D8B030D-6E8A-4147-A177-3AD203B41FA5}">
                      <a16:colId xmlns:a16="http://schemas.microsoft.com/office/drawing/2014/main" val="148906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438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zelhotels - 2023-06-30 20:22:10</a:t>
                      </a:r>
                      <a:r>
                        <a:rPr kumimoji="0" lang="nl-NL"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https://quintly-image-storage.s3.amazonaws.com/2a2549e5c3d46c4385321d2c3bc707e5/be2e3caff4702f3c3b197cb5122117ad.jpg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
Welcome to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0.4099 %</a:t>
                      </a:r>
                    </a:p>
                  </a:txBody>
                  <a:tcPr/>
                </a:tc>
                <a:extLst>
                  <a:ext uri="{0D108BD9-81ED-4DB2-BD59-A6C34878D82A}">
                    <a16:rowId xmlns:a16="http://schemas.microsoft.com/office/drawing/2014/main" val="2732658313"/>
                  </a:ext>
                </a:extLst>
              </a:tr>
            </a:tbl>
          </a:graphicData>
        </a:graphic>
      </p:graphicFrame>
      <p:sp>
        <p:nvSpPr>
          <p:cNvPr id="4" name="Text Placeholder 3">
            <a:extLst>
              <a:ext uri="{FF2B5EF4-FFF2-40B4-BE49-F238E27FC236}">
                <a16:creationId xmlns:a16="http://schemas.microsoft.com/office/drawing/2014/main" id="{FEFADA56-64A6-45E1-9CBF-911645FB9B7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01675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F9885-218F-4B6F-91D7-A2094D5898B4}"/>
              </a:ext>
            </a:extLst>
          </p:cNvPr>
          <p:cNvSpPr>
            <a:spLocks noGrp="1"/>
          </p:cNvSpPr>
          <p:nvPr>
            <p:ph type="title"/>
          </p:nvPr>
        </p:nvSpPr>
        <p:spPr/>
        <p:txBody>
          <a:bodyPr/>
          <a:lstStyle/>
          <a:p>
            <a:r>
              <a:rPr lang="en-US"/>
              <a:t>Instagram Stories Table | 2 profiles - 3 of 26</a:t>
            </a:r>
          </a:p>
        </p:txBody>
      </p:sp>
      <p:graphicFrame>
        <p:nvGraphicFramePr>
          <p:cNvPr id="5" name="Table Placeholder 4">
            <a:extLst>
              <a:ext uri="{FF2B5EF4-FFF2-40B4-BE49-F238E27FC236}">
                <a16:creationId xmlns:a16="http://schemas.microsoft.com/office/drawing/2014/main" id="{DDAE82B8-0E95-4919-B3C6-9CBD46E09CDF}"/>
              </a:ext>
            </a:extLst>
          </p:cNvPr>
          <p:cNvGraphicFramePr>
            <a:graphicFrameLocks noGrp="1"/>
          </p:cNvGraphicFramePr>
          <p:nvPr>
            <p:ph type="tbl" sz="quarter" idx="13"/>
            <p:extLst>
              <p:ext uri="{D42A27DB-BD31-4B8C-83A1-F6EECF244321}">
                <p14:modId xmlns:p14="http://schemas.microsoft.com/office/powerpoint/2010/main" val="116387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54158931"/>
                    </a:ext>
                  </a:extLst>
                </a:gridCol>
                <a:gridCol w="493776">
                  <a:extLst>
                    <a:ext uri="{9D8B030D-6E8A-4147-A177-3AD203B41FA5}">
                      <a16:colId xmlns:a16="http://schemas.microsoft.com/office/drawing/2014/main" val="2939728059"/>
                    </a:ext>
                  </a:extLst>
                </a:gridCol>
                <a:gridCol w="658368">
                  <a:extLst>
                    <a:ext uri="{9D8B030D-6E8A-4147-A177-3AD203B41FA5}">
                      <a16:colId xmlns:a16="http://schemas.microsoft.com/office/drawing/2014/main" val="3789284953"/>
                    </a:ext>
                  </a:extLst>
                </a:gridCol>
                <a:gridCol w="740664">
                  <a:extLst>
                    <a:ext uri="{9D8B030D-6E8A-4147-A177-3AD203B41FA5}">
                      <a16:colId xmlns:a16="http://schemas.microsoft.com/office/drawing/2014/main" val="1593819163"/>
                    </a:ext>
                  </a:extLst>
                </a:gridCol>
                <a:gridCol w="246888">
                  <a:extLst>
                    <a:ext uri="{9D8B030D-6E8A-4147-A177-3AD203B41FA5}">
                      <a16:colId xmlns:a16="http://schemas.microsoft.com/office/drawing/2014/main" val="48528636"/>
                    </a:ext>
                  </a:extLst>
                </a:gridCol>
                <a:gridCol w="246888">
                  <a:extLst>
                    <a:ext uri="{9D8B030D-6E8A-4147-A177-3AD203B41FA5}">
                      <a16:colId xmlns:a16="http://schemas.microsoft.com/office/drawing/2014/main" val="63026"/>
                    </a:ext>
                  </a:extLst>
                </a:gridCol>
                <a:gridCol w="246888">
                  <a:extLst>
                    <a:ext uri="{9D8B030D-6E8A-4147-A177-3AD203B41FA5}">
                      <a16:colId xmlns:a16="http://schemas.microsoft.com/office/drawing/2014/main" val="2546056502"/>
                    </a:ext>
                  </a:extLst>
                </a:gridCol>
                <a:gridCol w="246888">
                  <a:extLst>
                    <a:ext uri="{9D8B030D-6E8A-4147-A177-3AD203B41FA5}">
                      <a16:colId xmlns:a16="http://schemas.microsoft.com/office/drawing/2014/main" val="3867799783"/>
                    </a:ext>
                  </a:extLst>
                </a:gridCol>
                <a:gridCol w="246888">
                  <a:extLst>
                    <a:ext uri="{9D8B030D-6E8A-4147-A177-3AD203B41FA5}">
                      <a16:colId xmlns:a16="http://schemas.microsoft.com/office/drawing/2014/main" val="498567853"/>
                    </a:ext>
                  </a:extLst>
                </a:gridCol>
                <a:gridCol w="246888">
                  <a:extLst>
                    <a:ext uri="{9D8B030D-6E8A-4147-A177-3AD203B41FA5}">
                      <a16:colId xmlns:a16="http://schemas.microsoft.com/office/drawing/2014/main" val="43219705"/>
                    </a:ext>
                  </a:extLst>
                </a:gridCol>
                <a:gridCol w="246888">
                  <a:extLst>
                    <a:ext uri="{9D8B030D-6E8A-4147-A177-3AD203B41FA5}">
                      <a16:colId xmlns:a16="http://schemas.microsoft.com/office/drawing/2014/main" val="644433539"/>
                    </a:ext>
                  </a:extLst>
                </a:gridCol>
                <a:gridCol w="246888">
                  <a:extLst>
                    <a:ext uri="{9D8B030D-6E8A-4147-A177-3AD203B41FA5}">
                      <a16:colId xmlns:a16="http://schemas.microsoft.com/office/drawing/2014/main" val="2307753095"/>
                    </a:ext>
                  </a:extLst>
                </a:gridCol>
                <a:gridCol w="246888">
                  <a:extLst>
                    <a:ext uri="{9D8B030D-6E8A-4147-A177-3AD203B41FA5}">
                      <a16:colId xmlns:a16="http://schemas.microsoft.com/office/drawing/2014/main" val="4241677431"/>
                    </a:ext>
                  </a:extLst>
                </a:gridCol>
                <a:gridCol w="246888">
                  <a:extLst>
                    <a:ext uri="{9D8B030D-6E8A-4147-A177-3AD203B41FA5}">
                      <a16:colId xmlns:a16="http://schemas.microsoft.com/office/drawing/2014/main" val="2193863848"/>
                    </a:ext>
                  </a:extLst>
                </a:gridCol>
                <a:gridCol w="246888">
                  <a:extLst>
                    <a:ext uri="{9D8B030D-6E8A-4147-A177-3AD203B41FA5}">
                      <a16:colId xmlns:a16="http://schemas.microsoft.com/office/drawing/2014/main" val="4069898680"/>
                    </a:ext>
                  </a:extLst>
                </a:gridCol>
                <a:gridCol w="246888">
                  <a:extLst>
                    <a:ext uri="{9D8B030D-6E8A-4147-A177-3AD203B41FA5}">
                      <a16:colId xmlns:a16="http://schemas.microsoft.com/office/drawing/2014/main" val="3958638074"/>
                    </a:ext>
                  </a:extLst>
                </a:gridCol>
                <a:gridCol w="246888">
                  <a:extLst>
                    <a:ext uri="{9D8B030D-6E8A-4147-A177-3AD203B41FA5}">
                      <a16:colId xmlns:a16="http://schemas.microsoft.com/office/drawing/2014/main" val="669492934"/>
                    </a:ext>
                  </a:extLst>
                </a:gridCol>
                <a:gridCol w="246888">
                  <a:extLst>
                    <a:ext uri="{9D8B030D-6E8A-4147-A177-3AD203B41FA5}">
                      <a16:colId xmlns:a16="http://schemas.microsoft.com/office/drawing/2014/main" val="2784242422"/>
                    </a:ext>
                  </a:extLst>
                </a:gridCol>
                <a:gridCol w="246888">
                  <a:extLst>
                    <a:ext uri="{9D8B030D-6E8A-4147-A177-3AD203B41FA5}">
                      <a16:colId xmlns:a16="http://schemas.microsoft.com/office/drawing/2014/main" val="1531343560"/>
                    </a:ext>
                  </a:extLst>
                </a:gridCol>
                <a:gridCol w="246888">
                  <a:extLst>
                    <a:ext uri="{9D8B030D-6E8A-4147-A177-3AD203B41FA5}">
                      <a16:colId xmlns:a16="http://schemas.microsoft.com/office/drawing/2014/main" val="2793055702"/>
                    </a:ext>
                  </a:extLst>
                </a:gridCol>
                <a:gridCol w="246888">
                  <a:extLst>
                    <a:ext uri="{9D8B030D-6E8A-4147-A177-3AD203B41FA5}">
                      <a16:colId xmlns:a16="http://schemas.microsoft.com/office/drawing/2014/main" val="927389894"/>
                    </a:ext>
                  </a:extLst>
                </a:gridCol>
                <a:gridCol w="246888">
                  <a:extLst>
                    <a:ext uri="{9D8B030D-6E8A-4147-A177-3AD203B41FA5}">
                      <a16:colId xmlns:a16="http://schemas.microsoft.com/office/drawing/2014/main" val="4291130846"/>
                    </a:ext>
                  </a:extLst>
                </a:gridCol>
                <a:gridCol w="246888">
                  <a:extLst>
                    <a:ext uri="{9D8B030D-6E8A-4147-A177-3AD203B41FA5}">
                      <a16:colId xmlns:a16="http://schemas.microsoft.com/office/drawing/2014/main" val="1244047155"/>
                    </a:ext>
                  </a:extLst>
                </a:gridCol>
                <a:gridCol w="246888">
                  <a:extLst>
                    <a:ext uri="{9D8B030D-6E8A-4147-A177-3AD203B41FA5}">
                      <a16:colId xmlns:a16="http://schemas.microsoft.com/office/drawing/2014/main" val="2697808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8924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16:11:23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https://quintly-image-storage.s3.amazonaws.com/2a2549e5c3d46c4385321d2c3bc707e5/138adc04541da5158ffb327c05df5969.jpg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estherdona_oficial
Una inauguración llena
de emociones
@besobeach
@zelhotels
@rafaelnadal
@paco_rus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0.5994 %</a:t>
                      </a:r>
                    </a:p>
                  </a:txBody>
                  <a:tcPr/>
                </a:tc>
                <a:extLst>
                  <a:ext uri="{0D108BD9-81ED-4DB2-BD59-A6C34878D82A}">
                    <a16:rowId xmlns:a16="http://schemas.microsoft.com/office/drawing/2014/main" val="962147389"/>
                  </a:ext>
                </a:extLst>
              </a:tr>
            </a:tbl>
          </a:graphicData>
        </a:graphic>
      </p:graphicFrame>
      <p:sp>
        <p:nvSpPr>
          <p:cNvPr id="4" name="Text Placeholder 3">
            <a:extLst>
              <a:ext uri="{FF2B5EF4-FFF2-40B4-BE49-F238E27FC236}">
                <a16:creationId xmlns:a16="http://schemas.microsoft.com/office/drawing/2014/main" id="{2C89A645-794B-44CC-8DFF-98747EC00FB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32349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2460F-02CD-409B-BDD1-77E68816E9E2}"/>
              </a:ext>
            </a:extLst>
          </p:cNvPr>
          <p:cNvSpPr>
            <a:spLocks noGrp="1"/>
          </p:cNvSpPr>
          <p:nvPr>
            <p:ph type="title"/>
          </p:nvPr>
        </p:nvSpPr>
        <p:spPr/>
        <p:txBody>
          <a:bodyPr/>
          <a:lstStyle/>
          <a:p>
            <a:r>
              <a:rPr lang="en-US"/>
              <a:t>Instagram Stories Table | 2 profiles - 4 of 26</a:t>
            </a:r>
          </a:p>
        </p:txBody>
      </p:sp>
      <p:graphicFrame>
        <p:nvGraphicFramePr>
          <p:cNvPr id="5" name="Table Placeholder 4">
            <a:extLst>
              <a:ext uri="{FF2B5EF4-FFF2-40B4-BE49-F238E27FC236}">
                <a16:creationId xmlns:a16="http://schemas.microsoft.com/office/drawing/2014/main" id="{BC9B3796-45A7-47E6-B6FD-10F3F4666949}"/>
              </a:ext>
            </a:extLst>
          </p:cNvPr>
          <p:cNvGraphicFramePr>
            <a:graphicFrameLocks noGrp="1"/>
          </p:cNvGraphicFramePr>
          <p:nvPr>
            <p:ph type="tbl" sz="quarter" idx="13"/>
            <p:extLst>
              <p:ext uri="{D42A27DB-BD31-4B8C-83A1-F6EECF244321}">
                <p14:modId xmlns:p14="http://schemas.microsoft.com/office/powerpoint/2010/main" val="62162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21742228"/>
                    </a:ext>
                  </a:extLst>
                </a:gridCol>
                <a:gridCol w="493776">
                  <a:extLst>
                    <a:ext uri="{9D8B030D-6E8A-4147-A177-3AD203B41FA5}">
                      <a16:colId xmlns:a16="http://schemas.microsoft.com/office/drawing/2014/main" val="3804651415"/>
                    </a:ext>
                  </a:extLst>
                </a:gridCol>
                <a:gridCol w="658368">
                  <a:extLst>
                    <a:ext uri="{9D8B030D-6E8A-4147-A177-3AD203B41FA5}">
                      <a16:colId xmlns:a16="http://schemas.microsoft.com/office/drawing/2014/main" val="1303026713"/>
                    </a:ext>
                  </a:extLst>
                </a:gridCol>
                <a:gridCol w="740664">
                  <a:extLst>
                    <a:ext uri="{9D8B030D-6E8A-4147-A177-3AD203B41FA5}">
                      <a16:colId xmlns:a16="http://schemas.microsoft.com/office/drawing/2014/main" val="4155301701"/>
                    </a:ext>
                  </a:extLst>
                </a:gridCol>
                <a:gridCol w="246888">
                  <a:extLst>
                    <a:ext uri="{9D8B030D-6E8A-4147-A177-3AD203B41FA5}">
                      <a16:colId xmlns:a16="http://schemas.microsoft.com/office/drawing/2014/main" val="1159460291"/>
                    </a:ext>
                  </a:extLst>
                </a:gridCol>
                <a:gridCol w="246888">
                  <a:extLst>
                    <a:ext uri="{9D8B030D-6E8A-4147-A177-3AD203B41FA5}">
                      <a16:colId xmlns:a16="http://schemas.microsoft.com/office/drawing/2014/main" val="2144472996"/>
                    </a:ext>
                  </a:extLst>
                </a:gridCol>
                <a:gridCol w="246888">
                  <a:extLst>
                    <a:ext uri="{9D8B030D-6E8A-4147-A177-3AD203B41FA5}">
                      <a16:colId xmlns:a16="http://schemas.microsoft.com/office/drawing/2014/main" val="3628209175"/>
                    </a:ext>
                  </a:extLst>
                </a:gridCol>
                <a:gridCol w="246888">
                  <a:extLst>
                    <a:ext uri="{9D8B030D-6E8A-4147-A177-3AD203B41FA5}">
                      <a16:colId xmlns:a16="http://schemas.microsoft.com/office/drawing/2014/main" val="1885510419"/>
                    </a:ext>
                  </a:extLst>
                </a:gridCol>
                <a:gridCol w="246888">
                  <a:extLst>
                    <a:ext uri="{9D8B030D-6E8A-4147-A177-3AD203B41FA5}">
                      <a16:colId xmlns:a16="http://schemas.microsoft.com/office/drawing/2014/main" val="1343586509"/>
                    </a:ext>
                  </a:extLst>
                </a:gridCol>
                <a:gridCol w="246888">
                  <a:extLst>
                    <a:ext uri="{9D8B030D-6E8A-4147-A177-3AD203B41FA5}">
                      <a16:colId xmlns:a16="http://schemas.microsoft.com/office/drawing/2014/main" val="74848412"/>
                    </a:ext>
                  </a:extLst>
                </a:gridCol>
                <a:gridCol w="246888">
                  <a:extLst>
                    <a:ext uri="{9D8B030D-6E8A-4147-A177-3AD203B41FA5}">
                      <a16:colId xmlns:a16="http://schemas.microsoft.com/office/drawing/2014/main" val="695446503"/>
                    </a:ext>
                  </a:extLst>
                </a:gridCol>
                <a:gridCol w="246888">
                  <a:extLst>
                    <a:ext uri="{9D8B030D-6E8A-4147-A177-3AD203B41FA5}">
                      <a16:colId xmlns:a16="http://schemas.microsoft.com/office/drawing/2014/main" val="1395340282"/>
                    </a:ext>
                  </a:extLst>
                </a:gridCol>
                <a:gridCol w="246888">
                  <a:extLst>
                    <a:ext uri="{9D8B030D-6E8A-4147-A177-3AD203B41FA5}">
                      <a16:colId xmlns:a16="http://schemas.microsoft.com/office/drawing/2014/main" val="3152210876"/>
                    </a:ext>
                  </a:extLst>
                </a:gridCol>
                <a:gridCol w="246888">
                  <a:extLst>
                    <a:ext uri="{9D8B030D-6E8A-4147-A177-3AD203B41FA5}">
                      <a16:colId xmlns:a16="http://schemas.microsoft.com/office/drawing/2014/main" val="2278395518"/>
                    </a:ext>
                  </a:extLst>
                </a:gridCol>
                <a:gridCol w="246888">
                  <a:extLst>
                    <a:ext uri="{9D8B030D-6E8A-4147-A177-3AD203B41FA5}">
                      <a16:colId xmlns:a16="http://schemas.microsoft.com/office/drawing/2014/main" val="186912689"/>
                    </a:ext>
                  </a:extLst>
                </a:gridCol>
                <a:gridCol w="246888">
                  <a:extLst>
                    <a:ext uri="{9D8B030D-6E8A-4147-A177-3AD203B41FA5}">
                      <a16:colId xmlns:a16="http://schemas.microsoft.com/office/drawing/2014/main" val="2189602455"/>
                    </a:ext>
                  </a:extLst>
                </a:gridCol>
                <a:gridCol w="246888">
                  <a:extLst>
                    <a:ext uri="{9D8B030D-6E8A-4147-A177-3AD203B41FA5}">
                      <a16:colId xmlns:a16="http://schemas.microsoft.com/office/drawing/2014/main" val="4292176257"/>
                    </a:ext>
                  </a:extLst>
                </a:gridCol>
                <a:gridCol w="246888">
                  <a:extLst>
                    <a:ext uri="{9D8B030D-6E8A-4147-A177-3AD203B41FA5}">
                      <a16:colId xmlns:a16="http://schemas.microsoft.com/office/drawing/2014/main" val="112429165"/>
                    </a:ext>
                  </a:extLst>
                </a:gridCol>
                <a:gridCol w="246888">
                  <a:extLst>
                    <a:ext uri="{9D8B030D-6E8A-4147-A177-3AD203B41FA5}">
                      <a16:colId xmlns:a16="http://schemas.microsoft.com/office/drawing/2014/main" val="2379232626"/>
                    </a:ext>
                  </a:extLst>
                </a:gridCol>
                <a:gridCol w="246888">
                  <a:extLst>
                    <a:ext uri="{9D8B030D-6E8A-4147-A177-3AD203B41FA5}">
                      <a16:colId xmlns:a16="http://schemas.microsoft.com/office/drawing/2014/main" val="1954418685"/>
                    </a:ext>
                  </a:extLst>
                </a:gridCol>
                <a:gridCol w="246888">
                  <a:extLst>
                    <a:ext uri="{9D8B030D-6E8A-4147-A177-3AD203B41FA5}">
                      <a16:colId xmlns:a16="http://schemas.microsoft.com/office/drawing/2014/main" val="1960858708"/>
                    </a:ext>
                  </a:extLst>
                </a:gridCol>
                <a:gridCol w="246888">
                  <a:extLst>
                    <a:ext uri="{9D8B030D-6E8A-4147-A177-3AD203B41FA5}">
                      <a16:colId xmlns:a16="http://schemas.microsoft.com/office/drawing/2014/main" val="3836738817"/>
                    </a:ext>
                  </a:extLst>
                </a:gridCol>
                <a:gridCol w="246888">
                  <a:extLst>
                    <a:ext uri="{9D8B030D-6E8A-4147-A177-3AD203B41FA5}">
                      <a16:colId xmlns:a16="http://schemas.microsoft.com/office/drawing/2014/main" val="1077059602"/>
                    </a:ext>
                  </a:extLst>
                </a:gridCol>
                <a:gridCol w="246888">
                  <a:extLst>
                    <a:ext uri="{9D8B030D-6E8A-4147-A177-3AD203B41FA5}">
                      <a16:colId xmlns:a16="http://schemas.microsoft.com/office/drawing/2014/main" val="89986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209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12:24:57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https://quintly-image-storage.s3.amazonaws.com/2a2549e5c3d46c4385321d2c3bc707e5/1c12ce7d2a09fd4f50df2502f7c697ee.jpg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violetaasanchez
yesterday at the inauguration
of the new @zelhotels by the
hand of @rafaelnadal
GLOBALES
@violetaasanchez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0.9392 %</a:t>
                      </a:r>
                    </a:p>
                  </a:txBody>
                  <a:tcPr/>
                </a:tc>
                <a:extLst>
                  <a:ext uri="{0D108BD9-81ED-4DB2-BD59-A6C34878D82A}">
                    <a16:rowId xmlns:a16="http://schemas.microsoft.com/office/drawing/2014/main" val="3803228635"/>
                  </a:ext>
                </a:extLst>
              </a:tr>
            </a:tbl>
          </a:graphicData>
        </a:graphic>
      </p:graphicFrame>
      <p:sp>
        <p:nvSpPr>
          <p:cNvPr id="4" name="Text Placeholder 3">
            <a:extLst>
              <a:ext uri="{FF2B5EF4-FFF2-40B4-BE49-F238E27FC236}">
                <a16:creationId xmlns:a16="http://schemas.microsoft.com/office/drawing/2014/main" id="{AFFBC5B7-B579-45DC-9E63-5558D79A65B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81872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E7CC-3DBE-4B52-80BF-471DE1305AE9}"/>
              </a:ext>
            </a:extLst>
          </p:cNvPr>
          <p:cNvSpPr>
            <a:spLocks noGrp="1"/>
          </p:cNvSpPr>
          <p:nvPr>
            <p:ph type="title"/>
          </p:nvPr>
        </p:nvSpPr>
        <p:spPr/>
        <p:txBody>
          <a:bodyPr/>
          <a:lstStyle/>
          <a:p>
            <a:r>
              <a:rPr lang="en-US"/>
              <a:t>Instagram Stories Table | 2 profiles - 5 of 26</a:t>
            </a:r>
          </a:p>
        </p:txBody>
      </p:sp>
      <p:graphicFrame>
        <p:nvGraphicFramePr>
          <p:cNvPr id="5" name="Table Placeholder 4">
            <a:extLst>
              <a:ext uri="{FF2B5EF4-FFF2-40B4-BE49-F238E27FC236}">
                <a16:creationId xmlns:a16="http://schemas.microsoft.com/office/drawing/2014/main" id="{D0B06D11-6918-4B8A-B56E-937E4642AA0D}"/>
              </a:ext>
            </a:extLst>
          </p:cNvPr>
          <p:cNvGraphicFramePr>
            <a:graphicFrameLocks noGrp="1"/>
          </p:cNvGraphicFramePr>
          <p:nvPr>
            <p:ph type="tbl" sz="quarter" idx="13"/>
            <p:extLst>
              <p:ext uri="{D42A27DB-BD31-4B8C-83A1-F6EECF244321}">
                <p14:modId xmlns:p14="http://schemas.microsoft.com/office/powerpoint/2010/main" val="867865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35974226"/>
                    </a:ext>
                  </a:extLst>
                </a:gridCol>
                <a:gridCol w="493776">
                  <a:extLst>
                    <a:ext uri="{9D8B030D-6E8A-4147-A177-3AD203B41FA5}">
                      <a16:colId xmlns:a16="http://schemas.microsoft.com/office/drawing/2014/main" val="4117353854"/>
                    </a:ext>
                  </a:extLst>
                </a:gridCol>
                <a:gridCol w="658368">
                  <a:extLst>
                    <a:ext uri="{9D8B030D-6E8A-4147-A177-3AD203B41FA5}">
                      <a16:colId xmlns:a16="http://schemas.microsoft.com/office/drawing/2014/main" val="195220824"/>
                    </a:ext>
                  </a:extLst>
                </a:gridCol>
                <a:gridCol w="740664">
                  <a:extLst>
                    <a:ext uri="{9D8B030D-6E8A-4147-A177-3AD203B41FA5}">
                      <a16:colId xmlns:a16="http://schemas.microsoft.com/office/drawing/2014/main" val="1417764109"/>
                    </a:ext>
                  </a:extLst>
                </a:gridCol>
                <a:gridCol w="246888">
                  <a:extLst>
                    <a:ext uri="{9D8B030D-6E8A-4147-A177-3AD203B41FA5}">
                      <a16:colId xmlns:a16="http://schemas.microsoft.com/office/drawing/2014/main" val="2067575638"/>
                    </a:ext>
                  </a:extLst>
                </a:gridCol>
                <a:gridCol w="246888">
                  <a:extLst>
                    <a:ext uri="{9D8B030D-6E8A-4147-A177-3AD203B41FA5}">
                      <a16:colId xmlns:a16="http://schemas.microsoft.com/office/drawing/2014/main" val="2651071035"/>
                    </a:ext>
                  </a:extLst>
                </a:gridCol>
                <a:gridCol w="246888">
                  <a:extLst>
                    <a:ext uri="{9D8B030D-6E8A-4147-A177-3AD203B41FA5}">
                      <a16:colId xmlns:a16="http://schemas.microsoft.com/office/drawing/2014/main" val="1887882495"/>
                    </a:ext>
                  </a:extLst>
                </a:gridCol>
                <a:gridCol w="246888">
                  <a:extLst>
                    <a:ext uri="{9D8B030D-6E8A-4147-A177-3AD203B41FA5}">
                      <a16:colId xmlns:a16="http://schemas.microsoft.com/office/drawing/2014/main" val="2297566649"/>
                    </a:ext>
                  </a:extLst>
                </a:gridCol>
                <a:gridCol w="246888">
                  <a:extLst>
                    <a:ext uri="{9D8B030D-6E8A-4147-A177-3AD203B41FA5}">
                      <a16:colId xmlns:a16="http://schemas.microsoft.com/office/drawing/2014/main" val="2644078233"/>
                    </a:ext>
                  </a:extLst>
                </a:gridCol>
                <a:gridCol w="246888">
                  <a:extLst>
                    <a:ext uri="{9D8B030D-6E8A-4147-A177-3AD203B41FA5}">
                      <a16:colId xmlns:a16="http://schemas.microsoft.com/office/drawing/2014/main" val="1573182903"/>
                    </a:ext>
                  </a:extLst>
                </a:gridCol>
                <a:gridCol w="246888">
                  <a:extLst>
                    <a:ext uri="{9D8B030D-6E8A-4147-A177-3AD203B41FA5}">
                      <a16:colId xmlns:a16="http://schemas.microsoft.com/office/drawing/2014/main" val="4100719571"/>
                    </a:ext>
                  </a:extLst>
                </a:gridCol>
                <a:gridCol w="246888">
                  <a:extLst>
                    <a:ext uri="{9D8B030D-6E8A-4147-A177-3AD203B41FA5}">
                      <a16:colId xmlns:a16="http://schemas.microsoft.com/office/drawing/2014/main" val="603847242"/>
                    </a:ext>
                  </a:extLst>
                </a:gridCol>
                <a:gridCol w="246888">
                  <a:extLst>
                    <a:ext uri="{9D8B030D-6E8A-4147-A177-3AD203B41FA5}">
                      <a16:colId xmlns:a16="http://schemas.microsoft.com/office/drawing/2014/main" val="2639148108"/>
                    </a:ext>
                  </a:extLst>
                </a:gridCol>
                <a:gridCol w="246888">
                  <a:extLst>
                    <a:ext uri="{9D8B030D-6E8A-4147-A177-3AD203B41FA5}">
                      <a16:colId xmlns:a16="http://schemas.microsoft.com/office/drawing/2014/main" val="2401984015"/>
                    </a:ext>
                  </a:extLst>
                </a:gridCol>
                <a:gridCol w="246888">
                  <a:extLst>
                    <a:ext uri="{9D8B030D-6E8A-4147-A177-3AD203B41FA5}">
                      <a16:colId xmlns:a16="http://schemas.microsoft.com/office/drawing/2014/main" val="2360297619"/>
                    </a:ext>
                  </a:extLst>
                </a:gridCol>
                <a:gridCol w="246888">
                  <a:extLst>
                    <a:ext uri="{9D8B030D-6E8A-4147-A177-3AD203B41FA5}">
                      <a16:colId xmlns:a16="http://schemas.microsoft.com/office/drawing/2014/main" val="3634770529"/>
                    </a:ext>
                  </a:extLst>
                </a:gridCol>
                <a:gridCol w="246888">
                  <a:extLst>
                    <a:ext uri="{9D8B030D-6E8A-4147-A177-3AD203B41FA5}">
                      <a16:colId xmlns:a16="http://schemas.microsoft.com/office/drawing/2014/main" val="299290516"/>
                    </a:ext>
                  </a:extLst>
                </a:gridCol>
                <a:gridCol w="246888">
                  <a:extLst>
                    <a:ext uri="{9D8B030D-6E8A-4147-A177-3AD203B41FA5}">
                      <a16:colId xmlns:a16="http://schemas.microsoft.com/office/drawing/2014/main" val="2535400502"/>
                    </a:ext>
                  </a:extLst>
                </a:gridCol>
                <a:gridCol w="246888">
                  <a:extLst>
                    <a:ext uri="{9D8B030D-6E8A-4147-A177-3AD203B41FA5}">
                      <a16:colId xmlns:a16="http://schemas.microsoft.com/office/drawing/2014/main" val="805416914"/>
                    </a:ext>
                  </a:extLst>
                </a:gridCol>
                <a:gridCol w="246888">
                  <a:extLst>
                    <a:ext uri="{9D8B030D-6E8A-4147-A177-3AD203B41FA5}">
                      <a16:colId xmlns:a16="http://schemas.microsoft.com/office/drawing/2014/main" val="810602308"/>
                    </a:ext>
                  </a:extLst>
                </a:gridCol>
                <a:gridCol w="246888">
                  <a:extLst>
                    <a:ext uri="{9D8B030D-6E8A-4147-A177-3AD203B41FA5}">
                      <a16:colId xmlns:a16="http://schemas.microsoft.com/office/drawing/2014/main" val="418273386"/>
                    </a:ext>
                  </a:extLst>
                </a:gridCol>
                <a:gridCol w="246888">
                  <a:extLst>
                    <a:ext uri="{9D8B030D-6E8A-4147-A177-3AD203B41FA5}">
                      <a16:colId xmlns:a16="http://schemas.microsoft.com/office/drawing/2014/main" val="1300921309"/>
                    </a:ext>
                  </a:extLst>
                </a:gridCol>
                <a:gridCol w="246888">
                  <a:extLst>
                    <a:ext uri="{9D8B030D-6E8A-4147-A177-3AD203B41FA5}">
                      <a16:colId xmlns:a16="http://schemas.microsoft.com/office/drawing/2014/main" val="4070005496"/>
                    </a:ext>
                  </a:extLst>
                </a:gridCol>
                <a:gridCol w="246888">
                  <a:extLst>
                    <a:ext uri="{9D8B030D-6E8A-4147-A177-3AD203B41FA5}">
                      <a16:colId xmlns:a16="http://schemas.microsoft.com/office/drawing/2014/main" val="235641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3625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12:12:40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https://quintly-image-storage.s3.amazonaws.com/2a2549e5c3d46c4385321d2c3bc707e5/283ac189b4ccc1892ac0069695904203.jpg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fionaferrerleoni
@zelhotels felicidades de
@besobeach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1.1540 %</a:t>
                      </a:r>
                    </a:p>
                  </a:txBody>
                  <a:tcPr/>
                </a:tc>
                <a:extLst>
                  <a:ext uri="{0D108BD9-81ED-4DB2-BD59-A6C34878D82A}">
                    <a16:rowId xmlns:a16="http://schemas.microsoft.com/office/drawing/2014/main" val="93824792"/>
                  </a:ext>
                </a:extLst>
              </a:tr>
            </a:tbl>
          </a:graphicData>
        </a:graphic>
      </p:graphicFrame>
      <p:sp>
        <p:nvSpPr>
          <p:cNvPr id="4" name="Text Placeholder 3">
            <a:extLst>
              <a:ext uri="{FF2B5EF4-FFF2-40B4-BE49-F238E27FC236}">
                <a16:creationId xmlns:a16="http://schemas.microsoft.com/office/drawing/2014/main" id="{38C22A7B-D2F2-4A59-ABD3-E06454F96FD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99831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7C77A-54C1-406B-A1F6-68D6925F196F}"/>
              </a:ext>
            </a:extLst>
          </p:cNvPr>
          <p:cNvSpPr>
            <a:spLocks noGrp="1"/>
          </p:cNvSpPr>
          <p:nvPr>
            <p:ph type="title"/>
          </p:nvPr>
        </p:nvSpPr>
        <p:spPr/>
        <p:txBody>
          <a:bodyPr/>
          <a:lstStyle/>
          <a:p>
            <a:r>
              <a:rPr lang="en-US"/>
              <a:t>Instagram Stories Table | 2 profiles - 6 of 26</a:t>
            </a:r>
          </a:p>
        </p:txBody>
      </p:sp>
      <p:graphicFrame>
        <p:nvGraphicFramePr>
          <p:cNvPr id="5" name="Table Placeholder 4">
            <a:extLst>
              <a:ext uri="{FF2B5EF4-FFF2-40B4-BE49-F238E27FC236}">
                <a16:creationId xmlns:a16="http://schemas.microsoft.com/office/drawing/2014/main" id="{571482EA-C9FE-4B5D-A104-9EB683E799FA}"/>
              </a:ext>
            </a:extLst>
          </p:cNvPr>
          <p:cNvGraphicFramePr>
            <a:graphicFrameLocks noGrp="1"/>
          </p:cNvGraphicFramePr>
          <p:nvPr>
            <p:ph type="tbl" sz="quarter" idx="13"/>
            <p:extLst>
              <p:ext uri="{D42A27DB-BD31-4B8C-83A1-F6EECF244321}">
                <p14:modId xmlns:p14="http://schemas.microsoft.com/office/powerpoint/2010/main" val="966517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25957047"/>
                    </a:ext>
                  </a:extLst>
                </a:gridCol>
                <a:gridCol w="493776">
                  <a:extLst>
                    <a:ext uri="{9D8B030D-6E8A-4147-A177-3AD203B41FA5}">
                      <a16:colId xmlns:a16="http://schemas.microsoft.com/office/drawing/2014/main" val="1005157415"/>
                    </a:ext>
                  </a:extLst>
                </a:gridCol>
                <a:gridCol w="658368">
                  <a:extLst>
                    <a:ext uri="{9D8B030D-6E8A-4147-A177-3AD203B41FA5}">
                      <a16:colId xmlns:a16="http://schemas.microsoft.com/office/drawing/2014/main" val="156875789"/>
                    </a:ext>
                  </a:extLst>
                </a:gridCol>
                <a:gridCol w="740664">
                  <a:extLst>
                    <a:ext uri="{9D8B030D-6E8A-4147-A177-3AD203B41FA5}">
                      <a16:colId xmlns:a16="http://schemas.microsoft.com/office/drawing/2014/main" val="4146202323"/>
                    </a:ext>
                  </a:extLst>
                </a:gridCol>
                <a:gridCol w="246888">
                  <a:extLst>
                    <a:ext uri="{9D8B030D-6E8A-4147-A177-3AD203B41FA5}">
                      <a16:colId xmlns:a16="http://schemas.microsoft.com/office/drawing/2014/main" val="4277257880"/>
                    </a:ext>
                  </a:extLst>
                </a:gridCol>
                <a:gridCol w="246888">
                  <a:extLst>
                    <a:ext uri="{9D8B030D-6E8A-4147-A177-3AD203B41FA5}">
                      <a16:colId xmlns:a16="http://schemas.microsoft.com/office/drawing/2014/main" val="2557679225"/>
                    </a:ext>
                  </a:extLst>
                </a:gridCol>
                <a:gridCol w="246888">
                  <a:extLst>
                    <a:ext uri="{9D8B030D-6E8A-4147-A177-3AD203B41FA5}">
                      <a16:colId xmlns:a16="http://schemas.microsoft.com/office/drawing/2014/main" val="2633343680"/>
                    </a:ext>
                  </a:extLst>
                </a:gridCol>
                <a:gridCol w="246888">
                  <a:extLst>
                    <a:ext uri="{9D8B030D-6E8A-4147-A177-3AD203B41FA5}">
                      <a16:colId xmlns:a16="http://schemas.microsoft.com/office/drawing/2014/main" val="1816617149"/>
                    </a:ext>
                  </a:extLst>
                </a:gridCol>
                <a:gridCol w="246888">
                  <a:extLst>
                    <a:ext uri="{9D8B030D-6E8A-4147-A177-3AD203B41FA5}">
                      <a16:colId xmlns:a16="http://schemas.microsoft.com/office/drawing/2014/main" val="3721417897"/>
                    </a:ext>
                  </a:extLst>
                </a:gridCol>
                <a:gridCol w="246888">
                  <a:extLst>
                    <a:ext uri="{9D8B030D-6E8A-4147-A177-3AD203B41FA5}">
                      <a16:colId xmlns:a16="http://schemas.microsoft.com/office/drawing/2014/main" val="2345933226"/>
                    </a:ext>
                  </a:extLst>
                </a:gridCol>
                <a:gridCol w="246888">
                  <a:extLst>
                    <a:ext uri="{9D8B030D-6E8A-4147-A177-3AD203B41FA5}">
                      <a16:colId xmlns:a16="http://schemas.microsoft.com/office/drawing/2014/main" val="1356315018"/>
                    </a:ext>
                  </a:extLst>
                </a:gridCol>
                <a:gridCol w="246888">
                  <a:extLst>
                    <a:ext uri="{9D8B030D-6E8A-4147-A177-3AD203B41FA5}">
                      <a16:colId xmlns:a16="http://schemas.microsoft.com/office/drawing/2014/main" val="2470945154"/>
                    </a:ext>
                  </a:extLst>
                </a:gridCol>
                <a:gridCol w="246888">
                  <a:extLst>
                    <a:ext uri="{9D8B030D-6E8A-4147-A177-3AD203B41FA5}">
                      <a16:colId xmlns:a16="http://schemas.microsoft.com/office/drawing/2014/main" val="3400015151"/>
                    </a:ext>
                  </a:extLst>
                </a:gridCol>
                <a:gridCol w="246888">
                  <a:extLst>
                    <a:ext uri="{9D8B030D-6E8A-4147-A177-3AD203B41FA5}">
                      <a16:colId xmlns:a16="http://schemas.microsoft.com/office/drawing/2014/main" val="4274374948"/>
                    </a:ext>
                  </a:extLst>
                </a:gridCol>
                <a:gridCol w="246888">
                  <a:extLst>
                    <a:ext uri="{9D8B030D-6E8A-4147-A177-3AD203B41FA5}">
                      <a16:colId xmlns:a16="http://schemas.microsoft.com/office/drawing/2014/main" val="180698343"/>
                    </a:ext>
                  </a:extLst>
                </a:gridCol>
                <a:gridCol w="246888">
                  <a:extLst>
                    <a:ext uri="{9D8B030D-6E8A-4147-A177-3AD203B41FA5}">
                      <a16:colId xmlns:a16="http://schemas.microsoft.com/office/drawing/2014/main" val="1669826634"/>
                    </a:ext>
                  </a:extLst>
                </a:gridCol>
                <a:gridCol w="246888">
                  <a:extLst>
                    <a:ext uri="{9D8B030D-6E8A-4147-A177-3AD203B41FA5}">
                      <a16:colId xmlns:a16="http://schemas.microsoft.com/office/drawing/2014/main" val="1760112415"/>
                    </a:ext>
                  </a:extLst>
                </a:gridCol>
                <a:gridCol w="246888">
                  <a:extLst>
                    <a:ext uri="{9D8B030D-6E8A-4147-A177-3AD203B41FA5}">
                      <a16:colId xmlns:a16="http://schemas.microsoft.com/office/drawing/2014/main" val="3597522770"/>
                    </a:ext>
                  </a:extLst>
                </a:gridCol>
                <a:gridCol w="246888">
                  <a:extLst>
                    <a:ext uri="{9D8B030D-6E8A-4147-A177-3AD203B41FA5}">
                      <a16:colId xmlns:a16="http://schemas.microsoft.com/office/drawing/2014/main" val="1893249380"/>
                    </a:ext>
                  </a:extLst>
                </a:gridCol>
                <a:gridCol w="246888">
                  <a:extLst>
                    <a:ext uri="{9D8B030D-6E8A-4147-A177-3AD203B41FA5}">
                      <a16:colId xmlns:a16="http://schemas.microsoft.com/office/drawing/2014/main" val="582817318"/>
                    </a:ext>
                  </a:extLst>
                </a:gridCol>
                <a:gridCol w="246888">
                  <a:extLst>
                    <a:ext uri="{9D8B030D-6E8A-4147-A177-3AD203B41FA5}">
                      <a16:colId xmlns:a16="http://schemas.microsoft.com/office/drawing/2014/main" val="2352622265"/>
                    </a:ext>
                  </a:extLst>
                </a:gridCol>
                <a:gridCol w="246888">
                  <a:extLst>
                    <a:ext uri="{9D8B030D-6E8A-4147-A177-3AD203B41FA5}">
                      <a16:colId xmlns:a16="http://schemas.microsoft.com/office/drawing/2014/main" val="1977426328"/>
                    </a:ext>
                  </a:extLst>
                </a:gridCol>
                <a:gridCol w="246888">
                  <a:extLst>
                    <a:ext uri="{9D8B030D-6E8A-4147-A177-3AD203B41FA5}">
                      <a16:colId xmlns:a16="http://schemas.microsoft.com/office/drawing/2014/main" val="2602280816"/>
                    </a:ext>
                  </a:extLst>
                </a:gridCol>
                <a:gridCol w="246888">
                  <a:extLst>
                    <a:ext uri="{9D8B030D-6E8A-4147-A177-3AD203B41FA5}">
                      <a16:colId xmlns:a16="http://schemas.microsoft.com/office/drawing/2014/main" val="211145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475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12:08:59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https://quintly-image-storage.s3.amazonaws.com/2a2549e5c3d46c4385321d2c3bc707e5/c2da063d934f74bb2ec70ae21662359e.jpg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1.1406 %</a:t>
                      </a:r>
                    </a:p>
                  </a:txBody>
                  <a:tcPr/>
                </a:tc>
                <a:extLst>
                  <a:ext uri="{0D108BD9-81ED-4DB2-BD59-A6C34878D82A}">
                    <a16:rowId xmlns:a16="http://schemas.microsoft.com/office/drawing/2014/main" val="669652380"/>
                  </a:ext>
                </a:extLst>
              </a:tr>
            </a:tbl>
          </a:graphicData>
        </a:graphic>
      </p:graphicFrame>
      <p:sp>
        <p:nvSpPr>
          <p:cNvPr id="4" name="Text Placeholder 3">
            <a:extLst>
              <a:ext uri="{FF2B5EF4-FFF2-40B4-BE49-F238E27FC236}">
                <a16:creationId xmlns:a16="http://schemas.microsoft.com/office/drawing/2014/main" id="{384FA6A7-C7B3-4F8D-BEC6-3B0F4B42A5D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67191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49A9-18AF-4DA3-804A-78E0131BE168}"/>
              </a:ext>
            </a:extLst>
          </p:cNvPr>
          <p:cNvSpPr>
            <a:spLocks noGrp="1"/>
          </p:cNvSpPr>
          <p:nvPr>
            <p:ph type="title"/>
          </p:nvPr>
        </p:nvSpPr>
        <p:spPr/>
        <p:txBody>
          <a:bodyPr/>
          <a:lstStyle/>
          <a:p>
            <a:r>
              <a:rPr lang="en-US"/>
              <a:t>Instagram Stories Table | 2 profiles - 7 of 26</a:t>
            </a:r>
          </a:p>
        </p:txBody>
      </p:sp>
      <p:graphicFrame>
        <p:nvGraphicFramePr>
          <p:cNvPr id="5" name="Table Placeholder 4">
            <a:extLst>
              <a:ext uri="{FF2B5EF4-FFF2-40B4-BE49-F238E27FC236}">
                <a16:creationId xmlns:a16="http://schemas.microsoft.com/office/drawing/2014/main" id="{A8ED5537-412F-41CB-A44B-611DE47A059F}"/>
              </a:ext>
            </a:extLst>
          </p:cNvPr>
          <p:cNvGraphicFramePr>
            <a:graphicFrameLocks noGrp="1"/>
          </p:cNvGraphicFramePr>
          <p:nvPr>
            <p:ph type="tbl" sz="quarter" idx="13"/>
            <p:extLst>
              <p:ext uri="{D42A27DB-BD31-4B8C-83A1-F6EECF244321}">
                <p14:modId xmlns:p14="http://schemas.microsoft.com/office/powerpoint/2010/main" val="99333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48818488"/>
                    </a:ext>
                  </a:extLst>
                </a:gridCol>
                <a:gridCol w="493776">
                  <a:extLst>
                    <a:ext uri="{9D8B030D-6E8A-4147-A177-3AD203B41FA5}">
                      <a16:colId xmlns:a16="http://schemas.microsoft.com/office/drawing/2014/main" val="79212715"/>
                    </a:ext>
                  </a:extLst>
                </a:gridCol>
                <a:gridCol w="658368">
                  <a:extLst>
                    <a:ext uri="{9D8B030D-6E8A-4147-A177-3AD203B41FA5}">
                      <a16:colId xmlns:a16="http://schemas.microsoft.com/office/drawing/2014/main" val="4076440791"/>
                    </a:ext>
                  </a:extLst>
                </a:gridCol>
                <a:gridCol w="740664">
                  <a:extLst>
                    <a:ext uri="{9D8B030D-6E8A-4147-A177-3AD203B41FA5}">
                      <a16:colId xmlns:a16="http://schemas.microsoft.com/office/drawing/2014/main" val="531267939"/>
                    </a:ext>
                  </a:extLst>
                </a:gridCol>
                <a:gridCol w="246888">
                  <a:extLst>
                    <a:ext uri="{9D8B030D-6E8A-4147-A177-3AD203B41FA5}">
                      <a16:colId xmlns:a16="http://schemas.microsoft.com/office/drawing/2014/main" val="1720864061"/>
                    </a:ext>
                  </a:extLst>
                </a:gridCol>
                <a:gridCol w="246888">
                  <a:extLst>
                    <a:ext uri="{9D8B030D-6E8A-4147-A177-3AD203B41FA5}">
                      <a16:colId xmlns:a16="http://schemas.microsoft.com/office/drawing/2014/main" val="19991012"/>
                    </a:ext>
                  </a:extLst>
                </a:gridCol>
                <a:gridCol w="246888">
                  <a:extLst>
                    <a:ext uri="{9D8B030D-6E8A-4147-A177-3AD203B41FA5}">
                      <a16:colId xmlns:a16="http://schemas.microsoft.com/office/drawing/2014/main" val="2293650492"/>
                    </a:ext>
                  </a:extLst>
                </a:gridCol>
                <a:gridCol w="246888">
                  <a:extLst>
                    <a:ext uri="{9D8B030D-6E8A-4147-A177-3AD203B41FA5}">
                      <a16:colId xmlns:a16="http://schemas.microsoft.com/office/drawing/2014/main" val="3547918710"/>
                    </a:ext>
                  </a:extLst>
                </a:gridCol>
                <a:gridCol w="246888">
                  <a:extLst>
                    <a:ext uri="{9D8B030D-6E8A-4147-A177-3AD203B41FA5}">
                      <a16:colId xmlns:a16="http://schemas.microsoft.com/office/drawing/2014/main" val="2501636405"/>
                    </a:ext>
                  </a:extLst>
                </a:gridCol>
                <a:gridCol w="246888">
                  <a:extLst>
                    <a:ext uri="{9D8B030D-6E8A-4147-A177-3AD203B41FA5}">
                      <a16:colId xmlns:a16="http://schemas.microsoft.com/office/drawing/2014/main" val="3881764142"/>
                    </a:ext>
                  </a:extLst>
                </a:gridCol>
                <a:gridCol w="246888">
                  <a:extLst>
                    <a:ext uri="{9D8B030D-6E8A-4147-A177-3AD203B41FA5}">
                      <a16:colId xmlns:a16="http://schemas.microsoft.com/office/drawing/2014/main" val="818388091"/>
                    </a:ext>
                  </a:extLst>
                </a:gridCol>
                <a:gridCol w="246888">
                  <a:extLst>
                    <a:ext uri="{9D8B030D-6E8A-4147-A177-3AD203B41FA5}">
                      <a16:colId xmlns:a16="http://schemas.microsoft.com/office/drawing/2014/main" val="2474339995"/>
                    </a:ext>
                  </a:extLst>
                </a:gridCol>
                <a:gridCol w="246888">
                  <a:extLst>
                    <a:ext uri="{9D8B030D-6E8A-4147-A177-3AD203B41FA5}">
                      <a16:colId xmlns:a16="http://schemas.microsoft.com/office/drawing/2014/main" val="4126502687"/>
                    </a:ext>
                  </a:extLst>
                </a:gridCol>
                <a:gridCol w="246888">
                  <a:extLst>
                    <a:ext uri="{9D8B030D-6E8A-4147-A177-3AD203B41FA5}">
                      <a16:colId xmlns:a16="http://schemas.microsoft.com/office/drawing/2014/main" val="1076401752"/>
                    </a:ext>
                  </a:extLst>
                </a:gridCol>
                <a:gridCol w="246888">
                  <a:extLst>
                    <a:ext uri="{9D8B030D-6E8A-4147-A177-3AD203B41FA5}">
                      <a16:colId xmlns:a16="http://schemas.microsoft.com/office/drawing/2014/main" val="2013273229"/>
                    </a:ext>
                  </a:extLst>
                </a:gridCol>
                <a:gridCol w="246888">
                  <a:extLst>
                    <a:ext uri="{9D8B030D-6E8A-4147-A177-3AD203B41FA5}">
                      <a16:colId xmlns:a16="http://schemas.microsoft.com/office/drawing/2014/main" val="4070558450"/>
                    </a:ext>
                  </a:extLst>
                </a:gridCol>
                <a:gridCol w="246888">
                  <a:extLst>
                    <a:ext uri="{9D8B030D-6E8A-4147-A177-3AD203B41FA5}">
                      <a16:colId xmlns:a16="http://schemas.microsoft.com/office/drawing/2014/main" val="3304390447"/>
                    </a:ext>
                  </a:extLst>
                </a:gridCol>
                <a:gridCol w="246888">
                  <a:extLst>
                    <a:ext uri="{9D8B030D-6E8A-4147-A177-3AD203B41FA5}">
                      <a16:colId xmlns:a16="http://schemas.microsoft.com/office/drawing/2014/main" val="676028248"/>
                    </a:ext>
                  </a:extLst>
                </a:gridCol>
                <a:gridCol w="246888">
                  <a:extLst>
                    <a:ext uri="{9D8B030D-6E8A-4147-A177-3AD203B41FA5}">
                      <a16:colId xmlns:a16="http://schemas.microsoft.com/office/drawing/2014/main" val="4192878699"/>
                    </a:ext>
                  </a:extLst>
                </a:gridCol>
                <a:gridCol w="246888">
                  <a:extLst>
                    <a:ext uri="{9D8B030D-6E8A-4147-A177-3AD203B41FA5}">
                      <a16:colId xmlns:a16="http://schemas.microsoft.com/office/drawing/2014/main" val="4255295928"/>
                    </a:ext>
                  </a:extLst>
                </a:gridCol>
                <a:gridCol w="246888">
                  <a:extLst>
                    <a:ext uri="{9D8B030D-6E8A-4147-A177-3AD203B41FA5}">
                      <a16:colId xmlns:a16="http://schemas.microsoft.com/office/drawing/2014/main" val="1614990234"/>
                    </a:ext>
                  </a:extLst>
                </a:gridCol>
                <a:gridCol w="246888">
                  <a:extLst>
                    <a:ext uri="{9D8B030D-6E8A-4147-A177-3AD203B41FA5}">
                      <a16:colId xmlns:a16="http://schemas.microsoft.com/office/drawing/2014/main" val="1518530976"/>
                    </a:ext>
                  </a:extLst>
                </a:gridCol>
                <a:gridCol w="246888">
                  <a:extLst>
                    <a:ext uri="{9D8B030D-6E8A-4147-A177-3AD203B41FA5}">
                      <a16:colId xmlns:a16="http://schemas.microsoft.com/office/drawing/2014/main" val="2726226822"/>
                    </a:ext>
                  </a:extLst>
                </a:gridCol>
                <a:gridCol w="246888">
                  <a:extLst>
                    <a:ext uri="{9D8B030D-6E8A-4147-A177-3AD203B41FA5}">
                      <a16:colId xmlns:a16="http://schemas.microsoft.com/office/drawing/2014/main" val="26470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370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12:07:37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https://quintly-image-storage.s3.amazonaws.com/2a2549e5c3d46c4385321d2c3bc707e5/038bfb5036497de1f458e9ae2c4bf1bd.jpg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myebycosta
Inauguración @zelhotels
@besobeachmallorca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1.1757 %</a:t>
                      </a:r>
                    </a:p>
                  </a:txBody>
                  <a:tcPr/>
                </a:tc>
                <a:extLst>
                  <a:ext uri="{0D108BD9-81ED-4DB2-BD59-A6C34878D82A}">
                    <a16:rowId xmlns:a16="http://schemas.microsoft.com/office/drawing/2014/main" val="2110767331"/>
                  </a:ext>
                </a:extLst>
              </a:tr>
            </a:tbl>
          </a:graphicData>
        </a:graphic>
      </p:graphicFrame>
      <p:sp>
        <p:nvSpPr>
          <p:cNvPr id="4" name="Text Placeholder 3">
            <a:extLst>
              <a:ext uri="{FF2B5EF4-FFF2-40B4-BE49-F238E27FC236}">
                <a16:creationId xmlns:a16="http://schemas.microsoft.com/office/drawing/2014/main" id="{2AA8D502-01DB-471C-B399-E4E024CB232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91643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C8CE-FC7B-49A9-92E0-C833BC0EF7FD}"/>
              </a:ext>
            </a:extLst>
          </p:cNvPr>
          <p:cNvSpPr>
            <a:spLocks noGrp="1"/>
          </p:cNvSpPr>
          <p:nvPr>
            <p:ph type="title"/>
          </p:nvPr>
        </p:nvSpPr>
        <p:spPr/>
        <p:txBody>
          <a:bodyPr/>
          <a:lstStyle/>
          <a:p>
            <a:r>
              <a:rPr lang="en-US"/>
              <a:t>Instagram Stories Table | 2 profiles - 8 of 26</a:t>
            </a:r>
          </a:p>
        </p:txBody>
      </p:sp>
      <p:graphicFrame>
        <p:nvGraphicFramePr>
          <p:cNvPr id="5" name="Table Placeholder 4">
            <a:extLst>
              <a:ext uri="{FF2B5EF4-FFF2-40B4-BE49-F238E27FC236}">
                <a16:creationId xmlns:a16="http://schemas.microsoft.com/office/drawing/2014/main" id="{AD2C8AD7-E3BC-4923-B598-C49FFF785348}"/>
              </a:ext>
            </a:extLst>
          </p:cNvPr>
          <p:cNvGraphicFramePr>
            <a:graphicFrameLocks noGrp="1"/>
          </p:cNvGraphicFramePr>
          <p:nvPr>
            <p:ph type="tbl" sz="quarter" idx="13"/>
            <p:extLst>
              <p:ext uri="{D42A27DB-BD31-4B8C-83A1-F6EECF244321}">
                <p14:modId xmlns:p14="http://schemas.microsoft.com/office/powerpoint/2010/main" val="273943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31761775"/>
                    </a:ext>
                  </a:extLst>
                </a:gridCol>
                <a:gridCol w="493776">
                  <a:extLst>
                    <a:ext uri="{9D8B030D-6E8A-4147-A177-3AD203B41FA5}">
                      <a16:colId xmlns:a16="http://schemas.microsoft.com/office/drawing/2014/main" val="2790392200"/>
                    </a:ext>
                  </a:extLst>
                </a:gridCol>
                <a:gridCol w="658368">
                  <a:extLst>
                    <a:ext uri="{9D8B030D-6E8A-4147-A177-3AD203B41FA5}">
                      <a16:colId xmlns:a16="http://schemas.microsoft.com/office/drawing/2014/main" val="1761110555"/>
                    </a:ext>
                  </a:extLst>
                </a:gridCol>
                <a:gridCol w="740664">
                  <a:extLst>
                    <a:ext uri="{9D8B030D-6E8A-4147-A177-3AD203B41FA5}">
                      <a16:colId xmlns:a16="http://schemas.microsoft.com/office/drawing/2014/main" val="136718600"/>
                    </a:ext>
                  </a:extLst>
                </a:gridCol>
                <a:gridCol w="246888">
                  <a:extLst>
                    <a:ext uri="{9D8B030D-6E8A-4147-A177-3AD203B41FA5}">
                      <a16:colId xmlns:a16="http://schemas.microsoft.com/office/drawing/2014/main" val="3888821223"/>
                    </a:ext>
                  </a:extLst>
                </a:gridCol>
                <a:gridCol w="246888">
                  <a:extLst>
                    <a:ext uri="{9D8B030D-6E8A-4147-A177-3AD203B41FA5}">
                      <a16:colId xmlns:a16="http://schemas.microsoft.com/office/drawing/2014/main" val="651915041"/>
                    </a:ext>
                  </a:extLst>
                </a:gridCol>
                <a:gridCol w="246888">
                  <a:extLst>
                    <a:ext uri="{9D8B030D-6E8A-4147-A177-3AD203B41FA5}">
                      <a16:colId xmlns:a16="http://schemas.microsoft.com/office/drawing/2014/main" val="48698115"/>
                    </a:ext>
                  </a:extLst>
                </a:gridCol>
                <a:gridCol w="246888">
                  <a:extLst>
                    <a:ext uri="{9D8B030D-6E8A-4147-A177-3AD203B41FA5}">
                      <a16:colId xmlns:a16="http://schemas.microsoft.com/office/drawing/2014/main" val="4252993746"/>
                    </a:ext>
                  </a:extLst>
                </a:gridCol>
                <a:gridCol w="246888">
                  <a:extLst>
                    <a:ext uri="{9D8B030D-6E8A-4147-A177-3AD203B41FA5}">
                      <a16:colId xmlns:a16="http://schemas.microsoft.com/office/drawing/2014/main" val="1298609206"/>
                    </a:ext>
                  </a:extLst>
                </a:gridCol>
                <a:gridCol w="246888">
                  <a:extLst>
                    <a:ext uri="{9D8B030D-6E8A-4147-A177-3AD203B41FA5}">
                      <a16:colId xmlns:a16="http://schemas.microsoft.com/office/drawing/2014/main" val="1569509786"/>
                    </a:ext>
                  </a:extLst>
                </a:gridCol>
                <a:gridCol w="246888">
                  <a:extLst>
                    <a:ext uri="{9D8B030D-6E8A-4147-A177-3AD203B41FA5}">
                      <a16:colId xmlns:a16="http://schemas.microsoft.com/office/drawing/2014/main" val="818417621"/>
                    </a:ext>
                  </a:extLst>
                </a:gridCol>
                <a:gridCol w="246888">
                  <a:extLst>
                    <a:ext uri="{9D8B030D-6E8A-4147-A177-3AD203B41FA5}">
                      <a16:colId xmlns:a16="http://schemas.microsoft.com/office/drawing/2014/main" val="1447023313"/>
                    </a:ext>
                  </a:extLst>
                </a:gridCol>
                <a:gridCol w="246888">
                  <a:extLst>
                    <a:ext uri="{9D8B030D-6E8A-4147-A177-3AD203B41FA5}">
                      <a16:colId xmlns:a16="http://schemas.microsoft.com/office/drawing/2014/main" val="707354573"/>
                    </a:ext>
                  </a:extLst>
                </a:gridCol>
                <a:gridCol w="246888">
                  <a:extLst>
                    <a:ext uri="{9D8B030D-6E8A-4147-A177-3AD203B41FA5}">
                      <a16:colId xmlns:a16="http://schemas.microsoft.com/office/drawing/2014/main" val="1406289863"/>
                    </a:ext>
                  </a:extLst>
                </a:gridCol>
                <a:gridCol w="246888">
                  <a:extLst>
                    <a:ext uri="{9D8B030D-6E8A-4147-A177-3AD203B41FA5}">
                      <a16:colId xmlns:a16="http://schemas.microsoft.com/office/drawing/2014/main" val="2247335917"/>
                    </a:ext>
                  </a:extLst>
                </a:gridCol>
                <a:gridCol w="246888">
                  <a:extLst>
                    <a:ext uri="{9D8B030D-6E8A-4147-A177-3AD203B41FA5}">
                      <a16:colId xmlns:a16="http://schemas.microsoft.com/office/drawing/2014/main" val="344771196"/>
                    </a:ext>
                  </a:extLst>
                </a:gridCol>
                <a:gridCol w="246888">
                  <a:extLst>
                    <a:ext uri="{9D8B030D-6E8A-4147-A177-3AD203B41FA5}">
                      <a16:colId xmlns:a16="http://schemas.microsoft.com/office/drawing/2014/main" val="3853411808"/>
                    </a:ext>
                  </a:extLst>
                </a:gridCol>
                <a:gridCol w="246888">
                  <a:extLst>
                    <a:ext uri="{9D8B030D-6E8A-4147-A177-3AD203B41FA5}">
                      <a16:colId xmlns:a16="http://schemas.microsoft.com/office/drawing/2014/main" val="512577865"/>
                    </a:ext>
                  </a:extLst>
                </a:gridCol>
                <a:gridCol w="246888">
                  <a:extLst>
                    <a:ext uri="{9D8B030D-6E8A-4147-A177-3AD203B41FA5}">
                      <a16:colId xmlns:a16="http://schemas.microsoft.com/office/drawing/2014/main" val="1003919200"/>
                    </a:ext>
                  </a:extLst>
                </a:gridCol>
                <a:gridCol w="246888">
                  <a:extLst>
                    <a:ext uri="{9D8B030D-6E8A-4147-A177-3AD203B41FA5}">
                      <a16:colId xmlns:a16="http://schemas.microsoft.com/office/drawing/2014/main" val="2703621036"/>
                    </a:ext>
                  </a:extLst>
                </a:gridCol>
                <a:gridCol w="246888">
                  <a:extLst>
                    <a:ext uri="{9D8B030D-6E8A-4147-A177-3AD203B41FA5}">
                      <a16:colId xmlns:a16="http://schemas.microsoft.com/office/drawing/2014/main" val="49123251"/>
                    </a:ext>
                  </a:extLst>
                </a:gridCol>
                <a:gridCol w="246888">
                  <a:extLst>
                    <a:ext uri="{9D8B030D-6E8A-4147-A177-3AD203B41FA5}">
                      <a16:colId xmlns:a16="http://schemas.microsoft.com/office/drawing/2014/main" val="2496482913"/>
                    </a:ext>
                  </a:extLst>
                </a:gridCol>
                <a:gridCol w="246888">
                  <a:extLst>
                    <a:ext uri="{9D8B030D-6E8A-4147-A177-3AD203B41FA5}">
                      <a16:colId xmlns:a16="http://schemas.microsoft.com/office/drawing/2014/main" val="1983265188"/>
                    </a:ext>
                  </a:extLst>
                </a:gridCol>
                <a:gridCol w="246888">
                  <a:extLst>
                    <a:ext uri="{9D8B030D-6E8A-4147-A177-3AD203B41FA5}">
                      <a16:colId xmlns:a16="http://schemas.microsoft.com/office/drawing/2014/main" val="1230914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5853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12:06:43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https://quintly-image-storage.s3.amazonaws.com/2a2549e5c3d46c4385321d2c3bc707e5/7451360c8baaa5f728b1560d6d94743f.jpg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beacorta
Así estamos @rafaelnadal @zelhotels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1.1845 %</a:t>
                      </a:r>
                    </a:p>
                  </a:txBody>
                  <a:tcPr/>
                </a:tc>
                <a:extLst>
                  <a:ext uri="{0D108BD9-81ED-4DB2-BD59-A6C34878D82A}">
                    <a16:rowId xmlns:a16="http://schemas.microsoft.com/office/drawing/2014/main" val="3298938670"/>
                  </a:ext>
                </a:extLst>
              </a:tr>
            </a:tbl>
          </a:graphicData>
        </a:graphic>
      </p:graphicFrame>
      <p:sp>
        <p:nvSpPr>
          <p:cNvPr id="4" name="Text Placeholder 3">
            <a:extLst>
              <a:ext uri="{FF2B5EF4-FFF2-40B4-BE49-F238E27FC236}">
                <a16:creationId xmlns:a16="http://schemas.microsoft.com/office/drawing/2014/main" id="{E2341AFB-A8D2-4D95-BD09-ACBA8E1FDB0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14331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BDB1F-6A58-49A3-A9C7-9F3DD16922FE}"/>
              </a:ext>
            </a:extLst>
          </p:cNvPr>
          <p:cNvSpPr>
            <a:spLocks noGrp="1"/>
          </p:cNvSpPr>
          <p:nvPr>
            <p:ph type="title"/>
          </p:nvPr>
        </p:nvSpPr>
        <p:spPr/>
        <p:txBody>
          <a:bodyPr/>
          <a:lstStyle/>
          <a:p>
            <a:r>
              <a:rPr lang="en-US"/>
              <a:t>Instagram Stories Table | 2 profiles - 9 of 26</a:t>
            </a:r>
          </a:p>
        </p:txBody>
      </p:sp>
      <p:graphicFrame>
        <p:nvGraphicFramePr>
          <p:cNvPr id="5" name="Table Placeholder 4">
            <a:extLst>
              <a:ext uri="{FF2B5EF4-FFF2-40B4-BE49-F238E27FC236}">
                <a16:creationId xmlns:a16="http://schemas.microsoft.com/office/drawing/2014/main" id="{3C795F26-F9F9-48E4-AA4E-5F23B654071B}"/>
              </a:ext>
            </a:extLst>
          </p:cNvPr>
          <p:cNvGraphicFramePr>
            <a:graphicFrameLocks noGrp="1"/>
          </p:cNvGraphicFramePr>
          <p:nvPr>
            <p:ph type="tbl" sz="quarter" idx="13"/>
            <p:extLst>
              <p:ext uri="{D42A27DB-BD31-4B8C-83A1-F6EECF244321}">
                <p14:modId xmlns:p14="http://schemas.microsoft.com/office/powerpoint/2010/main" val="3734072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74336610"/>
                    </a:ext>
                  </a:extLst>
                </a:gridCol>
                <a:gridCol w="493776">
                  <a:extLst>
                    <a:ext uri="{9D8B030D-6E8A-4147-A177-3AD203B41FA5}">
                      <a16:colId xmlns:a16="http://schemas.microsoft.com/office/drawing/2014/main" val="899011142"/>
                    </a:ext>
                  </a:extLst>
                </a:gridCol>
                <a:gridCol w="658368">
                  <a:extLst>
                    <a:ext uri="{9D8B030D-6E8A-4147-A177-3AD203B41FA5}">
                      <a16:colId xmlns:a16="http://schemas.microsoft.com/office/drawing/2014/main" val="1400140278"/>
                    </a:ext>
                  </a:extLst>
                </a:gridCol>
                <a:gridCol w="740664">
                  <a:extLst>
                    <a:ext uri="{9D8B030D-6E8A-4147-A177-3AD203B41FA5}">
                      <a16:colId xmlns:a16="http://schemas.microsoft.com/office/drawing/2014/main" val="1917030399"/>
                    </a:ext>
                  </a:extLst>
                </a:gridCol>
                <a:gridCol w="246888">
                  <a:extLst>
                    <a:ext uri="{9D8B030D-6E8A-4147-A177-3AD203B41FA5}">
                      <a16:colId xmlns:a16="http://schemas.microsoft.com/office/drawing/2014/main" val="3079585157"/>
                    </a:ext>
                  </a:extLst>
                </a:gridCol>
                <a:gridCol w="246888">
                  <a:extLst>
                    <a:ext uri="{9D8B030D-6E8A-4147-A177-3AD203B41FA5}">
                      <a16:colId xmlns:a16="http://schemas.microsoft.com/office/drawing/2014/main" val="1897457287"/>
                    </a:ext>
                  </a:extLst>
                </a:gridCol>
                <a:gridCol w="246888">
                  <a:extLst>
                    <a:ext uri="{9D8B030D-6E8A-4147-A177-3AD203B41FA5}">
                      <a16:colId xmlns:a16="http://schemas.microsoft.com/office/drawing/2014/main" val="506852102"/>
                    </a:ext>
                  </a:extLst>
                </a:gridCol>
                <a:gridCol w="246888">
                  <a:extLst>
                    <a:ext uri="{9D8B030D-6E8A-4147-A177-3AD203B41FA5}">
                      <a16:colId xmlns:a16="http://schemas.microsoft.com/office/drawing/2014/main" val="592059224"/>
                    </a:ext>
                  </a:extLst>
                </a:gridCol>
                <a:gridCol w="246888">
                  <a:extLst>
                    <a:ext uri="{9D8B030D-6E8A-4147-A177-3AD203B41FA5}">
                      <a16:colId xmlns:a16="http://schemas.microsoft.com/office/drawing/2014/main" val="1830172134"/>
                    </a:ext>
                  </a:extLst>
                </a:gridCol>
                <a:gridCol w="246888">
                  <a:extLst>
                    <a:ext uri="{9D8B030D-6E8A-4147-A177-3AD203B41FA5}">
                      <a16:colId xmlns:a16="http://schemas.microsoft.com/office/drawing/2014/main" val="2323630825"/>
                    </a:ext>
                  </a:extLst>
                </a:gridCol>
                <a:gridCol w="246888">
                  <a:extLst>
                    <a:ext uri="{9D8B030D-6E8A-4147-A177-3AD203B41FA5}">
                      <a16:colId xmlns:a16="http://schemas.microsoft.com/office/drawing/2014/main" val="1746227562"/>
                    </a:ext>
                  </a:extLst>
                </a:gridCol>
                <a:gridCol w="246888">
                  <a:extLst>
                    <a:ext uri="{9D8B030D-6E8A-4147-A177-3AD203B41FA5}">
                      <a16:colId xmlns:a16="http://schemas.microsoft.com/office/drawing/2014/main" val="1676324854"/>
                    </a:ext>
                  </a:extLst>
                </a:gridCol>
                <a:gridCol w="246888">
                  <a:extLst>
                    <a:ext uri="{9D8B030D-6E8A-4147-A177-3AD203B41FA5}">
                      <a16:colId xmlns:a16="http://schemas.microsoft.com/office/drawing/2014/main" val="4238803874"/>
                    </a:ext>
                  </a:extLst>
                </a:gridCol>
                <a:gridCol w="246888">
                  <a:extLst>
                    <a:ext uri="{9D8B030D-6E8A-4147-A177-3AD203B41FA5}">
                      <a16:colId xmlns:a16="http://schemas.microsoft.com/office/drawing/2014/main" val="2833407121"/>
                    </a:ext>
                  </a:extLst>
                </a:gridCol>
                <a:gridCol w="246888">
                  <a:extLst>
                    <a:ext uri="{9D8B030D-6E8A-4147-A177-3AD203B41FA5}">
                      <a16:colId xmlns:a16="http://schemas.microsoft.com/office/drawing/2014/main" val="590420581"/>
                    </a:ext>
                  </a:extLst>
                </a:gridCol>
                <a:gridCol w="246888">
                  <a:extLst>
                    <a:ext uri="{9D8B030D-6E8A-4147-A177-3AD203B41FA5}">
                      <a16:colId xmlns:a16="http://schemas.microsoft.com/office/drawing/2014/main" val="1350323145"/>
                    </a:ext>
                  </a:extLst>
                </a:gridCol>
                <a:gridCol w="246888">
                  <a:extLst>
                    <a:ext uri="{9D8B030D-6E8A-4147-A177-3AD203B41FA5}">
                      <a16:colId xmlns:a16="http://schemas.microsoft.com/office/drawing/2014/main" val="2909003530"/>
                    </a:ext>
                  </a:extLst>
                </a:gridCol>
                <a:gridCol w="246888">
                  <a:extLst>
                    <a:ext uri="{9D8B030D-6E8A-4147-A177-3AD203B41FA5}">
                      <a16:colId xmlns:a16="http://schemas.microsoft.com/office/drawing/2014/main" val="1603580040"/>
                    </a:ext>
                  </a:extLst>
                </a:gridCol>
                <a:gridCol w="246888">
                  <a:extLst>
                    <a:ext uri="{9D8B030D-6E8A-4147-A177-3AD203B41FA5}">
                      <a16:colId xmlns:a16="http://schemas.microsoft.com/office/drawing/2014/main" val="3947437244"/>
                    </a:ext>
                  </a:extLst>
                </a:gridCol>
                <a:gridCol w="246888">
                  <a:extLst>
                    <a:ext uri="{9D8B030D-6E8A-4147-A177-3AD203B41FA5}">
                      <a16:colId xmlns:a16="http://schemas.microsoft.com/office/drawing/2014/main" val="2089026593"/>
                    </a:ext>
                  </a:extLst>
                </a:gridCol>
                <a:gridCol w="246888">
                  <a:extLst>
                    <a:ext uri="{9D8B030D-6E8A-4147-A177-3AD203B41FA5}">
                      <a16:colId xmlns:a16="http://schemas.microsoft.com/office/drawing/2014/main" val="1135301059"/>
                    </a:ext>
                  </a:extLst>
                </a:gridCol>
                <a:gridCol w="246888">
                  <a:extLst>
                    <a:ext uri="{9D8B030D-6E8A-4147-A177-3AD203B41FA5}">
                      <a16:colId xmlns:a16="http://schemas.microsoft.com/office/drawing/2014/main" val="175524517"/>
                    </a:ext>
                  </a:extLst>
                </a:gridCol>
                <a:gridCol w="246888">
                  <a:extLst>
                    <a:ext uri="{9D8B030D-6E8A-4147-A177-3AD203B41FA5}">
                      <a16:colId xmlns:a16="http://schemas.microsoft.com/office/drawing/2014/main" val="1091718938"/>
                    </a:ext>
                  </a:extLst>
                </a:gridCol>
                <a:gridCol w="246888">
                  <a:extLst>
                    <a:ext uri="{9D8B030D-6E8A-4147-A177-3AD203B41FA5}">
                      <a16:colId xmlns:a16="http://schemas.microsoft.com/office/drawing/2014/main" val="382923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9387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12:04:36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https://quintly-image-storage.s3.amazonaws.com/2a2549e5c3d46c4385321d2c3bc707e5/bac6491ec234e8847731cccbcfac77ec.jpg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mariabel_nadal
Inauguración @zelhotels en
@besobeachmallorca
#borninthemed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1.2147 %</a:t>
                      </a:r>
                    </a:p>
                  </a:txBody>
                  <a:tcPr/>
                </a:tc>
                <a:extLst>
                  <a:ext uri="{0D108BD9-81ED-4DB2-BD59-A6C34878D82A}">
                    <a16:rowId xmlns:a16="http://schemas.microsoft.com/office/drawing/2014/main" val="2284641204"/>
                  </a:ext>
                </a:extLst>
              </a:tr>
            </a:tbl>
          </a:graphicData>
        </a:graphic>
      </p:graphicFrame>
      <p:sp>
        <p:nvSpPr>
          <p:cNvPr id="4" name="Text Placeholder 3">
            <a:extLst>
              <a:ext uri="{FF2B5EF4-FFF2-40B4-BE49-F238E27FC236}">
                <a16:creationId xmlns:a16="http://schemas.microsoft.com/office/drawing/2014/main" id="{5A0F3B87-A7CC-43B0-A531-BC73AF4CC09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8443926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FFB3-770E-4778-853D-7C7E3F939985}"/>
              </a:ext>
            </a:extLst>
          </p:cNvPr>
          <p:cNvSpPr>
            <a:spLocks noGrp="1"/>
          </p:cNvSpPr>
          <p:nvPr>
            <p:ph type="title"/>
          </p:nvPr>
        </p:nvSpPr>
        <p:spPr/>
        <p:txBody>
          <a:bodyPr/>
          <a:lstStyle/>
          <a:p>
            <a:r>
              <a:rPr lang="en-US"/>
              <a:t>Instagram Stories Table | 2 profiles - 10 of 26</a:t>
            </a:r>
          </a:p>
        </p:txBody>
      </p:sp>
      <p:graphicFrame>
        <p:nvGraphicFramePr>
          <p:cNvPr id="5" name="Table Placeholder 4">
            <a:extLst>
              <a:ext uri="{FF2B5EF4-FFF2-40B4-BE49-F238E27FC236}">
                <a16:creationId xmlns:a16="http://schemas.microsoft.com/office/drawing/2014/main" id="{A9539644-FA95-4839-A36E-3372805F60A6}"/>
              </a:ext>
            </a:extLst>
          </p:cNvPr>
          <p:cNvGraphicFramePr>
            <a:graphicFrameLocks noGrp="1"/>
          </p:cNvGraphicFramePr>
          <p:nvPr>
            <p:ph type="tbl" sz="quarter" idx="13"/>
            <p:extLst>
              <p:ext uri="{D42A27DB-BD31-4B8C-83A1-F6EECF244321}">
                <p14:modId xmlns:p14="http://schemas.microsoft.com/office/powerpoint/2010/main" val="247466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58478743"/>
                    </a:ext>
                  </a:extLst>
                </a:gridCol>
                <a:gridCol w="493776">
                  <a:extLst>
                    <a:ext uri="{9D8B030D-6E8A-4147-A177-3AD203B41FA5}">
                      <a16:colId xmlns:a16="http://schemas.microsoft.com/office/drawing/2014/main" val="660868995"/>
                    </a:ext>
                  </a:extLst>
                </a:gridCol>
                <a:gridCol w="658368">
                  <a:extLst>
                    <a:ext uri="{9D8B030D-6E8A-4147-A177-3AD203B41FA5}">
                      <a16:colId xmlns:a16="http://schemas.microsoft.com/office/drawing/2014/main" val="3502429720"/>
                    </a:ext>
                  </a:extLst>
                </a:gridCol>
                <a:gridCol w="740664">
                  <a:extLst>
                    <a:ext uri="{9D8B030D-6E8A-4147-A177-3AD203B41FA5}">
                      <a16:colId xmlns:a16="http://schemas.microsoft.com/office/drawing/2014/main" val="3446559151"/>
                    </a:ext>
                  </a:extLst>
                </a:gridCol>
                <a:gridCol w="246888">
                  <a:extLst>
                    <a:ext uri="{9D8B030D-6E8A-4147-A177-3AD203B41FA5}">
                      <a16:colId xmlns:a16="http://schemas.microsoft.com/office/drawing/2014/main" val="2249861890"/>
                    </a:ext>
                  </a:extLst>
                </a:gridCol>
                <a:gridCol w="246888">
                  <a:extLst>
                    <a:ext uri="{9D8B030D-6E8A-4147-A177-3AD203B41FA5}">
                      <a16:colId xmlns:a16="http://schemas.microsoft.com/office/drawing/2014/main" val="232140038"/>
                    </a:ext>
                  </a:extLst>
                </a:gridCol>
                <a:gridCol w="246888">
                  <a:extLst>
                    <a:ext uri="{9D8B030D-6E8A-4147-A177-3AD203B41FA5}">
                      <a16:colId xmlns:a16="http://schemas.microsoft.com/office/drawing/2014/main" val="2672535159"/>
                    </a:ext>
                  </a:extLst>
                </a:gridCol>
                <a:gridCol w="246888">
                  <a:extLst>
                    <a:ext uri="{9D8B030D-6E8A-4147-A177-3AD203B41FA5}">
                      <a16:colId xmlns:a16="http://schemas.microsoft.com/office/drawing/2014/main" val="3100304415"/>
                    </a:ext>
                  </a:extLst>
                </a:gridCol>
                <a:gridCol w="246888">
                  <a:extLst>
                    <a:ext uri="{9D8B030D-6E8A-4147-A177-3AD203B41FA5}">
                      <a16:colId xmlns:a16="http://schemas.microsoft.com/office/drawing/2014/main" val="3305056445"/>
                    </a:ext>
                  </a:extLst>
                </a:gridCol>
                <a:gridCol w="246888">
                  <a:extLst>
                    <a:ext uri="{9D8B030D-6E8A-4147-A177-3AD203B41FA5}">
                      <a16:colId xmlns:a16="http://schemas.microsoft.com/office/drawing/2014/main" val="2745341683"/>
                    </a:ext>
                  </a:extLst>
                </a:gridCol>
                <a:gridCol w="246888">
                  <a:extLst>
                    <a:ext uri="{9D8B030D-6E8A-4147-A177-3AD203B41FA5}">
                      <a16:colId xmlns:a16="http://schemas.microsoft.com/office/drawing/2014/main" val="3043705925"/>
                    </a:ext>
                  </a:extLst>
                </a:gridCol>
                <a:gridCol w="246888">
                  <a:extLst>
                    <a:ext uri="{9D8B030D-6E8A-4147-A177-3AD203B41FA5}">
                      <a16:colId xmlns:a16="http://schemas.microsoft.com/office/drawing/2014/main" val="1757552398"/>
                    </a:ext>
                  </a:extLst>
                </a:gridCol>
                <a:gridCol w="246888">
                  <a:extLst>
                    <a:ext uri="{9D8B030D-6E8A-4147-A177-3AD203B41FA5}">
                      <a16:colId xmlns:a16="http://schemas.microsoft.com/office/drawing/2014/main" val="1911977754"/>
                    </a:ext>
                  </a:extLst>
                </a:gridCol>
                <a:gridCol w="246888">
                  <a:extLst>
                    <a:ext uri="{9D8B030D-6E8A-4147-A177-3AD203B41FA5}">
                      <a16:colId xmlns:a16="http://schemas.microsoft.com/office/drawing/2014/main" val="3941535698"/>
                    </a:ext>
                  </a:extLst>
                </a:gridCol>
                <a:gridCol w="246888">
                  <a:extLst>
                    <a:ext uri="{9D8B030D-6E8A-4147-A177-3AD203B41FA5}">
                      <a16:colId xmlns:a16="http://schemas.microsoft.com/office/drawing/2014/main" val="3974299809"/>
                    </a:ext>
                  </a:extLst>
                </a:gridCol>
                <a:gridCol w="246888">
                  <a:extLst>
                    <a:ext uri="{9D8B030D-6E8A-4147-A177-3AD203B41FA5}">
                      <a16:colId xmlns:a16="http://schemas.microsoft.com/office/drawing/2014/main" val="1491723903"/>
                    </a:ext>
                  </a:extLst>
                </a:gridCol>
                <a:gridCol w="246888">
                  <a:extLst>
                    <a:ext uri="{9D8B030D-6E8A-4147-A177-3AD203B41FA5}">
                      <a16:colId xmlns:a16="http://schemas.microsoft.com/office/drawing/2014/main" val="794298459"/>
                    </a:ext>
                  </a:extLst>
                </a:gridCol>
                <a:gridCol w="246888">
                  <a:extLst>
                    <a:ext uri="{9D8B030D-6E8A-4147-A177-3AD203B41FA5}">
                      <a16:colId xmlns:a16="http://schemas.microsoft.com/office/drawing/2014/main" val="3107412120"/>
                    </a:ext>
                  </a:extLst>
                </a:gridCol>
                <a:gridCol w="246888">
                  <a:extLst>
                    <a:ext uri="{9D8B030D-6E8A-4147-A177-3AD203B41FA5}">
                      <a16:colId xmlns:a16="http://schemas.microsoft.com/office/drawing/2014/main" val="2960326875"/>
                    </a:ext>
                  </a:extLst>
                </a:gridCol>
                <a:gridCol w="246888">
                  <a:extLst>
                    <a:ext uri="{9D8B030D-6E8A-4147-A177-3AD203B41FA5}">
                      <a16:colId xmlns:a16="http://schemas.microsoft.com/office/drawing/2014/main" val="3332994136"/>
                    </a:ext>
                  </a:extLst>
                </a:gridCol>
                <a:gridCol w="246888">
                  <a:extLst>
                    <a:ext uri="{9D8B030D-6E8A-4147-A177-3AD203B41FA5}">
                      <a16:colId xmlns:a16="http://schemas.microsoft.com/office/drawing/2014/main" val="4186104743"/>
                    </a:ext>
                  </a:extLst>
                </a:gridCol>
                <a:gridCol w="246888">
                  <a:extLst>
                    <a:ext uri="{9D8B030D-6E8A-4147-A177-3AD203B41FA5}">
                      <a16:colId xmlns:a16="http://schemas.microsoft.com/office/drawing/2014/main" val="867721113"/>
                    </a:ext>
                  </a:extLst>
                </a:gridCol>
                <a:gridCol w="246888">
                  <a:extLst>
                    <a:ext uri="{9D8B030D-6E8A-4147-A177-3AD203B41FA5}">
                      <a16:colId xmlns:a16="http://schemas.microsoft.com/office/drawing/2014/main" val="3498906157"/>
                    </a:ext>
                  </a:extLst>
                </a:gridCol>
                <a:gridCol w="246888">
                  <a:extLst>
                    <a:ext uri="{9D8B030D-6E8A-4147-A177-3AD203B41FA5}">
                      <a16:colId xmlns:a16="http://schemas.microsoft.com/office/drawing/2014/main" val="858191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5249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12:04:07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https://quintly-image-storage.s3.amazonaws.com/2a2549e5c3d46c4385321d2c3bc707e5/4b0f90fdc2df2b74832bae7c664bb792.jpg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mariabel_nadal
#NOHAY
VERANO
SI
Con el dream team
TOP
@rudy5fernandez @tutskbooooo
@zelhotels @besobeachmallorca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1.2682 %</a:t>
                      </a:r>
                    </a:p>
                  </a:txBody>
                  <a:tcPr/>
                </a:tc>
                <a:extLst>
                  <a:ext uri="{0D108BD9-81ED-4DB2-BD59-A6C34878D82A}">
                    <a16:rowId xmlns:a16="http://schemas.microsoft.com/office/drawing/2014/main" val="3667548450"/>
                  </a:ext>
                </a:extLst>
              </a:tr>
            </a:tbl>
          </a:graphicData>
        </a:graphic>
      </p:graphicFrame>
      <p:sp>
        <p:nvSpPr>
          <p:cNvPr id="4" name="Text Placeholder 3">
            <a:extLst>
              <a:ext uri="{FF2B5EF4-FFF2-40B4-BE49-F238E27FC236}">
                <a16:creationId xmlns:a16="http://schemas.microsoft.com/office/drawing/2014/main" id="{433C4414-E8B3-419F-81E0-03115712EA5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107076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83BAB-E5D8-4822-868E-BCF61D82C983}"/>
              </a:ext>
            </a:extLst>
          </p:cNvPr>
          <p:cNvSpPr>
            <a:spLocks noGrp="1"/>
          </p:cNvSpPr>
          <p:nvPr>
            <p:ph type="title"/>
          </p:nvPr>
        </p:nvSpPr>
        <p:spPr/>
        <p:txBody>
          <a:bodyPr/>
          <a:lstStyle/>
          <a:p>
            <a:r>
              <a:rPr lang="en-US"/>
              <a:t>Instagram Stories Table | 2 profiles - 11 of 26</a:t>
            </a:r>
          </a:p>
        </p:txBody>
      </p:sp>
      <p:graphicFrame>
        <p:nvGraphicFramePr>
          <p:cNvPr id="5" name="Table Placeholder 4">
            <a:extLst>
              <a:ext uri="{FF2B5EF4-FFF2-40B4-BE49-F238E27FC236}">
                <a16:creationId xmlns:a16="http://schemas.microsoft.com/office/drawing/2014/main" id="{34C64ECE-64CF-4499-BC15-0D72A438996A}"/>
              </a:ext>
            </a:extLst>
          </p:cNvPr>
          <p:cNvGraphicFramePr>
            <a:graphicFrameLocks noGrp="1"/>
          </p:cNvGraphicFramePr>
          <p:nvPr>
            <p:ph type="tbl" sz="quarter" idx="13"/>
            <p:extLst>
              <p:ext uri="{D42A27DB-BD31-4B8C-83A1-F6EECF244321}">
                <p14:modId xmlns:p14="http://schemas.microsoft.com/office/powerpoint/2010/main" val="238573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59590376"/>
                    </a:ext>
                  </a:extLst>
                </a:gridCol>
                <a:gridCol w="493776">
                  <a:extLst>
                    <a:ext uri="{9D8B030D-6E8A-4147-A177-3AD203B41FA5}">
                      <a16:colId xmlns:a16="http://schemas.microsoft.com/office/drawing/2014/main" val="4259211913"/>
                    </a:ext>
                  </a:extLst>
                </a:gridCol>
                <a:gridCol w="658368">
                  <a:extLst>
                    <a:ext uri="{9D8B030D-6E8A-4147-A177-3AD203B41FA5}">
                      <a16:colId xmlns:a16="http://schemas.microsoft.com/office/drawing/2014/main" val="2424704688"/>
                    </a:ext>
                  </a:extLst>
                </a:gridCol>
                <a:gridCol w="740664">
                  <a:extLst>
                    <a:ext uri="{9D8B030D-6E8A-4147-A177-3AD203B41FA5}">
                      <a16:colId xmlns:a16="http://schemas.microsoft.com/office/drawing/2014/main" val="2584187881"/>
                    </a:ext>
                  </a:extLst>
                </a:gridCol>
                <a:gridCol w="246888">
                  <a:extLst>
                    <a:ext uri="{9D8B030D-6E8A-4147-A177-3AD203B41FA5}">
                      <a16:colId xmlns:a16="http://schemas.microsoft.com/office/drawing/2014/main" val="313793063"/>
                    </a:ext>
                  </a:extLst>
                </a:gridCol>
                <a:gridCol w="246888">
                  <a:extLst>
                    <a:ext uri="{9D8B030D-6E8A-4147-A177-3AD203B41FA5}">
                      <a16:colId xmlns:a16="http://schemas.microsoft.com/office/drawing/2014/main" val="3338744811"/>
                    </a:ext>
                  </a:extLst>
                </a:gridCol>
                <a:gridCol w="246888">
                  <a:extLst>
                    <a:ext uri="{9D8B030D-6E8A-4147-A177-3AD203B41FA5}">
                      <a16:colId xmlns:a16="http://schemas.microsoft.com/office/drawing/2014/main" val="44252137"/>
                    </a:ext>
                  </a:extLst>
                </a:gridCol>
                <a:gridCol w="246888">
                  <a:extLst>
                    <a:ext uri="{9D8B030D-6E8A-4147-A177-3AD203B41FA5}">
                      <a16:colId xmlns:a16="http://schemas.microsoft.com/office/drawing/2014/main" val="2826575358"/>
                    </a:ext>
                  </a:extLst>
                </a:gridCol>
                <a:gridCol w="246888">
                  <a:extLst>
                    <a:ext uri="{9D8B030D-6E8A-4147-A177-3AD203B41FA5}">
                      <a16:colId xmlns:a16="http://schemas.microsoft.com/office/drawing/2014/main" val="2866270358"/>
                    </a:ext>
                  </a:extLst>
                </a:gridCol>
                <a:gridCol w="246888">
                  <a:extLst>
                    <a:ext uri="{9D8B030D-6E8A-4147-A177-3AD203B41FA5}">
                      <a16:colId xmlns:a16="http://schemas.microsoft.com/office/drawing/2014/main" val="3934815401"/>
                    </a:ext>
                  </a:extLst>
                </a:gridCol>
                <a:gridCol w="246888">
                  <a:extLst>
                    <a:ext uri="{9D8B030D-6E8A-4147-A177-3AD203B41FA5}">
                      <a16:colId xmlns:a16="http://schemas.microsoft.com/office/drawing/2014/main" val="1282940107"/>
                    </a:ext>
                  </a:extLst>
                </a:gridCol>
                <a:gridCol w="246888">
                  <a:extLst>
                    <a:ext uri="{9D8B030D-6E8A-4147-A177-3AD203B41FA5}">
                      <a16:colId xmlns:a16="http://schemas.microsoft.com/office/drawing/2014/main" val="1120579457"/>
                    </a:ext>
                  </a:extLst>
                </a:gridCol>
                <a:gridCol w="246888">
                  <a:extLst>
                    <a:ext uri="{9D8B030D-6E8A-4147-A177-3AD203B41FA5}">
                      <a16:colId xmlns:a16="http://schemas.microsoft.com/office/drawing/2014/main" val="3188094792"/>
                    </a:ext>
                  </a:extLst>
                </a:gridCol>
                <a:gridCol w="246888">
                  <a:extLst>
                    <a:ext uri="{9D8B030D-6E8A-4147-A177-3AD203B41FA5}">
                      <a16:colId xmlns:a16="http://schemas.microsoft.com/office/drawing/2014/main" val="450805143"/>
                    </a:ext>
                  </a:extLst>
                </a:gridCol>
                <a:gridCol w="246888">
                  <a:extLst>
                    <a:ext uri="{9D8B030D-6E8A-4147-A177-3AD203B41FA5}">
                      <a16:colId xmlns:a16="http://schemas.microsoft.com/office/drawing/2014/main" val="4291968625"/>
                    </a:ext>
                  </a:extLst>
                </a:gridCol>
                <a:gridCol w="246888">
                  <a:extLst>
                    <a:ext uri="{9D8B030D-6E8A-4147-A177-3AD203B41FA5}">
                      <a16:colId xmlns:a16="http://schemas.microsoft.com/office/drawing/2014/main" val="2618182808"/>
                    </a:ext>
                  </a:extLst>
                </a:gridCol>
                <a:gridCol w="246888">
                  <a:extLst>
                    <a:ext uri="{9D8B030D-6E8A-4147-A177-3AD203B41FA5}">
                      <a16:colId xmlns:a16="http://schemas.microsoft.com/office/drawing/2014/main" val="4195838573"/>
                    </a:ext>
                  </a:extLst>
                </a:gridCol>
                <a:gridCol w="246888">
                  <a:extLst>
                    <a:ext uri="{9D8B030D-6E8A-4147-A177-3AD203B41FA5}">
                      <a16:colId xmlns:a16="http://schemas.microsoft.com/office/drawing/2014/main" val="5091026"/>
                    </a:ext>
                  </a:extLst>
                </a:gridCol>
                <a:gridCol w="246888">
                  <a:extLst>
                    <a:ext uri="{9D8B030D-6E8A-4147-A177-3AD203B41FA5}">
                      <a16:colId xmlns:a16="http://schemas.microsoft.com/office/drawing/2014/main" val="643983083"/>
                    </a:ext>
                  </a:extLst>
                </a:gridCol>
                <a:gridCol w="246888">
                  <a:extLst>
                    <a:ext uri="{9D8B030D-6E8A-4147-A177-3AD203B41FA5}">
                      <a16:colId xmlns:a16="http://schemas.microsoft.com/office/drawing/2014/main" val="2709216590"/>
                    </a:ext>
                  </a:extLst>
                </a:gridCol>
                <a:gridCol w="246888">
                  <a:extLst>
                    <a:ext uri="{9D8B030D-6E8A-4147-A177-3AD203B41FA5}">
                      <a16:colId xmlns:a16="http://schemas.microsoft.com/office/drawing/2014/main" val="2174006302"/>
                    </a:ext>
                  </a:extLst>
                </a:gridCol>
                <a:gridCol w="246888">
                  <a:extLst>
                    <a:ext uri="{9D8B030D-6E8A-4147-A177-3AD203B41FA5}">
                      <a16:colId xmlns:a16="http://schemas.microsoft.com/office/drawing/2014/main" val="696444600"/>
                    </a:ext>
                  </a:extLst>
                </a:gridCol>
                <a:gridCol w="246888">
                  <a:extLst>
                    <a:ext uri="{9D8B030D-6E8A-4147-A177-3AD203B41FA5}">
                      <a16:colId xmlns:a16="http://schemas.microsoft.com/office/drawing/2014/main" val="1397898395"/>
                    </a:ext>
                  </a:extLst>
                </a:gridCol>
                <a:gridCol w="246888">
                  <a:extLst>
                    <a:ext uri="{9D8B030D-6E8A-4147-A177-3AD203B41FA5}">
                      <a16:colId xmlns:a16="http://schemas.microsoft.com/office/drawing/2014/main" val="267514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5034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12:02:59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https://quintly-image-storage.s3.amazonaws.com/2a2549e5c3d46c4385321d2c3bc707e5/a5aa6471457182b183678ba1fb30e4d4.jpg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raquelsanchezsilva
MARAVILLOSO MOMENTO.
CONOCER EN PERSONA A
@RAFAELNADAL
@ZELHOTELS
#MALLORCA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1.2063 %</a:t>
                      </a:r>
                    </a:p>
                  </a:txBody>
                  <a:tcPr/>
                </a:tc>
                <a:extLst>
                  <a:ext uri="{0D108BD9-81ED-4DB2-BD59-A6C34878D82A}">
                    <a16:rowId xmlns:a16="http://schemas.microsoft.com/office/drawing/2014/main" val="288251017"/>
                  </a:ext>
                </a:extLst>
              </a:tr>
            </a:tbl>
          </a:graphicData>
        </a:graphic>
      </p:graphicFrame>
      <p:sp>
        <p:nvSpPr>
          <p:cNvPr id="4" name="Text Placeholder 3">
            <a:extLst>
              <a:ext uri="{FF2B5EF4-FFF2-40B4-BE49-F238E27FC236}">
                <a16:creationId xmlns:a16="http://schemas.microsoft.com/office/drawing/2014/main" id="{8CE6426A-7A51-47D1-A320-754FAE01E14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8707318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C5339-DDC5-4292-B7C8-71FB38908717}"/>
              </a:ext>
            </a:extLst>
          </p:cNvPr>
          <p:cNvSpPr>
            <a:spLocks noGrp="1"/>
          </p:cNvSpPr>
          <p:nvPr>
            <p:ph type="title"/>
          </p:nvPr>
        </p:nvSpPr>
        <p:spPr/>
        <p:txBody>
          <a:bodyPr/>
          <a:lstStyle/>
          <a:p>
            <a:r>
              <a:rPr lang="en-US"/>
              <a:t>Instagram Stories Table | 2 profiles - 12 of 26</a:t>
            </a:r>
          </a:p>
        </p:txBody>
      </p:sp>
      <p:graphicFrame>
        <p:nvGraphicFramePr>
          <p:cNvPr id="5" name="Table Placeholder 4">
            <a:extLst>
              <a:ext uri="{FF2B5EF4-FFF2-40B4-BE49-F238E27FC236}">
                <a16:creationId xmlns:a16="http://schemas.microsoft.com/office/drawing/2014/main" id="{FF9C6017-CB07-4348-9767-A04E69EE038C}"/>
              </a:ext>
            </a:extLst>
          </p:cNvPr>
          <p:cNvGraphicFramePr>
            <a:graphicFrameLocks noGrp="1"/>
          </p:cNvGraphicFramePr>
          <p:nvPr>
            <p:ph type="tbl" sz="quarter" idx="13"/>
            <p:extLst>
              <p:ext uri="{D42A27DB-BD31-4B8C-83A1-F6EECF244321}">
                <p14:modId xmlns:p14="http://schemas.microsoft.com/office/powerpoint/2010/main" val="376809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54609161"/>
                    </a:ext>
                  </a:extLst>
                </a:gridCol>
                <a:gridCol w="493776">
                  <a:extLst>
                    <a:ext uri="{9D8B030D-6E8A-4147-A177-3AD203B41FA5}">
                      <a16:colId xmlns:a16="http://schemas.microsoft.com/office/drawing/2014/main" val="954281046"/>
                    </a:ext>
                  </a:extLst>
                </a:gridCol>
                <a:gridCol w="658368">
                  <a:extLst>
                    <a:ext uri="{9D8B030D-6E8A-4147-A177-3AD203B41FA5}">
                      <a16:colId xmlns:a16="http://schemas.microsoft.com/office/drawing/2014/main" val="492341412"/>
                    </a:ext>
                  </a:extLst>
                </a:gridCol>
                <a:gridCol w="740664">
                  <a:extLst>
                    <a:ext uri="{9D8B030D-6E8A-4147-A177-3AD203B41FA5}">
                      <a16:colId xmlns:a16="http://schemas.microsoft.com/office/drawing/2014/main" val="2932581727"/>
                    </a:ext>
                  </a:extLst>
                </a:gridCol>
                <a:gridCol w="246888">
                  <a:extLst>
                    <a:ext uri="{9D8B030D-6E8A-4147-A177-3AD203B41FA5}">
                      <a16:colId xmlns:a16="http://schemas.microsoft.com/office/drawing/2014/main" val="2845856525"/>
                    </a:ext>
                  </a:extLst>
                </a:gridCol>
                <a:gridCol w="246888">
                  <a:extLst>
                    <a:ext uri="{9D8B030D-6E8A-4147-A177-3AD203B41FA5}">
                      <a16:colId xmlns:a16="http://schemas.microsoft.com/office/drawing/2014/main" val="2821531908"/>
                    </a:ext>
                  </a:extLst>
                </a:gridCol>
                <a:gridCol w="246888">
                  <a:extLst>
                    <a:ext uri="{9D8B030D-6E8A-4147-A177-3AD203B41FA5}">
                      <a16:colId xmlns:a16="http://schemas.microsoft.com/office/drawing/2014/main" val="709484630"/>
                    </a:ext>
                  </a:extLst>
                </a:gridCol>
                <a:gridCol w="246888">
                  <a:extLst>
                    <a:ext uri="{9D8B030D-6E8A-4147-A177-3AD203B41FA5}">
                      <a16:colId xmlns:a16="http://schemas.microsoft.com/office/drawing/2014/main" val="569336494"/>
                    </a:ext>
                  </a:extLst>
                </a:gridCol>
                <a:gridCol w="246888">
                  <a:extLst>
                    <a:ext uri="{9D8B030D-6E8A-4147-A177-3AD203B41FA5}">
                      <a16:colId xmlns:a16="http://schemas.microsoft.com/office/drawing/2014/main" val="23822145"/>
                    </a:ext>
                  </a:extLst>
                </a:gridCol>
                <a:gridCol w="246888">
                  <a:extLst>
                    <a:ext uri="{9D8B030D-6E8A-4147-A177-3AD203B41FA5}">
                      <a16:colId xmlns:a16="http://schemas.microsoft.com/office/drawing/2014/main" val="2678616505"/>
                    </a:ext>
                  </a:extLst>
                </a:gridCol>
                <a:gridCol w="246888">
                  <a:extLst>
                    <a:ext uri="{9D8B030D-6E8A-4147-A177-3AD203B41FA5}">
                      <a16:colId xmlns:a16="http://schemas.microsoft.com/office/drawing/2014/main" val="3871831130"/>
                    </a:ext>
                  </a:extLst>
                </a:gridCol>
                <a:gridCol w="246888">
                  <a:extLst>
                    <a:ext uri="{9D8B030D-6E8A-4147-A177-3AD203B41FA5}">
                      <a16:colId xmlns:a16="http://schemas.microsoft.com/office/drawing/2014/main" val="3607517403"/>
                    </a:ext>
                  </a:extLst>
                </a:gridCol>
                <a:gridCol w="246888">
                  <a:extLst>
                    <a:ext uri="{9D8B030D-6E8A-4147-A177-3AD203B41FA5}">
                      <a16:colId xmlns:a16="http://schemas.microsoft.com/office/drawing/2014/main" val="1417494695"/>
                    </a:ext>
                  </a:extLst>
                </a:gridCol>
                <a:gridCol w="246888">
                  <a:extLst>
                    <a:ext uri="{9D8B030D-6E8A-4147-A177-3AD203B41FA5}">
                      <a16:colId xmlns:a16="http://schemas.microsoft.com/office/drawing/2014/main" val="429043097"/>
                    </a:ext>
                  </a:extLst>
                </a:gridCol>
                <a:gridCol w="246888">
                  <a:extLst>
                    <a:ext uri="{9D8B030D-6E8A-4147-A177-3AD203B41FA5}">
                      <a16:colId xmlns:a16="http://schemas.microsoft.com/office/drawing/2014/main" val="846824225"/>
                    </a:ext>
                  </a:extLst>
                </a:gridCol>
                <a:gridCol w="246888">
                  <a:extLst>
                    <a:ext uri="{9D8B030D-6E8A-4147-A177-3AD203B41FA5}">
                      <a16:colId xmlns:a16="http://schemas.microsoft.com/office/drawing/2014/main" val="3772728855"/>
                    </a:ext>
                  </a:extLst>
                </a:gridCol>
                <a:gridCol w="246888">
                  <a:extLst>
                    <a:ext uri="{9D8B030D-6E8A-4147-A177-3AD203B41FA5}">
                      <a16:colId xmlns:a16="http://schemas.microsoft.com/office/drawing/2014/main" val="1127383584"/>
                    </a:ext>
                  </a:extLst>
                </a:gridCol>
                <a:gridCol w="246888">
                  <a:extLst>
                    <a:ext uri="{9D8B030D-6E8A-4147-A177-3AD203B41FA5}">
                      <a16:colId xmlns:a16="http://schemas.microsoft.com/office/drawing/2014/main" val="2721068257"/>
                    </a:ext>
                  </a:extLst>
                </a:gridCol>
                <a:gridCol w="246888">
                  <a:extLst>
                    <a:ext uri="{9D8B030D-6E8A-4147-A177-3AD203B41FA5}">
                      <a16:colId xmlns:a16="http://schemas.microsoft.com/office/drawing/2014/main" val="798734233"/>
                    </a:ext>
                  </a:extLst>
                </a:gridCol>
                <a:gridCol w="246888">
                  <a:extLst>
                    <a:ext uri="{9D8B030D-6E8A-4147-A177-3AD203B41FA5}">
                      <a16:colId xmlns:a16="http://schemas.microsoft.com/office/drawing/2014/main" val="2751635547"/>
                    </a:ext>
                  </a:extLst>
                </a:gridCol>
                <a:gridCol w="246888">
                  <a:extLst>
                    <a:ext uri="{9D8B030D-6E8A-4147-A177-3AD203B41FA5}">
                      <a16:colId xmlns:a16="http://schemas.microsoft.com/office/drawing/2014/main" val="2317092772"/>
                    </a:ext>
                  </a:extLst>
                </a:gridCol>
                <a:gridCol w="246888">
                  <a:extLst>
                    <a:ext uri="{9D8B030D-6E8A-4147-A177-3AD203B41FA5}">
                      <a16:colId xmlns:a16="http://schemas.microsoft.com/office/drawing/2014/main" val="2753445714"/>
                    </a:ext>
                  </a:extLst>
                </a:gridCol>
                <a:gridCol w="246888">
                  <a:extLst>
                    <a:ext uri="{9D8B030D-6E8A-4147-A177-3AD203B41FA5}">
                      <a16:colId xmlns:a16="http://schemas.microsoft.com/office/drawing/2014/main" val="2980498209"/>
                    </a:ext>
                  </a:extLst>
                </a:gridCol>
                <a:gridCol w="246888">
                  <a:extLst>
                    <a:ext uri="{9D8B030D-6E8A-4147-A177-3AD203B41FA5}">
                      <a16:colId xmlns:a16="http://schemas.microsoft.com/office/drawing/2014/main" val="2716739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4682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12:02:27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https://quintly-image-storage.s3.amazonaws.com/2a2549e5c3d46c4385321d2c3bc707e5/28986ff0a9df7bcb59162a4c1f8386c2.jpg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marllobera
Hi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1.2490 %</a:t>
                      </a:r>
                    </a:p>
                  </a:txBody>
                  <a:tcPr/>
                </a:tc>
                <a:extLst>
                  <a:ext uri="{0D108BD9-81ED-4DB2-BD59-A6C34878D82A}">
                    <a16:rowId xmlns:a16="http://schemas.microsoft.com/office/drawing/2014/main" val="623334269"/>
                  </a:ext>
                </a:extLst>
              </a:tr>
            </a:tbl>
          </a:graphicData>
        </a:graphic>
      </p:graphicFrame>
      <p:sp>
        <p:nvSpPr>
          <p:cNvPr id="4" name="Text Placeholder 3">
            <a:extLst>
              <a:ext uri="{FF2B5EF4-FFF2-40B4-BE49-F238E27FC236}">
                <a16:creationId xmlns:a16="http://schemas.microsoft.com/office/drawing/2014/main" id="{CE990C31-966B-4CD3-BD06-5410E5DA0A5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922894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480D-205A-4A01-A04B-97C1F2BB7EF6}"/>
              </a:ext>
            </a:extLst>
          </p:cNvPr>
          <p:cNvSpPr>
            <a:spLocks noGrp="1"/>
          </p:cNvSpPr>
          <p:nvPr>
            <p:ph type="title"/>
          </p:nvPr>
        </p:nvSpPr>
        <p:spPr/>
        <p:txBody>
          <a:bodyPr/>
          <a:lstStyle/>
          <a:p>
            <a:r>
              <a:rPr lang="en-US"/>
              <a:t>Instagram Stories Table | 2 profiles - 13 of 26</a:t>
            </a:r>
          </a:p>
        </p:txBody>
      </p:sp>
      <p:graphicFrame>
        <p:nvGraphicFramePr>
          <p:cNvPr id="5" name="Table Placeholder 4">
            <a:extLst>
              <a:ext uri="{FF2B5EF4-FFF2-40B4-BE49-F238E27FC236}">
                <a16:creationId xmlns:a16="http://schemas.microsoft.com/office/drawing/2014/main" id="{A1148BCA-FAEE-48E2-BD0F-130904967FEC}"/>
              </a:ext>
            </a:extLst>
          </p:cNvPr>
          <p:cNvGraphicFramePr>
            <a:graphicFrameLocks noGrp="1"/>
          </p:cNvGraphicFramePr>
          <p:nvPr>
            <p:ph type="tbl" sz="quarter" idx="13"/>
            <p:extLst>
              <p:ext uri="{D42A27DB-BD31-4B8C-83A1-F6EECF244321}">
                <p14:modId xmlns:p14="http://schemas.microsoft.com/office/powerpoint/2010/main" val="213622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59702484"/>
                    </a:ext>
                  </a:extLst>
                </a:gridCol>
                <a:gridCol w="493776">
                  <a:extLst>
                    <a:ext uri="{9D8B030D-6E8A-4147-A177-3AD203B41FA5}">
                      <a16:colId xmlns:a16="http://schemas.microsoft.com/office/drawing/2014/main" val="1634065869"/>
                    </a:ext>
                  </a:extLst>
                </a:gridCol>
                <a:gridCol w="658368">
                  <a:extLst>
                    <a:ext uri="{9D8B030D-6E8A-4147-A177-3AD203B41FA5}">
                      <a16:colId xmlns:a16="http://schemas.microsoft.com/office/drawing/2014/main" val="4206635134"/>
                    </a:ext>
                  </a:extLst>
                </a:gridCol>
                <a:gridCol w="740664">
                  <a:extLst>
                    <a:ext uri="{9D8B030D-6E8A-4147-A177-3AD203B41FA5}">
                      <a16:colId xmlns:a16="http://schemas.microsoft.com/office/drawing/2014/main" val="818240242"/>
                    </a:ext>
                  </a:extLst>
                </a:gridCol>
                <a:gridCol w="246888">
                  <a:extLst>
                    <a:ext uri="{9D8B030D-6E8A-4147-A177-3AD203B41FA5}">
                      <a16:colId xmlns:a16="http://schemas.microsoft.com/office/drawing/2014/main" val="2535458496"/>
                    </a:ext>
                  </a:extLst>
                </a:gridCol>
                <a:gridCol w="246888">
                  <a:extLst>
                    <a:ext uri="{9D8B030D-6E8A-4147-A177-3AD203B41FA5}">
                      <a16:colId xmlns:a16="http://schemas.microsoft.com/office/drawing/2014/main" val="322213508"/>
                    </a:ext>
                  </a:extLst>
                </a:gridCol>
                <a:gridCol w="246888">
                  <a:extLst>
                    <a:ext uri="{9D8B030D-6E8A-4147-A177-3AD203B41FA5}">
                      <a16:colId xmlns:a16="http://schemas.microsoft.com/office/drawing/2014/main" val="32462950"/>
                    </a:ext>
                  </a:extLst>
                </a:gridCol>
                <a:gridCol w="246888">
                  <a:extLst>
                    <a:ext uri="{9D8B030D-6E8A-4147-A177-3AD203B41FA5}">
                      <a16:colId xmlns:a16="http://schemas.microsoft.com/office/drawing/2014/main" val="3278336244"/>
                    </a:ext>
                  </a:extLst>
                </a:gridCol>
                <a:gridCol w="246888">
                  <a:extLst>
                    <a:ext uri="{9D8B030D-6E8A-4147-A177-3AD203B41FA5}">
                      <a16:colId xmlns:a16="http://schemas.microsoft.com/office/drawing/2014/main" val="1723150230"/>
                    </a:ext>
                  </a:extLst>
                </a:gridCol>
                <a:gridCol w="246888">
                  <a:extLst>
                    <a:ext uri="{9D8B030D-6E8A-4147-A177-3AD203B41FA5}">
                      <a16:colId xmlns:a16="http://schemas.microsoft.com/office/drawing/2014/main" val="83738576"/>
                    </a:ext>
                  </a:extLst>
                </a:gridCol>
                <a:gridCol w="246888">
                  <a:extLst>
                    <a:ext uri="{9D8B030D-6E8A-4147-A177-3AD203B41FA5}">
                      <a16:colId xmlns:a16="http://schemas.microsoft.com/office/drawing/2014/main" val="3299503537"/>
                    </a:ext>
                  </a:extLst>
                </a:gridCol>
                <a:gridCol w="246888">
                  <a:extLst>
                    <a:ext uri="{9D8B030D-6E8A-4147-A177-3AD203B41FA5}">
                      <a16:colId xmlns:a16="http://schemas.microsoft.com/office/drawing/2014/main" val="3617665416"/>
                    </a:ext>
                  </a:extLst>
                </a:gridCol>
                <a:gridCol w="246888">
                  <a:extLst>
                    <a:ext uri="{9D8B030D-6E8A-4147-A177-3AD203B41FA5}">
                      <a16:colId xmlns:a16="http://schemas.microsoft.com/office/drawing/2014/main" val="1999228250"/>
                    </a:ext>
                  </a:extLst>
                </a:gridCol>
                <a:gridCol w="246888">
                  <a:extLst>
                    <a:ext uri="{9D8B030D-6E8A-4147-A177-3AD203B41FA5}">
                      <a16:colId xmlns:a16="http://schemas.microsoft.com/office/drawing/2014/main" val="3892706906"/>
                    </a:ext>
                  </a:extLst>
                </a:gridCol>
                <a:gridCol w="246888">
                  <a:extLst>
                    <a:ext uri="{9D8B030D-6E8A-4147-A177-3AD203B41FA5}">
                      <a16:colId xmlns:a16="http://schemas.microsoft.com/office/drawing/2014/main" val="939826740"/>
                    </a:ext>
                  </a:extLst>
                </a:gridCol>
                <a:gridCol w="246888">
                  <a:extLst>
                    <a:ext uri="{9D8B030D-6E8A-4147-A177-3AD203B41FA5}">
                      <a16:colId xmlns:a16="http://schemas.microsoft.com/office/drawing/2014/main" val="1995358457"/>
                    </a:ext>
                  </a:extLst>
                </a:gridCol>
                <a:gridCol w="246888">
                  <a:extLst>
                    <a:ext uri="{9D8B030D-6E8A-4147-A177-3AD203B41FA5}">
                      <a16:colId xmlns:a16="http://schemas.microsoft.com/office/drawing/2014/main" val="2204948552"/>
                    </a:ext>
                  </a:extLst>
                </a:gridCol>
                <a:gridCol w="246888">
                  <a:extLst>
                    <a:ext uri="{9D8B030D-6E8A-4147-A177-3AD203B41FA5}">
                      <a16:colId xmlns:a16="http://schemas.microsoft.com/office/drawing/2014/main" val="4277890051"/>
                    </a:ext>
                  </a:extLst>
                </a:gridCol>
                <a:gridCol w="246888">
                  <a:extLst>
                    <a:ext uri="{9D8B030D-6E8A-4147-A177-3AD203B41FA5}">
                      <a16:colId xmlns:a16="http://schemas.microsoft.com/office/drawing/2014/main" val="3951067337"/>
                    </a:ext>
                  </a:extLst>
                </a:gridCol>
                <a:gridCol w="246888">
                  <a:extLst>
                    <a:ext uri="{9D8B030D-6E8A-4147-A177-3AD203B41FA5}">
                      <a16:colId xmlns:a16="http://schemas.microsoft.com/office/drawing/2014/main" val="2595926212"/>
                    </a:ext>
                  </a:extLst>
                </a:gridCol>
                <a:gridCol w="246888">
                  <a:extLst>
                    <a:ext uri="{9D8B030D-6E8A-4147-A177-3AD203B41FA5}">
                      <a16:colId xmlns:a16="http://schemas.microsoft.com/office/drawing/2014/main" val="2155386879"/>
                    </a:ext>
                  </a:extLst>
                </a:gridCol>
                <a:gridCol w="246888">
                  <a:extLst>
                    <a:ext uri="{9D8B030D-6E8A-4147-A177-3AD203B41FA5}">
                      <a16:colId xmlns:a16="http://schemas.microsoft.com/office/drawing/2014/main" val="2388537992"/>
                    </a:ext>
                  </a:extLst>
                </a:gridCol>
                <a:gridCol w="246888">
                  <a:extLst>
                    <a:ext uri="{9D8B030D-6E8A-4147-A177-3AD203B41FA5}">
                      <a16:colId xmlns:a16="http://schemas.microsoft.com/office/drawing/2014/main" val="2173382293"/>
                    </a:ext>
                  </a:extLst>
                </a:gridCol>
                <a:gridCol w="246888">
                  <a:extLst>
                    <a:ext uri="{9D8B030D-6E8A-4147-A177-3AD203B41FA5}">
                      <a16:colId xmlns:a16="http://schemas.microsoft.com/office/drawing/2014/main" val="13989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8722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12:00:30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https://quintly-image-storage.s3.amazonaws.com/2a2549e5c3d46c4385321d2c3bc707e5/91d0874fb89f566c251493300161759e.jpg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ibaigomez
ZOL
@zelhotels
W
@besobeach
#BorninTheMed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1.1796 %</a:t>
                      </a:r>
                    </a:p>
                  </a:txBody>
                  <a:tcPr/>
                </a:tc>
                <a:extLst>
                  <a:ext uri="{0D108BD9-81ED-4DB2-BD59-A6C34878D82A}">
                    <a16:rowId xmlns:a16="http://schemas.microsoft.com/office/drawing/2014/main" val="2237860309"/>
                  </a:ext>
                </a:extLst>
              </a:tr>
            </a:tbl>
          </a:graphicData>
        </a:graphic>
      </p:graphicFrame>
      <p:sp>
        <p:nvSpPr>
          <p:cNvPr id="4" name="Text Placeholder 3">
            <a:extLst>
              <a:ext uri="{FF2B5EF4-FFF2-40B4-BE49-F238E27FC236}">
                <a16:creationId xmlns:a16="http://schemas.microsoft.com/office/drawing/2014/main" id="{F62D3E37-C17B-4AF7-9FEC-8FB2DEC1008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67464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04D93-0156-45CB-8577-914FB89BE0B2}"/>
              </a:ext>
            </a:extLst>
          </p:cNvPr>
          <p:cNvSpPr>
            <a:spLocks noGrp="1"/>
          </p:cNvSpPr>
          <p:nvPr>
            <p:ph type="title"/>
          </p:nvPr>
        </p:nvSpPr>
        <p:spPr/>
        <p:txBody>
          <a:bodyPr/>
          <a:lstStyle/>
          <a:p>
            <a:r>
              <a:rPr lang="en-US"/>
              <a:t>Instagram Stories Table | 2 profiles - 14 of 26</a:t>
            </a:r>
          </a:p>
        </p:txBody>
      </p:sp>
      <p:graphicFrame>
        <p:nvGraphicFramePr>
          <p:cNvPr id="5" name="Table Placeholder 4">
            <a:extLst>
              <a:ext uri="{FF2B5EF4-FFF2-40B4-BE49-F238E27FC236}">
                <a16:creationId xmlns:a16="http://schemas.microsoft.com/office/drawing/2014/main" id="{925CCCA5-BE9F-48CD-A95D-E9BB83E40FD9}"/>
              </a:ext>
            </a:extLst>
          </p:cNvPr>
          <p:cNvGraphicFramePr>
            <a:graphicFrameLocks noGrp="1"/>
          </p:cNvGraphicFramePr>
          <p:nvPr>
            <p:ph type="tbl" sz="quarter" idx="13"/>
            <p:extLst>
              <p:ext uri="{D42A27DB-BD31-4B8C-83A1-F6EECF244321}">
                <p14:modId xmlns:p14="http://schemas.microsoft.com/office/powerpoint/2010/main" val="69794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74653102"/>
                    </a:ext>
                  </a:extLst>
                </a:gridCol>
                <a:gridCol w="493776">
                  <a:extLst>
                    <a:ext uri="{9D8B030D-6E8A-4147-A177-3AD203B41FA5}">
                      <a16:colId xmlns:a16="http://schemas.microsoft.com/office/drawing/2014/main" val="2588684024"/>
                    </a:ext>
                  </a:extLst>
                </a:gridCol>
                <a:gridCol w="658368">
                  <a:extLst>
                    <a:ext uri="{9D8B030D-6E8A-4147-A177-3AD203B41FA5}">
                      <a16:colId xmlns:a16="http://schemas.microsoft.com/office/drawing/2014/main" val="2059688998"/>
                    </a:ext>
                  </a:extLst>
                </a:gridCol>
                <a:gridCol w="740664">
                  <a:extLst>
                    <a:ext uri="{9D8B030D-6E8A-4147-A177-3AD203B41FA5}">
                      <a16:colId xmlns:a16="http://schemas.microsoft.com/office/drawing/2014/main" val="2941348770"/>
                    </a:ext>
                  </a:extLst>
                </a:gridCol>
                <a:gridCol w="246888">
                  <a:extLst>
                    <a:ext uri="{9D8B030D-6E8A-4147-A177-3AD203B41FA5}">
                      <a16:colId xmlns:a16="http://schemas.microsoft.com/office/drawing/2014/main" val="1508868637"/>
                    </a:ext>
                  </a:extLst>
                </a:gridCol>
                <a:gridCol w="246888">
                  <a:extLst>
                    <a:ext uri="{9D8B030D-6E8A-4147-A177-3AD203B41FA5}">
                      <a16:colId xmlns:a16="http://schemas.microsoft.com/office/drawing/2014/main" val="1101945011"/>
                    </a:ext>
                  </a:extLst>
                </a:gridCol>
                <a:gridCol w="246888">
                  <a:extLst>
                    <a:ext uri="{9D8B030D-6E8A-4147-A177-3AD203B41FA5}">
                      <a16:colId xmlns:a16="http://schemas.microsoft.com/office/drawing/2014/main" val="103188819"/>
                    </a:ext>
                  </a:extLst>
                </a:gridCol>
                <a:gridCol w="246888">
                  <a:extLst>
                    <a:ext uri="{9D8B030D-6E8A-4147-A177-3AD203B41FA5}">
                      <a16:colId xmlns:a16="http://schemas.microsoft.com/office/drawing/2014/main" val="3512727099"/>
                    </a:ext>
                  </a:extLst>
                </a:gridCol>
                <a:gridCol w="246888">
                  <a:extLst>
                    <a:ext uri="{9D8B030D-6E8A-4147-A177-3AD203B41FA5}">
                      <a16:colId xmlns:a16="http://schemas.microsoft.com/office/drawing/2014/main" val="691375504"/>
                    </a:ext>
                  </a:extLst>
                </a:gridCol>
                <a:gridCol w="246888">
                  <a:extLst>
                    <a:ext uri="{9D8B030D-6E8A-4147-A177-3AD203B41FA5}">
                      <a16:colId xmlns:a16="http://schemas.microsoft.com/office/drawing/2014/main" val="2377169368"/>
                    </a:ext>
                  </a:extLst>
                </a:gridCol>
                <a:gridCol w="246888">
                  <a:extLst>
                    <a:ext uri="{9D8B030D-6E8A-4147-A177-3AD203B41FA5}">
                      <a16:colId xmlns:a16="http://schemas.microsoft.com/office/drawing/2014/main" val="2239129977"/>
                    </a:ext>
                  </a:extLst>
                </a:gridCol>
                <a:gridCol w="246888">
                  <a:extLst>
                    <a:ext uri="{9D8B030D-6E8A-4147-A177-3AD203B41FA5}">
                      <a16:colId xmlns:a16="http://schemas.microsoft.com/office/drawing/2014/main" val="2105498145"/>
                    </a:ext>
                  </a:extLst>
                </a:gridCol>
                <a:gridCol w="246888">
                  <a:extLst>
                    <a:ext uri="{9D8B030D-6E8A-4147-A177-3AD203B41FA5}">
                      <a16:colId xmlns:a16="http://schemas.microsoft.com/office/drawing/2014/main" val="2360813015"/>
                    </a:ext>
                  </a:extLst>
                </a:gridCol>
                <a:gridCol w="246888">
                  <a:extLst>
                    <a:ext uri="{9D8B030D-6E8A-4147-A177-3AD203B41FA5}">
                      <a16:colId xmlns:a16="http://schemas.microsoft.com/office/drawing/2014/main" val="3939793924"/>
                    </a:ext>
                  </a:extLst>
                </a:gridCol>
                <a:gridCol w="246888">
                  <a:extLst>
                    <a:ext uri="{9D8B030D-6E8A-4147-A177-3AD203B41FA5}">
                      <a16:colId xmlns:a16="http://schemas.microsoft.com/office/drawing/2014/main" val="3243169242"/>
                    </a:ext>
                  </a:extLst>
                </a:gridCol>
                <a:gridCol w="246888">
                  <a:extLst>
                    <a:ext uri="{9D8B030D-6E8A-4147-A177-3AD203B41FA5}">
                      <a16:colId xmlns:a16="http://schemas.microsoft.com/office/drawing/2014/main" val="1530382939"/>
                    </a:ext>
                  </a:extLst>
                </a:gridCol>
                <a:gridCol w="246888">
                  <a:extLst>
                    <a:ext uri="{9D8B030D-6E8A-4147-A177-3AD203B41FA5}">
                      <a16:colId xmlns:a16="http://schemas.microsoft.com/office/drawing/2014/main" val="3709848270"/>
                    </a:ext>
                  </a:extLst>
                </a:gridCol>
                <a:gridCol w="246888">
                  <a:extLst>
                    <a:ext uri="{9D8B030D-6E8A-4147-A177-3AD203B41FA5}">
                      <a16:colId xmlns:a16="http://schemas.microsoft.com/office/drawing/2014/main" val="894031838"/>
                    </a:ext>
                  </a:extLst>
                </a:gridCol>
                <a:gridCol w="246888">
                  <a:extLst>
                    <a:ext uri="{9D8B030D-6E8A-4147-A177-3AD203B41FA5}">
                      <a16:colId xmlns:a16="http://schemas.microsoft.com/office/drawing/2014/main" val="3870079608"/>
                    </a:ext>
                  </a:extLst>
                </a:gridCol>
                <a:gridCol w="246888">
                  <a:extLst>
                    <a:ext uri="{9D8B030D-6E8A-4147-A177-3AD203B41FA5}">
                      <a16:colId xmlns:a16="http://schemas.microsoft.com/office/drawing/2014/main" val="778534661"/>
                    </a:ext>
                  </a:extLst>
                </a:gridCol>
                <a:gridCol w="246888">
                  <a:extLst>
                    <a:ext uri="{9D8B030D-6E8A-4147-A177-3AD203B41FA5}">
                      <a16:colId xmlns:a16="http://schemas.microsoft.com/office/drawing/2014/main" val="4032747302"/>
                    </a:ext>
                  </a:extLst>
                </a:gridCol>
                <a:gridCol w="246888">
                  <a:extLst>
                    <a:ext uri="{9D8B030D-6E8A-4147-A177-3AD203B41FA5}">
                      <a16:colId xmlns:a16="http://schemas.microsoft.com/office/drawing/2014/main" val="610192473"/>
                    </a:ext>
                  </a:extLst>
                </a:gridCol>
                <a:gridCol w="246888">
                  <a:extLst>
                    <a:ext uri="{9D8B030D-6E8A-4147-A177-3AD203B41FA5}">
                      <a16:colId xmlns:a16="http://schemas.microsoft.com/office/drawing/2014/main" val="2207497341"/>
                    </a:ext>
                  </a:extLst>
                </a:gridCol>
                <a:gridCol w="246888">
                  <a:extLst>
                    <a:ext uri="{9D8B030D-6E8A-4147-A177-3AD203B41FA5}">
                      <a16:colId xmlns:a16="http://schemas.microsoft.com/office/drawing/2014/main" val="336158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000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11:59:36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https://quintly-image-storage.s3.amazonaws.com/2a2549e5c3d46c4385321d2c3bc707e5/a65be35ccb5b9e81ee67d8c56e83ecfd.jpg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beaggil
@zelhotels
@rafaelnadal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1.0932 %</a:t>
                      </a:r>
                    </a:p>
                  </a:txBody>
                  <a:tcPr/>
                </a:tc>
                <a:extLst>
                  <a:ext uri="{0D108BD9-81ED-4DB2-BD59-A6C34878D82A}">
                    <a16:rowId xmlns:a16="http://schemas.microsoft.com/office/drawing/2014/main" val="3347651204"/>
                  </a:ext>
                </a:extLst>
              </a:tr>
            </a:tbl>
          </a:graphicData>
        </a:graphic>
      </p:graphicFrame>
      <p:sp>
        <p:nvSpPr>
          <p:cNvPr id="4" name="Text Placeholder 3">
            <a:extLst>
              <a:ext uri="{FF2B5EF4-FFF2-40B4-BE49-F238E27FC236}">
                <a16:creationId xmlns:a16="http://schemas.microsoft.com/office/drawing/2014/main" id="{8D906651-DF90-4DD9-BB51-BAE9BC8539A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524690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591B5-08AA-41B9-B8ED-2909B467D94C}"/>
              </a:ext>
            </a:extLst>
          </p:cNvPr>
          <p:cNvSpPr>
            <a:spLocks noGrp="1"/>
          </p:cNvSpPr>
          <p:nvPr>
            <p:ph type="title"/>
          </p:nvPr>
        </p:nvSpPr>
        <p:spPr/>
        <p:txBody>
          <a:bodyPr/>
          <a:lstStyle/>
          <a:p>
            <a:r>
              <a:rPr lang="en-US"/>
              <a:t>Instagram Stories Table | 2 profiles - 15 of 26</a:t>
            </a:r>
          </a:p>
        </p:txBody>
      </p:sp>
      <p:graphicFrame>
        <p:nvGraphicFramePr>
          <p:cNvPr id="5" name="Table Placeholder 4">
            <a:extLst>
              <a:ext uri="{FF2B5EF4-FFF2-40B4-BE49-F238E27FC236}">
                <a16:creationId xmlns:a16="http://schemas.microsoft.com/office/drawing/2014/main" id="{2CF96D91-3AF8-41C0-BEA8-5847CC8DCB5A}"/>
              </a:ext>
            </a:extLst>
          </p:cNvPr>
          <p:cNvGraphicFramePr>
            <a:graphicFrameLocks noGrp="1"/>
          </p:cNvGraphicFramePr>
          <p:nvPr>
            <p:ph type="tbl" sz="quarter" idx="13"/>
            <p:extLst>
              <p:ext uri="{D42A27DB-BD31-4B8C-83A1-F6EECF244321}">
                <p14:modId xmlns:p14="http://schemas.microsoft.com/office/powerpoint/2010/main" val="326066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19289771"/>
                    </a:ext>
                  </a:extLst>
                </a:gridCol>
                <a:gridCol w="493776">
                  <a:extLst>
                    <a:ext uri="{9D8B030D-6E8A-4147-A177-3AD203B41FA5}">
                      <a16:colId xmlns:a16="http://schemas.microsoft.com/office/drawing/2014/main" val="795465284"/>
                    </a:ext>
                  </a:extLst>
                </a:gridCol>
                <a:gridCol w="658368">
                  <a:extLst>
                    <a:ext uri="{9D8B030D-6E8A-4147-A177-3AD203B41FA5}">
                      <a16:colId xmlns:a16="http://schemas.microsoft.com/office/drawing/2014/main" val="2905448741"/>
                    </a:ext>
                  </a:extLst>
                </a:gridCol>
                <a:gridCol w="740664">
                  <a:extLst>
                    <a:ext uri="{9D8B030D-6E8A-4147-A177-3AD203B41FA5}">
                      <a16:colId xmlns:a16="http://schemas.microsoft.com/office/drawing/2014/main" val="2247759956"/>
                    </a:ext>
                  </a:extLst>
                </a:gridCol>
                <a:gridCol w="246888">
                  <a:extLst>
                    <a:ext uri="{9D8B030D-6E8A-4147-A177-3AD203B41FA5}">
                      <a16:colId xmlns:a16="http://schemas.microsoft.com/office/drawing/2014/main" val="974671748"/>
                    </a:ext>
                  </a:extLst>
                </a:gridCol>
                <a:gridCol w="246888">
                  <a:extLst>
                    <a:ext uri="{9D8B030D-6E8A-4147-A177-3AD203B41FA5}">
                      <a16:colId xmlns:a16="http://schemas.microsoft.com/office/drawing/2014/main" val="3025628964"/>
                    </a:ext>
                  </a:extLst>
                </a:gridCol>
                <a:gridCol w="246888">
                  <a:extLst>
                    <a:ext uri="{9D8B030D-6E8A-4147-A177-3AD203B41FA5}">
                      <a16:colId xmlns:a16="http://schemas.microsoft.com/office/drawing/2014/main" val="3324925729"/>
                    </a:ext>
                  </a:extLst>
                </a:gridCol>
                <a:gridCol w="246888">
                  <a:extLst>
                    <a:ext uri="{9D8B030D-6E8A-4147-A177-3AD203B41FA5}">
                      <a16:colId xmlns:a16="http://schemas.microsoft.com/office/drawing/2014/main" val="3019823490"/>
                    </a:ext>
                  </a:extLst>
                </a:gridCol>
                <a:gridCol w="246888">
                  <a:extLst>
                    <a:ext uri="{9D8B030D-6E8A-4147-A177-3AD203B41FA5}">
                      <a16:colId xmlns:a16="http://schemas.microsoft.com/office/drawing/2014/main" val="2803559411"/>
                    </a:ext>
                  </a:extLst>
                </a:gridCol>
                <a:gridCol w="246888">
                  <a:extLst>
                    <a:ext uri="{9D8B030D-6E8A-4147-A177-3AD203B41FA5}">
                      <a16:colId xmlns:a16="http://schemas.microsoft.com/office/drawing/2014/main" val="195277927"/>
                    </a:ext>
                  </a:extLst>
                </a:gridCol>
                <a:gridCol w="246888">
                  <a:extLst>
                    <a:ext uri="{9D8B030D-6E8A-4147-A177-3AD203B41FA5}">
                      <a16:colId xmlns:a16="http://schemas.microsoft.com/office/drawing/2014/main" val="1130268750"/>
                    </a:ext>
                  </a:extLst>
                </a:gridCol>
                <a:gridCol w="246888">
                  <a:extLst>
                    <a:ext uri="{9D8B030D-6E8A-4147-A177-3AD203B41FA5}">
                      <a16:colId xmlns:a16="http://schemas.microsoft.com/office/drawing/2014/main" val="827202532"/>
                    </a:ext>
                  </a:extLst>
                </a:gridCol>
                <a:gridCol w="246888">
                  <a:extLst>
                    <a:ext uri="{9D8B030D-6E8A-4147-A177-3AD203B41FA5}">
                      <a16:colId xmlns:a16="http://schemas.microsoft.com/office/drawing/2014/main" val="542593418"/>
                    </a:ext>
                  </a:extLst>
                </a:gridCol>
                <a:gridCol w="246888">
                  <a:extLst>
                    <a:ext uri="{9D8B030D-6E8A-4147-A177-3AD203B41FA5}">
                      <a16:colId xmlns:a16="http://schemas.microsoft.com/office/drawing/2014/main" val="2215175225"/>
                    </a:ext>
                  </a:extLst>
                </a:gridCol>
                <a:gridCol w="246888">
                  <a:extLst>
                    <a:ext uri="{9D8B030D-6E8A-4147-A177-3AD203B41FA5}">
                      <a16:colId xmlns:a16="http://schemas.microsoft.com/office/drawing/2014/main" val="692364358"/>
                    </a:ext>
                  </a:extLst>
                </a:gridCol>
                <a:gridCol w="246888">
                  <a:extLst>
                    <a:ext uri="{9D8B030D-6E8A-4147-A177-3AD203B41FA5}">
                      <a16:colId xmlns:a16="http://schemas.microsoft.com/office/drawing/2014/main" val="4191562815"/>
                    </a:ext>
                  </a:extLst>
                </a:gridCol>
                <a:gridCol w="246888">
                  <a:extLst>
                    <a:ext uri="{9D8B030D-6E8A-4147-A177-3AD203B41FA5}">
                      <a16:colId xmlns:a16="http://schemas.microsoft.com/office/drawing/2014/main" val="651834733"/>
                    </a:ext>
                  </a:extLst>
                </a:gridCol>
                <a:gridCol w="246888">
                  <a:extLst>
                    <a:ext uri="{9D8B030D-6E8A-4147-A177-3AD203B41FA5}">
                      <a16:colId xmlns:a16="http://schemas.microsoft.com/office/drawing/2014/main" val="1407741700"/>
                    </a:ext>
                  </a:extLst>
                </a:gridCol>
                <a:gridCol w="246888">
                  <a:extLst>
                    <a:ext uri="{9D8B030D-6E8A-4147-A177-3AD203B41FA5}">
                      <a16:colId xmlns:a16="http://schemas.microsoft.com/office/drawing/2014/main" val="523267115"/>
                    </a:ext>
                  </a:extLst>
                </a:gridCol>
                <a:gridCol w="246888">
                  <a:extLst>
                    <a:ext uri="{9D8B030D-6E8A-4147-A177-3AD203B41FA5}">
                      <a16:colId xmlns:a16="http://schemas.microsoft.com/office/drawing/2014/main" val="4063853593"/>
                    </a:ext>
                  </a:extLst>
                </a:gridCol>
                <a:gridCol w="246888">
                  <a:extLst>
                    <a:ext uri="{9D8B030D-6E8A-4147-A177-3AD203B41FA5}">
                      <a16:colId xmlns:a16="http://schemas.microsoft.com/office/drawing/2014/main" val="765762876"/>
                    </a:ext>
                  </a:extLst>
                </a:gridCol>
                <a:gridCol w="246888">
                  <a:extLst>
                    <a:ext uri="{9D8B030D-6E8A-4147-A177-3AD203B41FA5}">
                      <a16:colId xmlns:a16="http://schemas.microsoft.com/office/drawing/2014/main" val="2546633014"/>
                    </a:ext>
                  </a:extLst>
                </a:gridCol>
                <a:gridCol w="246888">
                  <a:extLst>
                    <a:ext uri="{9D8B030D-6E8A-4147-A177-3AD203B41FA5}">
                      <a16:colId xmlns:a16="http://schemas.microsoft.com/office/drawing/2014/main" val="791913001"/>
                    </a:ext>
                  </a:extLst>
                </a:gridCol>
                <a:gridCol w="246888">
                  <a:extLst>
                    <a:ext uri="{9D8B030D-6E8A-4147-A177-3AD203B41FA5}">
                      <a16:colId xmlns:a16="http://schemas.microsoft.com/office/drawing/2014/main" val="353348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119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11:58:54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https://quintly-image-storage.s3.amazonaws.com/2a2549e5c3d46c4385321d2c3bc707e5/05bd9b962be2a579931136819b0f45db.jpg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@besobeachmallorca
kizunaartefloral
@zelhotels
VERANO
Con un acento marcadamente
mediterráneo y con toda la esencia
Beso!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1.1116 %</a:t>
                      </a:r>
                    </a:p>
                  </a:txBody>
                  <a:tcPr/>
                </a:tc>
                <a:extLst>
                  <a:ext uri="{0D108BD9-81ED-4DB2-BD59-A6C34878D82A}">
                    <a16:rowId xmlns:a16="http://schemas.microsoft.com/office/drawing/2014/main" val="2949390775"/>
                  </a:ext>
                </a:extLst>
              </a:tr>
            </a:tbl>
          </a:graphicData>
        </a:graphic>
      </p:graphicFrame>
      <p:sp>
        <p:nvSpPr>
          <p:cNvPr id="4" name="Text Placeholder 3">
            <a:extLst>
              <a:ext uri="{FF2B5EF4-FFF2-40B4-BE49-F238E27FC236}">
                <a16:creationId xmlns:a16="http://schemas.microsoft.com/office/drawing/2014/main" id="{D1FC9495-2213-45ED-A8B7-D44A61DB34D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5261016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6813-0FA6-4CB6-87A7-AECE9CB4ED59}"/>
              </a:ext>
            </a:extLst>
          </p:cNvPr>
          <p:cNvSpPr>
            <a:spLocks noGrp="1"/>
          </p:cNvSpPr>
          <p:nvPr>
            <p:ph type="title"/>
          </p:nvPr>
        </p:nvSpPr>
        <p:spPr/>
        <p:txBody>
          <a:bodyPr/>
          <a:lstStyle/>
          <a:p>
            <a:r>
              <a:rPr lang="en-US"/>
              <a:t>Instagram Stories Table | 2 profiles - 16 of 26</a:t>
            </a:r>
          </a:p>
        </p:txBody>
      </p:sp>
      <p:graphicFrame>
        <p:nvGraphicFramePr>
          <p:cNvPr id="5" name="Table Placeholder 4">
            <a:extLst>
              <a:ext uri="{FF2B5EF4-FFF2-40B4-BE49-F238E27FC236}">
                <a16:creationId xmlns:a16="http://schemas.microsoft.com/office/drawing/2014/main" id="{47D413E6-2DCC-40DB-95F5-8CF56B4D8D35}"/>
              </a:ext>
            </a:extLst>
          </p:cNvPr>
          <p:cNvGraphicFramePr>
            <a:graphicFrameLocks noGrp="1"/>
          </p:cNvGraphicFramePr>
          <p:nvPr>
            <p:ph type="tbl" sz="quarter" idx="13"/>
            <p:extLst>
              <p:ext uri="{D42A27DB-BD31-4B8C-83A1-F6EECF244321}">
                <p14:modId xmlns:p14="http://schemas.microsoft.com/office/powerpoint/2010/main" val="259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75711478"/>
                    </a:ext>
                  </a:extLst>
                </a:gridCol>
                <a:gridCol w="493776">
                  <a:extLst>
                    <a:ext uri="{9D8B030D-6E8A-4147-A177-3AD203B41FA5}">
                      <a16:colId xmlns:a16="http://schemas.microsoft.com/office/drawing/2014/main" val="1354728822"/>
                    </a:ext>
                  </a:extLst>
                </a:gridCol>
                <a:gridCol w="658368">
                  <a:extLst>
                    <a:ext uri="{9D8B030D-6E8A-4147-A177-3AD203B41FA5}">
                      <a16:colId xmlns:a16="http://schemas.microsoft.com/office/drawing/2014/main" val="225611018"/>
                    </a:ext>
                  </a:extLst>
                </a:gridCol>
                <a:gridCol w="740664">
                  <a:extLst>
                    <a:ext uri="{9D8B030D-6E8A-4147-A177-3AD203B41FA5}">
                      <a16:colId xmlns:a16="http://schemas.microsoft.com/office/drawing/2014/main" val="292326057"/>
                    </a:ext>
                  </a:extLst>
                </a:gridCol>
                <a:gridCol w="246888">
                  <a:extLst>
                    <a:ext uri="{9D8B030D-6E8A-4147-A177-3AD203B41FA5}">
                      <a16:colId xmlns:a16="http://schemas.microsoft.com/office/drawing/2014/main" val="551720076"/>
                    </a:ext>
                  </a:extLst>
                </a:gridCol>
                <a:gridCol w="246888">
                  <a:extLst>
                    <a:ext uri="{9D8B030D-6E8A-4147-A177-3AD203B41FA5}">
                      <a16:colId xmlns:a16="http://schemas.microsoft.com/office/drawing/2014/main" val="3760728119"/>
                    </a:ext>
                  </a:extLst>
                </a:gridCol>
                <a:gridCol w="246888">
                  <a:extLst>
                    <a:ext uri="{9D8B030D-6E8A-4147-A177-3AD203B41FA5}">
                      <a16:colId xmlns:a16="http://schemas.microsoft.com/office/drawing/2014/main" val="2886236087"/>
                    </a:ext>
                  </a:extLst>
                </a:gridCol>
                <a:gridCol w="246888">
                  <a:extLst>
                    <a:ext uri="{9D8B030D-6E8A-4147-A177-3AD203B41FA5}">
                      <a16:colId xmlns:a16="http://schemas.microsoft.com/office/drawing/2014/main" val="1631497953"/>
                    </a:ext>
                  </a:extLst>
                </a:gridCol>
                <a:gridCol w="246888">
                  <a:extLst>
                    <a:ext uri="{9D8B030D-6E8A-4147-A177-3AD203B41FA5}">
                      <a16:colId xmlns:a16="http://schemas.microsoft.com/office/drawing/2014/main" val="918652610"/>
                    </a:ext>
                  </a:extLst>
                </a:gridCol>
                <a:gridCol w="246888">
                  <a:extLst>
                    <a:ext uri="{9D8B030D-6E8A-4147-A177-3AD203B41FA5}">
                      <a16:colId xmlns:a16="http://schemas.microsoft.com/office/drawing/2014/main" val="3376000744"/>
                    </a:ext>
                  </a:extLst>
                </a:gridCol>
                <a:gridCol w="246888">
                  <a:extLst>
                    <a:ext uri="{9D8B030D-6E8A-4147-A177-3AD203B41FA5}">
                      <a16:colId xmlns:a16="http://schemas.microsoft.com/office/drawing/2014/main" val="1748087853"/>
                    </a:ext>
                  </a:extLst>
                </a:gridCol>
                <a:gridCol w="246888">
                  <a:extLst>
                    <a:ext uri="{9D8B030D-6E8A-4147-A177-3AD203B41FA5}">
                      <a16:colId xmlns:a16="http://schemas.microsoft.com/office/drawing/2014/main" val="182299473"/>
                    </a:ext>
                  </a:extLst>
                </a:gridCol>
                <a:gridCol w="246888">
                  <a:extLst>
                    <a:ext uri="{9D8B030D-6E8A-4147-A177-3AD203B41FA5}">
                      <a16:colId xmlns:a16="http://schemas.microsoft.com/office/drawing/2014/main" val="1121890474"/>
                    </a:ext>
                  </a:extLst>
                </a:gridCol>
                <a:gridCol w="246888">
                  <a:extLst>
                    <a:ext uri="{9D8B030D-6E8A-4147-A177-3AD203B41FA5}">
                      <a16:colId xmlns:a16="http://schemas.microsoft.com/office/drawing/2014/main" val="394648435"/>
                    </a:ext>
                  </a:extLst>
                </a:gridCol>
                <a:gridCol w="246888">
                  <a:extLst>
                    <a:ext uri="{9D8B030D-6E8A-4147-A177-3AD203B41FA5}">
                      <a16:colId xmlns:a16="http://schemas.microsoft.com/office/drawing/2014/main" val="3025314892"/>
                    </a:ext>
                  </a:extLst>
                </a:gridCol>
                <a:gridCol w="246888">
                  <a:extLst>
                    <a:ext uri="{9D8B030D-6E8A-4147-A177-3AD203B41FA5}">
                      <a16:colId xmlns:a16="http://schemas.microsoft.com/office/drawing/2014/main" val="1340142338"/>
                    </a:ext>
                  </a:extLst>
                </a:gridCol>
                <a:gridCol w="246888">
                  <a:extLst>
                    <a:ext uri="{9D8B030D-6E8A-4147-A177-3AD203B41FA5}">
                      <a16:colId xmlns:a16="http://schemas.microsoft.com/office/drawing/2014/main" val="232698177"/>
                    </a:ext>
                  </a:extLst>
                </a:gridCol>
                <a:gridCol w="246888">
                  <a:extLst>
                    <a:ext uri="{9D8B030D-6E8A-4147-A177-3AD203B41FA5}">
                      <a16:colId xmlns:a16="http://schemas.microsoft.com/office/drawing/2014/main" val="4196214650"/>
                    </a:ext>
                  </a:extLst>
                </a:gridCol>
                <a:gridCol w="246888">
                  <a:extLst>
                    <a:ext uri="{9D8B030D-6E8A-4147-A177-3AD203B41FA5}">
                      <a16:colId xmlns:a16="http://schemas.microsoft.com/office/drawing/2014/main" val="2594077818"/>
                    </a:ext>
                  </a:extLst>
                </a:gridCol>
                <a:gridCol w="246888">
                  <a:extLst>
                    <a:ext uri="{9D8B030D-6E8A-4147-A177-3AD203B41FA5}">
                      <a16:colId xmlns:a16="http://schemas.microsoft.com/office/drawing/2014/main" val="3032412599"/>
                    </a:ext>
                  </a:extLst>
                </a:gridCol>
                <a:gridCol w="246888">
                  <a:extLst>
                    <a:ext uri="{9D8B030D-6E8A-4147-A177-3AD203B41FA5}">
                      <a16:colId xmlns:a16="http://schemas.microsoft.com/office/drawing/2014/main" val="2235454984"/>
                    </a:ext>
                  </a:extLst>
                </a:gridCol>
                <a:gridCol w="246888">
                  <a:extLst>
                    <a:ext uri="{9D8B030D-6E8A-4147-A177-3AD203B41FA5}">
                      <a16:colId xmlns:a16="http://schemas.microsoft.com/office/drawing/2014/main" val="2468181067"/>
                    </a:ext>
                  </a:extLst>
                </a:gridCol>
                <a:gridCol w="246888">
                  <a:extLst>
                    <a:ext uri="{9D8B030D-6E8A-4147-A177-3AD203B41FA5}">
                      <a16:colId xmlns:a16="http://schemas.microsoft.com/office/drawing/2014/main" val="2430724391"/>
                    </a:ext>
                  </a:extLst>
                </a:gridCol>
                <a:gridCol w="246888">
                  <a:extLst>
                    <a:ext uri="{9D8B030D-6E8A-4147-A177-3AD203B41FA5}">
                      <a16:colId xmlns:a16="http://schemas.microsoft.com/office/drawing/2014/main" val="396426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5140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11:58:02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https://quintly-image-storage.s3.amazonaws.com/2a2549e5c3d46c4385321d2c3bc707e5/bda3fce36ac661d198349c3399142107.jpg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PARIS
INSIDER
FOOD
parisinsiderfood
On est à Palma
Imaginé par @rafaelnadal et le groupe Meliá,
l'hôtel ZEL a été conçu dans l'esprit d'une
maison méditerranéenne accueillante
L'hôtel possède 165 chambres, 2 piscines
et une plage de sable blanc
@zelhotels
@melia.hotels.international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1.2018 %</a:t>
                      </a:r>
                    </a:p>
                  </a:txBody>
                  <a:tcPr/>
                </a:tc>
                <a:extLst>
                  <a:ext uri="{0D108BD9-81ED-4DB2-BD59-A6C34878D82A}">
                    <a16:rowId xmlns:a16="http://schemas.microsoft.com/office/drawing/2014/main" val="2609192485"/>
                  </a:ext>
                </a:extLst>
              </a:tr>
            </a:tbl>
          </a:graphicData>
        </a:graphic>
      </p:graphicFrame>
      <p:sp>
        <p:nvSpPr>
          <p:cNvPr id="4" name="Text Placeholder 3">
            <a:extLst>
              <a:ext uri="{FF2B5EF4-FFF2-40B4-BE49-F238E27FC236}">
                <a16:creationId xmlns:a16="http://schemas.microsoft.com/office/drawing/2014/main" id="{EA5CB940-030F-4260-9D7A-54F2C66E018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426548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42EDC-4637-488B-9EF7-C0BBA6F9CFD2}"/>
              </a:ext>
            </a:extLst>
          </p:cNvPr>
          <p:cNvSpPr>
            <a:spLocks noGrp="1"/>
          </p:cNvSpPr>
          <p:nvPr>
            <p:ph type="title"/>
          </p:nvPr>
        </p:nvSpPr>
        <p:spPr/>
        <p:txBody>
          <a:bodyPr/>
          <a:lstStyle/>
          <a:p>
            <a:r>
              <a:rPr lang="en-US"/>
              <a:t>Instagram Stories Table | 2 profiles - 17 of 26</a:t>
            </a:r>
          </a:p>
        </p:txBody>
      </p:sp>
      <p:graphicFrame>
        <p:nvGraphicFramePr>
          <p:cNvPr id="5" name="Table Placeholder 4">
            <a:extLst>
              <a:ext uri="{FF2B5EF4-FFF2-40B4-BE49-F238E27FC236}">
                <a16:creationId xmlns:a16="http://schemas.microsoft.com/office/drawing/2014/main" id="{9996BBCA-401A-46E0-94C1-F633BF686AED}"/>
              </a:ext>
            </a:extLst>
          </p:cNvPr>
          <p:cNvGraphicFramePr>
            <a:graphicFrameLocks noGrp="1"/>
          </p:cNvGraphicFramePr>
          <p:nvPr>
            <p:ph type="tbl" sz="quarter" idx="13"/>
            <p:extLst>
              <p:ext uri="{D42A27DB-BD31-4B8C-83A1-F6EECF244321}">
                <p14:modId xmlns:p14="http://schemas.microsoft.com/office/powerpoint/2010/main" val="200736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60538853"/>
                    </a:ext>
                  </a:extLst>
                </a:gridCol>
                <a:gridCol w="493776">
                  <a:extLst>
                    <a:ext uri="{9D8B030D-6E8A-4147-A177-3AD203B41FA5}">
                      <a16:colId xmlns:a16="http://schemas.microsoft.com/office/drawing/2014/main" val="4037553464"/>
                    </a:ext>
                  </a:extLst>
                </a:gridCol>
                <a:gridCol w="658368">
                  <a:extLst>
                    <a:ext uri="{9D8B030D-6E8A-4147-A177-3AD203B41FA5}">
                      <a16:colId xmlns:a16="http://schemas.microsoft.com/office/drawing/2014/main" val="3864571220"/>
                    </a:ext>
                  </a:extLst>
                </a:gridCol>
                <a:gridCol w="740664">
                  <a:extLst>
                    <a:ext uri="{9D8B030D-6E8A-4147-A177-3AD203B41FA5}">
                      <a16:colId xmlns:a16="http://schemas.microsoft.com/office/drawing/2014/main" val="2602722911"/>
                    </a:ext>
                  </a:extLst>
                </a:gridCol>
                <a:gridCol w="246888">
                  <a:extLst>
                    <a:ext uri="{9D8B030D-6E8A-4147-A177-3AD203B41FA5}">
                      <a16:colId xmlns:a16="http://schemas.microsoft.com/office/drawing/2014/main" val="750158787"/>
                    </a:ext>
                  </a:extLst>
                </a:gridCol>
                <a:gridCol w="246888">
                  <a:extLst>
                    <a:ext uri="{9D8B030D-6E8A-4147-A177-3AD203B41FA5}">
                      <a16:colId xmlns:a16="http://schemas.microsoft.com/office/drawing/2014/main" val="2558394472"/>
                    </a:ext>
                  </a:extLst>
                </a:gridCol>
                <a:gridCol w="246888">
                  <a:extLst>
                    <a:ext uri="{9D8B030D-6E8A-4147-A177-3AD203B41FA5}">
                      <a16:colId xmlns:a16="http://schemas.microsoft.com/office/drawing/2014/main" val="3250036422"/>
                    </a:ext>
                  </a:extLst>
                </a:gridCol>
                <a:gridCol w="246888">
                  <a:extLst>
                    <a:ext uri="{9D8B030D-6E8A-4147-A177-3AD203B41FA5}">
                      <a16:colId xmlns:a16="http://schemas.microsoft.com/office/drawing/2014/main" val="1146814667"/>
                    </a:ext>
                  </a:extLst>
                </a:gridCol>
                <a:gridCol w="246888">
                  <a:extLst>
                    <a:ext uri="{9D8B030D-6E8A-4147-A177-3AD203B41FA5}">
                      <a16:colId xmlns:a16="http://schemas.microsoft.com/office/drawing/2014/main" val="4188287510"/>
                    </a:ext>
                  </a:extLst>
                </a:gridCol>
                <a:gridCol w="246888">
                  <a:extLst>
                    <a:ext uri="{9D8B030D-6E8A-4147-A177-3AD203B41FA5}">
                      <a16:colId xmlns:a16="http://schemas.microsoft.com/office/drawing/2014/main" val="1690890863"/>
                    </a:ext>
                  </a:extLst>
                </a:gridCol>
                <a:gridCol w="246888">
                  <a:extLst>
                    <a:ext uri="{9D8B030D-6E8A-4147-A177-3AD203B41FA5}">
                      <a16:colId xmlns:a16="http://schemas.microsoft.com/office/drawing/2014/main" val="553378637"/>
                    </a:ext>
                  </a:extLst>
                </a:gridCol>
                <a:gridCol w="246888">
                  <a:extLst>
                    <a:ext uri="{9D8B030D-6E8A-4147-A177-3AD203B41FA5}">
                      <a16:colId xmlns:a16="http://schemas.microsoft.com/office/drawing/2014/main" val="3211425099"/>
                    </a:ext>
                  </a:extLst>
                </a:gridCol>
                <a:gridCol w="246888">
                  <a:extLst>
                    <a:ext uri="{9D8B030D-6E8A-4147-A177-3AD203B41FA5}">
                      <a16:colId xmlns:a16="http://schemas.microsoft.com/office/drawing/2014/main" val="3760439750"/>
                    </a:ext>
                  </a:extLst>
                </a:gridCol>
                <a:gridCol w="246888">
                  <a:extLst>
                    <a:ext uri="{9D8B030D-6E8A-4147-A177-3AD203B41FA5}">
                      <a16:colId xmlns:a16="http://schemas.microsoft.com/office/drawing/2014/main" val="73238653"/>
                    </a:ext>
                  </a:extLst>
                </a:gridCol>
                <a:gridCol w="246888">
                  <a:extLst>
                    <a:ext uri="{9D8B030D-6E8A-4147-A177-3AD203B41FA5}">
                      <a16:colId xmlns:a16="http://schemas.microsoft.com/office/drawing/2014/main" val="2519574295"/>
                    </a:ext>
                  </a:extLst>
                </a:gridCol>
                <a:gridCol w="246888">
                  <a:extLst>
                    <a:ext uri="{9D8B030D-6E8A-4147-A177-3AD203B41FA5}">
                      <a16:colId xmlns:a16="http://schemas.microsoft.com/office/drawing/2014/main" val="1949152327"/>
                    </a:ext>
                  </a:extLst>
                </a:gridCol>
                <a:gridCol w="246888">
                  <a:extLst>
                    <a:ext uri="{9D8B030D-6E8A-4147-A177-3AD203B41FA5}">
                      <a16:colId xmlns:a16="http://schemas.microsoft.com/office/drawing/2014/main" val="885773894"/>
                    </a:ext>
                  </a:extLst>
                </a:gridCol>
                <a:gridCol w="246888">
                  <a:extLst>
                    <a:ext uri="{9D8B030D-6E8A-4147-A177-3AD203B41FA5}">
                      <a16:colId xmlns:a16="http://schemas.microsoft.com/office/drawing/2014/main" val="390726166"/>
                    </a:ext>
                  </a:extLst>
                </a:gridCol>
                <a:gridCol w="246888">
                  <a:extLst>
                    <a:ext uri="{9D8B030D-6E8A-4147-A177-3AD203B41FA5}">
                      <a16:colId xmlns:a16="http://schemas.microsoft.com/office/drawing/2014/main" val="3562441698"/>
                    </a:ext>
                  </a:extLst>
                </a:gridCol>
                <a:gridCol w="246888">
                  <a:extLst>
                    <a:ext uri="{9D8B030D-6E8A-4147-A177-3AD203B41FA5}">
                      <a16:colId xmlns:a16="http://schemas.microsoft.com/office/drawing/2014/main" val="516097002"/>
                    </a:ext>
                  </a:extLst>
                </a:gridCol>
                <a:gridCol w="246888">
                  <a:extLst>
                    <a:ext uri="{9D8B030D-6E8A-4147-A177-3AD203B41FA5}">
                      <a16:colId xmlns:a16="http://schemas.microsoft.com/office/drawing/2014/main" val="3652903569"/>
                    </a:ext>
                  </a:extLst>
                </a:gridCol>
                <a:gridCol w="246888">
                  <a:extLst>
                    <a:ext uri="{9D8B030D-6E8A-4147-A177-3AD203B41FA5}">
                      <a16:colId xmlns:a16="http://schemas.microsoft.com/office/drawing/2014/main" val="3699136431"/>
                    </a:ext>
                  </a:extLst>
                </a:gridCol>
                <a:gridCol w="246888">
                  <a:extLst>
                    <a:ext uri="{9D8B030D-6E8A-4147-A177-3AD203B41FA5}">
                      <a16:colId xmlns:a16="http://schemas.microsoft.com/office/drawing/2014/main" val="620155286"/>
                    </a:ext>
                  </a:extLst>
                </a:gridCol>
                <a:gridCol w="246888">
                  <a:extLst>
                    <a:ext uri="{9D8B030D-6E8A-4147-A177-3AD203B41FA5}">
                      <a16:colId xmlns:a16="http://schemas.microsoft.com/office/drawing/2014/main" val="297487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7861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11:56:18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https://quintly-image-storage.s3.amazonaws.com/2a2549e5c3d46c4385321d2c3bc707e5/ec393b79c7d10827c536b032ae660dfc.jpg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anafdz1989
@besobeach
@zelhotels
@lycland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1.2081 %</a:t>
                      </a:r>
                    </a:p>
                  </a:txBody>
                  <a:tcPr/>
                </a:tc>
                <a:extLst>
                  <a:ext uri="{0D108BD9-81ED-4DB2-BD59-A6C34878D82A}">
                    <a16:rowId xmlns:a16="http://schemas.microsoft.com/office/drawing/2014/main" val="4155008440"/>
                  </a:ext>
                </a:extLst>
              </a:tr>
            </a:tbl>
          </a:graphicData>
        </a:graphic>
      </p:graphicFrame>
      <p:sp>
        <p:nvSpPr>
          <p:cNvPr id="4" name="Text Placeholder 3">
            <a:extLst>
              <a:ext uri="{FF2B5EF4-FFF2-40B4-BE49-F238E27FC236}">
                <a16:creationId xmlns:a16="http://schemas.microsoft.com/office/drawing/2014/main" id="{1A7B62B5-4B0D-4355-A9C5-81CB9F0DCBA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87579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4954C-21ED-4CFC-B5F8-F1CE4B4B8480}"/>
              </a:ext>
            </a:extLst>
          </p:cNvPr>
          <p:cNvSpPr>
            <a:spLocks noGrp="1"/>
          </p:cNvSpPr>
          <p:nvPr>
            <p:ph type="title"/>
          </p:nvPr>
        </p:nvSpPr>
        <p:spPr/>
        <p:txBody>
          <a:bodyPr/>
          <a:lstStyle/>
          <a:p>
            <a:r>
              <a:rPr lang="en-US"/>
              <a:t>Instagram Stories Table | 2 profiles - 18 of 26</a:t>
            </a:r>
          </a:p>
        </p:txBody>
      </p:sp>
      <p:graphicFrame>
        <p:nvGraphicFramePr>
          <p:cNvPr id="5" name="Table Placeholder 4">
            <a:extLst>
              <a:ext uri="{FF2B5EF4-FFF2-40B4-BE49-F238E27FC236}">
                <a16:creationId xmlns:a16="http://schemas.microsoft.com/office/drawing/2014/main" id="{CBC51F57-0FA7-4ED0-8DE2-2FD946C9D0D2}"/>
              </a:ext>
            </a:extLst>
          </p:cNvPr>
          <p:cNvGraphicFramePr>
            <a:graphicFrameLocks noGrp="1"/>
          </p:cNvGraphicFramePr>
          <p:nvPr>
            <p:ph type="tbl" sz="quarter" idx="13"/>
            <p:extLst>
              <p:ext uri="{D42A27DB-BD31-4B8C-83A1-F6EECF244321}">
                <p14:modId xmlns:p14="http://schemas.microsoft.com/office/powerpoint/2010/main" val="365276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61009855"/>
                    </a:ext>
                  </a:extLst>
                </a:gridCol>
                <a:gridCol w="493776">
                  <a:extLst>
                    <a:ext uri="{9D8B030D-6E8A-4147-A177-3AD203B41FA5}">
                      <a16:colId xmlns:a16="http://schemas.microsoft.com/office/drawing/2014/main" val="3114403525"/>
                    </a:ext>
                  </a:extLst>
                </a:gridCol>
                <a:gridCol w="658368">
                  <a:extLst>
                    <a:ext uri="{9D8B030D-6E8A-4147-A177-3AD203B41FA5}">
                      <a16:colId xmlns:a16="http://schemas.microsoft.com/office/drawing/2014/main" val="1073801160"/>
                    </a:ext>
                  </a:extLst>
                </a:gridCol>
                <a:gridCol w="740664">
                  <a:extLst>
                    <a:ext uri="{9D8B030D-6E8A-4147-A177-3AD203B41FA5}">
                      <a16:colId xmlns:a16="http://schemas.microsoft.com/office/drawing/2014/main" val="3500737401"/>
                    </a:ext>
                  </a:extLst>
                </a:gridCol>
                <a:gridCol w="246888">
                  <a:extLst>
                    <a:ext uri="{9D8B030D-6E8A-4147-A177-3AD203B41FA5}">
                      <a16:colId xmlns:a16="http://schemas.microsoft.com/office/drawing/2014/main" val="4216907462"/>
                    </a:ext>
                  </a:extLst>
                </a:gridCol>
                <a:gridCol w="246888">
                  <a:extLst>
                    <a:ext uri="{9D8B030D-6E8A-4147-A177-3AD203B41FA5}">
                      <a16:colId xmlns:a16="http://schemas.microsoft.com/office/drawing/2014/main" val="3470856087"/>
                    </a:ext>
                  </a:extLst>
                </a:gridCol>
                <a:gridCol w="246888">
                  <a:extLst>
                    <a:ext uri="{9D8B030D-6E8A-4147-A177-3AD203B41FA5}">
                      <a16:colId xmlns:a16="http://schemas.microsoft.com/office/drawing/2014/main" val="131244059"/>
                    </a:ext>
                  </a:extLst>
                </a:gridCol>
                <a:gridCol w="246888">
                  <a:extLst>
                    <a:ext uri="{9D8B030D-6E8A-4147-A177-3AD203B41FA5}">
                      <a16:colId xmlns:a16="http://schemas.microsoft.com/office/drawing/2014/main" val="2170077796"/>
                    </a:ext>
                  </a:extLst>
                </a:gridCol>
                <a:gridCol w="246888">
                  <a:extLst>
                    <a:ext uri="{9D8B030D-6E8A-4147-A177-3AD203B41FA5}">
                      <a16:colId xmlns:a16="http://schemas.microsoft.com/office/drawing/2014/main" val="2378200274"/>
                    </a:ext>
                  </a:extLst>
                </a:gridCol>
                <a:gridCol w="246888">
                  <a:extLst>
                    <a:ext uri="{9D8B030D-6E8A-4147-A177-3AD203B41FA5}">
                      <a16:colId xmlns:a16="http://schemas.microsoft.com/office/drawing/2014/main" val="3293485982"/>
                    </a:ext>
                  </a:extLst>
                </a:gridCol>
                <a:gridCol w="246888">
                  <a:extLst>
                    <a:ext uri="{9D8B030D-6E8A-4147-A177-3AD203B41FA5}">
                      <a16:colId xmlns:a16="http://schemas.microsoft.com/office/drawing/2014/main" val="1064417610"/>
                    </a:ext>
                  </a:extLst>
                </a:gridCol>
                <a:gridCol w="246888">
                  <a:extLst>
                    <a:ext uri="{9D8B030D-6E8A-4147-A177-3AD203B41FA5}">
                      <a16:colId xmlns:a16="http://schemas.microsoft.com/office/drawing/2014/main" val="3770909004"/>
                    </a:ext>
                  </a:extLst>
                </a:gridCol>
                <a:gridCol w="246888">
                  <a:extLst>
                    <a:ext uri="{9D8B030D-6E8A-4147-A177-3AD203B41FA5}">
                      <a16:colId xmlns:a16="http://schemas.microsoft.com/office/drawing/2014/main" val="3877538630"/>
                    </a:ext>
                  </a:extLst>
                </a:gridCol>
                <a:gridCol w="246888">
                  <a:extLst>
                    <a:ext uri="{9D8B030D-6E8A-4147-A177-3AD203B41FA5}">
                      <a16:colId xmlns:a16="http://schemas.microsoft.com/office/drawing/2014/main" val="4106390437"/>
                    </a:ext>
                  </a:extLst>
                </a:gridCol>
                <a:gridCol w="246888">
                  <a:extLst>
                    <a:ext uri="{9D8B030D-6E8A-4147-A177-3AD203B41FA5}">
                      <a16:colId xmlns:a16="http://schemas.microsoft.com/office/drawing/2014/main" val="3001233282"/>
                    </a:ext>
                  </a:extLst>
                </a:gridCol>
                <a:gridCol w="246888">
                  <a:extLst>
                    <a:ext uri="{9D8B030D-6E8A-4147-A177-3AD203B41FA5}">
                      <a16:colId xmlns:a16="http://schemas.microsoft.com/office/drawing/2014/main" val="3617367587"/>
                    </a:ext>
                  </a:extLst>
                </a:gridCol>
                <a:gridCol w="246888">
                  <a:extLst>
                    <a:ext uri="{9D8B030D-6E8A-4147-A177-3AD203B41FA5}">
                      <a16:colId xmlns:a16="http://schemas.microsoft.com/office/drawing/2014/main" val="3626958739"/>
                    </a:ext>
                  </a:extLst>
                </a:gridCol>
                <a:gridCol w="246888">
                  <a:extLst>
                    <a:ext uri="{9D8B030D-6E8A-4147-A177-3AD203B41FA5}">
                      <a16:colId xmlns:a16="http://schemas.microsoft.com/office/drawing/2014/main" val="711306709"/>
                    </a:ext>
                  </a:extLst>
                </a:gridCol>
                <a:gridCol w="246888">
                  <a:extLst>
                    <a:ext uri="{9D8B030D-6E8A-4147-A177-3AD203B41FA5}">
                      <a16:colId xmlns:a16="http://schemas.microsoft.com/office/drawing/2014/main" val="2821127771"/>
                    </a:ext>
                  </a:extLst>
                </a:gridCol>
                <a:gridCol w="246888">
                  <a:extLst>
                    <a:ext uri="{9D8B030D-6E8A-4147-A177-3AD203B41FA5}">
                      <a16:colId xmlns:a16="http://schemas.microsoft.com/office/drawing/2014/main" val="998411076"/>
                    </a:ext>
                  </a:extLst>
                </a:gridCol>
                <a:gridCol w="246888">
                  <a:extLst>
                    <a:ext uri="{9D8B030D-6E8A-4147-A177-3AD203B41FA5}">
                      <a16:colId xmlns:a16="http://schemas.microsoft.com/office/drawing/2014/main" val="392100319"/>
                    </a:ext>
                  </a:extLst>
                </a:gridCol>
                <a:gridCol w="246888">
                  <a:extLst>
                    <a:ext uri="{9D8B030D-6E8A-4147-A177-3AD203B41FA5}">
                      <a16:colId xmlns:a16="http://schemas.microsoft.com/office/drawing/2014/main" val="1896634567"/>
                    </a:ext>
                  </a:extLst>
                </a:gridCol>
                <a:gridCol w="246888">
                  <a:extLst>
                    <a:ext uri="{9D8B030D-6E8A-4147-A177-3AD203B41FA5}">
                      <a16:colId xmlns:a16="http://schemas.microsoft.com/office/drawing/2014/main" val="3973450443"/>
                    </a:ext>
                  </a:extLst>
                </a:gridCol>
                <a:gridCol w="246888">
                  <a:extLst>
                    <a:ext uri="{9D8B030D-6E8A-4147-A177-3AD203B41FA5}">
                      <a16:colId xmlns:a16="http://schemas.microsoft.com/office/drawing/2014/main" val="183823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1665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11:55:37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https://quintly-image-storage.s3.amazonaws.com/2a2549e5c3d46c4385321d2c3bc707e5/e5372795cf0dc9e74ff9d4fac12650b7.jpg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aldocomas
Hello !
@ZELHOTELS
@BESOBEACHMALLORCA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1.0831 %</a:t>
                      </a:r>
                    </a:p>
                  </a:txBody>
                  <a:tcPr/>
                </a:tc>
                <a:extLst>
                  <a:ext uri="{0D108BD9-81ED-4DB2-BD59-A6C34878D82A}">
                    <a16:rowId xmlns:a16="http://schemas.microsoft.com/office/drawing/2014/main" val="90731340"/>
                  </a:ext>
                </a:extLst>
              </a:tr>
            </a:tbl>
          </a:graphicData>
        </a:graphic>
      </p:graphicFrame>
      <p:sp>
        <p:nvSpPr>
          <p:cNvPr id="4" name="Text Placeholder 3">
            <a:extLst>
              <a:ext uri="{FF2B5EF4-FFF2-40B4-BE49-F238E27FC236}">
                <a16:creationId xmlns:a16="http://schemas.microsoft.com/office/drawing/2014/main" id="{56A04C5B-77FF-4B17-AA87-17226774E5D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170377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A760C-DFC6-40D4-9025-F302EB0F8A60}"/>
              </a:ext>
            </a:extLst>
          </p:cNvPr>
          <p:cNvSpPr>
            <a:spLocks noGrp="1"/>
          </p:cNvSpPr>
          <p:nvPr>
            <p:ph type="title"/>
          </p:nvPr>
        </p:nvSpPr>
        <p:spPr/>
        <p:txBody>
          <a:bodyPr/>
          <a:lstStyle/>
          <a:p>
            <a:r>
              <a:rPr lang="en-US"/>
              <a:t>Instagram Stories Table | 2 profiles - 19 of 26</a:t>
            </a:r>
          </a:p>
        </p:txBody>
      </p:sp>
      <p:graphicFrame>
        <p:nvGraphicFramePr>
          <p:cNvPr id="5" name="Table Placeholder 4">
            <a:extLst>
              <a:ext uri="{FF2B5EF4-FFF2-40B4-BE49-F238E27FC236}">
                <a16:creationId xmlns:a16="http://schemas.microsoft.com/office/drawing/2014/main" id="{0A027166-3720-47FF-B403-CEE1508D7EAE}"/>
              </a:ext>
            </a:extLst>
          </p:cNvPr>
          <p:cNvGraphicFramePr>
            <a:graphicFrameLocks noGrp="1"/>
          </p:cNvGraphicFramePr>
          <p:nvPr>
            <p:ph type="tbl" sz="quarter" idx="13"/>
            <p:extLst>
              <p:ext uri="{D42A27DB-BD31-4B8C-83A1-F6EECF244321}">
                <p14:modId xmlns:p14="http://schemas.microsoft.com/office/powerpoint/2010/main" val="130235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74713789"/>
                    </a:ext>
                  </a:extLst>
                </a:gridCol>
                <a:gridCol w="493776">
                  <a:extLst>
                    <a:ext uri="{9D8B030D-6E8A-4147-A177-3AD203B41FA5}">
                      <a16:colId xmlns:a16="http://schemas.microsoft.com/office/drawing/2014/main" val="391205594"/>
                    </a:ext>
                  </a:extLst>
                </a:gridCol>
                <a:gridCol w="658368">
                  <a:extLst>
                    <a:ext uri="{9D8B030D-6E8A-4147-A177-3AD203B41FA5}">
                      <a16:colId xmlns:a16="http://schemas.microsoft.com/office/drawing/2014/main" val="2477933919"/>
                    </a:ext>
                  </a:extLst>
                </a:gridCol>
                <a:gridCol w="740664">
                  <a:extLst>
                    <a:ext uri="{9D8B030D-6E8A-4147-A177-3AD203B41FA5}">
                      <a16:colId xmlns:a16="http://schemas.microsoft.com/office/drawing/2014/main" val="82763651"/>
                    </a:ext>
                  </a:extLst>
                </a:gridCol>
                <a:gridCol w="246888">
                  <a:extLst>
                    <a:ext uri="{9D8B030D-6E8A-4147-A177-3AD203B41FA5}">
                      <a16:colId xmlns:a16="http://schemas.microsoft.com/office/drawing/2014/main" val="661914603"/>
                    </a:ext>
                  </a:extLst>
                </a:gridCol>
                <a:gridCol w="246888">
                  <a:extLst>
                    <a:ext uri="{9D8B030D-6E8A-4147-A177-3AD203B41FA5}">
                      <a16:colId xmlns:a16="http://schemas.microsoft.com/office/drawing/2014/main" val="1926713547"/>
                    </a:ext>
                  </a:extLst>
                </a:gridCol>
                <a:gridCol w="246888">
                  <a:extLst>
                    <a:ext uri="{9D8B030D-6E8A-4147-A177-3AD203B41FA5}">
                      <a16:colId xmlns:a16="http://schemas.microsoft.com/office/drawing/2014/main" val="53804722"/>
                    </a:ext>
                  </a:extLst>
                </a:gridCol>
                <a:gridCol w="246888">
                  <a:extLst>
                    <a:ext uri="{9D8B030D-6E8A-4147-A177-3AD203B41FA5}">
                      <a16:colId xmlns:a16="http://schemas.microsoft.com/office/drawing/2014/main" val="1196585238"/>
                    </a:ext>
                  </a:extLst>
                </a:gridCol>
                <a:gridCol w="246888">
                  <a:extLst>
                    <a:ext uri="{9D8B030D-6E8A-4147-A177-3AD203B41FA5}">
                      <a16:colId xmlns:a16="http://schemas.microsoft.com/office/drawing/2014/main" val="1674526117"/>
                    </a:ext>
                  </a:extLst>
                </a:gridCol>
                <a:gridCol w="246888">
                  <a:extLst>
                    <a:ext uri="{9D8B030D-6E8A-4147-A177-3AD203B41FA5}">
                      <a16:colId xmlns:a16="http://schemas.microsoft.com/office/drawing/2014/main" val="3811588885"/>
                    </a:ext>
                  </a:extLst>
                </a:gridCol>
                <a:gridCol w="246888">
                  <a:extLst>
                    <a:ext uri="{9D8B030D-6E8A-4147-A177-3AD203B41FA5}">
                      <a16:colId xmlns:a16="http://schemas.microsoft.com/office/drawing/2014/main" val="2991532036"/>
                    </a:ext>
                  </a:extLst>
                </a:gridCol>
                <a:gridCol w="246888">
                  <a:extLst>
                    <a:ext uri="{9D8B030D-6E8A-4147-A177-3AD203B41FA5}">
                      <a16:colId xmlns:a16="http://schemas.microsoft.com/office/drawing/2014/main" val="386459300"/>
                    </a:ext>
                  </a:extLst>
                </a:gridCol>
                <a:gridCol w="246888">
                  <a:extLst>
                    <a:ext uri="{9D8B030D-6E8A-4147-A177-3AD203B41FA5}">
                      <a16:colId xmlns:a16="http://schemas.microsoft.com/office/drawing/2014/main" val="658818600"/>
                    </a:ext>
                  </a:extLst>
                </a:gridCol>
                <a:gridCol w="246888">
                  <a:extLst>
                    <a:ext uri="{9D8B030D-6E8A-4147-A177-3AD203B41FA5}">
                      <a16:colId xmlns:a16="http://schemas.microsoft.com/office/drawing/2014/main" val="718491461"/>
                    </a:ext>
                  </a:extLst>
                </a:gridCol>
                <a:gridCol w="246888">
                  <a:extLst>
                    <a:ext uri="{9D8B030D-6E8A-4147-A177-3AD203B41FA5}">
                      <a16:colId xmlns:a16="http://schemas.microsoft.com/office/drawing/2014/main" val="3052871244"/>
                    </a:ext>
                  </a:extLst>
                </a:gridCol>
                <a:gridCol w="246888">
                  <a:extLst>
                    <a:ext uri="{9D8B030D-6E8A-4147-A177-3AD203B41FA5}">
                      <a16:colId xmlns:a16="http://schemas.microsoft.com/office/drawing/2014/main" val="312087415"/>
                    </a:ext>
                  </a:extLst>
                </a:gridCol>
                <a:gridCol w="246888">
                  <a:extLst>
                    <a:ext uri="{9D8B030D-6E8A-4147-A177-3AD203B41FA5}">
                      <a16:colId xmlns:a16="http://schemas.microsoft.com/office/drawing/2014/main" val="2098987001"/>
                    </a:ext>
                  </a:extLst>
                </a:gridCol>
                <a:gridCol w="246888">
                  <a:extLst>
                    <a:ext uri="{9D8B030D-6E8A-4147-A177-3AD203B41FA5}">
                      <a16:colId xmlns:a16="http://schemas.microsoft.com/office/drawing/2014/main" val="2157819417"/>
                    </a:ext>
                  </a:extLst>
                </a:gridCol>
                <a:gridCol w="246888">
                  <a:extLst>
                    <a:ext uri="{9D8B030D-6E8A-4147-A177-3AD203B41FA5}">
                      <a16:colId xmlns:a16="http://schemas.microsoft.com/office/drawing/2014/main" val="2127580593"/>
                    </a:ext>
                  </a:extLst>
                </a:gridCol>
                <a:gridCol w="246888">
                  <a:extLst>
                    <a:ext uri="{9D8B030D-6E8A-4147-A177-3AD203B41FA5}">
                      <a16:colId xmlns:a16="http://schemas.microsoft.com/office/drawing/2014/main" val="3301926932"/>
                    </a:ext>
                  </a:extLst>
                </a:gridCol>
                <a:gridCol w="246888">
                  <a:extLst>
                    <a:ext uri="{9D8B030D-6E8A-4147-A177-3AD203B41FA5}">
                      <a16:colId xmlns:a16="http://schemas.microsoft.com/office/drawing/2014/main" val="1960799651"/>
                    </a:ext>
                  </a:extLst>
                </a:gridCol>
                <a:gridCol w="246888">
                  <a:extLst>
                    <a:ext uri="{9D8B030D-6E8A-4147-A177-3AD203B41FA5}">
                      <a16:colId xmlns:a16="http://schemas.microsoft.com/office/drawing/2014/main" val="3523131284"/>
                    </a:ext>
                  </a:extLst>
                </a:gridCol>
                <a:gridCol w="246888">
                  <a:extLst>
                    <a:ext uri="{9D8B030D-6E8A-4147-A177-3AD203B41FA5}">
                      <a16:colId xmlns:a16="http://schemas.microsoft.com/office/drawing/2014/main" val="420673198"/>
                    </a:ext>
                  </a:extLst>
                </a:gridCol>
                <a:gridCol w="246888">
                  <a:extLst>
                    <a:ext uri="{9D8B030D-6E8A-4147-A177-3AD203B41FA5}">
                      <a16:colId xmlns:a16="http://schemas.microsoft.com/office/drawing/2014/main" val="1649909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4498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11:52:53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https://quintly-image-storage.s3.amazonaws.com/2a2549e5c3d46c4385321d2c3bc707e5/0c14ad2cbd72fb654af4967ee6e6482a.jpg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vr_barcelona
Inaguración @zelhotels @rafaelnadal
@melia.l hotels.international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1.0473 %</a:t>
                      </a:r>
                    </a:p>
                  </a:txBody>
                  <a:tcPr/>
                </a:tc>
                <a:extLst>
                  <a:ext uri="{0D108BD9-81ED-4DB2-BD59-A6C34878D82A}">
                    <a16:rowId xmlns:a16="http://schemas.microsoft.com/office/drawing/2014/main" val="499284916"/>
                  </a:ext>
                </a:extLst>
              </a:tr>
            </a:tbl>
          </a:graphicData>
        </a:graphic>
      </p:graphicFrame>
      <p:sp>
        <p:nvSpPr>
          <p:cNvPr id="4" name="Text Placeholder 3">
            <a:extLst>
              <a:ext uri="{FF2B5EF4-FFF2-40B4-BE49-F238E27FC236}">
                <a16:creationId xmlns:a16="http://schemas.microsoft.com/office/drawing/2014/main" id="{57E32347-9B6C-4FC3-8073-E1609321F3C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060381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886A0-0F41-4449-84B2-EE0119136399}"/>
              </a:ext>
            </a:extLst>
          </p:cNvPr>
          <p:cNvSpPr>
            <a:spLocks noGrp="1"/>
          </p:cNvSpPr>
          <p:nvPr>
            <p:ph type="title"/>
          </p:nvPr>
        </p:nvSpPr>
        <p:spPr/>
        <p:txBody>
          <a:bodyPr/>
          <a:lstStyle/>
          <a:p>
            <a:r>
              <a:rPr lang="en-US"/>
              <a:t>Instagram Stories Table | 2 profiles - 20 of 26</a:t>
            </a:r>
          </a:p>
        </p:txBody>
      </p:sp>
      <p:graphicFrame>
        <p:nvGraphicFramePr>
          <p:cNvPr id="5" name="Table Placeholder 4">
            <a:extLst>
              <a:ext uri="{FF2B5EF4-FFF2-40B4-BE49-F238E27FC236}">
                <a16:creationId xmlns:a16="http://schemas.microsoft.com/office/drawing/2014/main" id="{6840A37E-BDE6-491B-B8F9-3DA7B8EF5A42}"/>
              </a:ext>
            </a:extLst>
          </p:cNvPr>
          <p:cNvGraphicFramePr>
            <a:graphicFrameLocks noGrp="1"/>
          </p:cNvGraphicFramePr>
          <p:nvPr>
            <p:ph type="tbl" sz="quarter" idx="13"/>
            <p:extLst>
              <p:ext uri="{D42A27DB-BD31-4B8C-83A1-F6EECF244321}">
                <p14:modId xmlns:p14="http://schemas.microsoft.com/office/powerpoint/2010/main" val="263087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83740865"/>
                    </a:ext>
                  </a:extLst>
                </a:gridCol>
                <a:gridCol w="493776">
                  <a:extLst>
                    <a:ext uri="{9D8B030D-6E8A-4147-A177-3AD203B41FA5}">
                      <a16:colId xmlns:a16="http://schemas.microsoft.com/office/drawing/2014/main" val="3837390934"/>
                    </a:ext>
                  </a:extLst>
                </a:gridCol>
                <a:gridCol w="658368">
                  <a:extLst>
                    <a:ext uri="{9D8B030D-6E8A-4147-A177-3AD203B41FA5}">
                      <a16:colId xmlns:a16="http://schemas.microsoft.com/office/drawing/2014/main" val="1019566058"/>
                    </a:ext>
                  </a:extLst>
                </a:gridCol>
                <a:gridCol w="740664">
                  <a:extLst>
                    <a:ext uri="{9D8B030D-6E8A-4147-A177-3AD203B41FA5}">
                      <a16:colId xmlns:a16="http://schemas.microsoft.com/office/drawing/2014/main" val="2014195865"/>
                    </a:ext>
                  </a:extLst>
                </a:gridCol>
                <a:gridCol w="246888">
                  <a:extLst>
                    <a:ext uri="{9D8B030D-6E8A-4147-A177-3AD203B41FA5}">
                      <a16:colId xmlns:a16="http://schemas.microsoft.com/office/drawing/2014/main" val="1215506462"/>
                    </a:ext>
                  </a:extLst>
                </a:gridCol>
                <a:gridCol w="246888">
                  <a:extLst>
                    <a:ext uri="{9D8B030D-6E8A-4147-A177-3AD203B41FA5}">
                      <a16:colId xmlns:a16="http://schemas.microsoft.com/office/drawing/2014/main" val="1991269991"/>
                    </a:ext>
                  </a:extLst>
                </a:gridCol>
                <a:gridCol w="246888">
                  <a:extLst>
                    <a:ext uri="{9D8B030D-6E8A-4147-A177-3AD203B41FA5}">
                      <a16:colId xmlns:a16="http://schemas.microsoft.com/office/drawing/2014/main" val="3281126549"/>
                    </a:ext>
                  </a:extLst>
                </a:gridCol>
                <a:gridCol w="246888">
                  <a:extLst>
                    <a:ext uri="{9D8B030D-6E8A-4147-A177-3AD203B41FA5}">
                      <a16:colId xmlns:a16="http://schemas.microsoft.com/office/drawing/2014/main" val="636583174"/>
                    </a:ext>
                  </a:extLst>
                </a:gridCol>
                <a:gridCol w="246888">
                  <a:extLst>
                    <a:ext uri="{9D8B030D-6E8A-4147-A177-3AD203B41FA5}">
                      <a16:colId xmlns:a16="http://schemas.microsoft.com/office/drawing/2014/main" val="853435287"/>
                    </a:ext>
                  </a:extLst>
                </a:gridCol>
                <a:gridCol w="246888">
                  <a:extLst>
                    <a:ext uri="{9D8B030D-6E8A-4147-A177-3AD203B41FA5}">
                      <a16:colId xmlns:a16="http://schemas.microsoft.com/office/drawing/2014/main" val="2250240783"/>
                    </a:ext>
                  </a:extLst>
                </a:gridCol>
                <a:gridCol w="246888">
                  <a:extLst>
                    <a:ext uri="{9D8B030D-6E8A-4147-A177-3AD203B41FA5}">
                      <a16:colId xmlns:a16="http://schemas.microsoft.com/office/drawing/2014/main" val="1188701277"/>
                    </a:ext>
                  </a:extLst>
                </a:gridCol>
                <a:gridCol w="246888">
                  <a:extLst>
                    <a:ext uri="{9D8B030D-6E8A-4147-A177-3AD203B41FA5}">
                      <a16:colId xmlns:a16="http://schemas.microsoft.com/office/drawing/2014/main" val="905890855"/>
                    </a:ext>
                  </a:extLst>
                </a:gridCol>
                <a:gridCol w="246888">
                  <a:extLst>
                    <a:ext uri="{9D8B030D-6E8A-4147-A177-3AD203B41FA5}">
                      <a16:colId xmlns:a16="http://schemas.microsoft.com/office/drawing/2014/main" val="4191169138"/>
                    </a:ext>
                  </a:extLst>
                </a:gridCol>
                <a:gridCol w="246888">
                  <a:extLst>
                    <a:ext uri="{9D8B030D-6E8A-4147-A177-3AD203B41FA5}">
                      <a16:colId xmlns:a16="http://schemas.microsoft.com/office/drawing/2014/main" val="42234117"/>
                    </a:ext>
                  </a:extLst>
                </a:gridCol>
                <a:gridCol w="246888">
                  <a:extLst>
                    <a:ext uri="{9D8B030D-6E8A-4147-A177-3AD203B41FA5}">
                      <a16:colId xmlns:a16="http://schemas.microsoft.com/office/drawing/2014/main" val="899642039"/>
                    </a:ext>
                  </a:extLst>
                </a:gridCol>
                <a:gridCol w="246888">
                  <a:extLst>
                    <a:ext uri="{9D8B030D-6E8A-4147-A177-3AD203B41FA5}">
                      <a16:colId xmlns:a16="http://schemas.microsoft.com/office/drawing/2014/main" val="2072258925"/>
                    </a:ext>
                  </a:extLst>
                </a:gridCol>
                <a:gridCol w="246888">
                  <a:extLst>
                    <a:ext uri="{9D8B030D-6E8A-4147-A177-3AD203B41FA5}">
                      <a16:colId xmlns:a16="http://schemas.microsoft.com/office/drawing/2014/main" val="1656095018"/>
                    </a:ext>
                  </a:extLst>
                </a:gridCol>
                <a:gridCol w="246888">
                  <a:extLst>
                    <a:ext uri="{9D8B030D-6E8A-4147-A177-3AD203B41FA5}">
                      <a16:colId xmlns:a16="http://schemas.microsoft.com/office/drawing/2014/main" val="4128254518"/>
                    </a:ext>
                  </a:extLst>
                </a:gridCol>
                <a:gridCol w="246888">
                  <a:extLst>
                    <a:ext uri="{9D8B030D-6E8A-4147-A177-3AD203B41FA5}">
                      <a16:colId xmlns:a16="http://schemas.microsoft.com/office/drawing/2014/main" val="3947390013"/>
                    </a:ext>
                  </a:extLst>
                </a:gridCol>
                <a:gridCol w="246888">
                  <a:extLst>
                    <a:ext uri="{9D8B030D-6E8A-4147-A177-3AD203B41FA5}">
                      <a16:colId xmlns:a16="http://schemas.microsoft.com/office/drawing/2014/main" val="3055014915"/>
                    </a:ext>
                  </a:extLst>
                </a:gridCol>
                <a:gridCol w="246888">
                  <a:extLst>
                    <a:ext uri="{9D8B030D-6E8A-4147-A177-3AD203B41FA5}">
                      <a16:colId xmlns:a16="http://schemas.microsoft.com/office/drawing/2014/main" val="4227721911"/>
                    </a:ext>
                  </a:extLst>
                </a:gridCol>
                <a:gridCol w="246888">
                  <a:extLst>
                    <a:ext uri="{9D8B030D-6E8A-4147-A177-3AD203B41FA5}">
                      <a16:colId xmlns:a16="http://schemas.microsoft.com/office/drawing/2014/main" val="3387448822"/>
                    </a:ext>
                  </a:extLst>
                </a:gridCol>
                <a:gridCol w="246888">
                  <a:extLst>
                    <a:ext uri="{9D8B030D-6E8A-4147-A177-3AD203B41FA5}">
                      <a16:colId xmlns:a16="http://schemas.microsoft.com/office/drawing/2014/main" val="542928499"/>
                    </a:ext>
                  </a:extLst>
                </a:gridCol>
                <a:gridCol w="246888">
                  <a:extLst>
                    <a:ext uri="{9D8B030D-6E8A-4147-A177-3AD203B41FA5}">
                      <a16:colId xmlns:a16="http://schemas.microsoft.com/office/drawing/2014/main" val="180977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8459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11:50:32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https://quintly-image-storage.s3.amazonaws.com/2a2549e5c3d46c4385321d2c3bc707e5/4659baa9d9bdc530ddf95186a8534459.jpg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
facefoodmag.mallorca
INAUGURACIÓN
@ZELHOTELS
&amp;
@BESOBEACHMALLORCA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1.0481 %</a:t>
                      </a:r>
                    </a:p>
                  </a:txBody>
                  <a:tcPr/>
                </a:tc>
                <a:extLst>
                  <a:ext uri="{0D108BD9-81ED-4DB2-BD59-A6C34878D82A}">
                    <a16:rowId xmlns:a16="http://schemas.microsoft.com/office/drawing/2014/main" val="1331324312"/>
                  </a:ext>
                </a:extLst>
              </a:tr>
            </a:tbl>
          </a:graphicData>
        </a:graphic>
      </p:graphicFrame>
      <p:sp>
        <p:nvSpPr>
          <p:cNvPr id="4" name="Text Placeholder 3">
            <a:extLst>
              <a:ext uri="{FF2B5EF4-FFF2-40B4-BE49-F238E27FC236}">
                <a16:creationId xmlns:a16="http://schemas.microsoft.com/office/drawing/2014/main" id="{4FD0E6BC-DA7D-435A-BD16-2DE8472C75A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524147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F200E-5B50-4193-A420-F54B7CC5CF4E}"/>
              </a:ext>
            </a:extLst>
          </p:cNvPr>
          <p:cNvSpPr>
            <a:spLocks noGrp="1"/>
          </p:cNvSpPr>
          <p:nvPr>
            <p:ph type="title"/>
          </p:nvPr>
        </p:nvSpPr>
        <p:spPr/>
        <p:txBody>
          <a:bodyPr/>
          <a:lstStyle/>
          <a:p>
            <a:r>
              <a:rPr lang="en-US"/>
              <a:t>Instagram Stories Table | 2 profiles - 21 of 26</a:t>
            </a:r>
          </a:p>
        </p:txBody>
      </p:sp>
      <p:graphicFrame>
        <p:nvGraphicFramePr>
          <p:cNvPr id="5" name="Table Placeholder 4">
            <a:extLst>
              <a:ext uri="{FF2B5EF4-FFF2-40B4-BE49-F238E27FC236}">
                <a16:creationId xmlns:a16="http://schemas.microsoft.com/office/drawing/2014/main" id="{19AF10DB-20AF-4333-B1CC-0FD0CC405F4B}"/>
              </a:ext>
            </a:extLst>
          </p:cNvPr>
          <p:cNvGraphicFramePr>
            <a:graphicFrameLocks noGrp="1"/>
          </p:cNvGraphicFramePr>
          <p:nvPr>
            <p:ph type="tbl" sz="quarter" idx="13"/>
            <p:extLst>
              <p:ext uri="{D42A27DB-BD31-4B8C-83A1-F6EECF244321}">
                <p14:modId xmlns:p14="http://schemas.microsoft.com/office/powerpoint/2010/main" val="246758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93521023"/>
                    </a:ext>
                  </a:extLst>
                </a:gridCol>
                <a:gridCol w="493776">
                  <a:extLst>
                    <a:ext uri="{9D8B030D-6E8A-4147-A177-3AD203B41FA5}">
                      <a16:colId xmlns:a16="http://schemas.microsoft.com/office/drawing/2014/main" val="3277898073"/>
                    </a:ext>
                  </a:extLst>
                </a:gridCol>
                <a:gridCol w="658368">
                  <a:extLst>
                    <a:ext uri="{9D8B030D-6E8A-4147-A177-3AD203B41FA5}">
                      <a16:colId xmlns:a16="http://schemas.microsoft.com/office/drawing/2014/main" val="2450028135"/>
                    </a:ext>
                  </a:extLst>
                </a:gridCol>
                <a:gridCol w="740664">
                  <a:extLst>
                    <a:ext uri="{9D8B030D-6E8A-4147-A177-3AD203B41FA5}">
                      <a16:colId xmlns:a16="http://schemas.microsoft.com/office/drawing/2014/main" val="2763734526"/>
                    </a:ext>
                  </a:extLst>
                </a:gridCol>
                <a:gridCol w="246888">
                  <a:extLst>
                    <a:ext uri="{9D8B030D-6E8A-4147-A177-3AD203B41FA5}">
                      <a16:colId xmlns:a16="http://schemas.microsoft.com/office/drawing/2014/main" val="1645439190"/>
                    </a:ext>
                  </a:extLst>
                </a:gridCol>
                <a:gridCol w="246888">
                  <a:extLst>
                    <a:ext uri="{9D8B030D-6E8A-4147-A177-3AD203B41FA5}">
                      <a16:colId xmlns:a16="http://schemas.microsoft.com/office/drawing/2014/main" val="3986611856"/>
                    </a:ext>
                  </a:extLst>
                </a:gridCol>
                <a:gridCol w="246888">
                  <a:extLst>
                    <a:ext uri="{9D8B030D-6E8A-4147-A177-3AD203B41FA5}">
                      <a16:colId xmlns:a16="http://schemas.microsoft.com/office/drawing/2014/main" val="522126782"/>
                    </a:ext>
                  </a:extLst>
                </a:gridCol>
                <a:gridCol w="246888">
                  <a:extLst>
                    <a:ext uri="{9D8B030D-6E8A-4147-A177-3AD203B41FA5}">
                      <a16:colId xmlns:a16="http://schemas.microsoft.com/office/drawing/2014/main" val="260501800"/>
                    </a:ext>
                  </a:extLst>
                </a:gridCol>
                <a:gridCol w="246888">
                  <a:extLst>
                    <a:ext uri="{9D8B030D-6E8A-4147-A177-3AD203B41FA5}">
                      <a16:colId xmlns:a16="http://schemas.microsoft.com/office/drawing/2014/main" val="3257619654"/>
                    </a:ext>
                  </a:extLst>
                </a:gridCol>
                <a:gridCol w="246888">
                  <a:extLst>
                    <a:ext uri="{9D8B030D-6E8A-4147-A177-3AD203B41FA5}">
                      <a16:colId xmlns:a16="http://schemas.microsoft.com/office/drawing/2014/main" val="3208212376"/>
                    </a:ext>
                  </a:extLst>
                </a:gridCol>
                <a:gridCol w="246888">
                  <a:extLst>
                    <a:ext uri="{9D8B030D-6E8A-4147-A177-3AD203B41FA5}">
                      <a16:colId xmlns:a16="http://schemas.microsoft.com/office/drawing/2014/main" val="3700998302"/>
                    </a:ext>
                  </a:extLst>
                </a:gridCol>
                <a:gridCol w="246888">
                  <a:extLst>
                    <a:ext uri="{9D8B030D-6E8A-4147-A177-3AD203B41FA5}">
                      <a16:colId xmlns:a16="http://schemas.microsoft.com/office/drawing/2014/main" val="1592786862"/>
                    </a:ext>
                  </a:extLst>
                </a:gridCol>
                <a:gridCol w="246888">
                  <a:extLst>
                    <a:ext uri="{9D8B030D-6E8A-4147-A177-3AD203B41FA5}">
                      <a16:colId xmlns:a16="http://schemas.microsoft.com/office/drawing/2014/main" val="3877873808"/>
                    </a:ext>
                  </a:extLst>
                </a:gridCol>
                <a:gridCol w="246888">
                  <a:extLst>
                    <a:ext uri="{9D8B030D-6E8A-4147-A177-3AD203B41FA5}">
                      <a16:colId xmlns:a16="http://schemas.microsoft.com/office/drawing/2014/main" val="1075581709"/>
                    </a:ext>
                  </a:extLst>
                </a:gridCol>
                <a:gridCol w="246888">
                  <a:extLst>
                    <a:ext uri="{9D8B030D-6E8A-4147-A177-3AD203B41FA5}">
                      <a16:colId xmlns:a16="http://schemas.microsoft.com/office/drawing/2014/main" val="2797426357"/>
                    </a:ext>
                  </a:extLst>
                </a:gridCol>
                <a:gridCol w="246888">
                  <a:extLst>
                    <a:ext uri="{9D8B030D-6E8A-4147-A177-3AD203B41FA5}">
                      <a16:colId xmlns:a16="http://schemas.microsoft.com/office/drawing/2014/main" val="158143970"/>
                    </a:ext>
                  </a:extLst>
                </a:gridCol>
                <a:gridCol w="246888">
                  <a:extLst>
                    <a:ext uri="{9D8B030D-6E8A-4147-A177-3AD203B41FA5}">
                      <a16:colId xmlns:a16="http://schemas.microsoft.com/office/drawing/2014/main" val="1781138488"/>
                    </a:ext>
                  </a:extLst>
                </a:gridCol>
                <a:gridCol w="246888">
                  <a:extLst>
                    <a:ext uri="{9D8B030D-6E8A-4147-A177-3AD203B41FA5}">
                      <a16:colId xmlns:a16="http://schemas.microsoft.com/office/drawing/2014/main" val="2847463792"/>
                    </a:ext>
                  </a:extLst>
                </a:gridCol>
                <a:gridCol w="246888">
                  <a:extLst>
                    <a:ext uri="{9D8B030D-6E8A-4147-A177-3AD203B41FA5}">
                      <a16:colId xmlns:a16="http://schemas.microsoft.com/office/drawing/2014/main" val="2829485743"/>
                    </a:ext>
                  </a:extLst>
                </a:gridCol>
                <a:gridCol w="246888">
                  <a:extLst>
                    <a:ext uri="{9D8B030D-6E8A-4147-A177-3AD203B41FA5}">
                      <a16:colId xmlns:a16="http://schemas.microsoft.com/office/drawing/2014/main" val="3592055368"/>
                    </a:ext>
                  </a:extLst>
                </a:gridCol>
                <a:gridCol w="246888">
                  <a:extLst>
                    <a:ext uri="{9D8B030D-6E8A-4147-A177-3AD203B41FA5}">
                      <a16:colId xmlns:a16="http://schemas.microsoft.com/office/drawing/2014/main" val="608760509"/>
                    </a:ext>
                  </a:extLst>
                </a:gridCol>
                <a:gridCol w="246888">
                  <a:extLst>
                    <a:ext uri="{9D8B030D-6E8A-4147-A177-3AD203B41FA5}">
                      <a16:colId xmlns:a16="http://schemas.microsoft.com/office/drawing/2014/main" val="4034882899"/>
                    </a:ext>
                  </a:extLst>
                </a:gridCol>
                <a:gridCol w="246888">
                  <a:extLst>
                    <a:ext uri="{9D8B030D-6E8A-4147-A177-3AD203B41FA5}">
                      <a16:colId xmlns:a16="http://schemas.microsoft.com/office/drawing/2014/main" val="2217359324"/>
                    </a:ext>
                  </a:extLst>
                </a:gridCol>
                <a:gridCol w="246888">
                  <a:extLst>
                    <a:ext uri="{9D8B030D-6E8A-4147-A177-3AD203B41FA5}">
                      <a16:colId xmlns:a16="http://schemas.microsoft.com/office/drawing/2014/main" val="145205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2085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11:49:36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https://quintly-image-storage.s3.amazonaws.com/2a2549e5c3d46c4385321d2c3bc707e5/eeb60bd1131ab6ee783c5997191eb013.jpg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rafaelnadal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1.0989 %</a:t>
                      </a:r>
                    </a:p>
                  </a:txBody>
                  <a:tcPr/>
                </a:tc>
                <a:extLst>
                  <a:ext uri="{0D108BD9-81ED-4DB2-BD59-A6C34878D82A}">
                    <a16:rowId xmlns:a16="http://schemas.microsoft.com/office/drawing/2014/main" val="1645354703"/>
                  </a:ext>
                </a:extLst>
              </a:tr>
            </a:tbl>
          </a:graphicData>
        </a:graphic>
      </p:graphicFrame>
      <p:sp>
        <p:nvSpPr>
          <p:cNvPr id="4" name="Text Placeholder 3">
            <a:extLst>
              <a:ext uri="{FF2B5EF4-FFF2-40B4-BE49-F238E27FC236}">
                <a16:creationId xmlns:a16="http://schemas.microsoft.com/office/drawing/2014/main" id="{E722F424-951D-4479-87E6-EF10CD3B808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018462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79C9-DBA4-489D-A16B-2AA3847F44E1}"/>
              </a:ext>
            </a:extLst>
          </p:cNvPr>
          <p:cNvSpPr>
            <a:spLocks noGrp="1"/>
          </p:cNvSpPr>
          <p:nvPr>
            <p:ph type="title"/>
          </p:nvPr>
        </p:nvSpPr>
        <p:spPr/>
        <p:txBody>
          <a:bodyPr/>
          <a:lstStyle/>
          <a:p>
            <a:r>
              <a:rPr lang="en-US"/>
              <a:t>Instagram Stories Table | 2 profiles - 22 of 26</a:t>
            </a:r>
          </a:p>
        </p:txBody>
      </p:sp>
      <p:graphicFrame>
        <p:nvGraphicFramePr>
          <p:cNvPr id="5" name="Table Placeholder 4">
            <a:extLst>
              <a:ext uri="{FF2B5EF4-FFF2-40B4-BE49-F238E27FC236}">
                <a16:creationId xmlns:a16="http://schemas.microsoft.com/office/drawing/2014/main" id="{A6825611-991E-4AD8-8523-51FFAA78383F}"/>
              </a:ext>
            </a:extLst>
          </p:cNvPr>
          <p:cNvGraphicFramePr>
            <a:graphicFrameLocks noGrp="1"/>
          </p:cNvGraphicFramePr>
          <p:nvPr>
            <p:ph type="tbl" sz="quarter" idx="13"/>
            <p:extLst>
              <p:ext uri="{D42A27DB-BD31-4B8C-83A1-F6EECF244321}">
                <p14:modId xmlns:p14="http://schemas.microsoft.com/office/powerpoint/2010/main" val="94227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98307301"/>
                    </a:ext>
                  </a:extLst>
                </a:gridCol>
                <a:gridCol w="493776">
                  <a:extLst>
                    <a:ext uri="{9D8B030D-6E8A-4147-A177-3AD203B41FA5}">
                      <a16:colId xmlns:a16="http://schemas.microsoft.com/office/drawing/2014/main" val="1694394561"/>
                    </a:ext>
                  </a:extLst>
                </a:gridCol>
                <a:gridCol w="658368">
                  <a:extLst>
                    <a:ext uri="{9D8B030D-6E8A-4147-A177-3AD203B41FA5}">
                      <a16:colId xmlns:a16="http://schemas.microsoft.com/office/drawing/2014/main" val="1535138177"/>
                    </a:ext>
                  </a:extLst>
                </a:gridCol>
                <a:gridCol w="740664">
                  <a:extLst>
                    <a:ext uri="{9D8B030D-6E8A-4147-A177-3AD203B41FA5}">
                      <a16:colId xmlns:a16="http://schemas.microsoft.com/office/drawing/2014/main" val="1094292084"/>
                    </a:ext>
                  </a:extLst>
                </a:gridCol>
                <a:gridCol w="246888">
                  <a:extLst>
                    <a:ext uri="{9D8B030D-6E8A-4147-A177-3AD203B41FA5}">
                      <a16:colId xmlns:a16="http://schemas.microsoft.com/office/drawing/2014/main" val="3066119610"/>
                    </a:ext>
                  </a:extLst>
                </a:gridCol>
                <a:gridCol w="246888">
                  <a:extLst>
                    <a:ext uri="{9D8B030D-6E8A-4147-A177-3AD203B41FA5}">
                      <a16:colId xmlns:a16="http://schemas.microsoft.com/office/drawing/2014/main" val="3505170168"/>
                    </a:ext>
                  </a:extLst>
                </a:gridCol>
                <a:gridCol w="246888">
                  <a:extLst>
                    <a:ext uri="{9D8B030D-6E8A-4147-A177-3AD203B41FA5}">
                      <a16:colId xmlns:a16="http://schemas.microsoft.com/office/drawing/2014/main" val="3101728328"/>
                    </a:ext>
                  </a:extLst>
                </a:gridCol>
                <a:gridCol w="246888">
                  <a:extLst>
                    <a:ext uri="{9D8B030D-6E8A-4147-A177-3AD203B41FA5}">
                      <a16:colId xmlns:a16="http://schemas.microsoft.com/office/drawing/2014/main" val="2747449590"/>
                    </a:ext>
                  </a:extLst>
                </a:gridCol>
                <a:gridCol w="246888">
                  <a:extLst>
                    <a:ext uri="{9D8B030D-6E8A-4147-A177-3AD203B41FA5}">
                      <a16:colId xmlns:a16="http://schemas.microsoft.com/office/drawing/2014/main" val="2102711549"/>
                    </a:ext>
                  </a:extLst>
                </a:gridCol>
                <a:gridCol w="246888">
                  <a:extLst>
                    <a:ext uri="{9D8B030D-6E8A-4147-A177-3AD203B41FA5}">
                      <a16:colId xmlns:a16="http://schemas.microsoft.com/office/drawing/2014/main" val="2111396984"/>
                    </a:ext>
                  </a:extLst>
                </a:gridCol>
                <a:gridCol w="246888">
                  <a:extLst>
                    <a:ext uri="{9D8B030D-6E8A-4147-A177-3AD203B41FA5}">
                      <a16:colId xmlns:a16="http://schemas.microsoft.com/office/drawing/2014/main" val="1413967604"/>
                    </a:ext>
                  </a:extLst>
                </a:gridCol>
                <a:gridCol w="246888">
                  <a:extLst>
                    <a:ext uri="{9D8B030D-6E8A-4147-A177-3AD203B41FA5}">
                      <a16:colId xmlns:a16="http://schemas.microsoft.com/office/drawing/2014/main" val="104524193"/>
                    </a:ext>
                  </a:extLst>
                </a:gridCol>
                <a:gridCol w="246888">
                  <a:extLst>
                    <a:ext uri="{9D8B030D-6E8A-4147-A177-3AD203B41FA5}">
                      <a16:colId xmlns:a16="http://schemas.microsoft.com/office/drawing/2014/main" val="2478698963"/>
                    </a:ext>
                  </a:extLst>
                </a:gridCol>
                <a:gridCol w="246888">
                  <a:extLst>
                    <a:ext uri="{9D8B030D-6E8A-4147-A177-3AD203B41FA5}">
                      <a16:colId xmlns:a16="http://schemas.microsoft.com/office/drawing/2014/main" val="2531630061"/>
                    </a:ext>
                  </a:extLst>
                </a:gridCol>
                <a:gridCol w="246888">
                  <a:extLst>
                    <a:ext uri="{9D8B030D-6E8A-4147-A177-3AD203B41FA5}">
                      <a16:colId xmlns:a16="http://schemas.microsoft.com/office/drawing/2014/main" val="2142258246"/>
                    </a:ext>
                  </a:extLst>
                </a:gridCol>
                <a:gridCol w="246888">
                  <a:extLst>
                    <a:ext uri="{9D8B030D-6E8A-4147-A177-3AD203B41FA5}">
                      <a16:colId xmlns:a16="http://schemas.microsoft.com/office/drawing/2014/main" val="530833271"/>
                    </a:ext>
                  </a:extLst>
                </a:gridCol>
                <a:gridCol w="246888">
                  <a:extLst>
                    <a:ext uri="{9D8B030D-6E8A-4147-A177-3AD203B41FA5}">
                      <a16:colId xmlns:a16="http://schemas.microsoft.com/office/drawing/2014/main" val="2452623464"/>
                    </a:ext>
                  </a:extLst>
                </a:gridCol>
                <a:gridCol w="246888">
                  <a:extLst>
                    <a:ext uri="{9D8B030D-6E8A-4147-A177-3AD203B41FA5}">
                      <a16:colId xmlns:a16="http://schemas.microsoft.com/office/drawing/2014/main" val="677857997"/>
                    </a:ext>
                  </a:extLst>
                </a:gridCol>
                <a:gridCol w="246888">
                  <a:extLst>
                    <a:ext uri="{9D8B030D-6E8A-4147-A177-3AD203B41FA5}">
                      <a16:colId xmlns:a16="http://schemas.microsoft.com/office/drawing/2014/main" val="4177263255"/>
                    </a:ext>
                  </a:extLst>
                </a:gridCol>
                <a:gridCol w="246888">
                  <a:extLst>
                    <a:ext uri="{9D8B030D-6E8A-4147-A177-3AD203B41FA5}">
                      <a16:colId xmlns:a16="http://schemas.microsoft.com/office/drawing/2014/main" val="3062511735"/>
                    </a:ext>
                  </a:extLst>
                </a:gridCol>
                <a:gridCol w="246888">
                  <a:extLst>
                    <a:ext uri="{9D8B030D-6E8A-4147-A177-3AD203B41FA5}">
                      <a16:colId xmlns:a16="http://schemas.microsoft.com/office/drawing/2014/main" val="3925762984"/>
                    </a:ext>
                  </a:extLst>
                </a:gridCol>
                <a:gridCol w="246888">
                  <a:extLst>
                    <a:ext uri="{9D8B030D-6E8A-4147-A177-3AD203B41FA5}">
                      <a16:colId xmlns:a16="http://schemas.microsoft.com/office/drawing/2014/main" val="1316668911"/>
                    </a:ext>
                  </a:extLst>
                </a:gridCol>
                <a:gridCol w="246888">
                  <a:extLst>
                    <a:ext uri="{9D8B030D-6E8A-4147-A177-3AD203B41FA5}">
                      <a16:colId xmlns:a16="http://schemas.microsoft.com/office/drawing/2014/main" val="1184538159"/>
                    </a:ext>
                  </a:extLst>
                </a:gridCol>
                <a:gridCol w="246888">
                  <a:extLst>
                    <a:ext uri="{9D8B030D-6E8A-4147-A177-3AD203B41FA5}">
                      <a16:colId xmlns:a16="http://schemas.microsoft.com/office/drawing/2014/main" val="422963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0229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zelhotels - 2023-06-29 11:48:41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https://quintly-image-storage.s3.amazonaws.com/2a2549e5c3d46c4385321d2c3bc707e5/8621d1634e623af3ebaf37a7b5faa9e5.jpg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rafaelnadal
Ayer 2133
@ZELHOTELS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1.0507 %</a:t>
                      </a:r>
                    </a:p>
                  </a:txBody>
                  <a:tcPr/>
                </a:tc>
                <a:extLst>
                  <a:ext uri="{0D108BD9-81ED-4DB2-BD59-A6C34878D82A}">
                    <a16:rowId xmlns:a16="http://schemas.microsoft.com/office/drawing/2014/main" val="1727924901"/>
                  </a:ext>
                </a:extLst>
              </a:tr>
            </a:tbl>
          </a:graphicData>
        </a:graphic>
      </p:graphicFrame>
      <p:sp>
        <p:nvSpPr>
          <p:cNvPr id="4" name="Text Placeholder 3">
            <a:extLst>
              <a:ext uri="{FF2B5EF4-FFF2-40B4-BE49-F238E27FC236}">
                <a16:creationId xmlns:a16="http://schemas.microsoft.com/office/drawing/2014/main" id="{2A9CF338-D54C-42C7-9CA5-60A0DCD5EB6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1121886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A3C4F-148F-4052-BEFB-C8B78DBF5388}"/>
              </a:ext>
            </a:extLst>
          </p:cNvPr>
          <p:cNvSpPr>
            <a:spLocks noGrp="1"/>
          </p:cNvSpPr>
          <p:nvPr>
            <p:ph type="title"/>
          </p:nvPr>
        </p:nvSpPr>
        <p:spPr/>
        <p:txBody>
          <a:bodyPr/>
          <a:lstStyle/>
          <a:p>
            <a:r>
              <a:rPr lang="en-US"/>
              <a:t>Instagram Stories Table | 2 profiles - 23 of 26</a:t>
            </a:r>
          </a:p>
        </p:txBody>
      </p:sp>
      <p:graphicFrame>
        <p:nvGraphicFramePr>
          <p:cNvPr id="5" name="Table Placeholder 4">
            <a:extLst>
              <a:ext uri="{FF2B5EF4-FFF2-40B4-BE49-F238E27FC236}">
                <a16:creationId xmlns:a16="http://schemas.microsoft.com/office/drawing/2014/main" id="{B184A901-20D5-4FE2-AE4A-895A7DDED579}"/>
              </a:ext>
            </a:extLst>
          </p:cNvPr>
          <p:cNvGraphicFramePr>
            <a:graphicFrameLocks noGrp="1"/>
          </p:cNvGraphicFramePr>
          <p:nvPr>
            <p:ph type="tbl" sz="quarter" idx="13"/>
            <p:extLst>
              <p:ext uri="{D42A27DB-BD31-4B8C-83A1-F6EECF244321}">
                <p14:modId xmlns:p14="http://schemas.microsoft.com/office/powerpoint/2010/main" val="74646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35310239"/>
                    </a:ext>
                  </a:extLst>
                </a:gridCol>
                <a:gridCol w="493776">
                  <a:extLst>
                    <a:ext uri="{9D8B030D-6E8A-4147-A177-3AD203B41FA5}">
                      <a16:colId xmlns:a16="http://schemas.microsoft.com/office/drawing/2014/main" val="2546813913"/>
                    </a:ext>
                  </a:extLst>
                </a:gridCol>
                <a:gridCol w="658368">
                  <a:extLst>
                    <a:ext uri="{9D8B030D-6E8A-4147-A177-3AD203B41FA5}">
                      <a16:colId xmlns:a16="http://schemas.microsoft.com/office/drawing/2014/main" val="4202224637"/>
                    </a:ext>
                  </a:extLst>
                </a:gridCol>
                <a:gridCol w="740664">
                  <a:extLst>
                    <a:ext uri="{9D8B030D-6E8A-4147-A177-3AD203B41FA5}">
                      <a16:colId xmlns:a16="http://schemas.microsoft.com/office/drawing/2014/main" val="3831341158"/>
                    </a:ext>
                  </a:extLst>
                </a:gridCol>
                <a:gridCol w="246888">
                  <a:extLst>
                    <a:ext uri="{9D8B030D-6E8A-4147-A177-3AD203B41FA5}">
                      <a16:colId xmlns:a16="http://schemas.microsoft.com/office/drawing/2014/main" val="4275136045"/>
                    </a:ext>
                  </a:extLst>
                </a:gridCol>
                <a:gridCol w="246888">
                  <a:extLst>
                    <a:ext uri="{9D8B030D-6E8A-4147-A177-3AD203B41FA5}">
                      <a16:colId xmlns:a16="http://schemas.microsoft.com/office/drawing/2014/main" val="2113195624"/>
                    </a:ext>
                  </a:extLst>
                </a:gridCol>
                <a:gridCol w="246888">
                  <a:extLst>
                    <a:ext uri="{9D8B030D-6E8A-4147-A177-3AD203B41FA5}">
                      <a16:colId xmlns:a16="http://schemas.microsoft.com/office/drawing/2014/main" val="3536306899"/>
                    </a:ext>
                  </a:extLst>
                </a:gridCol>
                <a:gridCol w="246888">
                  <a:extLst>
                    <a:ext uri="{9D8B030D-6E8A-4147-A177-3AD203B41FA5}">
                      <a16:colId xmlns:a16="http://schemas.microsoft.com/office/drawing/2014/main" val="3711668936"/>
                    </a:ext>
                  </a:extLst>
                </a:gridCol>
                <a:gridCol w="246888">
                  <a:extLst>
                    <a:ext uri="{9D8B030D-6E8A-4147-A177-3AD203B41FA5}">
                      <a16:colId xmlns:a16="http://schemas.microsoft.com/office/drawing/2014/main" val="1347340572"/>
                    </a:ext>
                  </a:extLst>
                </a:gridCol>
                <a:gridCol w="246888">
                  <a:extLst>
                    <a:ext uri="{9D8B030D-6E8A-4147-A177-3AD203B41FA5}">
                      <a16:colId xmlns:a16="http://schemas.microsoft.com/office/drawing/2014/main" val="1523396462"/>
                    </a:ext>
                  </a:extLst>
                </a:gridCol>
                <a:gridCol w="246888">
                  <a:extLst>
                    <a:ext uri="{9D8B030D-6E8A-4147-A177-3AD203B41FA5}">
                      <a16:colId xmlns:a16="http://schemas.microsoft.com/office/drawing/2014/main" val="1995366192"/>
                    </a:ext>
                  </a:extLst>
                </a:gridCol>
                <a:gridCol w="246888">
                  <a:extLst>
                    <a:ext uri="{9D8B030D-6E8A-4147-A177-3AD203B41FA5}">
                      <a16:colId xmlns:a16="http://schemas.microsoft.com/office/drawing/2014/main" val="3921278396"/>
                    </a:ext>
                  </a:extLst>
                </a:gridCol>
                <a:gridCol w="246888">
                  <a:extLst>
                    <a:ext uri="{9D8B030D-6E8A-4147-A177-3AD203B41FA5}">
                      <a16:colId xmlns:a16="http://schemas.microsoft.com/office/drawing/2014/main" val="47223094"/>
                    </a:ext>
                  </a:extLst>
                </a:gridCol>
                <a:gridCol w="246888">
                  <a:extLst>
                    <a:ext uri="{9D8B030D-6E8A-4147-A177-3AD203B41FA5}">
                      <a16:colId xmlns:a16="http://schemas.microsoft.com/office/drawing/2014/main" val="1132102075"/>
                    </a:ext>
                  </a:extLst>
                </a:gridCol>
                <a:gridCol w="246888">
                  <a:extLst>
                    <a:ext uri="{9D8B030D-6E8A-4147-A177-3AD203B41FA5}">
                      <a16:colId xmlns:a16="http://schemas.microsoft.com/office/drawing/2014/main" val="1232707108"/>
                    </a:ext>
                  </a:extLst>
                </a:gridCol>
                <a:gridCol w="246888">
                  <a:extLst>
                    <a:ext uri="{9D8B030D-6E8A-4147-A177-3AD203B41FA5}">
                      <a16:colId xmlns:a16="http://schemas.microsoft.com/office/drawing/2014/main" val="2453803054"/>
                    </a:ext>
                  </a:extLst>
                </a:gridCol>
                <a:gridCol w="246888">
                  <a:extLst>
                    <a:ext uri="{9D8B030D-6E8A-4147-A177-3AD203B41FA5}">
                      <a16:colId xmlns:a16="http://schemas.microsoft.com/office/drawing/2014/main" val="3550270356"/>
                    </a:ext>
                  </a:extLst>
                </a:gridCol>
                <a:gridCol w="246888">
                  <a:extLst>
                    <a:ext uri="{9D8B030D-6E8A-4147-A177-3AD203B41FA5}">
                      <a16:colId xmlns:a16="http://schemas.microsoft.com/office/drawing/2014/main" val="4184975770"/>
                    </a:ext>
                  </a:extLst>
                </a:gridCol>
                <a:gridCol w="246888">
                  <a:extLst>
                    <a:ext uri="{9D8B030D-6E8A-4147-A177-3AD203B41FA5}">
                      <a16:colId xmlns:a16="http://schemas.microsoft.com/office/drawing/2014/main" val="1213246318"/>
                    </a:ext>
                  </a:extLst>
                </a:gridCol>
                <a:gridCol w="246888">
                  <a:extLst>
                    <a:ext uri="{9D8B030D-6E8A-4147-A177-3AD203B41FA5}">
                      <a16:colId xmlns:a16="http://schemas.microsoft.com/office/drawing/2014/main" val="1478080607"/>
                    </a:ext>
                  </a:extLst>
                </a:gridCol>
                <a:gridCol w="246888">
                  <a:extLst>
                    <a:ext uri="{9D8B030D-6E8A-4147-A177-3AD203B41FA5}">
                      <a16:colId xmlns:a16="http://schemas.microsoft.com/office/drawing/2014/main" val="184863709"/>
                    </a:ext>
                  </a:extLst>
                </a:gridCol>
                <a:gridCol w="246888">
                  <a:extLst>
                    <a:ext uri="{9D8B030D-6E8A-4147-A177-3AD203B41FA5}">
                      <a16:colId xmlns:a16="http://schemas.microsoft.com/office/drawing/2014/main" val="2602225356"/>
                    </a:ext>
                  </a:extLst>
                </a:gridCol>
                <a:gridCol w="246888">
                  <a:extLst>
                    <a:ext uri="{9D8B030D-6E8A-4147-A177-3AD203B41FA5}">
                      <a16:colId xmlns:a16="http://schemas.microsoft.com/office/drawing/2014/main" val="2008288535"/>
                    </a:ext>
                  </a:extLst>
                </a:gridCol>
                <a:gridCol w="246888">
                  <a:extLst>
                    <a:ext uri="{9D8B030D-6E8A-4147-A177-3AD203B41FA5}">
                      <a16:colId xmlns:a16="http://schemas.microsoft.com/office/drawing/2014/main" val="2162427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7586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- 2023-06-29 00:02:10</a:t>
                      </a:r>
                      <a:r>
                        <a:rPr kumimoji="0" lang="en-US" sz="1000" b="0" i="0" u="none" strike="noStrike" kern="1200" cap="none" spc="0" normalizeH="0" baseline="0" noProof="0">
                          <a:ln>
                            <a:noFill/>
                          </a:ln>
                          <a:solidFill>
                            <a:prstClr val="black"/>
                          </a:solidFill>
                          <a:effectLst/>
                          <a:uLnTx/>
                          <a:uFillTx/>
                          <a:latin typeface="Calibri"/>
                          <a:ea typeface="+mn-ea"/>
                          <a:cs typeface="+mn-cs"/>
                        </a:rPr>
                        <a:t>
 good night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https://quintly-image-storage.s3.amazonaws.com/2a2549e5c3d46c4385321d2c3bc707e5/a58df5f62725f7d8a78bdabc6e31c6aa.jpg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good night
THEMED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0.9064 %</a:t>
                      </a:r>
                    </a:p>
                  </a:txBody>
                  <a:tcPr/>
                </a:tc>
                <a:extLst>
                  <a:ext uri="{0D108BD9-81ED-4DB2-BD59-A6C34878D82A}">
                    <a16:rowId xmlns:a16="http://schemas.microsoft.com/office/drawing/2014/main" val="599798212"/>
                  </a:ext>
                </a:extLst>
              </a:tr>
            </a:tbl>
          </a:graphicData>
        </a:graphic>
      </p:graphicFrame>
      <p:sp>
        <p:nvSpPr>
          <p:cNvPr id="4" name="Text Placeholder 3">
            <a:extLst>
              <a:ext uri="{FF2B5EF4-FFF2-40B4-BE49-F238E27FC236}">
                <a16:creationId xmlns:a16="http://schemas.microsoft.com/office/drawing/2014/main" id="{1250162B-90E3-4651-AD55-09C895A61D1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978260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5EAC-B63A-491D-9CAB-67D2FD009C34}"/>
              </a:ext>
            </a:extLst>
          </p:cNvPr>
          <p:cNvSpPr>
            <a:spLocks noGrp="1"/>
          </p:cNvSpPr>
          <p:nvPr>
            <p:ph type="title"/>
          </p:nvPr>
        </p:nvSpPr>
        <p:spPr/>
        <p:txBody>
          <a:bodyPr/>
          <a:lstStyle/>
          <a:p>
            <a:r>
              <a:rPr lang="en-US"/>
              <a:t>Instagram Stories Table | 2 profiles - 24 of 26</a:t>
            </a:r>
          </a:p>
        </p:txBody>
      </p:sp>
      <p:graphicFrame>
        <p:nvGraphicFramePr>
          <p:cNvPr id="5" name="Table Placeholder 4">
            <a:extLst>
              <a:ext uri="{FF2B5EF4-FFF2-40B4-BE49-F238E27FC236}">
                <a16:creationId xmlns:a16="http://schemas.microsoft.com/office/drawing/2014/main" id="{53347316-1AF7-477F-9178-5A522BD63E84}"/>
              </a:ext>
            </a:extLst>
          </p:cNvPr>
          <p:cNvGraphicFramePr>
            <a:graphicFrameLocks noGrp="1"/>
          </p:cNvGraphicFramePr>
          <p:nvPr>
            <p:ph type="tbl" sz="quarter" idx="13"/>
            <p:extLst>
              <p:ext uri="{D42A27DB-BD31-4B8C-83A1-F6EECF244321}">
                <p14:modId xmlns:p14="http://schemas.microsoft.com/office/powerpoint/2010/main" val="280014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31427883"/>
                    </a:ext>
                  </a:extLst>
                </a:gridCol>
                <a:gridCol w="493776">
                  <a:extLst>
                    <a:ext uri="{9D8B030D-6E8A-4147-A177-3AD203B41FA5}">
                      <a16:colId xmlns:a16="http://schemas.microsoft.com/office/drawing/2014/main" val="1843120576"/>
                    </a:ext>
                  </a:extLst>
                </a:gridCol>
                <a:gridCol w="658368">
                  <a:extLst>
                    <a:ext uri="{9D8B030D-6E8A-4147-A177-3AD203B41FA5}">
                      <a16:colId xmlns:a16="http://schemas.microsoft.com/office/drawing/2014/main" val="3517937711"/>
                    </a:ext>
                  </a:extLst>
                </a:gridCol>
                <a:gridCol w="740664">
                  <a:extLst>
                    <a:ext uri="{9D8B030D-6E8A-4147-A177-3AD203B41FA5}">
                      <a16:colId xmlns:a16="http://schemas.microsoft.com/office/drawing/2014/main" val="195349636"/>
                    </a:ext>
                  </a:extLst>
                </a:gridCol>
                <a:gridCol w="246888">
                  <a:extLst>
                    <a:ext uri="{9D8B030D-6E8A-4147-A177-3AD203B41FA5}">
                      <a16:colId xmlns:a16="http://schemas.microsoft.com/office/drawing/2014/main" val="487278872"/>
                    </a:ext>
                  </a:extLst>
                </a:gridCol>
                <a:gridCol w="246888">
                  <a:extLst>
                    <a:ext uri="{9D8B030D-6E8A-4147-A177-3AD203B41FA5}">
                      <a16:colId xmlns:a16="http://schemas.microsoft.com/office/drawing/2014/main" val="1012372050"/>
                    </a:ext>
                  </a:extLst>
                </a:gridCol>
                <a:gridCol w="246888">
                  <a:extLst>
                    <a:ext uri="{9D8B030D-6E8A-4147-A177-3AD203B41FA5}">
                      <a16:colId xmlns:a16="http://schemas.microsoft.com/office/drawing/2014/main" val="2694088975"/>
                    </a:ext>
                  </a:extLst>
                </a:gridCol>
                <a:gridCol w="246888">
                  <a:extLst>
                    <a:ext uri="{9D8B030D-6E8A-4147-A177-3AD203B41FA5}">
                      <a16:colId xmlns:a16="http://schemas.microsoft.com/office/drawing/2014/main" val="1901122127"/>
                    </a:ext>
                  </a:extLst>
                </a:gridCol>
                <a:gridCol w="246888">
                  <a:extLst>
                    <a:ext uri="{9D8B030D-6E8A-4147-A177-3AD203B41FA5}">
                      <a16:colId xmlns:a16="http://schemas.microsoft.com/office/drawing/2014/main" val="418021281"/>
                    </a:ext>
                  </a:extLst>
                </a:gridCol>
                <a:gridCol w="246888">
                  <a:extLst>
                    <a:ext uri="{9D8B030D-6E8A-4147-A177-3AD203B41FA5}">
                      <a16:colId xmlns:a16="http://schemas.microsoft.com/office/drawing/2014/main" val="2807449027"/>
                    </a:ext>
                  </a:extLst>
                </a:gridCol>
                <a:gridCol w="246888">
                  <a:extLst>
                    <a:ext uri="{9D8B030D-6E8A-4147-A177-3AD203B41FA5}">
                      <a16:colId xmlns:a16="http://schemas.microsoft.com/office/drawing/2014/main" val="520094465"/>
                    </a:ext>
                  </a:extLst>
                </a:gridCol>
                <a:gridCol w="246888">
                  <a:extLst>
                    <a:ext uri="{9D8B030D-6E8A-4147-A177-3AD203B41FA5}">
                      <a16:colId xmlns:a16="http://schemas.microsoft.com/office/drawing/2014/main" val="479776777"/>
                    </a:ext>
                  </a:extLst>
                </a:gridCol>
                <a:gridCol w="246888">
                  <a:extLst>
                    <a:ext uri="{9D8B030D-6E8A-4147-A177-3AD203B41FA5}">
                      <a16:colId xmlns:a16="http://schemas.microsoft.com/office/drawing/2014/main" val="797589122"/>
                    </a:ext>
                  </a:extLst>
                </a:gridCol>
                <a:gridCol w="246888">
                  <a:extLst>
                    <a:ext uri="{9D8B030D-6E8A-4147-A177-3AD203B41FA5}">
                      <a16:colId xmlns:a16="http://schemas.microsoft.com/office/drawing/2014/main" val="1435311973"/>
                    </a:ext>
                  </a:extLst>
                </a:gridCol>
                <a:gridCol w="246888">
                  <a:extLst>
                    <a:ext uri="{9D8B030D-6E8A-4147-A177-3AD203B41FA5}">
                      <a16:colId xmlns:a16="http://schemas.microsoft.com/office/drawing/2014/main" val="1796470172"/>
                    </a:ext>
                  </a:extLst>
                </a:gridCol>
                <a:gridCol w="246888">
                  <a:extLst>
                    <a:ext uri="{9D8B030D-6E8A-4147-A177-3AD203B41FA5}">
                      <a16:colId xmlns:a16="http://schemas.microsoft.com/office/drawing/2014/main" val="4142639306"/>
                    </a:ext>
                  </a:extLst>
                </a:gridCol>
                <a:gridCol w="246888">
                  <a:extLst>
                    <a:ext uri="{9D8B030D-6E8A-4147-A177-3AD203B41FA5}">
                      <a16:colId xmlns:a16="http://schemas.microsoft.com/office/drawing/2014/main" val="1677881146"/>
                    </a:ext>
                  </a:extLst>
                </a:gridCol>
                <a:gridCol w="246888">
                  <a:extLst>
                    <a:ext uri="{9D8B030D-6E8A-4147-A177-3AD203B41FA5}">
                      <a16:colId xmlns:a16="http://schemas.microsoft.com/office/drawing/2014/main" val="3229926653"/>
                    </a:ext>
                  </a:extLst>
                </a:gridCol>
                <a:gridCol w="246888">
                  <a:extLst>
                    <a:ext uri="{9D8B030D-6E8A-4147-A177-3AD203B41FA5}">
                      <a16:colId xmlns:a16="http://schemas.microsoft.com/office/drawing/2014/main" val="1106036900"/>
                    </a:ext>
                  </a:extLst>
                </a:gridCol>
                <a:gridCol w="246888">
                  <a:extLst>
                    <a:ext uri="{9D8B030D-6E8A-4147-A177-3AD203B41FA5}">
                      <a16:colId xmlns:a16="http://schemas.microsoft.com/office/drawing/2014/main" val="2118744107"/>
                    </a:ext>
                  </a:extLst>
                </a:gridCol>
                <a:gridCol w="246888">
                  <a:extLst>
                    <a:ext uri="{9D8B030D-6E8A-4147-A177-3AD203B41FA5}">
                      <a16:colId xmlns:a16="http://schemas.microsoft.com/office/drawing/2014/main" val="12824485"/>
                    </a:ext>
                  </a:extLst>
                </a:gridCol>
                <a:gridCol w="246888">
                  <a:extLst>
                    <a:ext uri="{9D8B030D-6E8A-4147-A177-3AD203B41FA5}">
                      <a16:colId xmlns:a16="http://schemas.microsoft.com/office/drawing/2014/main" val="4150840371"/>
                    </a:ext>
                  </a:extLst>
                </a:gridCol>
                <a:gridCol w="246888">
                  <a:extLst>
                    <a:ext uri="{9D8B030D-6E8A-4147-A177-3AD203B41FA5}">
                      <a16:colId xmlns:a16="http://schemas.microsoft.com/office/drawing/2014/main" val="1511435958"/>
                    </a:ext>
                  </a:extLst>
                </a:gridCol>
                <a:gridCol w="246888">
                  <a:extLst>
                    <a:ext uri="{9D8B030D-6E8A-4147-A177-3AD203B41FA5}">
                      <a16:colId xmlns:a16="http://schemas.microsoft.com/office/drawing/2014/main" val="346279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4191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- 2023-06-28 23:59:47</a:t>
                      </a:r>
                      <a:r>
                        <a:rPr kumimoji="0" lang="en-US" sz="1000" b="0" i="0" u="none" strike="noStrike" kern="1200" cap="none" spc="0" normalizeH="0" baseline="0" noProof="0">
                          <a:ln>
                            <a:noFill/>
                          </a:ln>
                          <a:solidFill>
                            <a:prstClr val="black"/>
                          </a:solidFill>
                          <a:effectLst/>
                          <a:uLnTx/>
                          <a:uFillTx/>
                          <a:latin typeface="Calibri"/>
                          <a:ea typeface="+mn-ea"/>
                          <a:cs typeface="+mn-cs"/>
                        </a:rPr>
                        <a:t>
 🥂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https://quintly-image-storage.s3.amazonaws.com/2a2549e5c3d46c4385321d2c3bc707e5/e29c1a1b3abfe05041cdfcb2d1cf87a2.jpg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ZEL MALLORCA
#ZelHotels
BACARO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1.0557 %</a:t>
                      </a:r>
                    </a:p>
                  </a:txBody>
                  <a:tcPr/>
                </a:tc>
                <a:extLst>
                  <a:ext uri="{0D108BD9-81ED-4DB2-BD59-A6C34878D82A}">
                    <a16:rowId xmlns:a16="http://schemas.microsoft.com/office/drawing/2014/main" val="2725445888"/>
                  </a:ext>
                </a:extLst>
              </a:tr>
            </a:tbl>
          </a:graphicData>
        </a:graphic>
      </p:graphicFrame>
      <p:sp>
        <p:nvSpPr>
          <p:cNvPr id="4" name="Text Placeholder 3">
            <a:extLst>
              <a:ext uri="{FF2B5EF4-FFF2-40B4-BE49-F238E27FC236}">
                <a16:creationId xmlns:a16="http://schemas.microsoft.com/office/drawing/2014/main" id="{63D5CB24-D431-49BC-B88F-D8163F2B3A3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0840554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073F-25E4-40BE-B1C6-BE43DAF50295}"/>
              </a:ext>
            </a:extLst>
          </p:cNvPr>
          <p:cNvSpPr>
            <a:spLocks noGrp="1"/>
          </p:cNvSpPr>
          <p:nvPr>
            <p:ph type="title"/>
          </p:nvPr>
        </p:nvSpPr>
        <p:spPr/>
        <p:txBody>
          <a:bodyPr/>
          <a:lstStyle/>
          <a:p>
            <a:r>
              <a:rPr lang="en-US"/>
              <a:t>Instagram Stories Table | 2 profiles - 25 of 26</a:t>
            </a:r>
          </a:p>
        </p:txBody>
      </p:sp>
      <p:graphicFrame>
        <p:nvGraphicFramePr>
          <p:cNvPr id="5" name="Table Placeholder 4">
            <a:extLst>
              <a:ext uri="{FF2B5EF4-FFF2-40B4-BE49-F238E27FC236}">
                <a16:creationId xmlns:a16="http://schemas.microsoft.com/office/drawing/2014/main" id="{4F7EAA9C-A60F-4697-9B8C-75BFA609A62E}"/>
              </a:ext>
            </a:extLst>
          </p:cNvPr>
          <p:cNvGraphicFramePr>
            <a:graphicFrameLocks noGrp="1"/>
          </p:cNvGraphicFramePr>
          <p:nvPr>
            <p:ph type="tbl" sz="quarter" idx="13"/>
            <p:extLst>
              <p:ext uri="{D42A27DB-BD31-4B8C-83A1-F6EECF244321}">
                <p14:modId xmlns:p14="http://schemas.microsoft.com/office/powerpoint/2010/main" val="4065866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8934864"/>
                    </a:ext>
                  </a:extLst>
                </a:gridCol>
                <a:gridCol w="493776">
                  <a:extLst>
                    <a:ext uri="{9D8B030D-6E8A-4147-A177-3AD203B41FA5}">
                      <a16:colId xmlns:a16="http://schemas.microsoft.com/office/drawing/2014/main" val="2991326177"/>
                    </a:ext>
                  </a:extLst>
                </a:gridCol>
                <a:gridCol w="658368">
                  <a:extLst>
                    <a:ext uri="{9D8B030D-6E8A-4147-A177-3AD203B41FA5}">
                      <a16:colId xmlns:a16="http://schemas.microsoft.com/office/drawing/2014/main" val="3195121315"/>
                    </a:ext>
                  </a:extLst>
                </a:gridCol>
                <a:gridCol w="740664">
                  <a:extLst>
                    <a:ext uri="{9D8B030D-6E8A-4147-A177-3AD203B41FA5}">
                      <a16:colId xmlns:a16="http://schemas.microsoft.com/office/drawing/2014/main" val="2704293576"/>
                    </a:ext>
                  </a:extLst>
                </a:gridCol>
                <a:gridCol w="246888">
                  <a:extLst>
                    <a:ext uri="{9D8B030D-6E8A-4147-A177-3AD203B41FA5}">
                      <a16:colId xmlns:a16="http://schemas.microsoft.com/office/drawing/2014/main" val="109856363"/>
                    </a:ext>
                  </a:extLst>
                </a:gridCol>
                <a:gridCol w="246888">
                  <a:extLst>
                    <a:ext uri="{9D8B030D-6E8A-4147-A177-3AD203B41FA5}">
                      <a16:colId xmlns:a16="http://schemas.microsoft.com/office/drawing/2014/main" val="2992219158"/>
                    </a:ext>
                  </a:extLst>
                </a:gridCol>
                <a:gridCol w="246888">
                  <a:extLst>
                    <a:ext uri="{9D8B030D-6E8A-4147-A177-3AD203B41FA5}">
                      <a16:colId xmlns:a16="http://schemas.microsoft.com/office/drawing/2014/main" val="1758742590"/>
                    </a:ext>
                  </a:extLst>
                </a:gridCol>
                <a:gridCol w="246888">
                  <a:extLst>
                    <a:ext uri="{9D8B030D-6E8A-4147-A177-3AD203B41FA5}">
                      <a16:colId xmlns:a16="http://schemas.microsoft.com/office/drawing/2014/main" val="4092177172"/>
                    </a:ext>
                  </a:extLst>
                </a:gridCol>
                <a:gridCol w="246888">
                  <a:extLst>
                    <a:ext uri="{9D8B030D-6E8A-4147-A177-3AD203B41FA5}">
                      <a16:colId xmlns:a16="http://schemas.microsoft.com/office/drawing/2014/main" val="362904822"/>
                    </a:ext>
                  </a:extLst>
                </a:gridCol>
                <a:gridCol w="246888">
                  <a:extLst>
                    <a:ext uri="{9D8B030D-6E8A-4147-A177-3AD203B41FA5}">
                      <a16:colId xmlns:a16="http://schemas.microsoft.com/office/drawing/2014/main" val="2215925168"/>
                    </a:ext>
                  </a:extLst>
                </a:gridCol>
                <a:gridCol w="246888">
                  <a:extLst>
                    <a:ext uri="{9D8B030D-6E8A-4147-A177-3AD203B41FA5}">
                      <a16:colId xmlns:a16="http://schemas.microsoft.com/office/drawing/2014/main" val="2633876015"/>
                    </a:ext>
                  </a:extLst>
                </a:gridCol>
                <a:gridCol w="246888">
                  <a:extLst>
                    <a:ext uri="{9D8B030D-6E8A-4147-A177-3AD203B41FA5}">
                      <a16:colId xmlns:a16="http://schemas.microsoft.com/office/drawing/2014/main" val="3981083576"/>
                    </a:ext>
                  </a:extLst>
                </a:gridCol>
                <a:gridCol w="246888">
                  <a:extLst>
                    <a:ext uri="{9D8B030D-6E8A-4147-A177-3AD203B41FA5}">
                      <a16:colId xmlns:a16="http://schemas.microsoft.com/office/drawing/2014/main" val="1292829225"/>
                    </a:ext>
                  </a:extLst>
                </a:gridCol>
                <a:gridCol w="246888">
                  <a:extLst>
                    <a:ext uri="{9D8B030D-6E8A-4147-A177-3AD203B41FA5}">
                      <a16:colId xmlns:a16="http://schemas.microsoft.com/office/drawing/2014/main" val="753005075"/>
                    </a:ext>
                  </a:extLst>
                </a:gridCol>
                <a:gridCol w="246888">
                  <a:extLst>
                    <a:ext uri="{9D8B030D-6E8A-4147-A177-3AD203B41FA5}">
                      <a16:colId xmlns:a16="http://schemas.microsoft.com/office/drawing/2014/main" val="1581026851"/>
                    </a:ext>
                  </a:extLst>
                </a:gridCol>
                <a:gridCol w="246888">
                  <a:extLst>
                    <a:ext uri="{9D8B030D-6E8A-4147-A177-3AD203B41FA5}">
                      <a16:colId xmlns:a16="http://schemas.microsoft.com/office/drawing/2014/main" val="3276594230"/>
                    </a:ext>
                  </a:extLst>
                </a:gridCol>
                <a:gridCol w="246888">
                  <a:extLst>
                    <a:ext uri="{9D8B030D-6E8A-4147-A177-3AD203B41FA5}">
                      <a16:colId xmlns:a16="http://schemas.microsoft.com/office/drawing/2014/main" val="3402277674"/>
                    </a:ext>
                  </a:extLst>
                </a:gridCol>
                <a:gridCol w="246888">
                  <a:extLst>
                    <a:ext uri="{9D8B030D-6E8A-4147-A177-3AD203B41FA5}">
                      <a16:colId xmlns:a16="http://schemas.microsoft.com/office/drawing/2014/main" val="635229840"/>
                    </a:ext>
                  </a:extLst>
                </a:gridCol>
                <a:gridCol w="246888">
                  <a:extLst>
                    <a:ext uri="{9D8B030D-6E8A-4147-A177-3AD203B41FA5}">
                      <a16:colId xmlns:a16="http://schemas.microsoft.com/office/drawing/2014/main" val="1991288594"/>
                    </a:ext>
                  </a:extLst>
                </a:gridCol>
                <a:gridCol w="246888">
                  <a:extLst>
                    <a:ext uri="{9D8B030D-6E8A-4147-A177-3AD203B41FA5}">
                      <a16:colId xmlns:a16="http://schemas.microsoft.com/office/drawing/2014/main" val="1146283247"/>
                    </a:ext>
                  </a:extLst>
                </a:gridCol>
                <a:gridCol w="246888">
                  <a:extLst>
                    <a:ext uri="{9D8B030D-6E8A-4147-A177-3AD203B41FA5}">
                      <a16:colId xmlns:a16="http://schemas.microsoft.com/office/drawing/2014/main" val="3244323826"/>
                    </a:ext>
                  </a:extLst>
                </a:gridCol>
                <a:gridCol w="246888">
                  <a:extLst>
                    <a:ext uri="{9D8B030D-6E8A-4147-A177-3AD203B41FA5}">
                      <a16:colId xmlns:a16="http://schemas.microsoft.com/office/drawing/2014/main" val="2442708056"/>
                    </a:ext>
                  </a:extLst>
                </a:gridCol>
                <a:gridCol w="246888">
                  <a:extLst>
                    <a:ext uri="{9D8B030D-6E8A-4147-A177-3AD203B41FA5}">
                      <a16:colId xmlns:a16="http://schemas.microsoft.com/office/drawing/2014/main" val="1176974662"/>
                    </a:ext>
                  </a:extLst>
                </a:gridCol>
                <a:gridCol w="246888">
                  <a:extLst>
                    <a:ext uri="{9D8B030D-6E8A-4147-A177-3AD203B41FA5}">
                      <a16:colId xmlns:a16="http://schemas.microsoft.com/office/drawing/2014/main" val="269776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8140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- 2023-06-28 23:03:26</a:t>
                      </a:r>
                      <a:r>
                        <a:rPr kumimoji="0" lang="en-US" sz="1000" b="0" i="0" u="none" strike="noStrike" kern="1200" cap="none" spc="0" normalizeH="0" baseline="0" noProof="0">
                          <a:ln>
                            <a:noFill/>
                          </a:ln>
                          <a:solidFill>
                            <a:prstClr val="black"/>
                          </a:solidFill>
                          <a:effectLst/>
                          <a:uLnTx/>
                          <a:uFillTx/>
                          <a:latin typeface="Calibri"/>
                          <a:ea typeface="+mn-ea"/>
                          <a:cs typeface="+mn-cs"/>
                        </a:rPr>
                        <a:t>
 #ZelHotels #BornInTheMed It’s fiesta time 🥳 Dance the night away… we’ve got you covered!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https://quintly-image-storage.s3.amazonaws.com/2a2549e5c3d46c4385321d2c3bc707e5/9dbca2757cf59058202d6e80711c1a6d.jpg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ZEL MALLORCA
It's fiesta time
Dance the night
away... we've got you covered!
#ZelHotels #BornIn 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0.9930 %</a:t>
                      </a:r>
                    </a:p>
                  </a:txBody>
                  <a:tcPr/>
                </a:tc>
                <a:extLst>
                  <a:ext uri="{0D108BD9-81ED-4DB2-BD59-A6C34878D82A}">
                    <a16:rowId xmlns:a16="http://schemas.microsoft.com/office/drawing/2014/main" val="3313797676"/>
                  </a:ext>
                </a:extLst>
              </a:tr>
            </a:tbl>
          </a:graphicData>
        </a:graphic>
      </p:graphicFrame>
      <p:sp>
        <p:nvSpPr>
          <p:cNvPr id="4" name="Text Placeholder 3">
            <a:extLst>
              <a:ext uri="{FF2B5EF4-FFF2-40B4-BE49-F238E27FC236}">
                <a16:creationId xmlns:a16="http://schemas.microsoft.com/office/drawing/2014/main" id="{5C5EE92D-8B8C-4EA5-9A2A-CA47CDBE846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738184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62CB-B81E-4276-9AD2-1BC30F002FEA}"/>
              </a:ext>
            </a:extLst>
          </p:cNvPr>
          <p:cNvSpPr>
            <a:spLocks noGrp="1"/>
          </p:cNvSpPr>
          <p:nvPr>
            <p:ph type="title"/>
          </p:nvPr>
        </p:nvSpPr>
        <p:spPr/>
        <p:txBody>
          <a:bodyPr/>
          <a:lstStyle/>
          <a:p>
            <a:r>
              <a:rPr lang="en-US"/>
              <a:t>Instagram Stories Table | 2 profiles - 26 of 26</a:t>
            </a:r>
          </a:p>
        </p:txBody>
      </p:sp>
      <p:graphicFrame>
        <p:nvGraphicFramePr>
          <p:cNvPr id="5" name="Table Placeholder 4">
            <a:extLst>
              <a:ext uri="{FF2B5EF4-FFF2-40B4-BE49-F238E27FC236}">
                <a16:creationId xmlns:a16="http://schemas.microsoft.com/office/drawing/2014/main" id="{C9C9F8F1-BEA1-4FEE-B915-5C2AB4BDAE56}"/>
              </a:ext>
            </a:extLst>
          </p:cNvPr>
          <p:cNvGraphicFramePr>
            <a:graphicFrameLocks noGrp="1"/>
          </p:cNvGraphicFramePr>
          <p:nvPr>
            <p:ph type="tbl" sz="quarter" idx="13"/>
            <p:extLst>
              <p:ext uri="{D42A27DB-BD31-4B8C-83A1-F6EECF244321}">
                <p14:modId xmlns:p14="http://schemas.microsoft.com/office/powerpoint/2010/main" val="185283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58394465"/>
                    </a:ext>
                  </a:extLst>
                </a:gridCol>
                <a:gridCol w="493776">
                  <a:extLst>
                    <a:ext uri="{9D8B030D-6E8A-4147-A177-3AD203B41FA5}">
                      <a16:colId xmlns:a16="http://schemas.microsoft.com/office/drawing/2014/main" val="2164087185"/>
                    </a:ext>
                  </a:extLst>
                </a:gridCol>
                <a:gridCol w="658368">
                  <a:extLst>
                    <a:ext uri="{9D8B030D-6E8A-4147-A177-3AD203B41FA5}">
                      <a16:colId xmlns:a16="http://schemas.microsoft.com/office/drawing/2014/main" val="720791879"/>
                    </a:ext>
                  </a:extLst>
                </a:gridCol>
                <a:gridCol w="740664">
                  <a:extLst>
                    <a:ext uri="{9D8B030D-6E8A-4147-A177-3AD203B41FA5}">
                      <a16:colId xmlns:a16="http://schemas.microsoft.com/office/drawing/2014/main" val="595445465"/>
                    </a:ext>
                  </a:extLst>
                </a:gridCol>
                <a:gridCol w="246888">
                  <a:extLst>
                    <a:ext uri="{9D8B030D-6E8A-4147-A177-3AD203B41FA5}">
                      <a16:colId xmlns:a16="http://schemas.microsoft.com/office/drawing/2014/main" val="2369194794"/>
                    </a:ext>
                  </a:extLst>
                </a:gridCol>
                <a:gridCol w="246888">
                  <a:extLst>
                    <a:ext uri="{9D8B030D-6E8A-4147-A177-3AD203B41FA5}">
                      <a16:colId xmlns:a16="http://schemas.microsoft.com/office/drawing/2014/main" val="4175928723"/>
                    </a:ext>
                  </a:extLst>
                </a:gridCol>
                <a:gridCol w="246888">
                  <a:extLst>
                    <a:ext uri="{9D8B030D-6E8A-4147-A177-3AD203B41FA5}">
                      <a16:colId xmlns:a16="http://schemas.microsoft.com/office/drawing/2014/main" val="3112024735"/>
                    </a:ext>
                  </a:extLst>
                </a:gridCol>
                <a:gridCol w="246888">
                  <a:extLst>
                    <a:ext uri="{9D8B030D-6E8A-4147-A177-3AD203B41FA5}">
                      <a16:colId xmlns:a16="http://schemas.microsoft.com/office/drawing/2014/main" val="1261317665"/>
                    </a:ext>
                  </a:extLst>
                </a:gridCol>
                <a:gridCol w="246888">
                  <a:extLst>
                    <a:ext uri="{9D8B030D-6E8A-4147-A177-3AD203B41FA5}">
                      <a16:colId xmlns:a16="http://schemas.microsoft.com/office/drawing/2014/main" val="212641449"/>
                    </a:ext>
                  </a:extLst>
                </a:gridCol>
                <a:gridCol w="246888">
                  <a:extLst>
                    <a:ext uri="{9D8B030D-6E8A-4147-A177-3AD203B41FA5}">
                      <a16:colId xmlns:a16="http://schemas.microsoft.com/office/drawing/2014/main" val="1810557282"/>
                    </a:ext>
                  </a:extLst>
                </a:gridCol>
                <a:gridCol w="246888">
                  <a:extLst>
                    <a:ext uri="{9D8B030D-6E8A-4147-A177-3AD203B41FA5}">
                      <a16:colId xmlns:a16="http://schemas.microsoft.com/office/drawing/2014/main" val="3367493433"/>
                    </a:ext>
                  </a:extLst>
                </a:gridCol>
                <a:gridCol w="246888">
                  <a:extLst>
                    <a:ext uri="{9D8B030D-6E8A-4147-A177-3AD203B41FA5}">
                      <a16:colId xmlns:a16="http://schemas.microsoft.com/office/drawing/2014/main" val="2656862909"/>
                    </a:ext>
                  </a:extLst>
                </a:gridCol>
                <a:gridCol w="246888">
                  <a:extLst>
                    <a:ext uri="{9D8B030D-6E8A-4147-A177-3AD203B41FA5}">
                      <a16:colId xmlns:a16="http://schemas.microsoft.com/office/drawing/2014/main" val="741058963"/>
                    </a:ext>
                  </a:extLst>
                </a:gridCol>
                <a:gridCol w="246888">
                  <a:extLst>
                    <a:ext uri="{9D8B030D-6E8A-4147-A177-3AD203B41FA5}">
                      <a16:colId xmlns:a16="http://schemas.microsoft.com/office/drawing/2014/main" val="3421110078"/>
                    </a:ext>
                  </a:extLst>
                </a:gridCol>
                <a:gridCol w="246888">
                  <a:extLst>
                    <a:ext uri="{9D8B030D-6E8A-4147-A177-3AD203B41FA5}">
                      <a16:colId xmlns:a16="http://schemas.microsoft.com/office/drawing/2014/main" val="4230077851"/>
                    </a:ext>
                  </a:extLst>
                </a:gridCol>
                <a:gridCol w="246888">
                  <a:extLst>
                    <a:ext uri="{9D8B030D-6E8A-4147-A177-3AD203B41FA5}">
                      <a16:colId xmlns:a16="http://schemas.microsoft.com/office/drawing/2014/main" val="333728203"/>
                    </a:ext>
                  </a:extLst>
                </a:gridCol>
                <a:gridCol w="246888">
                  <a:extLst>
                    <a:ext uri="{9D8B030D-6E8A-4147-A177-3AD203B41FA5}">
                      <a16:colId xmlns:a16="http://schemas.microsoft.com/office/drawing/2014/main" val="4098926668"/>
                    </a:ext>
                  </a:extLst>
                </a:gridCol>
                <a:gridCol w="246888">
                  <a:extLst>
                    <a:ext uri="{9D8B030D-6E8A-4147-A177-3AD203B41FA5}">
                      <a16:colId xmlns:a16="http://schemas.microsoft.com/office/drawing/2014/main" val="953605408"/>
                    </a:ext>
                  </a:extLst>
                </a:gridCol>
                <a:gridCol w="246888">
                  <a:extLst>
                    <a:ext uri="{9D8B030D-6E8A-4147-A177-3AD203B41FA5}">
                      <a16:colId xmlns:a16="http://schemas.microsoft.com/office/drawing/2014/main" val="2261925678"/>
                    </a:ext>
                  </a:extLst>
                </a:gridCol>
                <a:gridCol w="246888">
                  <a:extLst>
                    <a:ext uri="{9D8B030D-6E8A-4147-A177-3AD203B41FA5}">
                      <a16:colId xmlns:a16="http://schemas.microsoft.com/office/drawing/2014/main" val="1270550929"/>
                    </a:ext>
                  </a:extLst>
                </a:gridCol>
                <a:gridCol w="246888">
                  <a:extLst>
                    <a:ext uri="{9D8B030D-6E8A-4147-A177-3AD203B41FA5}">
                      <a16:colId xmlns:a16="http://schemas.microsoft.com/office/drawing/2014/main" val="4030257149"/>
                    </a:ext>
                  </a:extLst>
                </a:gridCol>
                <a:gridCol w="246888">
                  <a:extLst>
                    <a:ext uri="{9D8B030D-6E8A-4147-A177-3AD203B41FA5}">
                      <a16:colId xmlns:a16="http://schemas.microsoft.com/office/drawing/2014/main" val="4129771164"/>
                    </a:ext>
                  </a:extLst>
                </a:gridCol>
                <a:gridCol w="246888">
                  <a:extLst>
                    <a:ext uri="{9D8B030D-6E8A-4147-A177-3AD203B41FA5}">
                      <a16:colId xmlns:a16="http://schemas.microsoft.com/office/drawing/2014/main" val="3388963573"/>
                    </a:ext>
                  </a:extLst>
                </a:gridCol>
                <a:gridCol w="246888">
                  <a:extLst>
                    <a:ext uri="{9D8B030D-6E8A-4147-A177-3AD203B41FA5}">
                      <a16:colId xmlns:a16="http://schemas.microsoft.com/office/drawing/2014/main" val="3112034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4660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zelhotels - 2023-06-28 22:54:26</a:t>
                      </a:r>
                      <a:r>
                        <a:rPr kumimoji="0" lang="en-US" sz="1000" b="0" i="0" u="none" strike="noStrike" kern="1200" cap="none" spc="0" normalizeH="0" baseline="0" noProof="0">
                          <a:ln>
                            <a:noFill/>
                          </a:ln>
                          <a:solidFill>
                            <a:prstClr val="black"/>
                          </a:solidFill>
                          <a:effectLst/>
                          <a:uLnTx/>
                          <a:uFillTx/>
                          <a:latin typeface="Calibri"/>
                          <a:ea typeface="+mn-ea"/>
                          <a:cs typeface="+mn-cs"/>
                        </a:rPr>
                        <a:t>
 @besobeachmallorca lands in Zel Mallorca to blow away your senses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https://quintly-image-storage.s3.amazonaws.com/2a2549e5c3d46c4385321d2c3bc707e5/21e202bbd1bb6b44fb185acd5cc84dcb.jpg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ZEL MALLORCA
@besobeachmallorca lands in Zel
Mallorca to blow away your senses
#ZelHotels #BornInTheMed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1.0015 %</a:t>
                      </a:r>
                    </a:p>
                  </a:txBody>
                  <a:tcPr/>
                </a:tc>
                <a:extLst>
                  <a:ext uri="{0D108BD9-81ED-4DB2-BD59-A6C34878D82A}">
                    <a16:rowId xmlns:a16="http://schemas.microsoft.com/office/drawing/2014/main" val="3330218206"/>
                  </a:ext>
                </a:extLst>
              </a:tr>
            </a:tbl>
          </a:graphicData>
        </a:graphic>
      </p:graphicFrame>
      <p:sp>
        <p:nvSpPr>
          <p:cNvPr id="4" name="Text Placeholder 3">
            <a:extLst>
              <a:ext uri="{FF2B5EF4-FFF2-40B4-BE49-F238E27FC236}">
                <a16:creationId xmlns:a16="http://schemas.microsoft.com/office/drawing/2014/main" id="{245C5CDE-49AA-43E5-9AA7-7FE4FC69CDC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3341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8472</Words>
  <Application>Microsoft Office PowerPoint</Application>
  <PresentationFormat>On-screen Show (4:3)</PresentationFormat>
  <Paragraphs>1717</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ORGANIC METRICS - BRANDS</vt:lpstr>
      <vt:lpstr>Instagram Custom Posts Table | 2 profiles - 1 of 14</vt:lpstr>
      <vt:lpstr>Instagram Custom Posts Table | 2 profiles - 2 of 14</vt:lpstr>
      <vt:lpstr>Instagram Custom Posts Table | 2 profiles - 3 of 14</vt:lpstr>
      <vt:lpstr>Instagram Custom Posts Table | 2 profiles - 4 of 14</vt:lpstr>
      <vt:lpstr>Instagram Custom Posts Table | 2 profiles - 5 of 14</vt:lpstr>
      <vt:lpstr>Instagram Custom Posts Table | 2 profiles - 6 of 14</vt:lpstr>
      <vt:lpstr>Instagram Custom Posts Table | 2 profiles - 7 of 14</vt:lpstr>
      <vt:lpstr>Instagram Custom Posts Table | 2 profiles - 8 of 14</vt:lpstr>
      <vt:lpstr>Instagram Custom Posts Table | 2 profiles - 9 of 14</vt:lpstr>
      <vt:lpstr>Instagram Custom Posts Table | 2 profiles - 10 of 14</vt:lpstr>
      <vt:lpstr>Instagram Custom Posts Table | 2 profiles - 11 of 14</vt:lpstr>
      <vt:lpstr>Instagram Custom Posts Table | 2 profiles - 12 of 14</vt:lpstr>
      <vt:lpstr>Instagram Custom Posts Table | 2 profiles - 13 of 14</vt:lpstr>
      <vt:lpstr>Instagram Custom Posts Table | 2 profiles - 14 of 14</vt:lpstr>
      <vt:lpstr>Facebook Custom Original Own Posts Table | 2 profiles - 1 of 12</vt:lpstr>
      <vt:lpstr>Facebook Custom Original Own Posts Table | 2 profiles - 2 of 12</vt:lpstr>
      <vt:lpstr>Facebook Custom Original Own Posts Table | 2 profiles - 3 of 12</vt:lpstr>
      <vt:lpstr>Facebook Custom Original Own Posts Table | 2 profiles - 4 of 12</vt:lpstr>
      <vt:lpstr>Facebook Custom Original Own Posts Table | 2 profiles - 5 of 12</vt:lpstr>
      <vt:lpstr>Facebook Custom Original Own Posts Table | 2 profiles - 6 of 12</vt:lpstr>
      <vt:lpstr>Facebook Custom Original Own Posts Table | 2 profiles - 7 of 12</vt:lpstr>
      <vt:lpstr>Facebook Custom Original Own Posts Table | 2 profiles - 8 of 12</vt:lpstr>
      <vt:lpstr>Facebook Custom Original Own Posts Table | 2 profiles - 9 of 12</vt:lpstr>
      <vt:lpstr>Facebook Custom Original Own Posts Table | 2 profiles - 10 of 12</vt:lpstr>
      <vt:lpstr>Facebook Custom Original Own Posts Table | 2 profiles - 11 of 12</vt:lpstr>
      <vt:lpstr>Facebook Custom Original Own Posts Table | 2 profiles - 12 of 12</vt:lpstr>
      <vt:lpstr>Instagram Followers Total | 2 profiles</vt:lpstr>
      <vt:lpstr>Facebook Fans or Followers Total | 2 profiles</vt:lpstr>
      <vt:lpstr>Instagram Stories Key Metrics Table | 2 profiles</vt:lpstr>
      <vt:lpstr>Instagram Stories Table | 2 profiles - 1 of 26</vt:lpstr>
      <vt:lpstr>Instagram Stories Table | 2 profiles - 2 of 26</vt:lpstr>
      <vt:lpstr>Instagram Stories Table | 2 profiles - 3 of 26</vt:lpstr>
      <vt:lpstr>Instagram Stories Table | 2 profiles - 4 of 26</vt:lpstr>
      <vt:lpstr>Instagram Stories Table | 2 profiles - 5 of 26</vt:lpstr>
      <vt:lpstr>Instagram Stories Table | 2 profiles - 6 of 26</vt:lpstr>
      <vt:lpstr>Instagram Stories Table | 2 profiles - 7 of 26</vt:lpstr>
      <vt:lpstr>Instagram Stories Table | 2 profiles - 8 of 26</vt:lpstr>
      <vt:lpstr>Instagram Stories Table | 2 profiles - 9 of 26</vt:lpstr>
      <vt:lpstr>Instagram Stories Table | 2 profiles - 10 of 26</vt:lpstr>
      <vt:lpstr>Instagram Stories Table | 2 profiles - 11 of 26</vt:lpstr>
      <vt:lpstr>Instagram Stories Table | 2 profiles - 12 of 26</vt:lpstr>
      <vt:lpstr>Instagram Stories Table | 2 profiles - 13 of 26</vt:lpstr>
      <vt:lpstr>Instagram Stories Table | 2 profiles - 14 of 26</vt:lpstr>
      <vt:lpstr>Instagram Stories Table | 2 profiles - 15 of 26</vt:lpstr>
      <vt:lpstr>Instagram Stories Table | 2 profiles - 16 of 26</vt:lpstr>
      <vt:lpstr>Instagram Stories Table | 2 profiles - 17 of 26</vt:lpstr>
      <vt:lpstr>Instagram Stories Table | 2 profiles - 18 of 26</vt:lpstr>
      <vt:lpstr>Instagram Stories Table | 2 profiles - 19 of 26</vt:lpstr>
      <vt:lpstr>Instagram Stories Table | 2 profiles - 20 of 26</vt:lpstr>
      <vt:lpstr>Instagram Stories Table | 2 profiles - 21 of 26</vt:lpstr>
      <vt:lpstr>Instagram Stories Table | 2 profiles - 22 of 26</vt:lpstr>
      <vt:lpstr>Instagram Stories Table | 2 profiles - 23 of 26</vt:lpstr>
      <vt:lpstr>Instagram Stories Table | 2 profiles - 24 of 26</vt:lpstr>
      <vt:lpstr>Instagram Stories Table | 2 profiles - 25 of 26</vt:lpstr>
      <vt:lpstr>Instagram Stories Table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METRICS - BRANDS</dc:title>
  <dc:creator>Frederik Born</dc:creator>
  <cp:lastModifiedBy>Frederik Born</cp:lastModifiedBy>
  <cp:revision>1</cp:revision>
  <dcterms:created xsi:type="dcterms:W3CDTF">2023-09-08T16:01:46Z</dcterms:created>
  <dcterms:modified xsi:type="dcterms:W3CDTF">2023-09-08T16:03:31Z</dcterms:modified>
</cp:coreProperties>
</file>