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Lst>
  <p:sldSz cx="9144000" cy="6858000" type="screen4x3"/>
  <p:notesSz cx="6858000" cy="9144000"/>
  <p:embeddedFontLst>
    <p:embeddedFont>
      <p:font typeface="Calibri" panose="020F050202020403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me_by_melia</c:v>
                </c:pt>
              </c:strCache>
            </c:strRef>
          </c:tx>
          <c:spPr>
            <a:ln w="28575" cap="rnd">
              <a:solidFill>
                <a:schemeClr val="accent1"/>
              </a:solidFill>
              <a:round/>
            </a:ln>
            <a:effectLst/>
          </c:spPr>
          <c:marker>
            <c:symbol val="none"/>
          </c:marker>
          <c:cat>
            <c:numRef>
              <c:f>Sheet1!$A$2:$A$182</c:f>
              <c:numCache>
                <c:formatCode>m/d/yyyy</c:formatCode>
                <c:ptCount val="18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numCache>
            </c:numRef>
          </c:cat>
          <c:val>
            <c:numRef>
              <c:f>Sheet1!$B$2:$B$182</c:f>
              <c:numCache>
                <c:formatCode>General</c:formatCode>
                <c:ptCount val="181"/>
                <c:pt idx="0">
                  <c:v>153758</c:v>
                </c:pt>
                <c:pt idx="1">
                  <c:v>153744</c:v>
                </c:pt>
                <c:pt idx="2">
                  <c:v>153712</c:v>
                </c:pt>
                <c:pt idx="3">
                  <c:v>153710</c:v>
                </c:pt>
                <c:pt idx="4">
                  <c:v>153699</c:v>
                </c:pt>
                <c:pt idx="5">
                  <c:v>153704</c:v>
                </c:pt>
                <c:pt idx="6">
                  <c:v>153708</c:v>
                </c:pt>
                <c:pt idx="7">
                  <c:v>153690</c:v>
                </c:pt>
                <c:pt idx="8">
                  <c:v>153665</c:v>
                </c:pt>
                <c:pt idx="9">
                  <c:v>153660</c:v>
                </c:pt>
                <c:pt idx="10">
                  <c:v>153657</c:v>
                </c:pt>
                <c:pt idx="11">
                  <c:v>153647</c:v>
                </c:pt>
                <c:pt idx="12">
                  <c:v>153652</c:v>
                </c:pt>
                <c:pt idx="13">
                  <c:v>153640</c:v>
                </c:pt>
                <c:pt idx="14">
                  <c:v>153640</c:v>
                </c:pt>
                <c:pt idx="15">
                  <c:v>153623</c:v>
                </c:pt>
                <c:pt idx="16">
                  <c:v>153641</c:v>
                </c:pt>
                <c:pt idx="17">
                  <c:v>153636</c:v>
                </c:pt>
                <c:pt idx="18">
                  <c:v>153626</c:v>
                </c:pt>
                <c:pt idx="19">
                  <c:v>153617</c:v>
                </c:pt>
                <c:pt idx="20">
                  <c:v>153617</c:v>
                </c:pt>
                <c:pt idx="21">
                  <c:v>153622</c:v>
                </c:pt>
                <c:pt idx="22">
                  <c:v>153618</c:v>
                </c:pt>
                <c:pt idx="23">
                  <c:v>153611</c:v>
                </c:pt>
                <c:pt idx="24">
                  <c:v>153603</c:v>
                </c:pt>
                <c:pt idx="25">
                  <c:v>153595</c:v>
                </c:pt>
                <c:pt idx="26">
                  <c:v>153618</c:v>
                </c:pt>
                <c:pt idx="27">
                  <c:v>153624</c:v>
                </c:pt>
                <c:pt idx="28">
                  <c:v>153633</c:v>
                </c:pt>
                <c:pt idx="29">
                  <c:v>153617</c:v>
                </c:pt>
                <c:pt idx="30">
                  <c:v>153606</c:v>
                </c:pt>
                <c:pt idx="31">
                  <c:v>153603</c:v>
                </c:pt>
                <c:pt idx="32">
                  <c:v>153618</c:v>
                </c:pt>
                <c:pt idx="33">
                  <c:v>153613</c:v>
                </c:pt>
                <c:pt idx="34">
                  <c:v>153632</c:v>
                </c:pt>
                <c:pt idx="35">
                  <c:v>153637</c:v>
                </c:pt>
                <c:pt idx="36">
                  <c:v>153652</c:v>
                </c:pt>
                <c:pt idx="37">
                  <c:v>153659</c:v>
                </c:pt>
                <c:pt idx="38">
                  <c:v>153666</c:v>
                </c:pt>
                <c:pt idx="39">
                  <c:v>153655</c:v>
                </c:pt>
                <c:pt idx="40">
                  <c:v>153668</c:v>
                </c:pt>
                <c:pt idx="41">
                  <c:v>153661</c:v>
                </c:pt>
                <c:pt idx="42">
                  <c:v>153652</c:v>
                </c:pt>
                <c:pt idx="43">
                  <c:v>153653</c:v>
                </c:pt>
                <c:pt idx="44">
                  <c:v>153652</c:v>
                </c:pt>
                <c:pt idx="45">
                  <c:v>153650</c:v>
                </c:pt>
                <c:pt idx="46">
                  <c:v>153661</c:v>
                </c:pt>
                <c:pt idx="47">
                  <c:v>153667</c:v>
                </c:pt>
                <c:pt idx="48">
                  <c:v>153702</c:v>
                </c:pt>
                <c:pt idx="49">
                  <c:v>153756</c:v>
                </c:pt>
                <c:pt idx="50">
                  <c:v>153795</c:v>
                </c:pt>
                <c:pt idx="51">
                  <c:v>153833</c:v>
                </c:pt>
                <c:pt idx="52">
                  <c:v>153864</c:v>
                </c:pt>
                <c:pt idx="53">
                  <c:v>153900</c:v>
                </c:pt>
                <c:pt idx="54">
                  <c:v>153935</c:v>
                </c:pt>
                <c:pt idx="55">
                  <c:v>153966</c:v>
                </c:pt>
                <c:pt idx="56">
                  <c:v>153999</c:v>
                </c:pt>
                <c:pt idx="57">
                  <c:v>153998</c:v>
                </c:pt>
                <c:pt idx="58">
                  <c:v>154012</c:v>
                </c:pt>
                <c:pt idx="59">
                  <c:v>154023</c:v>
                </c:pt>
                <c:pt idx="60">
                  <c:v>154022</c:v>
                </c:pt>
                <c:pt idx="61">
                  <c:v>154042</c:v>
                </c:pt>
                <c:pt idx="62">
                  <c:v>154031</c:v>
                </c:pt>
                <c:pt idx="63">
                  <c:v>154031</c:v>
                </c:pt>
                <c:pt idx="64">
                  <c:v>154047</c:v>
                </c:pt>
                <c:pt idx="65">
                  <c:v>154071</c:v>
                </c:pt>
                <c:pt idx="66">
                  <c:v>154071</c:v>
                </c:pt>
                <c:pt idx="67">
                  <c:v>154064</c:v>
                </c:pt>
                <c:pt idx="68">
                  <c:v>154058</c:v>
                </c:pt>
                <c:pt idx="69">
                  <c:v>154074</c:v>
                </c:pt>
                <c:pt idx="70">
                  <c:v>154081</c:v>
                </c:pt>
                <c:pt idx="71">
                  <c:v>154087</c:v>
                </c:pt>
                <c:pt idx="72">
                  <c:v>154102</c:v>
                </c:pt>
                <c:pt idx="73">
                  <c:v>154113</c:v>
                </c:pt>
                <c:pt idx="74">
                  <c:v>154140</c:v>
                </c:pt>
                <c:pt idx="75">
                  <c:v>154140</c:v>
                </c:pt>
                <c:pt idx="76">
                  <c:v>154161</c:v>
                </c:pt>
                <c:pt idx="77">
                  <c:v>154170</c:v>
                </c:pt>
                <c:pt idx="78">
                  <c:v>154170</c:v>
                </c:pt>
                <c:pt idx="79">
                  <c:v>154164</c:v>
                </c:pt>
                <c:pt idx="80">
                  <c:v>154168</c:v>
                </c:pt>
                <c:pt idx="81">
                  <c:v>154185</c:v>
                </c:pt>
                <c:pt idx="82">
                  <c:v>154190</c:v>
                </c:pt>
                <c:pt idx="83">
                  <c:v>154177</c:v>
                </c:pt>
                <c:pt idx="84">
                  <c:v>154172</c:v>
                </c:pt>
                <c:pt idx="85">
                  <c:v>154163</c:v>
                </c:pt>
                <c:pt idx="86">
                  <c:v>154170</c:v>
                </c:pt>
                <c:pt idx="87">
                  <c:v>154172</c:v>
                </c:pt>
                <c:pt idx="88">
                  <c:v>154213</c:v>
                </c:pt>
                <c:pt idx="89">
                  <c:v>154215</c:v>
                </c:pt>
                <c:pt idx="90">
                  <c:v>154206</c:v>
                </c:pt>
                <c:pt idx="91">
                  <c:v>154225</c:v>
                </c:pt>
                <c:pt idx="92">
                  <c:v>154240</c:v>
                </c:pt>
                <c:pt idx="93">
                  <c:v>154256</c:v>
                </c:pt>
                <c:pt idx="94">
                  <c:v>154269</c:v>
                </c:pt>
                <c:pt idx="95">
                  <c:v>154290</c:v>
                </c:pt>
                <c:pt idx="96">
                  <c:v>154306</c:v>
                </c:pt>
                <c:pt idx="97">
                  <c:v>154328</c:v>
                </c:pt>
                <c:pt idx="98">
                  <c:v>154342</c:v>
                </c:pt>
                <c:pt idx="99">
                  <c:v>154335</c:v>
                </c:pt>
                <c:pt idx="100">
                  <c:v>154342</c:v>
                </c:pt>
                <c:pt idx="101">
                  <c:v>154366</c:v>
                </c:pt>
                <c:pt idx="102">
                  <c:v>154373</c:v>
                </c:pt>
                <c:pt idx="103">
                  <c:v>154382</c:v>
                </c:pt>
                <c:pt idx="104">
                  <c:v>154406</c:v>
                </c:pt>
                <c:pt idx="105">
                  <c:v>154413</c:v>
                </c:pt>
                <c:pt idx="106">
                  <c:v>154427</c:v>
                </c:pt>
                <c:pt idx="107">
                  <c:v>154451</c:v>
                </c:pt>
                <c:pt idx="108">
                  <c:v>154482</c:v>
                </c:pt>
                <c:pt idx="109">
                  <c:v>154492</c:v>
                </c:pt>
                <c:pt idx="110">
                  <c:v>154504</c:v>
                </c:pt>
                <c:pt idx="111">
                  <c:v>154514</c:v>
                </c:pt>
                <c:pt idx="112">
                  <c:v>154528</c:v>
                </c:pt>
                <c:pt idx="113">
                  <c:v>154536</c:v>
                </c:pt>
                <c:pt idx="114">
                  <c:v>154540</c:v>
                </c:pt>
                <c:pt idx="115">
                  <c:v>154665</c:v>
                </c:pt>
                <c:pt idx="116">
                  <c:v>154762</c:v>
                </c:pt>
                <c:pt idx="117">
                  <c:v>154802</c:v>
                </c:pt>
                <c:pt idx="118">
                  <c:v>154836</c:v>
                </c:pt>
                <c:pt idx="119">
                  <c:v>154873</c:v>
                </c:pt>
                <c:pt idx="120">
                  <c:v>154897</c:v>
                </c:pt>
                <c:pt idx="121">
                  <c:v>154912</c:v>
                </c:pt>
                <c:pt idx="122">
                  <c:v>154965</c:v>
                </c:pt>
                <c:pt idx="123">
                  <c:v>154993</c:v>
                </c:pt>
                <c:pt idx="124">
                  <c:v>155023</c:v>
                </c:pt>
                <c:pt idx="125">
                  <c:v>155046</c:v>
                </c:pt>
                <c:pt idx="126">
                  <c:v>155046</c:v>
                </c:pt>
                <c:pt idx="127">
                  <c:v>155039</c:v>
                </c:pt>
                <c:pt idx="128">
                  <c:v>155041</c:v>
                </c:pt>
                <c:pt idx="129">
                  <c:v>155037</c:v>
                </c:pt>
                <c:pt idx="130">
                  <c:v>155046</c:v>
                </c:pt>
                <c:pt idx="131">
                  <c:v>155049</c:v>
                </c:pt>
                <c:pt idx="132">
                  <c:v>155077</c:v>
                </c:pt>
                <c:pt idx="133">
                  <c:v>155093</c:v>
                </c:pt>
                <c:pt idx="134">
                  <c:v>155103</c:v>
                </c:pt>
                <c:pt idx="135">
                  <c:v>155115</c:v>
                </c:pt>
                <c:pt idx="136">
                  <c:v>155119</c:v>
                </c:pt>
                <c:pt idx="137">
                  <c:v>155160</c:v>
                </c:pt>
                <c:pt idx="138">
                  <c:v>155176</c:v>
                </c:pt>
                <c:pt idx="139">
                  <c:v>155208</c:v>
                </c:pt>
                <c:pt idx="140">
                  <c:v>155223</c:v>
                </c:pt>
                <c:pt idx="141">
                  <c:v>155229</c:v>
                </c:pt>
                <c:pt idx="142">
                  <c:v>155238</c:v>
                </c:pt>
                <c:pt idx="143">
                  <c:v>155252</c:v>
                </c:pt>
                <c:pt idx="144">
                  <c:v>155281</c:v>
                </c:pt>
                <c:pt idx="145">
                  <c:v>155308</c:v>
                </c:pt>
                <c:pt idx="146">
                  <c:v>155327</c:v>
                </c:pt>
                <c:pt idx="147">
                  <c:v>155344</c:v>
                </c:pt>
                <c:pt idx="148">
                  <c:v>155354</c:v>
                </c:pt>
                <c:pt idx="149">
                  <c:v>155373</c:v>
                </c:pt>
                <c:pt idx="150">
                  <c:v>155397</c:v>
                </c:pt>
                <c:pt idx="151">
                  <c:v>155392</c:v>
                </c:pt>
                <c:pt idx="152">
                  <c:v>155426</c:v>
                </c:pt>
                <c:pt idx="153">
                  <c:v>155450</c:v>
                </c:pt>
                <c:pt idx="154">
                  <c:v>155470</c:v>
                </c:pt>
                <c:pt idx="155">
                  <c:v>155495</c:v>
                </c:pt>
                <c:pt idx="156">
                  <c:v>155518</c:v>
                </c:pt>
                <c:pt idx="157">
                  <c:v>155522</c:v>
                </c:pt>
                <c:pt idx="158">
                  <c:v>155524</c:v>
                </c:pt>
                <c:pt idx="159">
                  <c:v>155540</c:v>
                </c:pt>
                <c:pt idx="160">
                  <c:v>155577</c:v>
                </c:pt>
                <c:pt idx="161">
                  <c:v>155600</c:v>
                </c:pt>
                <c:pt idx="162">
                  <c:v>155608</c:v>
                </c:pt>
                <c:pt idx="163">
                  <c:v>155618</c:v>
                </c:pt>
                <c:pt idx="164">
                  <c:v>155622</c:v>
                </c:pt>
                <c:pt idx="165">
                  <c:v>155642</c:v>
                </c:pt>
                <c:pt idx="166">
                  <c:v>155659</c:v>
                </c:pt>
                <c:pt idx="167">
                  <c:v>155692</c:v>
                </c:pt>
                <c:pt idx="168">
                  <c:v>155718</c:v>
                </c:pt>
                <c:pt idx="169">
                  <c:v>155734</c:v>
                </c:pt>
                <c:pt idx="170">
                  <c:v>155741</c:v>
                </c:pt>
                <c:pt idx="171">
                  <c:v>155760</c:v>
                </c:pt>
                <c:pt idx="172">
                  <c:v>155770</c:v>
                </c:pt>
                <c:pt idx="173">
                  <c:v>155779</c:v>
                </c:pt>
                <c:pt idx="174">
                  <c:v>155804</c:v>
                </c:pt>
                <c:pt idx="175">
                  <c:v>155843</c:v>
                </c:pt>
                <c:pt idx="176">
                  <c:v>155841</c:v>
                </c:pt>
                <c:pt idx="177">
                  <c:v>155838</c:v>
                </c:pt>
                <c:pt idx="178">
                  <c:v>155848</c:v>
                </c:pt>
                <c:pt idx="179">
                  <c:v>155872</c:v>
                </c:pt>
                <c:pt idx="180">
                  <c:v>155901</c:v>
                </c:pt>
              </c:numCache>
            </c:numRef>
          </c:val>
          <c:smooth val="0"/>
          <c:extLst>
            <c:ext xmlns:c16="http://schemas.microsoft.com/office/drawing/2014/chart" uri="{C3380CC4-5D6E-409C-BE32-E72D297353CC}">
              <c16:uniqueId val="{00000000-F76F-4CAF-9B3B-09F9D6AE1825}"/>
            </c:ext>
          </c:extLst>
        </c:ser>
        <c:dLbls>
          <c:showLegendKey val="0"/>
          <c:showVal val="0"/>
          <c:showCatName val="0"/>
          <c:showSerName val="0"/>
          <c:showPercent val="0"/>
          <c:showBubbleSize val="0"/>
        </c:dLbls>
        <c:smooth val="0"/>
        <c:axId val="486496160"/>
        <c:axId val="486496488"/>
      </c:lineChart>
      <c:dateAx>
        <c:axId val="486496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496488"/>
        <c:crosses val="autoZero"/>
        <c:auto val="1"/>
        <c:lblOffset val="100"/>
        <c:baseTimeUnit val="days"/>
      </c:dateAx>
      <c:valAx>
        <c:axId val="48649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496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 by Meliá</c:v>
                </c:pt>
              </c:strCache>
            </c:strRef>
          </c:tx>
          <c:spPr>
            <a:ln w="28575" cap="rnd">
              <a:solidFill>
                <a:schemeClr val="accent1"/>
              </a:solidFill>
              <a:round/>
            </a:ln>
            <a:effectLst/>
          </c:spPr>
          <c:marker>
            <c:symbol val="none"/>
          </c:marker>
          <c:cat>
            <c:numRef>
              <c:f>Sheet1!$A$2:$A$182</c:f>
              <c:numCache>
                <c:formatCode>m/d/yyyy</c:formatCode>
                <c:ptCount val="18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numCache>
            </c:numRef>
          </c:cat>
          <c:val>
            <c:numRef>
              <c:f>Sheet1!$B$2:$B$182</c:f>
              <c:numCache>
                <c:formatCode>General</c:formatCode>
                <c:ptCount val="181"/>
                <c:pt idx="0">
                  <c:v>877391</c:v>
                </c:pt>
                <c:pt idx="1">
                  <c:v>877374</c:v>
                </c:pt>
                <c:pt idx="2">
                  <c:v>877343</c:v>
                </c:pt>
                <c:pt idx="3">
                  <c:v>877320</c:v>
                </c:pt>
                <c:pt idx="4">
                  <c:v>877286</c:v>
                </c:pt>
                <c:pt idx="5">
                  <c:v>877267</c:v>
                </c:pt>
                <c:pt idx="6">
                  <c:v>877252</c:v>
                </c:pt>
                <c:pt idx="7">
                  <c:v>877237</c:v>
                </c:pt>
                <c:pt idx="8">
                  <c:v>877207</c:v>
                </c:pt>
                <c:pt idx="9">
                  <c:v>877191</c:v>
                </c:pt>
                <c:pt idx="10">
                  <c:v>877163</c:v>
                </c:pt>
                <c:pt idx="11">
                  <c:v>877143</c:v>
                </c:pt>
                <c:pt idx="12">
                  <c:v>877129</c:v>
                </c:pt>
                <c:pt idx="13">
                  <c:v>877104</c:v>
                </c:pt>
                <c:pt idx="14">
                  <c:v>877082</c:v>
                </c:pt>
                <c:pt idx="15">
                  <c:v>877060</c:v>
                </c:pt>
                <c:pt idx="16">
                  <c:v>877037</c:v>
                </c:pt>
                <c:pt idx="17">
                  <c:v>877018</c:v>
                </c:pt>
                <c:pt idx="18">
                  <c:v>876995</c:v>
                </c:pt>
                <c:pt idx="19">
                  <c:v>876977</c:v>
                </c:pt>
                <c:pt idx="20">
                  <c:v>876959</c:v>
                </c:pt>
                <c:pt idx="21">
                  <c:v>876943</c:v>
                </c:pt>
                <c:pt idx="22">
                  <c:v>876921</c:v>
                </c:pt>
                <c:pt idx="23">
                  <c:v>876908</c:v>
                </c:pt>
                <c:pt idx="24">
                  <c:v>876969</c:v>
                </c:pt>
                <c:pt idx="25">
                  <c:v>877056</c:v>
                </c:pt>
                <c:pt idx="26">
                  <c:v>877088</c:v>
                </c:pt>
                <c:pt idx="27">
                  <c:v>877342</c:v>
                </c:pt>
                <c:pt idx="28">
                  <c:v>877623</c:v>
                </c:pt>
                <c:pt idx="29">
                  <c:v>877828</c:v>
                </c:pt>
                <c:pt idx="30">
                  <c:v>877884</c:v>
                </c:pt>
                <c:pt idx="31">
                  <c:v>877862</c:v>
                </c:pt>
                <c:pt idx="32">
                  <c:v>877843</c:v>
                </c:pt>
                <c:pt idx="33">
                  <c:v>877816</c:v>
                </c:pt>
                <c:pt idx="34">
                  <c:v>877786</c:v>
                </c:pt>
                <c:pt idx="35">
                  <c:v>877763</c:v>
                </c:pt>
                <c:pt idx="36">
                  <c:v>877736</c:v>
                </c:pt>
                <c:pt idx="37">
                  <c:v>877716</c:v>
                </c:pt>
                <c:pt idx="38">
                  <c:v>877692</c:v>
                </c:pt>
                <c:pt idx="39">
                  <c:v>877674</c:v>
                </c:pt>
                <c:pt idx="40">
                  <c:v>877660</c:v>
                </c:pt>
                <c:pt idx="41">
                  <c:v>877643</c:v>
                </c:pt>
                <c:pt idx="42">
                  <c:v>877633</c:v>
                </c:pt>
                <c:pt idx="43">
                  <c:v>877636</c:v>
                </c:pt>
                <c:pt idx="44">
                  <c:v>877622</c:v>
                </c:pt>
                <c:pt idx="45">
                  <c:v>877599</c:v>
                </c:pt>
                <c:pt idx="46">
                  <c:v>877592</c:v>
                </c:pt>
                <c:pt idx="47">
                  <c:v>877598</c:v>
                </c:pt>
                <c:pt idx="48">
                  <c:v>877660</c:v>
                </c:pt>
                <c:pt idx="49">
                  <c:v>877720</c:v>
                </c:pt>
                <c:pt idx="50">
                  <c:v>877773</c:v>
                </c:pt>
                <c:pt idx="51">
                  <c:v>877821</c:v>
                </c:pt>
                <c:pt idx="52">
                  <c:v>877865</c:v>
                </c:pt>
                <c:pt idx="53">
                  <c:v>877896</c:v>
                </c:pt>
                <c:pt idx="54">
                  <c:v>877926</c:v>
                </c:pt>
                <c:pt idx="55">
                  <c:v>877968</c:v>
                </c:pt>
                <c:pt idx="56">
                  <c:v>878009</c:v>
                </c:pt>
                <c:pt idx="57">
                  <c:v>878061</c:v>
                </c:pt>
                <c:pt idx="58">
                  <c:v>878088</c:v>
                </c:pt>
                <c:pt idx="59">
                  <c:v>878074</c:v>
                </c:pt>
                <c:pt idx="60">
                  <c:v>878050</c:v>
                </c:pt>
                <c:pt idx="61">
                  <c:v>878034</c:v>
                </c:pt>
                <c:pt idx="62">
                  <c:v>878042</c:v>
                </c:pt>
                <c:pt idx="63">
                  <c:v>878033</c:v>
                </c:pt>
                <c:pt idx="64">
                  <c:v>878025</c:v>
                </c:pt>
                <c:pt idx="65">
                  <c:v>878068</c:v>
                </c:pt>
                <c:pt idx="66">
                  <c:v>878106</c:v>
                </c:pt>
                <c:pt idx="67">
                  <c:v>878146</c:v>
                </c:pt>
                <c:pt idx="68">
                  <c:v>878182</c:v>
                </c:pt>
                <c:pt idx="69">
                  <c:v>878079</c:v>
                </c:pt>
                <c:pt idx="70">
                  <c:v>878096</c:v>
                </c:pt>
                <c:pt idx="71">
                  <c:v>878129</c:v>
                </c:pt>
                <c:pt idx="72">
                  <c:v>878145</c:v>
                </c:pt>
                <c:pt idx="73">
                  <c:v>878162</c:v>
                </c:pt>
                <c:pt idx="74">
                  <c:v>878194</c:v>
                </c:pt>
                <c:pt idx="75">
                  <c:v>878214</c:v>
                </c:pt>
                <c:pt idx="76">
                  <c:v>878227</c:v>
                </c:pt>
                <c:pt idx="77">
                  <c:v>878249</c:v>
                </c:pt>
                <c:pt idx="78">
                  <c:v>878268</c:v>
                </c:pt>
                <c:pt idx="79">
                  <c:v>878295</c:v>
                </c:pt>
                <c:pt idx="80">
                  <c:v>878330</c:v>
                </c:pt>
                <c:pt idx="81">
                  <c:v>878347</c:v>
                </c:pt>
                <c:pt idx="82">
                  <c:v>878361</c:v>
                </c:pt>
                <c:pt idx="83">
                  <c:v>878379</c:v>
                </c:pt>
                <c:pt idx="84">
                  <c:v>878400</c:v>
                </c:pt>
                <c:pt idx="85">
                  <c:v>878421</c:v>
                </c:pt>
                <c:pt idx="86">
                  <c:v>878451</c:v>
                </c:pt>
                <c:pt idx="87">
                  <c:v>878492</c:v>
                </c:pt>
                <c:pt idx="88">
                  <c:v>878551</c:v>
                </c:pt>
                <c:pt idx="89">
                  <c:v>878559</c:v>
                </c:pt>
                <c:pt idx="90">
                  <c:v>878551</c:v>
                </c:pt>
                <c:pt idx="91">
                  <c:v>878547</c:v>
                </c:pt>
                <c:pt idx="92">
                  <c:v>878527</c:v>
                </c:pt>
                <c:pt idx="93">
                  <c:v>878521</c:v>
                </c:pt>
                <c:pt idx="94">
                  <c:v>878512</c:v>
                </c:pt>
                <c:pt idx="95">
                  <c:v>878513</c:v>
                </c:pt>
                <c:pt idx="96">
                  <c:v>878566</c:v>
                </c:pt>
                <c:pt idx="97">
                  <c:v>878630</c:v>
                </c:pt>
                <c:pt idx="98">
                  <c:v>878678</c:v>
                </c:pt>
                <c:pt idx="99">
                  <c:v>878739</c:v>
                </c:pt>
                <c:pt idx="100">
                  <c:v>878787</c:v>
                </c:pt>
                <c:pt idx="101">
                  <c:v>878829</c:v>
                </c:pt>
                <c:pt idx="102">
                  <c:v>878909</c:v>
                </c:pt>
                <c:pt idx="103">
                  <c:v>878936</c:v>
                </c:pt>
                <c:pt idx="104">
                  <c:v>878960</c:v>
                </c:pt>
                <c:pt idx="105">
                  <c:v>879006</c:v>
                </c:pt>
                <c:pt idx="106">
                  <c:v>879056</c:v>
                </c:pt>
                <c:pt idx="107">
                  <c:v>879130</c:v>
                </c:pt>
                <c:pt idx="108">
                  <c:v>879192</c:v>
                </c:pt>
                <c:pt idx="109">
                  <c:v>879251</c:v>
                </c:pt>
                <c:pt idx="110">
                  <c:v>879304</c:v>
                </c:pt>
                <c:pt idx="111">
                  <c:v>879341</c:v>
                </c:pt>
                <c:pt idx="112">
                  <c:v>879407</c:v>
                </c:pt>
                <c:pt idx="113">
                  <c:v>879448</c:v>
                </c:pt>
                <c:pt idx="114">
                  <c:v>879516</c:v>
                </c:pt>
                <c:pt idx="115">
                  <c:v>879572</c:v>
                </c:pt>
                <c:pt idx="116">
                  <c:v>879585</c:v>
                </c:pt>
                <c:pt idx="117">
                  <c:v>879585</c:v>
                </c:pt>
                <c:pt idx="118">
                  <c:v>879620</c:v>
                </c:pt>
                <c:pt idx="119">
                  <c:v>879672</c:v>
                </c:pt>
                <c:pt idx="120">
                  <c:v>879667</c:v>
                </c:pt>
                <c:pt idx="121">
                  <c:v>879662</c:v>
                </c:pt>
                <c:pt idx="122">
                  <c:v>879671</c:v>
                </c:pt>
                <c:pt idx="123">
                  <c:v>879712</c:v>
                </c:pt>
                <c:pt idx="124">
                  <c:v>879714</c:v>
                </c:pt>
                <c:pt idx="125">
                  <c:v>879704</c:v>
                </c:pt>
                <c:pt idx="126">
                  <c:v>879702</c:v>
                </c:pt>
                <c:pt idx="127">
                  <c:v>879703</c:v>
                </c:pt>
                <c:pt idx="128">
                  <c:v>879715</c:v>
                </c:pt>
                <c:pt idx="129">
                  <c:v>879725</c:v>
                </c:pt>
                <c:pt idx="130">
                  <c:v>879741</c:v>
                </c:pt>
                <c:pt idx="131">
                  <c:v>879734</c:v>
                </c:pt>
                <c:pt idx="132">
                  <c:v>879740</c:v>
                </c:pt>
                <c:pt idx="133">
                  <c:v>879745</c:v>
                </c:pt>
                <c:pt idx="134">
                  <c:v>879752</c:v>
                </c:pt>
                <c:pt idx="135">
                  <c:v>879791</c:v>
                </c:pt>
                <c:pt idx="136">
                  <c:v>879844</c:v>
                </c:pt>
                <c:pt idx="137">
                  <c:v>879879</c:v>
                </c:pt>
                <c:pt idx="138">
                  <c:v>879948</c:v>
                </c:pt>
                <c:pt idx="139">
                  <c:v>880050</c:v>
                </c:pt>
                <c:pt idx="140">
                  <c:v>880088</c:v>
                </c:pt>
                <c:pt idx="141">
                  <c:v>880129</c:v>
                </c:pt>
                <c:pt idx="142">
                  <c:v>880170</c:v>
                </c:pt>
                <c:pt idx="143">
                  <c:v>880208</c:v>
                </c:pt>
                <c:pt idx="144">
                  <c:v>880236</c:v>
                </c:pt>
                <c:pt idx="145">
                  <c:v>880289</c:v>
                </c:pt>
                <c:pt idx="146">
                  <c:v>880357</c:v>
                </c:pt>
                <c:pt idx="147">
                  <c:v>880437</c:v>
                </c:pt>
                <c:pt idx="148">
                  <c:v>880523</c:v>
                </c:pt>
                <c:pt idx="149">
                  <c:v>880617</c:v>
                </c:pt>
                <c:pt idx="150">
                  <c:v>880703</c:v>
                </c:pt>
                <c:pt idx="151">
                  <c:v>880774</c:v>
                </c:pt>
                <c:pt idx="152">
                  <c:v>881188</c:v>
                </c:pt>
                <c:pt idx="153">
                  <c:v>881481</c:v>
                </c:pt>
                <c:pt idx="154">
                  <c:v>881817</c:v>
                </c:pt>
                <c:pt idx="155">
                  <c:v>882113</c:v>
                </c:pt>
                <c:pt idx="156">
                  <c:v>882371</c:v>
                </c:pt>
                <c:pt idx="157">
                  <c:v>882653</c:v>
                </c:pt>
                <c:pt idx="158">
                  <c:v>882882</c:v>
                </c:pt>
                <c:pt idx="159">
                  <c:v>883080</c:v>
                </c:pt>
                <c:pt idx="160">
                  <c:v>883271</c:v>
                </c:pt>
                <c:pt idx="161">
                  <c:v>883393</c:v>
                </c:pt>
                <c:pt idx="162">
                  <c:v>883455</c:v>
                </c:pt>
                <c:pt idx="163">
                  <c:v>883528</c:v>
                </c:pt>
                <c:pt idx="164">
                  <c:v>883683</c:v>
                </c:pt>
                <c:pt idx="165">
                  <c:v>883864</c:v>
                </c:pt>
                <c:pt idx="166">
                  <c:v>884030</c:v>
                </c:pt>
                <c:pt idx="167">
                  <c:v>884144</c:v>
                </c:pt>
                <c:pt idx="168">
                  <c:v>884336</c:v>
                </c:pt>
                <c:pt idx="169">
                  <c:v>884544</c:v>
                </c:pt>
                <c:pt idx="170">
                  <c:v>884703</c:v>
                </c:pt>
                <c:pt idx="171">
                  <c:v>884875</c:v>
                </c:pt>
                <c:pt idx="172">
                  <c:v>885066</c:v>
                </c:pt>
                <c:pt idx="173">
                  <c:v>885223</c:v>
                </c:pt>
                <c:pt idx="174">
                  <c:v>885390</c:v>
                </c:pt>
                <c:pt idx="175">
                  <c:v>885561</c:v>
                </c:pt>
                <c:pt idx="176">
                  <c:v>885762</c:v>
                </c:pt>
                <c:pt idx="177">
                  <c:v>885972</c:v>
                </c:pt>
                <c:pt idx="178">
                  <c:v>886169</c:v>
                </c:pt>
                <c:pt idx="179">
                  <c:v>886359</c:v>
                </c:pt>
                <c:pt idx="180">
                  <c:v>886535</c:v>
                </c:pt>
              </c:numCache>
            </c:numRef>
          </c:val>
          <c:smooth val="0"/>
          <c:extLst>
            <c:ext xmlns:c16="http://schemas.microsoft.com/office/drawing/2014/chart" uri="{C3380CC4-5D6E-409C-BE32-E72D297353CC}">
              <c16:uniqueId val="{00000000-0F91-46BF-BCCA-697B4E9E1E4D}"/>
            </c:ext>
          </c:extLst>
        </c:ser>
        <c:dLbls>
          <c:showLegendKey val="0"/>
          <c:showVal val="0"/>
          <c:showCatName val="0"/>
          <c:showSerName val="0"/>
          <c:showPercent val="0"/>
          <c:showBubbleSize val="0"/>
        </c:dLbls>
        <c:smooth val="0"/>
        <c:axId val="486478120"/>
        <c:axId val="367006288"/>
      </c:lineChart>
      <c:dateAx>
        <c:axId val="486478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06288"/>
        <c:crosses val="autoZero"/>
        <c:auto val="1"/>
        <c:lblOffset val="100"/>
        <c:baseTimeUnit val="days"/>
      </c:dateAx>
      <c:valAx>
        <c:axId val="36700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47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4A544-8BCF-4538-A98E-B7FA9B86A2F5}"/>
              </a:ext>
            </a:extLst>
          </p:cNvPr>
          <p:cNvSpPr>
            <a:spLocks noGrp="1"/>
          </p:cNvSpPr>
          <p:nvPr>
            <p:ph type="ctrTitle"/>
          </p:nvPr>
        </p:nvSpPr>
        <p:spPr/>
        <p:txBody>
          <a:bodyPr/>
          <a:lstStyle/>
          <a:p>
            <a:r>
              <a:rPr lang="en-US"/>
              <a:t>ORGANIC METRICS - BRANDS</a:t>
            </a:r>
          </a:p>
        </p:txBody>
      </p:sp>
      <p:sp>
        <p:nvSpPr>
          <p:cNvPr id="3" name="Subtitle 2">
            <a:extLst>
              <a:ext uri="{FF2B5EF4-FFF2-40B4-BE49-F238E27FC236}">
                <a16:creationId xmlns:a16="http://schemas.microsoft.com/office/drawing/2014/main" id="{C628E04D-D6E2-4A37-9927-F8C2B029BFC2}"/>
              </a:ext>
            </a:extLst>
          </p:cNvPr>
          <p:cNvSpPr>
            <a:spLocks noGrp="1"/>
          </p:cNvSpPr>
          <p:nvPr>
            <p:ph type="subTitle" idx="1"/>
          </p:nvPr>
        </p:nvSpPr>
        <p:spPr/>
        <p:txBody>
          <a:bodyPr/>
          <a:lstStyle/>
          <a:p>
            <a:r>
              <a:rPr lang="en-US"/>
              <a:t>Meliá</a:t>
            </a:r>
          </a:p>
        </p:txBody>
      </p:sp>
    </p:spTree>
    <p:extLst>
      <p:ext uri="{BB962C8B-B14F-4D97-AF65-F5344CB8AC3E}">
        <p14:creationId xmlns:p14="http://schemas.microsoft.com/office/powerpoint/2010/main" val="2095735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01093-18D6-43CF-A8E7-DEDDA022D371}"/>
              </a:ext>
            </a:extLst>
          </p:cNvPr>
          <p:cNvSpPr>
            <a:spLocks noGrp="1"/>
          </p:cNvSpPr>
          <p:nvPr>
            <p:ph type="title"/>
          </p:nvPr>
        </p:nvSpPr>
        <p:spPr/>
        <p:txBody>
          <a:bodyPr/>
          <a:lstStyle/>
          <a:p>
            <a:r>
              <a:rPr lang="en-US"/>
              <a:t>Instagram Custom Posts Table | 2 profiles - 1 of 10</a:t>
            </a:r>
          </a:p>
        </p:txBody>
      </p:sp>
      <p:graphicFrame>
        <p:nvGraphicFramePr>
          <p:cNvPr id="5" name="Table Placeholder 4">
            <a:extLst>
              <a:ext uri="{FF2B5EF4-FFF2-40B4-BE49-F238E27FC236}">
                <a16:creationId xmlns:a16="http://schemas.microsoft.com/office/drawing/2014/main" id="{8B8EE0AB-53D8-4E9A-921F-B4335570A623}"/>
              </a:ext>
            </a:extLst>
          </p:cNvPr>
          <p:cNvGraphicFramePr>
            <a:graphicFrameLocks noGrp="1"/>
          </p:cNvGraphicFramePr>
          <p:nvPr>
            <p:ph type="tbl" sz="quarter" idx="13"/>
            <p:extLst>
              <p:ext uri="{D42A27DB-BD31-4B8C-83A1-F6EECF244321}">
                <p14:modId xmlns:p14="http://schemas.microsoft.com/office/powerpoint/2010/main" val="3983345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615609552"/>
                    </a:ext>
                  </a:extLst>
                </a:gridCol>
                <a:gridCol w="1152144">
                  <a:extLst>
                    <a:ext uri="{9D8B030D-6E8A-4147-A177-3AD203B41FA5}">
                      <a16:colId xmlns:a16="http://schemas.microsoft.com/office/drawing/2014/main" val="3826446859"/>
                    </a:ext>
                  </a:extLst>
                </a:gridCol>
                <a:gridCol w="1152144">
                  <a:extLst>
                    <a:ext uri="{9D8B030D-6E8A-4147-A177-3AD203B41FA5}">
                      <a16:colId xmlns:a16="http://schemas.microsoft.com/office/drawing/2014/main" val="3858827131"/>
                    </a:ext>
                  </a:extLst>
                </a:gridCol>
                <a:gridCol w="1152144">
                  <a:extLst>
                    <a:ext uri="{9D8B030D-6E8A-4147-A177-3AD203B41FA5}">
                      <a16:colId xmlns:a16="http://schemas.microsoft.com/office/drawing/2014/main" val="4066918180"/>
                    </a:ext>
                  </a:extLst>
                </a:gridCol>
                <a:gridCol w="1152144">
                  <a:extLst>
                    <a:ext uri="{9D8B030D-6E8A-4147-A177-3AD203B41FA5}">
                      <a16:colId xmlns:a16="http://schemas.microsoft.com/office/drawing/2014/main" val="1546799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642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15:02:47</a:t>
                      </a:r>
                      <a:r>
                        <a:rPr kumimoji="0" lang="en-US" sz="1000" b="0" i="0" u="none" strike="noStrike" kern="1200" cap="none" spc="0" normalizeH="0" baseline="0" noProof="0">
                          <a:ln>
                            <a:noFill/>
                          </a:ln>
                          <a:solidFill>
                            <a:prstClr val="black"/>
                          </a:solidFill>
                          <a:effectLst/>
                          <a:uLnTx/>
                          <a:uFillTx/>
                          <a:latin typeface="Calibri"/>
                          <a:ea typeface="+mn-ea"/>
                          <a:cs typeface="+mn-cs"/>
                        </a:rPr>
                        <a:t>
 A charcuterie board with more flavour than the London skyline. Only at @radiorooftoplondon.
#MEbyMelia #MELondon #RadioRooftop @melondonhotel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16981556"/>
                  </a:ext>
                </a:extLst>
              </a:tr>
            </a:tbl>
          </a:graphicData>
        </a:graphic>
      </p:graphicFrame>
      <p:sp>
        <p:nvSpPr>
          <p:cNvPr id="4" name="Text Placeholder 3">
            <a:extLst>
              <a:ext uri="{FF2B5EF4-FFF2-40B4-BE49-F238E27FC236}">
                <a16:creationId xmlns:a16="http://schemas.microsoft.com/office/drawing/2014/main" id="{0E701B94-3314-4040-8D8D-B6B11C4E3AD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754233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7628B-E2A1-454C-8E07-6EB1CC46CF73}"/>
              </a:ext>
            </a:extLst>
          </p:cNvPr>
          <p:cNvSpPr>
            <a:spLocks noGrp="1"/>
          </p:cNvSpPr>
          <p:nvPr>
            <p:ph type="title"/>
          </p:nvPr>
        </p:nvSpPr>
        <p:spPr/>
        <p:txBody>
          <a:bodyPr/>
          <a:lstStyle/>
          <a:p>
            <a:r>
              <a:rPr lang="en-US"/>
              <a:t>Instagram Custom Posts Table | 2 profiles - 2 of 10</a:t>
            </a:r>
          </a:p>
        </p:txBody>
      </p:sp>
      <p:graphicFrame>
        <p:nvGraphicFramePr>
          <p:cNvPr id="5" name="Table Placeholder 4">
            <a:extLst>
              <a:ext uri="{FF2B5EF4-FFF2-40B4-BE49-F238E27FC236}">
                <a16:creationId xmlns:a16="http://schemas.microsoft.com/office/drawing/2014/main" id="{2A8DA42F-AC0B-45EF-8F5B-8EC583C7184B}"/>
              </a:ext>
            </a:extLst>
          </p:cNvPr>
          <p:cNvGraphicFramePr>
            <a:graphicFrameLocks noGrp="1"/>
          </p:cNvGraphicFramePr>
          <p:nvPr>
            <p:ph type="tbl" sz="quarter" idx="13"/>
            <p:extLst>
              <p:ext uri="{D42A27DB-BD31-4B8C-83A1-F6EECF244321}">
                <p14:modId xmlns:p14="http://schemas.microsoft.com/office/powerpoint/2010/main" val="163778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149024236"/>
                    </a:ext>
                  </a:extLst>
                </a:gridCol>
                <a:gridCol w="1152144">
                  <a:extLst>
                    <a:ext uri="{9D8B030D-6E8A-4147-A177-3AD203B41FA5}">
                      <a16:colId xmlns:a16="http://schemas.microsoft.com/office/drawing/2014/main" val="2967927060"/>
                    </a:ext>
                  </a:extLst>
                </a:gridCol>
                <a:gridCol w="1152144">
                  <a:extLst>
                    <a:ext uri="{9D8B030D-6E8A-4147-A177-3AD203B41FA5}">
                      <a16:colId xmlns:a16="http://schemas.microsoft.com/office/drawing/2014/main" val="2886705584"/>
                    </a:ext>
                  </a:extLst>
                </a:gridCol>
                <a:gridCol w="1152144">
                  <a:extLst>
                    <a:ext uri="{9D8B030D-6E8A-4147-A177-3AD203B41FA5}">
                      <a16:colId xmlns:a16="http://schemas.microsoft.com/office/drawing/2014/main" val="4075438147"/>
                    </a:ext>
                  </a:extLst>
                </a:gridCol>
                <a:gridCol w="1152144">
                  <a:extLst>
                    <a:ext uri="{9D8B030D-6E8A-4147-A177-3AD203B41FA5}">
                      <a16:colId xmlns:a16="http://schemas.microsoft.com/office/drawing/2014/main" val="227289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4617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- 2023-06-28 15:04:23</a:t>
                      </a:r>
                      <a:r>
                        <a:rPr kumimoji="0" lang="en-US" sz="1000" b="0" i="0" u="none" strike="noStrike" kern="1200" cap="none" spc="0" normalizeH="0" baseline="0" noProof="0">
                          <a:ln>
                            <a:noFill/>
                          </a:ln>
                          <a:solidFill>
                            <a:prstClr val="black"/>
                          </a:solidFill>
                          <a:effectLst/>
                          <a:uLnTx/>
                          <a:uFillTx/>
                          <a:latin typeface="Calibri"/>
                          <a:ea typeface="+mn-ea"/>
                          <a:cs typeface="+mn-cs"/>
                        </a:rPr>
                        <a:t>
 ‘La D My Dior’ starring @medubaihotel. The @Dior ‘La D My Dior’ timepiece is a reinvention of the emblematic ‘La D de Dior’. A ribbon that tells the time.
Be mesmerised by Savoir Flair’s use of ME Dubai’s stunning architecture and the watch’s signature cannage pattern, as this exclusive film explores a timepiece that adds a touch of elegance to every ensemble.
#DiorHorlogerie
Credits:
Founder and Editor-in-Chief - @halehnia
Publisher - @meleuv
Account Director - @zeenazaiid
Editorial Director - @gracegordonsf
Account Manager - @deenazaid
Talent Manager - @zainaabader
Senior Producer - @noorulsabah_
Creative Producer - @amiraabulaiti
Junior Producer - @jalanajjar
Videographer - @snimu_video
Hair Stylist - @maggiesemaan
Makeup Artist - @le.kairouz
Styling assistant - @shivanisudhir
Model - Yana
Location - @medubaihotel 
#WeAreME #MEDubai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3527</a:t>
                      </a:r>
                    </a:p>
                  </a:txBody>
                  <a:tcPr/>
                </a:tc>
                <a:extLst>
                  <a:ext uri="{0D108BD9-81ED-4DB2-BD59-A6C34878D82A}">
                    <a16:rowId xmlns:a16="http://schemas.microsoft.com/office/drawing/2014/main" val="1965394669"/>
                  </a:ext>
                </a:extLst>
              </a:tr>
            </a:tbl>
          </a:graphicData>
        </a:graphic>
      </p:graphicFrame>
      <p:sp>
        <p:nvSpPr>
          <p:cNvPr id="4" name="Text Placeholder 3">
            <a:extLst>
              <a:ext uri="{FF2B5EF4-FFF2-40B4-BE49-F238E27FC236}">
                <a16:creationId xmlns:a16="http://schemas.microsoft.com/office/drawing/2014/main" id="{4973AE2E-8506-48CB-B649-51688788F2B0}"/>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465717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39934-E2C6-4BF2-A811-06A4CFDEEA6C}"/>
              </a:ext>
            </a:extLst>
          </p:cNvPr>
          <p:cNvSpPr>
            <a:spLocks noGrp="1"/>
          </p:cNvSpPr>
          <p:nvPr>
            <p:ph type="title"/>
          </p:nvPr>
        </p:nvSpPr>
        <p:spPr/>
        <p:txBody>
          <a:bodyPr/>
          <a:lstStyle/>
          <a:p>
            <a:r>
              <a:rPr lang="en-US"/>
              <a:t>Instagram Custom Posts Table | 2 profiles - 3 of 10</a:t>
            </a:r>
          </a:p>
        </p:txBody>
      </p:sp>
      <p:graphicFrame>
        <p:nvGraphicFramePr>
          <p:cNvPr id="5" name="Table Placeholder 4">
            <a:extLst>
              <a:ext uri="{FF2B5EF4-FFF2-40B4-BE49-F238E27FC236}">
                <a16:creationId xmlns:a16="http://schemas.microsoft.com/office/drawing/2014/main" id="{FFD5AE6F-3B19-44B8-8799-4948B563437A}"/>
              </a:ext>
            </a:extLst>
          </p:cNvPr>
          <p:cNvGraphicFramePr>
            <a:graphicFrameLocks noGrp="1"/>
          </p:cNvGraphicFramePr>
          <p:nvPr>
            <p:ph type="tbl" sz="quarter" idx="13"/>
            <p:extLst>
              <p:ext uri="{D42A27DB-BD31-4B8C-83A1-F6EECF244321}">
                <p14:modId xmlns:p14="http://schemas.microsoft.com/office/powerpoint/2010/main" val="52239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74130673"/>
                    </a:ext>
                  </a:extLst>
                </a:gridCol>
                <a:gridCol w="1152144">
                  <a:extLst>
                    <a:ext uri="{9D8B030D-6E8A-4147-A177-3AD203B41FA5}">
                      <a16:colId xmlns:a16="http://schemas.microsoft.com/office/drawing/2014/main" val="382151780"/>
                    </a:ext>
                  </a:extLst>
                </a:gridCol>
                <a:gridCol w="1152144">
                  <a:extLst>
                    <a:ext uri="{9D8B030D-6E8A-4147-A177-3AD203B41FA5}">
                      <a16:colId xmlns:a16="http://schemas.microsoft.com/office/drawing/2014/main" val="3937596853"/>
                    </a:ext>
                  </a:extLst>
                </a:gridCol>
                <a:gridCol w="1152144">
                  <a:extLst>
                    <a:ext uri="{9D8B030D-6E8A-4147-A177-3AD203B41FA5}">
                      <a16:colId xmlns:a16="http://schemas.microsoft.com/office/drawing/2014/main" val="3515006994"/>
                    </a:ext>
                  </a:extLst>
                </a:gridCol>
                <a:gridCol w="1152144">
                  <a:extLst>
                    <a:ext uri="{9D8B030D-6E8A-4147-A177-3AD203B41FA5}">
                      <a16:colId xmlns:a16="http://schemas.microsoft.com/office/drawing/2014/main" val="3845900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3666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- 2023-06-26 15:03:23</a:t>
                      </a:r>
                      <a:r>
                        <a:rPr kumimoji="0" lang="en-US" sz="1000" b="0" i="0" u="none" strike="noStrike" kern="1200" cap="none" spc="0" normalizeH="0" baseline="0" noProof="0">
                          <a:ln>
                            <a:noFill/>
                          </a:ln>
                          <a:solidFill>
                            <a:prstClr val="black"/>
                          </a:solidFill>
                          <a:effectLst/>
                          <a:uLnTx/>
                          <a:uFillTx/>
                          <a:latin typeface="Calibri"/>
                          <a:ea typeface="+mn-ea"/>
                          <a:cs typeface="+mn-cs"/>
                        </a:rPr>
                        <a:t>
 Life is short, but you can make it Suite. Discover ME+ at @mecabohotel.
#MEbyMelia #MECabo #SuiteME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61408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- 2023-06-23 15:36:01</a:t>
                      </a:r>
                      <a:r>
                        <a:rPr kumimoji="0" lang="en-US" sz="1000" b="0" i="0" u="none" strike="noStrike" kern="1200" cap="none" spc="0" normalizeH="0" baseline="0" noProof="0">
                          <a:ln>
                            <a:noFill/>
                          </a:ln>
                          <a:solidFill>
                            <a:prstClr val="black"/>
                          </a:solidFill>
                          <a:effectLst/>
                          <a:uLnTx/>
                          <a:uFillTx/>
                          <a:latin typeface="Calibri"/>
                          <a:ea typeface="+mn-ea"/>
                          <a:cs typeface="+mn-cs"/>
                        </a:rPr>
                        <a:t>
 Sónar 2023 in 20 seconds. Art, music, and technology in celebration of 30 years of @sonarfestival, featuring the iconic installation “Processing... 30 years of Sónar” hosted by ME by Meliá.
‌
Post-festival blues incoming…
‌
Until next time.
‌
#MEbyMelia #MEBarcelona #sonar30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6220</a:t>
                      </a:r>
                    </a:p>
                  </a:txBody>
                  <a:tcPr/>
                </a:tc>
                <a:extLst>
                  <a:ext uri="{0D108BD9-81ED-4DB2-BD59-A6C34878D82A}">
                    <a16:rowId xmlns:a16="http://schemas.microsoft.com/office/drawing/2014/main" val="78564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- 2023-06-22 15:02:44</a:t>
                      </a:r>
                      <a:r>
                        <a:rPr kumimoji="0" lang="en-US" sz="1000" b="0" i="0" u="none" strike="noStrike" kern="1200" cap="none" spc="0" normalizeH="0" baseline="0" noProof="0">
                          <a:ln>
                            <a:noFill/>
                          </a:ln>
                          <a:solidFill>
                            <a:prstClr val="black"/>
                          </a:solidFill>
                          <a:effectLst/>
                          <a:uLnTx/>
                          <a:uFillTx/>
                          <a:latin typeface="Calibri"/>
                          <a:ea typeface="+mn-ea"/>
                          <a:cs typeface="+mn-cs"/>
                        </a:rPr>
                        <a:t>
 Mediterranean Morsels. Food to nourish the soul at @besositges.
#MEbyMelia #MESitges #BesoSitges @mesitges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96882319"/>
                  </a:ext>
                </a:extLst>
              </a:tr>
            </a:tbl>
          </a:graphicData>
        </a:graphic>
      </p:graphicFrame>
      <p:sp>
        <p:nvSpPr>
          <p:cNvPr id="4" name="Text Placeholder 3">
            <a:extLst>
              <a:ext uri="{FF2B5EF4-FFF2-40B4-BE49-F238E27FC236}">
                <a16:creationId xmlns:a16="http://schemas.microsoft.com/office/drawing/2014/main" id="{F8DBECE6-844F-4172-B249-2DB5B222F222}"/>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83675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77AE3-7BC5-4FBC-B31A-835F7B9B8080}"/>
              </a:ext>
            </a:extLst>
          </p:cNvPr>
          <p:cNvSpPr>
            <a:spLocks noGrp="1"/>
          </p:cNvSpPr>
          <p:nvPr>
            <p:ph type="title"/>
          </p:nvPr>
        </p:nvSpPr>
        <p:spPr/>
        <p:txBody>
          <a:bodyPr/>
          <a:lstStyle/>
          <a:p>
            <a:r>
              <a:rPr lang="en-US"/>
              <a:t>Instagram Custom Posts Table | 2 profiles - 4 of 10</a:t>
            </a:r>
          </a:p>
        </p:txBody>
      </p:sp>
      <p:graphicFrame>
        <p:nvGraphicFramePr>
          <p:cNvPr id="5" name="Table Placeholder 4">
            <a:extLst>
              <a:ext uri="{FF2B5EF4-FFF2-40B4-BE49-F238E27FC236}">
                <a16:creationId xmlns:a16="http://schemas.microsoft.com/office/drawing/2014/main" id="{6C70969F-3FFA-4411-8A01-19993F54844A}"/>
              </a:ext>
            </a:extLst>
          </p:cNvPr>
          <p:cNvGraphicFramePr>
            <a:graphicFrameLocks noGrp="1"/>
          </p:cNvGraphicFramePr>
          <p:nvPr>
            <p:ph type="tbl" sz="quarter" idx="13"/>
            <p:extLst>
              <p:ext uri="{D42A27DB-BD31-4B8C-83A1-F6EECF244321}">
                <p14:modId xmlns:p14="http://schemas.microsoft.com/office/powerpoint/2010/main" val="608384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234585927"/>
                    </a:ext>
                  </a:extLst>
                </a:gridCol>
                <a:gridCol w="1152144">
                  <a:extLst>
                    <a:ext uri="{9D8B030D-6E8A-4147-A177-3AD203B41FA5}">
                      <a16:colId xmlns:a16="http://schemas.microsoft.com/office/drawing/2014/main" val="2232239276"/>
                    </a:ext>
                  </a:extLst>
                </a:gridCol>
                <a:gridCol w="1152144">
                  <a:extLst>
                    <a:ext uri="{9D8B030D-6E8A-4147-A177-3AD203B41FA5}">
                      <a16:colId xmlns:a16="http://schemas.microsoft.com/office/drawing/2014/main" val="736784140"/>
                    </a:ext>
                  </a:extLst>
                </a:gridCol>
                <a:gridCol w="1152144">
                  <a:extLst>
                    <a:ext uri="{9D8B030D-6E8A-4147-A177-3AD203B41FA5}">
                      <a16:colId xmlns:a16="http://schemas.microsoft.com/office/drawing/2014/main" val="410176670"/>
                    </a:ext>
                  </a:extLst>
                </a:gridCol>
                <a:gridCol w="1152144">
                  <a:extLst>
                    <a:ext uri="{9D8B030D-6E8A-4147-A177-3AD203B41FA5}">
                      <a16:colId xmlns:a16="http://schemas.microsoft.com/office/drawing/2014/main" val="2668061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6618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- 2023-06-22 10:33:35</a:t>
                      </a:r>
                      <a:r>
                        <a:rPr kumimoji="0" lang="en-US" sz="1000" b="0" i="0" u="none" strike="noStrike" kern="1200" cap="none" spc="0" normalizeH="0" baseline="0" noProof="0">
                          <a:ln>
                            <a:noFill/>
                          </a:ln>
                          <a:solidFill>
                            <a:prstClr val="black"/>
                          </a:solidFill>
                          <a:effectLst/>
                          <a:uLnTx/>
                          <a:uFillTx/>
                          <a:latin typeface="Calibri"/>
                          <a:ea typeface="+mn-ea"/>
                          <a:cs typeface="+mn-cs"/>
                        </a:rPr>
                        <a:t>
 Strike a pose for #QUEERforME. Our exclusive runway show by @secoricardo and @tequilaalacran at @mecabohotel.
#ExpressYourPride with ME by Meliá, today and every day.
#MEbyMelia #MECabo #Pride #Pride2023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4085</a:t>
                      </a:r>
                    </a:p>
                  </a:txBody>
                  <a:tcPr/>
                </a:tc>
                <a:extLst>
                  <a:ext uri="{0D108BD9-81ED-4DB2-BD59-A6C34878D82A}">
                    <a16:rowId xmlns:a16="http://schemas.microsoft.com/office/drawing/2014/main" val="4021844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- 2023-06-19 15:02:57</a:t>
                      </a:r>
                      <a:r>
                        <a:rPr kumimoji="0" lang="en-US" sz="1000" b="0" i="0" u="none" strike="noStrike" kern="1200" cap="none" spc="0" normalizeH="0" baseline="0" noProof="0">
                          <a:ln>
                            <a:noFill/>
                          </a:ln>
                          <a:solidFill>
                            <a:prstClr val="black"/>
                          </a:solidFill>
                          <a:effectLst/>
                          <a:uLnTx/>
                          <a:uFillTx/>
                          <a:latin typeface="Calibri"/>
                          <a:ea typeface="+mn-ea"/>
                          <a:cs typeface="+mn-cs"/>
                        </a:rPr>
                        <a:t>
 Turquoise surf, golden sands, and your best friend by your side. This is @mecabohotel.
#MEbyMelia #MECabo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211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- 2023-06-16 15:08:25</a:t>
                      </a:r>
                      <a:r>
                        <a:rPr kumimoji="0" lang="en-US" sz="1000" b="0" i="0" u="none" strike="noStrike" kern="1200" cap="none" spc="0" normalizeH="0" baseline="0" noProof="0">
                          <a:ln>
                            <a:noFill/>
                          </a:ln>
                          <a:solidFill>
                            <a:prstClr val="black"/>
                          </a:solidFill>
                          <a:effectLst/>
                          <a:uLnTx/>
                          <a:uFillTx/>
                          <a:latin typeface="Calibri"/>
                          <a:ea typeface="+mn-ea"/>
                          <a:cs typeface="+mn-cs"/>
                        </a:rPr>
                        <a:t>
 That ‘first one by the pool’ feeling...
Photo by @touchangel and @eduvrdoperez 
#MEbyMelia #MEIbiza @meibizahotel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49944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- 2023-06-14 13:42:56</a:t>
                      </a:r>
                      <a:r>
                        <a:rPr kumimoji="0" lang="en-US" sz="1000" b="0" i="0" u="none" strike="noStrike" kern="1200" cap="none" spc="0" normalizeH="0" baseline="0" noProof="0">
                          <a:ln>
                            <a:noFill/>
                          </a:ln>
                          <a:solidFill>
                            <a:prstClr val="black"/>
                          </a:solidFill>
                          <a:effectLst/>
                          <a:uLnTx/>
                          <a:uFillTx/>
                          <a:latin typeface="Calibri"/>
                          <a:ea typeface="+mn-ea"/>
                          <a:cs typeface="+mn-cs"/>
                        </a:rPr>
                        <a:t>
 This could be us, but you’re not at @mecabohotel... yet.
#MEbyMelia #MECabo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83521066"/>
                  </a:ext>
                </a:extLst>
              </a:tr>
            </a:tbl>
          </a:graphicData>
        </a:graphic>
      </p:graphicFrame>
      <p:sp>
        <p:nvSpPr>
          <p:cNvPr id="4" name="Text Placeholder 3">
            <a:extLst>
              <a:ext uri="{FF2B5EF4-FFF2-40B4-BE49-F238E27FC236}">
                <a16:creationId xmlns:a16="http://schemas.microsoft.com/office/drawing/2014/main" id="{DA1811C2-7EE8-4B54-91E0-7E0288FDA806}"/>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630856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2E836-BACF-4E5D-AEC0-9F333357C9F0}"/>
              </a:ext>
            </a:extLst>
          </p:cNvPr>
          <p:cNvSpPr>
            <a:spLocks noGrp="1"/>
          </p:cNvSpPr>
          <p:nvPr>
            <p:ph type="title"/>
          </p:nvPr>
        </p:nvSpPr>
        <p:spPr/>
        <p:txBody>
          <a:bodyPr/>
          <a:lstStyle/>
          <a:p>
            <a:r>
              <a:rPr lang="en-US"/>
              <a:t>Instagram Custom Posts Table | 2 profiles - 5 of 10</a:t>
            </a:r>
          </a:p>
        </p:txBody>
      </p:sp>
      <p:graphicFrame>
        <p:nvGraphicFramePr>
          <p:cNvPr id="5" name="Table Placeholder 4">
            <a:extLst>
              <a:ext uri="{FF2B5EF4-FFF2-40B4-BE49-F238E27FC236}">
                <a16:creationId xmlns:a16="http://schemas.microsoft.com/office/drawing/2014/main" id="{8211D2FB-EAA6-4C13-B742-2A4953363D98}"/>
              </a:ext>
            </a:extLst>
          </p:cNvPr>
          <p:cNvGraphicFramePr>
            <a:graphicFrameLocks noGrp="1"/>
          </p:cNvGraphicFramePr>
          <p:nvPr>
            <p:ph type="tbl" sz="quarter" idx="13"/>
            <p:extLst>
              <p:ext uri="{D42A27DB-BD31-4B8C-83A1-F6EECF244321}">
                <p14:modId xmlns:p14="http://schemas.microsoft.com/office/powerpoint/2010/main" val="106839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301441300"/>
                    </a:ext>
                  </a:extLst>
                </a:gridCol>
                <a:gridCol w="1152144">
                  <a:extLst>
                    <a:ext uri="{9D8B030D-6E8A-4147-A177-3AD203B41FA5}">
                      <a16:colId xmlns:a16="http://schemas.microsoft.com/office/drawing/2014/main" val="724527011"/>
                    </a:ext>
                  </a:extLst>
                </a:gridCol>
                <a:gridCol w="1152144">
                  <a:extLst>
                    <a:ext uri="{9D8B030D-6E8A-4147-A177-3AD203B41FA5}">
                      <a16:colId xmlns:a16="http://schemas.microsoft.com/office/drawing/2014/main" val="1083572840"/>
                    </a:ext>
                  </a:extLst>
                </a:gridCol>
                <a:gridCol w="1152144">
                  <a:extLst>
                    <a:ext uri="{9D8B030D-6E8A-4147-A177-3AD203B41FA5}">
                      <a16:colId xmlns:a16="http://schemas.microsoft.com/office/drawing/2014/main" val="3222422081"/>
                    </a:ext>
                  </a:extLst>
                </a:gridCol>
                <a:gridCol w="1152144">
                  <a:extLst>
                    <a:ext uri="{9D8B030D-6E8A-4147-A177-3AD203B41FA5}">
                      <a16:colId xmlns:a16="http://schemas.microsoft.com/office/drawing/2014/main" val="4160678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75061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- 2023-06-13 15:18:13</a:t>
                      </a:r>
                      <a:r>
                        <a:rPr kumimoji="0" lang="en-US" sz="1000" b="0" i="0" u="none" strike="noStrike" kern="1200" cap="none" spc="0" normalizeH="0" baseline="0" noProof="0">
                          <a:ln>
                            <a:noFill/>
                          </a:ln>
                          <a:solidFill>
                            <a:prstClr val="black"/>
                          </a:solidFill>
                          <a:effectLst/>
                          <a:uLnTx/>
                          <a:uFillTx/>
                          <a:latin typeface="Calibri"/>
                          <a:ea typeface="+mn-ea"/>
                          <a:cs typeface="+mn-cs"/>
                        </a:rPr>
                        <a:t>
 Countdown to ‘Processing... 30 years of Sónar’ presented by ME by Meliá - Sónar+D 2023 | 15.16.17 June – Barcelona.
Celebrate 30 years of @sonarfestival from the exclusive comfort of @mebarcelonahotel. Don’t miss it!
Book your stay today.
Music: Fennesz / Fa.
#MEbyMelia #MEBarcelona #sonar30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4738</a:t>
                      </a:r>
                    </a:p>
                  </a:txBody>
                  <a:tcPr/>
                </a:tc>
                <a:extLst>
                  <a:ext uri="{0D108BD9-81ED-4DB2-BD59-A6C34878D82A}">
                    <a16:rowId xmlns:a16="http://schemas.microsoft.com/office/drawing/2014/main" val="1261252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- 2023-06-12 15:04:16</a:t>
                      </a:r>
                      <a:r>
                        <a:rPr kumimoji="0" lang="en-US" sz="1000" b="0" i="0" u="none" strike="noStrike" kern="1200" cap="none" spc="0" normalizeH="0" baseline="0" noProof="0">
                          <a:ln>
                            <a:noFill/>
                          </a:ln>
                          <a:solidFill>
                            <a:prstClr val="black"/>
                          </a:solidFill>
                          <a:effectLst/>
                          <a:uLnTx/>
                          <a:uFillTx/>
                          <a:latin typeface="Calibri"/>
                          <a:ea typeface="+mn-ea"/>
                          <a:cs typeface="+mn-cs"/>
                        </a:rPr>
                        <a:t>
 ME Ibiza... Do we need to say more?
#MEbyMelia #MEIbiza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4500</a:t>
                      </a:r>
                    </a:p>
                  </a:txBody>
                  <a:tcPr/>
                </a:tc>
                <a:extLst>
                  <a:ext uri="{0D108BD9-81ED-4DB2-BD59-A6C34878D82A}">
                    <a16:rowId xmlns:a16="http://schemas.microsoft.com/office/drawing/2014/main" val="2474173554"/>
                  </a:ext>
                </a:extLst>
              </a:tr>
            </a:tbl>
          </a:graphicData>
        </a:graphic>
      </p:graphicFrame>
      <p:sp>
        <p:nvSpPr>
          <p:cNvPr id="4" name="Text Placeholder 3">
            <a:extLst>
              <a:ext uri="{FF2B5EF4-FFF2-40B4-BE49-F238E27FC236}">
                <a16:creationId xmlns:a16="http://schemas.microsoft.com/office/drawing/2014/main" id="{3578E7EB-FB78-4A37-B8F2-C2157E99FF49}"/>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370704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6CB76-DB6C-4479-81AE-81774AA4B52E}"/>
              </a:ext>
            </a:extLst>
          </p:cNvPr>
          <p:cNvSpPr>
            <a:spLocks noGrp="1"/>
          </p:cNvSpPr>
          <p:nvPr>
            <p:ph type="title"/>
          </p:nvPr>
        </p:nvSpPr>
        <p:spPr/>
        <p:txBody>
          <a:bodyPr/>
          <a:lstStyle/>
          <a:p>
            <a:r>
              <a:rPr lang="en-US"/>
              <a:t>Instagram Custom Posts Table | 2 profiles - 6 of 10</a:t>
            </a:r>
          </a:p>
        </p:txBody>
      </p:sp>
      <p:graphicFrame>
        <p:nvGraphicFramePr>
          <p:cNvPr id="5" name="Table Placeholder 4">
            <a:extLst>
              <a:ext uri="{FF2B5EF4-FFF2-40B4-BE49-F238E27FC236}">
                <a16:creationId xmlns:a16="http://schemas.microsoft.com/office/drawing/2014/main" id="{9CD2CD3E-BE82-4F0A-A4CA-A7A6C894B20E}"/>
              </a:ext>
            </a:extLst>
          </p:cNvPr>
          <p:cNvGraphicFramePr>
            <a:graphicFrameLocks noGrp="1"/>
          </p:cNvGraphicFramePr>
          <p:nvPr>
            <p:ph type="tbl" sz="quarter" idx="13"/>
            <p:extLst>
              <p:ext uri="{D42A27DB-BD31-4B8C-83A1-F6EECF244321}">
                <p14:modId xmlns:p14="http://schemas.microsoft.com/office/powerpoint/2010/main" val="2997313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860491839"/>
                    </a:ext>
                  </a:extLst>
                </a:gridCol>
                <a:gridCol w="1152144">
                  <a:extLst>
                    <a:ext uri="{9D8B030D-6E8A-4147-A177-3AD203B41FA5}">
                      <a16:colId xmlns:a16="http://schemas.microsoft.com/office/drawing/2014/main" val="1687515531"/>
                    </a:ext>
                  </a:extLst>
                </a:gridCol>
                <a:gridCol w="1152144">
                  <a:extLst>
                    <a:ext uri="{9D8B030D-6E8A-4147-A177-3AD203B41FA5}">
                      <a16:colId xmlns:a16="http://schemas.microsoft.com/office/drawing/2014/main" val="61097733"/>
                    </a:ext>
                  </a:extLst>
                </a:gridCol>
                <a:gridCol w="1152144">
                  <a:extLst>
                    <a:ext uri="{9D8B030D-6E8A-4147-A177-3AD203B41FA5}">
                      <a16:colId xmlns:a16="http://schemas.microsoft.com/office/drawing/2014/main" val="4115171247"/>
                    </a:ext>
                  </a:extLst>
                </a:gridCol>
                <a:gridCol w="1152144">
                  <a:extLst>
                    <a:ext uri="{9D8B030D-6E8A-4147-A177-3AD203B41FA5}">
                      <a16:colId xmlns:a16="http://schemas.microsoft.com/office/drawing/2014/main" val="1656452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30980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- 2023-06-09 12:06:48</a:t>
                      </a:r>
                      <a:r>
                        <a:rPr kumimoji="0" lang="en-US" sz="1000" b="0" i="0" u="none" strike="noStrike" kern="1200" cap="none" spc="0" normalizeH="0" baseline="0" noProof="0">
                          <a:ln>
                            <a:noFill/>
                          </a:ln>
                          <a:solidFill>
                            <a:prstClr val="black"/>
                          </a:solidFill>
                          <a:effectLst/>
                          <a:uLnTx/>
                          <a:uFillTx/>
                          <a:latin typeface="Calibri"/>
                          <a:ea typeface="+mn-ea"/>
                          <a:cs typeface="+mn-cs"/>
                        </a:rPr>
                        <a:t>
 “When you don’t follow trends, your design becomes timeless.” 10 years of @melondonhotel, as told by its creators.
@fosterandpartners Partner Architect, Annamaria Anderloni, reveals the inside story of ME London’s iconic design and why it remains so captivating over a decade later.
Watch the full episode on our YouTube channel.
Interviewees: Annamaria Anderloni (@fosterandpartners) &amp; @ebbyybrown 
Production &amp; Creative Direction @weareeffedigital 
Filming &amp; Editing: @rancefilm
Makeup: @simonasvantnerova_
Hairstyling: @margaritakosheleva_
#MEbyMelia #MELondon #MELondonX #10thanniversary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7196</a:t>
                      </a:r>
                    </a:p>
                  </a:txBody>
                  <a:tcPr/>
                </a:tc>
                <a:extLst>
                  <a:ext uri="{0D108BD9-81ED-4DB2-BD59-A6C34878D82A}">
                    <a16:rowId xmlns:a16="http://schemas.microsoft.com/office/drawing/2014/main" val="214294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- 2023-06-05 15:09:52</a:t>
                      </a:r>
                      <a:r>
                        <a:rPr kumimoji="0" lang="en-US" sz="1000" b="0" i="0" u="none" strike="noStrike" kern="1200" cap="none" spc="0" normalizeH="0" baseline="0" noProof="0">
                          <a:ln>
                            <a:noFill/>
                          </a:ln>
                          <a:solidFill>
                            <a:prstClr val="black"/>
                          </a:solidFill>
                          <a:effectLst/>
                          <a:uLnTx/>
                          <a:uFillTx/>
                          <a:latin typeface="Calibri"/>
                          <a:ea typeface="+mn-ea"/>
                          <a:cs typeface="+mn-cs"/>
                        </a:rPr>
                        <a:t>
 Postcard moments at @mesitges.
Photo by @sampedrobraga 
#MEbyMelia #MESitges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32001473"/>
                  </a:ext>
                </a:extLst>
              </a:tr>
            </a:tbl>
          </a:graphicData>
        </a:graphic>
      </p:graphicFrame>
      <p:sp>
        <p:nvSpPr>
          <p:cNvPr id="4" name="Text Placeholder 3">
            <a:extLst>
              <a:ext uri="{FF2B5EF4-FFF2-40B4-BE49-F238E27FC236}">
                <a16:creationId xmlns:a16="http://schemas.microsoft.com/office/drawing/2014/main" id="{C558D17A-C3CC-436D-9C8F-3CECD42E7921}"/>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941565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1CF6E-076F-4874-BC42-211945DF71BF}"/>
              </a:ext>
            </a:extLst>
          </p:cNvPr>
          <p:cNvSpPr>
            <a:spLocks noGrp="1"/>
          </p:cNvSpPr>
          <p:nvPr>
            <p:ph type="title"/>
          </p:nvPr>
        </p:nvSpPr>
        <p:spPr/>
        <p:txBody>
          <a:bodyPr/>
          <a:lstStyle/>
          <a:p>
            <a:r>
              <a:rPr lang="en-US"/>
              <a:t>Instagram Custom Posts Table | 2 profiles - 7 of 10</a:t>
            </a:r>
          </a:p>
        </p:txBody>
      </p:sp>
      <p:graphicFrame>
        <p:nvGraphicFramePr>
          <p:cNvPr id="5" name="Table Placeholder 4">
            <a:extLst>
              <a:ext uri="{FF2B5EF4-FFF2-40B4-BE49-F238E27FC236}">
                <a16:creationId xmlns:a16="http://schemas.microsoft.com/office/drawing/2014/main" id="{656740FD-40AF-4890-8621-A982092EC18A}"/>
              </a:ext>
            </a:extLst>
          </p:cNvPr>
          <p:cNvGraphicFramePr>
            <a:graphicFrameLocks noGrp="1"/>
          </p:cNvGraphicFramePr>
          <p:nvPr>
            <p:ph type="tbl" sz="quarter" idx="13"/>
            <p:extLst>
              <p:ext uri="{D42A27DB-BD31-4B8C-83A1-F6EECF244321}">
                <p14:modId xmlns:p14="http://schemas.microsoft.com/office/powerpoint/2010/main" val="77015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946032774"/>
                    </a:ext>
                  </a:extLst>
                </a:gridCol>
                <a:gridCol w="1152144">
                  <a:extLst>
                    <a:ext uri="{9D8B030D-6E8A-4147-A177-3AD203B41FA5}">
                      <a16:colId xmlns:a16="http://schemas.microsoft.com/office/drawing/2014/main" val="2343096695"/>
                    </a:ext>
                  </a:extLst>
                </a:gridCol>
                <a:gridCol w="1152144">
                  <a:extLst>
                    <a:ext uri="{9D8B030D-6E8A-4147-A177-3AD203B41FA5}">
                      <a16:colId xmlns:a16="http://schemas.microsoft.com/office/drawing/2014/main" val="3527343133"/>
                    </a:ext>
                  </a:extLst>
                </a:gridCol>
                <a:gridCol w="1152144">
                  <a:extLst>
                    <a:ext uri="{9D8B030D-6E8A-4147-A177-3AD203B41FA5}">
                      <a16:colId xmlns:a16="http://schemas.microsoft.com/office/drawing/2014/main" val="1528256200"/>
                    </a:ext>
                  </a:extLst>
                </a:gridCol>
                <a:gridCol w="1152144">
                  <a:extLst>
                    <a:ext uri="{9D8B030D-6E8A-4147-A177-3AD203B41FA5}">
                      <a16:colId xmlns:a16="http://schemas.microsoft.com/office/drawing/2014/main" val="3798363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4904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- 2023-06-02 15:22:44</a:t>
                      </a:r>
                      <a:r>
                        <a:rPr kumimoji="0" lang="en-US" sz="1000" b="0" i="0" u="none" strike="noStrike" kern="1200" cap="none" spc="0" normalizeH="0" baseline="0" noProof="0">
                          <a:ln>
                            <a:noFill/>
                          </a:ln>
                          <a:solidFill>
                            <a:prstClr val="black"/>
                          </a:solidFill>
                          <a:effectLst/>
                          <a:uLnTx/>
                          <a:uFillTx/>
                          <a:latin typeface="Calibri"/>
                          <a:ea typeface="+mn-ea"/>
                          <a:cs typeface="+mn-cs"/>
                        </a:rPr>
                        <a:t>
 #ExpressYourPride today and every day with an action-packed series of summer events, exhibitions, and panels, celebrating the beauty of being your truest self.
#Pride2023 is for you and ME.
#MEbyMelia #Pridemonth #pride🌈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5096</a:t>
                      </a:r>
                    </a:p>
                  </a:txBody>
                  <a:tcPr/>
                </a:tc>
                <a:extLst>
                  <a:ext uri="{0D108BD9-81ED-4DB2-BD59-A6C34878D82A}">
                    <a16:rowId xmlns:a16="http://schemas.microsoft.com/office/drawing/2014/main" val="24660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- 2023-05-31 15:07:18</a:t>
                      </a:r>
                      <a:r>
                        <a:rPr kumimoji="0" lang="en-US" sz="1000" b="0" i="0" u="none" strike="noStrike" kern="1200" cap="none" spc="0" normalizeH="0" baseline="0" noProof="0">
                          <a:ln>
                            <a:noFill/>
                          </a:ln>
                          <a:solidFill>
                            <a:prstClr val="black"/>
                          </a:solidFill>
                          <a:effectLst/>
                          <a:uLnTx/>
                          <a:uFillTx/>
                          <a:latin typeface="Calibri"/>
                          <a:ea typeface="+mn-ea"/>
                          <a:cs typeface="+mn-cs"/>
                        </a:rPr>
                        <a:t>
 10 years of being ME. Join the celebration.
ME London X. Coming soon.
#MEbyMelia #MELondon #MELONDONX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a:t>
                      </a:r>
                    </a:p>
                  </a:txBody>
                  <a:tcPr/>
                </a:tc>
                <a:extLst>
                  <a:ext uri="{0D108BD9-81ED-4DB2-BD59-A6C34878D82A}">
                    <a16:rowId xmlns:a16="http://schemas.microsoft.com/office/drawing/2014/main" val="4159844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- 2023-05-30 15:04:33</a:t>
                      </a:r>
                      <a:r>
                        <a:rPr kumimoji="0" lang="en-US" sz="1000" b="0" i="0" u="none" strike="noStrike" kern="1200" cap="none" spc="0" normalizeH="0" baseline="0" noProof="0">
                          <a:ln>
                            <a:noFill/>
                          </a:ln>
                          <a:solidFill>
                            <a:prstClr val="black"/>
                          </a:solidFill>
                          <a:effectLst/>
                          <a:uLnTx/>
                          <a:uFillTx/>
                          <a:latin typeface="Calibri"/>
                          <a:ea typeface="+mn-ea"/>
                          <a:cs typeface="+mn-cs"/>
                        </a:rPr>
                        <a:t>
 Champagne and art. Only at @mecabohotel.
#MEbyMelia #WeareME #MECabo #ArtforME @avanstokkum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4185</a:t>
                      </a:r>
                    </a:p>
                  </a:txBody>
                  <a:tcPr/>
                </a:tc>
                <a:extLst>
                  <a:ext uri="{0D108BD9-81ED-4DB2-BD59-A6C34878D82A}">
                    <a16:rowId xmlns:a16="http://schemas.microsoft.com/office/drawing/2014/main" val="3854284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- 2023-05-26 15:03:28</a:t>
                      </a:r>
                      <a:r>
                        <a:rPr kumimoji="0" lang="en-US" sz="1000" b="0" i="0" u="none" strike="noStrike" kern="1200" cap="none" spc="0" normalizeH="0" baseline="0" noProof="0">
                          <a:ln>
                            <a:noFill/>
                          </a:ln>
                          <a:solidFill>
                            <a:prstClr val="black"/>
                          </a:solidFill>
                          <a:effectLst/>
                          <a:uLnTx/>
                          <a:uFillTx/>
                          <a:latin typeface="Calibri"/>
                          <a:ea typeface="+mn-ea"/>
                          <a:cs typeface="+mn-cs"/>
                        </a:rPr>
                        <a:t>
 Undisturbed indulgence at @melondonhotel. All you need to do is ask.
#MEbyMelia #MELondon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59165178"/>
                  </a:ext>
                </a:extLst>
              </a:tr>
            </a:tbl>
          </a:graphicData>
        </a:graphic>
      </p:graphicFrame>
      <p:sp>
        <p:nvSpPr>
          <p:cNvPr id="4" name="Text Placeholder 3">
            <a:extLst>
              <a:ext uri="{FF2B5EF4-FFF2-40B4-BE49-F238E27FC236}">
                <a16:creationId xmlns:a16="http://schemas.microsoft.com/office/drawing/2014/main" id="{A1E44E1D-833D-434E-8A0D-A0D504F9C951}"/>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323071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13AE9-9A6D-40BC-8F7A-1F3FB89430FC}"/>
              </a:ext>
            </a:extLst>
          </p:cNvPr>
          <p:cNvSpPr>
            <a:spLocks noGrp="1"/>
          </p:cNvSpPr>
          <p:nvPr>
            <p:ph type="title"/>
          </p:nvPr>
        </p:nvSpPr>
        <p:spPr/>
        <p:txBody>
          <a:bodyPr/>
          <a:lstStyle/>
          <a:p>
            <a:r>
              <a:rPr lang="en-US"/>
              <a:t>Instagram Custom Posts Table | 2 profiles - 8 of 10</a:t>
            </a:r>
          </a:p>
        </p:txBody>
      </p:sp>
      <p:graphicFrame>
        <p:nvGraphicFramePr>
          <p:cNvPr id="5" name="Table Placeholder 4">
            <a:extLst>
              <a:ext uri="{FF2B5EF4-FFF2-40B4-BE49-F238E27FC236}">
                <a16:creationId xmlns:a16="http://schemas.microsoft.com/office/drawing/2014/main" id="{29E5C65A-A880-4AF3-9194-3DEA21B37F02}"/>
              </a:ext>
            </a:extLst>
          </p:cNvPr>
          <p:cNvGraphicFramePr>
            <a:graphicFrameLocks noGrp="1"/>
          </p:cNvGraphicFramePr>
          <p:nvPr>
            <p:ph type="tbl" sz="quarter" idx="13"/>
            <p:extLst>
              <p:ext uri="{D42A27DB-BD31-4B8C-83A1-F6EECF244321}">
                <p14:modId xmlns:p14="http://schemas.microsoft.com/office/powerpoint/2010/main" val="1137867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925369000"/>
                    </a:ext>
                  </a:extLst>
                </a:gridCol>
                <a:gridCol w="1152144">
                  <a:extLst>
                    <a:ext uri="{9D8B030D-6E8A-4147-A177-3AD203B41FA5}">
                      <a16:colId xmlns:a16="http://schemas.microsoft.com/office/drawing/2014/main" val="1540960544"/>
                    </a:ext>
                  </a:extLst>
                </a:gridCol>
                <a:gridCol w="1152144">
                  <a:extLst>
                    <a:ext uri="{9D8B030D-6E8A-4147-A177-3AD203B41FA5}">
                      <a16:colId xmlns:a16="http://schemas.microsoft.com/office/drawing/2014/main" val="3323742556"/>
                    </a:ext>
                  </a:extLst>
                </a:gridCol>
                <a:gridCol w="1152144">
                  <a:extLst>
                    <a:ext uri="{9D8B030D-6E8A-4147-A177-3AD203B41FA5}">
                      <a16:colId xmlns:a16="http://schemas.microsoft.com/office/drawing/2014/main" val="3750221125"/>
                    </a:ext>
                  </a:extLst>
                </a:gridCol>
                <a:gridCol w="1152144">
                  <a:extLst>
                    <a:ext uri="{9D8B030D-6E8A-4147-A177-3AD203B41FA5}">
                      <a16:colId xmlns:a16="http://schemas.microsoft.com/office/drawing/2014/main" val="2614551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9520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- 2023-05-25 12:33:29</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30th edition of Sónar Festival from the exclusive comfort of ME Barcelona. Celebrate 30 years of Music, Creativity &amp; Technology.
Three exhilarating days, 140 mind-blowing performances, including ‘Processing... 30 years of Sónar’ an AI-powered audiovisual journey through the iconic festival’s universe. Created in collaboration with ME by Meliá.
June 15th, 16th, and 17th. Barcelona. Book your stay today.
#MEbyMelia #MEBarcelona #SonarFestival #Sonar30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6002</a:t>
                      </a:r>
                    </a:p>
                  </a:txBody>
                  <a:tcPr/>
                </a:tc>
                <a:extLst>
                  <a:ext uri="{0D108BD9-81ED-4DB2-BD59-A6C34878D82A}">
                    <a16:rowId xmlns:a16="http://schemas.microsoft.com/office/drawing/2014/main" val="2667543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- 2023-05-23 14:01:32</a:t>
                      </a:r>
                      <a:r>
                        <a:rPr kumimoji="0" lang="en-US" sz="1000" b="0" i="0" u="none" strike="noStrike" kern="1200" cap="none" spc="0" normalizeH="0" baseline="0" noProof="0">
                          <a:ln>
                            <a:noFill/>
                          </a:ln>
                          <a:solidFill>
                            <a:prstClr val="black"/>
                          </a:solidFill>
                          <a:effectLst/>
                          <a:uLnTx/>
                          <a:uFillTx/>
                          <a:latin typeface="Calibri"/>
                          <a:ea typeface="+mn-ea"/>
                          <a:cs typeface="+mn-cs"/>
                        </a:rPr>
                        <a:t>
 And around Barcelona we go.
See the world from a different perspective with @pinoemie_.
We are individuals, we are together, #WeAreME.
#MEbyMelia #MEBarcelona @mebarcelonahotel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6530</a:t>
                      </a:r>
                    </a:p>
                  </a:txBody>
                  <a:tcPr/>
                </a:tc>
                <a:extLst>
                  <a:ext uri="{0D108BD9-81ED-4DB2-BD59-A6C34878D82A}">
                    <a16:rowId xmlns:a16="http://schemas.microsoft.com/office/drawing/2014/main" val="2479985476"/>
                  </a:ext>
                </a:extLst>
              </a:tr>
            </a:tbl>
          </a:graphicData>
        </a:graphic>
      </p:graphicFrame>
      <p:sp>
        <p:nvSpPr>
          <p:cNvPr id="4" name="Text Placeholder 3">
            <a:extLst>
              <a:ext uri="{FF2B5EF4-FFF2-40B4-BE49-F238E27FC236}">
                <a16:creationId xmlns:a16="http://schemas.microsoft.com/office/drawing/2014/main" id="{B08094FC-A70A-493D-8F4B-015C696719F7}"/>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369445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9C01D-26C1-4832-856F-FA641FDFA99B}"/>
              </a:ext>
            </a:extLst>
          </p:cNvPr>
          <p:cNvSpPr>
            <a:spLocks noGrp="1"/>
          </p:cNvSpPr>
          <p:nvPr>
            <p:ph type="title"/>
          </p:nvPr>
        </p:nvSpPr>
        <p:spPr/>
        <p:txBody>
          <a:bodyPr/>
          <a:lstStyle/>
          <a:p>
            <a:r>
              <a:rPr lang="en-US"/>
              <a:t>Instagram Custom Posts Table | 2 profiles - 9 of 10</a:t>
            </a:r>
          </a:p>
        </p:txBody>
      </p:sp>
      <p:graphicFrame>
        <p:nvGraphicFramePr>
          <p:cNvPr id="5" name="Table Placeholder 4">
            <a:extLst>
              <a:ext uri="{FF2B5EF4-FFF2-40B4-BE49-F238E27FC236}">
                <a16:creationId xmlns:a16="http://schemas.microsoft.com/office/drawing/2014/main" id="{4920EA41-6BBD-4DBD-9D33-6C675DD125D2}"/>
              </a:ext>
            </a:extLst>
          </p:cNvPr>
          <p:cNvGraphicFramePr>
            <a:graphicFrameLocks noGrp="1"/>
          </p:cNvGraphicFramePr>
          <p:nvPr>
            <p:ph type="tbl" sz="quarter" idx="13"/>
            <p:extLst>
              <p:ext uri="{D42A27DB-BD31-4B8C-83A1-F6EECF244321}">
                <p14:modId xmlns:p14="http://schemas.microsoft.com/office/powerpoint/2010/main" val="298657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849555336"/>
                    </a:ext>
                  </a:extLst>
                </a:gridCol>
                <a:gridCol w="1152144">
                  <a:extLst>
                    <a:ext uri="{9D8B030D-6E8A-4147-A177-3AD203B41FA5}">
                      <a16:colId xmlns:a16="http://schemas.microsoft.com/office/drawing/2014/main" val="1344761518"/>
                    </a:ext>
                  </a:extLst>
                </a:gridCol>
                <a:gridCol w="1152144">
                  <a:extLst>
                    <a:ext uri="{9D8B030D-6E8A-4147-A177-3AD203B41FA5}">
                      <a16:colId xmlns:a16="http://schemas.microsoft.com/office/drawing/2014/main" val="2783910377"/>
                    </a:ext>
                  </a:extLst>
                </a:gridCol>
                <a:gridCol w="1152144">
                  <a:extLst>
                    <a:ext uri="{9D8B030D-6E8A-4147-A177-3AD203B41FA5}">
                      <a16:colId xmlns:a16="http://schemas.microsoft.com/office/drawing/2014/main" val="1976996089"/>
                    </a:ext>
                  </a:extLst>
                </a:gridCol>
                <a:gridCol w="1152144">
                  <a:extLst>
                    <a:ext uri="{9D8B030D-6E8A-4147-A177-3AD203B41FA5}">
                      <a16:colId xmlns:a16="http://schemas.microsoft.com/office/drawing/2014/main" val="2290517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7474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- 2023-05-19 15:05:36</a:t>
                      </a:r>
                      <a:r>
                        <a:rPr kumimoji="0" lang="en-US" sz="1000" b="0" i="0" u="none" strike="noStrike" kern="1200" cap="none" spc="0" normalizeH="0" baseline="0" noProof="0">
                          <a:ln>
                            <a:noFill/>
                          </a:ln>
                          <a:solidFill>
                            <a:prstClr val="black"/>
                          </a:solidFill>
                          <a:effectLst/>
                          <a:uLnTx/>
                          <a:uFillTx/>
                          <a:latin typeface="Calibri"/>
                          <a:ea typeface="+mn-ea"/>
                          <a:cs typeface="+mn-cs"/>
                        </a:rPr>
                        <a:t>
 Wake me when it’s summer…
#MEbyMelia #MESitges @mesitges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72004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- 2023-05-18 15:03:31</a:t>
                      </a:r>
                      <a:r>
                        <a:rPr kumimoji="0" lang="en-US" sz="1000" b="0" i="0" u="none" strike="noStrike" kern="1200" cap="none" spc="0" normalizeH="0" baseline="0" noProof="0">
                          <a:ln>
                            <a:noFill/>
                          </a:ln>
                          <a:solidFill>
                            <a:prstClr val="black"/>
                          </a:solidFill>
                          <a:effectLst/>
                          <a:uLnTx/>
                          <a:uFillTx/>
                          <a:latin typeface="Calibri"/>
                          <a:ea typeface="+mn-ea"/>
                          <a:cs typeface="+mn-cs"/>
                        </a:rPr>
                        <a:t>
 Electric scenes at the premiere of ‘Processing… 30 years of Sónar’ presented by ME by Meliá - Sónar+D 2023 | 15th 16th 17th June - Barcelona.
Celebrate 30 years of Music, Creativity &amp; Technology with @sonarfestival in this AI-powered audiovisual journey through the iconic festival’s universe.
#MEbyMelia #MEBarcelona #Sonar30 #SonarFestival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6282</a:t>
                      </a:r>
                    </a:p>
                  </a:txBody>
                  <a:tcPr/>
                </a:tc>
                <a:extLst>
                  <a:ext uri="{0D108BD9-81ED-4DB2-BD59-A6C34878D82A}">
                    <a16:rowId xmlns:a16="http://schemas.microsoft.com/office/drawing/2014/main" val="229888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- 2023-05-15 15:06:54</a:t>
                      </a:r>
                      <a:r>
                        <a:rPr kumimoji="0" lang="en-US" sz="1000" b="0" i="0" u="none" strike="noStrike" kern="1200" cap="none" spc="0" normalizeH="0" baseline="0" noProof="0">
                          <a:ln>
                            <a:noFill/>
                          </a:ln>
                          <a:solidFill>
                            <a:prstClr val="black"/>
                          </a:solidFill>
                          <a:effectLst/>
                          <a:uLnTx/>
                          <a:uFillTx/>
                          <a:latin typeface="Calibri"/>
                          <a:ea typeface="+mn-ea"/>
                          <a:cs typeface="+mn-cs"/>
                        </a:rPr>
                        <a:t>
 We are experience-chasers, memory makers, and horizon explorers.
We revel in the present and look to the future.
We are individuals, we are together, #WeAreME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5700</a:t>
                      </a:r>
                    </a:p>
                  </a:txBody>
                  <a:tcPr/>
                </a:tc>
                <a:extLst>
                  <a:ext uri="{0D108BD9-81ED-4DB2-BD59-A6C34878D82A}">
                    <a16:rowId xmlns:a16="http://schemas.microsoft.com/office/drawing/2014/main" val="50114224"/>
                  </a:ext>
                </a:extLst>
              </a:tr>
            </a:tbl>
          </a:graphicData>
        </a:graphic>
      </p:graphicFrame>
      <p:sp>
        <p:nvSpPr>
          <p:cNvPr id="4" name="Text Placeholder 3">
            <a:extLst>
              <a:ext uri="{FF2B5EF4-FFF2-40B4-BE49-F238E27FC236}">
                <a16:creationId xmlns:a16="http://schemas.microsoft.com/office/drawing/2014/main" id="{E4BFFAC6-6002-4B7C-843C-226E51A37F3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211525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8E21-2DFE-41CF-B0DD-6A930E25CB16}"/>
              </a:ext>
            </a:extLst>
          </p:cNvPr>
          <p:cNvSpPr>
            <a:spLocks noGrp="1"/>
          </p:cNvSpPr>
          <p:nvPr>
            <p:ph type="title"/>
          </p:nvPr>
        </p:nvSpPr>
        <p:spPr/>
        <p:txBody>
          <a:bodyPr/>
          <a:lstStyle/>
          <a:p>
            <a:r>
              <a:rPr lang="en-US"/>
              <a:t>Instagram Custom Posts Table | 2 profiles - 10 of 10</a:t>
            </a:r>
          </a:p>
        </p:txBody>
      </p:sp>
      <p:graphicFrame>
        <p:nvGraphicFramePr>
          <p:cNvPr id="5" name="Table Placeholder 4">
            <a:extLst>
              <a:ext uri="{FF2B5EF4-FFF2-40B4-BE49-F238E27FC236}">
                <a16:creationId xmlns:a16="http://schemas.microsoft.com/office/drawing/2014/main" id="{45961B39-5FB1-4C0D-B152-4230D5C580C9}"/>
              </a:ext>
            </a:extLst>
          </p:cNvPr>
          <p:cNvGraphicFramePr>
            <a:graphicFrameLocks noGrp="1"/>
          </p:cNvGraphicFramePr>
          <p:nvPr>
            <p:ph type="tbl" sz="quarter" idx="13"/>
            <p:extLst>
              <p:ext uri="{D42A27DB-BD31-4B8C-83A1-F6EECF244321}">
                <p14:modId xmlns:p14="http://schemas.microsoft.com/office/powerpoint/2010/main" val="359507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41735484"/>
                    </a:ext>
                  </a:extLst>
                </a:gridCol>
                <a:gridCol w="1152144">
                  <a:extLst>
                    <a:ext uri="{9D8B030D-6E8A-4147-A177-3AD203B41FA5}">
                      <a16:colId xmlns:a16="http://schemas.microsoft.com/office/drawing/2014/main" val="3477357123"/>
                    </a:ext>
                  </a:extLst>
                </a:gridCol>
                <a:gridCol w="1152144">
                  <a:extLst>
                    <a:ext uri="{9D8B030D-6E8A-4147-A177-3AD203B41FA5}">
                      <a16:colId xmlns:a16="http://schemas.microsoft.com/office/drawing/2014/main" val="801806324"/>
                    </a:ext>
                  </a:extLst>
                </a:gridCol>
                <a:gridCol w="1152144">
                  <a:extLst>
                    <a:ext uri="{9D8B030D-6E8A-4147-A177-3AD203B41FA5}">
                      <a16:colId xmlns:a16="http://schemas.microsoft.com/office/drawing/2014/main" val="827702330"/>
                    </a:ext>
                  </a:extLst>
                </a:gridCol>
                <a:gridCol w="1152144">
                  <a:extLst>
                    <a:ext uri="{9D8B030D-6E8A-4147-A177-3AD203B41FA5}">
                      <a16:colId xmlns:a16="http://schemas.microsoft.com/office/drawing/2014/main" val="293738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1246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- 2023-05-12 15:06:04</a:t>
                      </a:r>
                      <a:r>
                        <a:rPr kumimoji="0" lang="en-US" sz="1000" b="0" i="0" u="none" strike="noStrike" kern="1200" cap="none" spc="0" normalizeH="0" baseline="0" noProof="0">
                          <a:ln>
                            <a:noFill/>
                          </a:ln>
                          <a:solidFill>
                            <a:prstClr val="black"/>
                          </a:solidFill>
                          <a:effectLst/>
                          <a:uLnTx/>
                          <a:uFillTx/>
                          <a:latin typeface="Calibri"/>
                          <a:ea typeface="+mn-ea"/>
                          <a:cs typeface="+mn-cs"/>
                        </a:rPr>
                        <a:t>
 A walk on the wild side with @pinoemie_ at @mesitges.
We are individuals, we are together,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10403</a:t>
                      </a:r>
                    </a:p>
                  </a:txBody>
                  <a:tcPr/>
                </a:tc>
                <a:extLst>
                  <a:ext uri="{0D108BD9-81ED-4DB2-BD59-A6C34878D82A}">
                    <a16:rowId xmlns:a16="http://schemas.microsoft.com/office/drawing/2014/main" val="172540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- 2023-05-10 17:20:41</a:t>
                      </a:r>
                      <a:r>
                        <a:rPr kumimoji="0" lang="en-US" sz="1000" b="0" i="0" u="none" strike="noStrike" kern="1200" cap="none" spc="0" normalizeH="0" baseline="0" noProof="0">
                          <a:ln>
                            <a:noFill/>
                          </a:ln>
                          <a:solidFill>
                            <a:prstClr val="black"/>
                          </a:solidFill>
                          <a:effectLst/>
                          <a:uLnTx/>
                          <a:uFillTx/>
                          <a:latin typeface="Calibri"/>
                          <a:ea typeface="+mn-ea"/>
                          <a:cs typeface="+mn-cs"/>
                        </a:rPr>
                        <a:t>
 ‘Processing… 30 years of Sónar’ presented by ME by Meliá - Sónar+D 2023 | 15th 16th 17th June - Barcelona.
Celebrate 30 years of @sonarfestival  with ME by Meliá in this AI-powered audiovisual journey through the iconic festival’s universe. Featuring music by @_fennesz. 
Music: Fennesz / Fa.
#MEbyMelia #MEBarcelona #sonar30 #SonarFestival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6928</a:t>
                      </a:r>
                    </a:p>
                  </a:txBody>
                  <a:tcPr/>
                </a:tc>
                <a:extLst>
                  <a:ext uri="{0D108BD9-81ED-4DB2-BD59-A6C34878D82A}">
                    <a16:rowId xmlns:a16="http://schemas.microsoft.com/office/drawing/2014/main" val="3903420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- 2023-05-09 15:03:59</a:t>
                      </a:r>
                      <a:r>
                        <a:rPr kumimoji="0" lang="en-US" sz="1000" b="0" i="0" u="none" strike="noStrike" kern="1200" cap="none" spc="0" normalizeH="0" baseline="0" noProof="0">
                          <a:ln>
                            <a:noFill/>
                          </a:ln>
                          <a:solidFill>
                            <a:prstClr val="black"/>
                          </a:solidFill>
                          <a:effectLst/>
                          <a:uLnTx/>
                          <a:uFillTx/>
                          <a:latin typeface="Calibri"/>
                          <a:ea typeface="+mn-ea"/>
                          <a:cs typeface="+mn-cs"/>
                        </a:rPr>
                        <a:t>
 San Francisco to ME Cabo in 0.2 seconds, by @liv.ishak.
Cabanas, cocktails, and that unique Cabo flavour. What more could you want?
We are individuals, we are together, #WeAreME.
#MEbyMelia #MECabo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9477</a:t>
                      </a:r>
                    </a:p>
                  </a:txBody>
                  <a:tcPr/>
                </a:tc>
                <a:extLst>
                  <a:ext uri="{0D108BD9-81ED-4DB2-BD59-A6C34878D82A}">
                    <a16:rowId xmlns:a16="http://schemas.microsoft.com/office/drawing/2014/main" val="874743974"/>
                  </a:ext>
                </a:extLst>
              </a:tr>
            </a:tbl>
          </a:graphicData>
        </a:graphic>
      </p:graphicFrame>
      <p:sp>
        <p:nvSpPr>
          <p:cNvPr id="4" name="Text Placeholder 3">
            <a:extLst>
              <a:ext uri="{FF2B5EF4-FFF2-40B4-BE49-F238E27FC236}">
                <a16:creationId xmlns:a16="http://schemas.microsoft.com/office/drawing/2014/main" id="{139F96C8-39A2-48A8-B94B-B3966DE2DD83}"/>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499296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F697-DFE9-404E-AB95-7643199E93A5}"/>
              </a:ext>
            </a:extLst>
          </p:cNvPr>
          <p:cNvSpPr>
            <a:spLocks noGrp="1"/>
          </p:cNvSpPr>
          <p:nvPr>
            <p:ph type="title"/>
          </p:nvPr>
        </p:nvSpPr>
        <p:spPr/>
        <p:txBody>
          <a:bodyPr/>
          <a:lstStyle/>
          <a:p>
            <a:r>
              <a:rPr lang="en-US"/>
              <a:t>Facebook Custom Original Own Posts Table | 2 profiles - 1 of 11</a:t>
            </a:r>
          </a:p>
        </p:txBody>
      </p:sp>
      <p:graphicFrame>
        <p:nvGraphicFramePr>
          <p:cNvPr id="5" name="Table Placeholder 4">
            <a:extLst>
              <a:ext uri="{FF2B5EF4-FFF2-40B4-BE49-F238E27FC236}">
                <a16:creationId xmlns:a16="http://schemas.microsoft.com/office/drawing/2014/main" id="{F357DE10-C2A3-4F10-9434-CA97B5DB5114}"/>
              </a:ext>
            </a:extLst>
          </p:cNvPr>
          <p:cNvGraphicFramePr>
            <a:graphicFrameLocks noGrp="1"/>
          </p:cNvGraphicFramePr>
          <p:nvPr>
            <p:ph type="tbl" sz="quarter" idx="13"/>
            <p:extLst>
              <p:ext uri="{D42A27DB-BD31-4B8C-83A1-F6EECF244321}">
                <p14:modId xmlns:p14="http://schemas.microsoft.com/office/powerpoint/2010/main" val="1106362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20577725"/>
                    </a:ext>
                  </a:extLst>
                </a:gridCol>
                <a:gridCol w="987552">
                  <a:extLst>
                    <a:ext uri="{9D8B030D-6E8A-4147-A177-3AD203B41FA5}">
                      <a16:colId xmlns:a16="http://schemas.microsoft.com/office/drawing/2014/main" val="512387025"/>
                    </a:ext>
                  </a:extLst>
                </a:gridCol>
                <a:gridCol w="987552">
                  <a:extLst>
                    <a:ext uri="{9D8B030D-6E8A-4147-A177-3AD203B41FA5}">
                      <a16:colId xmlns:a16="http://schemas.microsoft.com/office/drawing/2014/main" val="2527983386"/>
                    </a:ext>
                  </a:extLst>
                </a:gridCol>
                <a:gridCol w="987552">
                  <a:extLst>
                    <a:ext uri="{9D8B030D-6E8A-4147-A177-3AD203B41FA5}">
                      <a16:colId xmlns:a16="http://schemas.microsoft.com/office/drawing/2014/main" val="4031287626"/>
                    </a:ext>
                  </a:extLst>
                </a:gridCol>
                <a:gridCol w="987552">
                  <a:extLst>
                    <a:ext uri="{9D8B030D-6E8A-4147-A177-3AD203B41FA5}">
                      <a16:colId xmlns:a16="http://schemas.microsoft.com/office/drawing/2014/main" val="423135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191302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- 2023-06-30 15:00:02</a:t>
                      </a:r>
                      <a:r>
                        <a:rPr kumimoji="0" lang="en-US" sz="1000" b="0" i="0" u="none" strike="noStrike" kern="1200" cap="none" spc="0" normalizeH="0" baseline="0" noProof="0">
                          <a:ln>
                            <a:noFill/>
                          </a:ln>
                          <a:solidFill>
                            <a:prstClr val="black"/>
                          </a:solidFill>
                          <a:effectLst/>
                          <a:uLnTx/>
                          <a:uFillTx/>
                          <a:latin typeface="Calibri"/>
                          <a:ea typeface="+mn-ea"/>
                          <a:cs typeface="+mn-cs"/>
                        </a:rPr>
                        <a:t>
 A charcuterie board with more flavour than the London skyline. Only at Radio Rooftop London.
Discover More: https://ow.ly/UJNC50P1gR3
#MEbyMelia #MELondon #RadioRooftop ME 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1104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- 2023-06-28 18:12:12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05118473"/>
                  </a:ext>
                </a:extLst>
              </a:tr>
            </a:tbl>
          </a:graphicData>
        </a:graphic>
      </p:graphicFrame>
      <p:sp>
        <p:nvSpPr>
          <p:cNvPr id="4" name="Text Placeholder 3">
            <a:extLst>
              <a:ext uri="{FF2B5EF4-FFF2-40B4-BE49-F238E27FC236}">
                <a16:creationId xmlns:a16="http://schemas.microsoft.com/office/drawing/2014/main" id="{A6EE2C84-A554-4981-BC99-8C07159B13FD}"/>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960030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287EF-7B8E-42E6-AE19-74EDEFBFE481}"/>
              </a:ext>
            </a:extLst>
          </p:cNvPr>
          <p:cNvSpPr>
            <a:spLocks noGrp="1"/>
          </p:cNvSpPr>
          <p:nvPr>
            <p:ph type="title"/>
          </p:nvPr>
        </p:nvSpPr>
        <p:spPr/>
        <p:txBody>
          <a:bodyPr/>
          <a:lstStyle/>
          <a:p>
            <a:r>
              <a:rPr lang="en-US"/>
              <a:t>Facebook Custom Original Own Posts Table | 2 profiles - 2 of 11</a:t>
            </a:r>
          </a:p>
        </p:txBody>
      </p:sp>
      <p:graphicFrame>
        <p:nvGraphicFramePr>
          <p:cNvPr id="5" name="Table Placeholder 4">
            <a:extLst>
              <a:ext uri="{FF2B5EF4-FFF2-40B4-BE49-F238E27FC236}">
                <a16:creationId xmlns:a16="http://schemas.microsoft.com/office/drawing/2014/main" id="{8A1C8F37-6C17-4DFD-AA5F-5F7A5A132332}"/>
              </a:ext>
            </a:extLst>
          </p:cNvPr>
          <p:cNvGraphicFramePr>
            <a:graphicFrameLocks noGrp="1"/>
          </p:cNvGraphicFramePr>
          <p:nvPr>
            <p:ph type="tbl" sz="quarter" idx="13"/>
            <p:extLst>
              <p:ext uri="{D42A27DB-BD31-4B8C-83A1-F6EECF244321}">
                <p14:modId xmlns:p14="http://schemas.microsoft.com/office/powerpoint/2010/main" val="3272331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58491203"/>
                    </a:ext>
                  </a:extLst>
                </a:gridCol>
                <a:gridCol w="987552">
                  <a:extLst>
                    <a:ext uri="{9D8B030D-6E8A-4147-A177-3AD203B41FA5}">
                      <a16:colId xmlns:a16="http://schemas.microsoft.com/office/drawing/2014/main" val="3753157338"/>
                    </a:ext>
                  </a:extLst>
                </a:gridCol>
                <a:gridCol w="987552">
                  <a:extLst>
                    <a:ext uri="{9D8B030D-6E8A-4147-A177-3AD203B41FA5}">
                      <a16:colId xmlns:a16="http://schemas.microsoft.com/office/drawing/2014/main" val="4225365452"/>
                    </a:ext>
                  </a:extLst>
                </a:gridCol>
                <a:gridCol w="987552">
                  <a:extLst>
                    <a:ext uri="{9D8B030D-6E8A-4147-A177-3AD203B41FA5}">
                      <a16:colId xmlns:a16="http://schemas.microsoft.com/office/drawing/2014/main" val="2221169634"/>
                    </a:ext>
                  </a:extLst>
                </a:gridCol>
                <a:gridCol w="987552">
                  <a:extLst>
                    <a:ext uri="{9D8B030D-6E8A-4147-A177-3AD203B41FA5}">
                      <a16:colId xmlns:a16="http://schemas.microsoft.com/office/drawing/2014/main" val="989382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183809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- 2023-06-28 15:00:01</a:t>
                      </a:r>
                      <a:r>
                        <a:rPr kumimoji="0" lang="en-US" sz="1000" b="0" i="0" u="none" strike="noStrike" kern="1200" cap="none" spc="0" normalizeH="0" baseline="0" noProof="0">
                          <a:ln>
                            <a:noFill/>
                          </a:ln>
                          <a:solidFill>
                            <a:prstClr val="black"/>
                          </a:solidFill>
                          <a:effectLst/>
                          <a:uLnTx/>
                          <a:uFillTx/>
                          <a:latin typeface="Calibri"/>
                          <a:ea typeface="+mn-ea"/>
                          <a:cs typeface="+mn-cs"/>
                        </a:rPr>
                        <a:t>
 ‘La D My Dior’ starring ME Dubai. The Dior ‘La D My Dior’ timepiece is a reinvention of the emblematic ‘La D de Dior’. A ribbon that tells the time.
Be mesmerised by Savoir Flair’s use of ME Dubai’s stunning architecture and the watch’s signature cannage pattern, as this exclusive film explores a timepiece that adds a touch of elegance to every ensemble.
#DiorHorlogerie
Credits:
Founder and Editor-in-Chief - @halehnia
Publisher - @meleuv
Account Director - @zeenazaiid
Editorial Director - @gracegordonsf
Account Manager - @deenazaid
Talent Manager - @zainaabader
Senior Producer - @noorulsabah_
Creative Producer - @amiraabulaiti
Junior Producer - @jalanajjar
Videographer - @snimu_video
Hair Stylist - @maggiesemaan
Makeup Artist - @le.kairouz
Styling assistant - @shivanisudhir
Model - Yana
Location - ME Dubai
Discover More: https://ow.ly/JzNn50OZ6RW
#WeAreME #MEDubai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extLst>
                  <a:ext uri="{0D108BD9-81ED-4DB2-BD59-A6C34878D82A}">
                    <a16:rowId xmlns:a16="http://schemas.microsoft.com/office/drawing/2014/main" val="1036391619"/>
                  </a:ext>
                </a:extLst>
              </a:tr>
            </a:tbl>
          </a:graphicData>
        </a:graphic>
      </p:graphicFrame>
      <p:sp>
        <p:nvSpPr>
          <p:cNvPr id="4" name="Text Placeholder 3">
            <a:extLst>
              <a:ext uri="{FF2B5EF4-FFF2-40B4-BE49-F238E27FC236}">
                <a16:creationId xmlns:a16="http://schemas.microsoft.com/office/drawing/2014/main" id="{A7CFD052-BBDE-49A3-BA9C-945DB371F351}"/>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021465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B0E91-C0F5-4524-94E1-CEBD206501EB}"/>
              </a:ext>
            </a:extLst>
          </p:cNvPr>
          <p:cNvSpPr>
            <a:spLocks noGrp="1"/>
          </p:cNvSpPr>
          <p:nvPr>
            <p:ph type="title"/>
          </p:nvPr>
        </p:nvSpPr>
        <p:spPr/>
        <p:txBody>
          <a:bodyPr/>
          <a:lstStyle/>
          <a:p>
            <a:r>
              <a:rPr lang="en-US"/>
              <a:t>Facebook Custom Original Own Posts Table | 2 profiles - 3 of 11</a:t>
            </a:r>
          </a:p>
        </p:txBody>
      </p:sp>
      <p:graphicFrame>
        <p:nvGraphicFramePr>
          <p:cNvPr id="5" name="Table Placeholder 4">
            <a:extLst>
              <a:ext uri="{FF2B5EF4-FFF2-40B4-BE49-F238E27FC236}">
                <a16:creationId xmlns:a16="http://schemas.microsoft.com/office/drawing/2014/main" id="{D512E05D-BB24-42F4-A33A-EF46650A5F84}"/>
              </a:ext>
            </a:extLst>
          </p:cNvPr>
          <p:cNvGraphicFramePr>
            <a:graphicFrameLocks noGrp="1"/>
          </p:cNvGraphicFramePr>
          <p:nvPr>
            <p:ph type="tbl" sz="quarter" idx="13"/>
            <p:extLst>
              <p:ext uri="{D42A27DB-BD31-4B8C-83A1-F6EECF244321}">
                <p14:modId xmlns:p14="http://schemas.microsoft.com/office/powerpoint/2010/main" val="3252414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62247834"/>
                    </a:ext>
                  </a:extLst>
                </a:gridCol>
                <a:gridCol w="987552">
                  <a:extLst>
                    <a:ext uri="{9D8B030D-6E8A-4147-A177-3AD203B41FA5}">
                      <a16:colId xmlns:a16="http://schemas.microsoft.com/office/drawing/2014/main" val="1352941089"/>
                    </a:ext>
                  </a:extLst>
                </a:gridCol>
                <a:gridCol w="987552">
                  <a:extLst>
                    <a:ext uri="{9D8B030D-6E8A-4147-A177-3AD203B41FA5}">
                      <a16:colId xmlns:a16="http://schemas.microsoft.com/office/drawing/2014/main" val="1002983295"/>
                    </a:ext>
                  </a:extLst>
                </a:gridCol>
                <a:gridCol w="987552">
                  <a:extLst>
                    <a:ext uri="{9D8B030D-6E8A-4147-A177-3AD203B41FA5}">
                      <a16:colId xmlns:a16="http://schemas.microsoft.com/office/drawing/2014/main" val="3799315550"/>
                    </a:ext>
                  </a:extLst>
                </a:gridCol>
                <a:gridCol w="987552">
                  <a:extLst>
                    <a:ext uri="{9D8B030D-6E8A-4147-A177-3AD203B41FA5}">
                      <a16:colId xmlns:a16="http://schemas.microsoft.com/office/drawing/2014/main" val="4291496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30317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- 2023-06-26 14:59:08</a:t>
                      </a:r>
                      <a:r>
                        <a:rPr kumimoji="0" lang="en-US" sz="1000" b="0" i="0" u="none" strike="noStrike" kern="1200" cap="none" spc="0" normalizeH="0" baseline="0" noProof="0">
                          <a:ln>
                            <a:noFill/>
                          </a:ln>
                          <a:solidFill>
                            <a:prstClr val="black"/>
                          </a:solidFill>
                          <a:effectLst/>
                          <a:uLnTx/>
                          <a:uFillTx/>
                          <a:latin typeface="Calibri"/>
                          <a:ea typeface="+mn-ea"/>
                          <a:cs typeface="+mn-cs"/>
                        </a:rPr>
                        <a:t>
 Life is short, but you can make it Suite. Discover ME+ at ME Cabo.
Discover More: https://ow.ly/qUYo50OWXA5
#MEbyMelia #MECabo #SuiteME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587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- 2023-06-23 15:20:00</a:t>
                      </a:r>
                      <a:r>
                        <a:rPr kumimoji="0" lang="en-US" sz="1000" b="0" i="0" u="none" strike="noStrike" kern="1200" cap="none" spc="0" normalizeH="0" baseline="0" noProof="0">
                          <a:ln>
                            <a:noFill/>
                          </a:ln>
                          <a:solidFill>
                            <a:prstClr val="black"/>
                          </a:solidFill>
                          <a:effectLst/>
                          <a:uLnTx/>
                          <a:uFillTx/>
                          <a:latin typeface="Calibri"/>
                          <a:ea typeface="+mn-ea"/>
                          <a:cs typeface="+mn-cs"/>
                        </a:rPr>
                        <a:t>
 Sónar 2023 in 20 seconds. Art, music, and technology in celebration of 30 years of Sónar Festival, featuring the iconic installation "Processing... 30 years of Sónar" hosted by ME by Meliá.
‌
Post-festival blues incoming…
‌
Until next time.
‌
#MEbyMelia #MEBarcelona #sonar30 ME Barcelona 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extLst>
                  <a:ext uri="{0D108BD9-81ED-4DB2-BD59-A6C34878D82A}">
                    <a16:rowId xmlns:a16="http://schemas.microsoft.com/office/drawing/2014/main" val="375483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- 2023-06-22 15:00:02</a:t>
                      </a:r>
                      <a:r>
                        <a:rPr kumimoji="0" lang="en-US" sz="1000" b="0" i="0" u="none" strike="noStrike" kern="1200" cap="none" spc="0" normalizeH="0" baseline="0" noProof="0">
                          <a:ln>
                            <a:noFill/>
                          </a:ln>
                          <a:solidFill>
                            <a:prstClr val="black"/>
                          </a:solidFill>
                          <a:effectLst/>
                          <a:uLnTx/>
                          <a:uFillTx/>
                          <a:latin typeface="Calibri"/>
                          <a:ea typeface="+mn-ea"/>
                          <a:cs typeface="+mn-cs"/>
                        </a:rPr>
                        <a:t>
 Mediterranean Morsels. Food to nourish the soul at Beso Sitges.
Discover More: https://ow.ly/4lcq50OUFfn
#MEbyMelia #MESitges #BesoSitges ME Sitges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60251379"/>
                  </a:ext>
                </a:extLst>
              </a:tr>
            </a:tbl>
          </a:graphicData>
        </a:graphic>
      </p:graphicFrame>
      <p:sp>
        <p:nvSpPr>
          <p:cNvPr id="4" name="Text Placeholder 3">
            <a:extLst>
              <a:ext uri="{FF2B5EF4-FFF2-40B4-BE49-F238E27FC236}">
                <a16:creationId xmlns:a16="http://schemas.microsoft.com/office/drawing/2014/main" id="{2BD91043-6379-49CA-9C6D-1CB2BD10DD26}"/>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999449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A880-D28B-44FD-A776-5A05D80DF6C2}"/>
              </a:ext>
            </a:extLst>
          </p:cNvPr>
          <p:cNvSpPr>
            <a:spLocks noGrp="1"/>
          </p:cNvSpPr>
          <p:nvPr>
            <p:ph type="title"/>
          </p:nvPr>
        </p:nvSpPr>
        <p:spPr/>
        <p:txBody>
          <a:bodyPr/>
          <a:lstStyle/>
          <a:p>
            <a:r>
              <a:rPr lang="en-US"/>
              <a:t>Facebook Custom Original Own Posts Table | 2 profiles - 4 of 11</a:t>
            </a:r>
          </a:p>
        </p:txBody>
      </p:sp>
      <p:graphicFrame>
        <p:nvGraphicFramePr>
          <p:cNvPr id="5" name="Table Placeholder 4">
            <a:extLst>
              <a:ext uri="{FF2B5EF4-FFF2-40B4-BE49-F238E27FC236}">
                <a16:creationId xmlns:a16="http://schemas.microsoft.com/office/drawing/2014/main" id="{9B8D81D0-464C-43D8-8ED0-A37C75F76E55}"/>
              </a:ext>
            </a:extLst>
          </p:cNvPr>
          <p:cNvGraphicFramePr>
            <a:graphicFrameLocks noGrp="1"/>
          </p:cNvGraphicFramePr>
          <p:nvPr>
            <p:ph type="tbl" sz="quarter" idx="13"/>
            <p:extLst>
              <p:ext uri="{D42A27DB-BD31-4B8C-83A1-F6EECF244321}">
                <p14:modId xmlns:p14="http://schemas.microsoft.com/office/powerpoint/2010/main" val="2361367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32601759"/>
                    </a:ext>
                  </a:extLst>
                </a:gridCol>
                <a:gridCol w="987552">
                  <a:extLst>
                    <a:ext uri="{9D8B030D-6E8A-4147-A177-3AD203B41FA5}">
                      <a16:colId xmlns:a16="http://schemas.microsoft.com/office/drawing/2014/main" val="2055447821"/>
                    </a:ext>
                  </a:extLst>
                </a:gridCol>
                <a:gridCol w="987552">
                  <a:extLst>
                    <a:ext uri="{9D8B030D-6E8A-4147-A177-3AD203B41FA5}">
                      <a16:colId xmlns:a16="http://schemas.microsoft.com/office/drawing/2014/main" val="496694447"/>
                    </a:ext>
                  </a:extLst>
                </a:gridCol>
                <a:gridCol w="987552">
                  <a:extLst>
                    <a:ext uri="{9D8B030D-6E8A-4147-A177-3AD203B41FA5}">
                      <a16:colId xmlns:a16="http://schemas.microsoft.com/office/drawing/2014/main" val="3228805608"/>
                    </a:ext>
                  </a:extLst>
                </a:gridCol>
                <a:gridCol w="987552">
                  <a:extLst>
                    <a:ext uri="{9D8B030D-6E8A-4147-A177-3AD203B41FA5}">
                      <a16:colId xmlns:a16="http://schemas.microsoft.com/office/drawing/2014/main" val="2168531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2730436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- 2023-06-22 10:25:01</a:t>
                      </a:r>
                      <a:r>
                        <a:rPr kumimoji="0" lang="en-US" sz="1000" b="0" i="0" u="none" strike="noStrike" kern="1200" cap="none" spc="0" normalizeH="0" baseline="0" noProof="0">
                          <a:ln>
                            <a:noFill/>
                          </a:ln>
                          <a:solidFill>
                            <a:prstClr val="black"/>
                          </a:solidFill>
                          <a:effectLst/>
                          <a:uLnTx/>
                          <a:uFillTx/>
                          <a:latin typeface="Calibri"/>
                          <a:ea typeface="+mn-ea"/>
                          <a:cs typeface="+mn-cs"/>
                        </a:rPr>
                        <a:t>
 Strike a pose for #QUEERforME. Our exclusive runway show by Ricardo Seco and Tequila Alacrán at ME Cabo.
#ExpressYourPride with ME by Meliá, today and every day.
#MEbyMelia #MECabo #Pride #Pride2023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extLst>
                  <a:ext uri="{0D108BD9-81ED-4DB2-BD59-A6C34878D82A}">
                    <a16:rowId xmlns:a16="http://schemas.microsoft.com/office/drawing/2014/main" val="2505884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- 2023-06-19 15:00:01</a:t>
                      </a:r>
                      <a:r>
                        <a:rPr kumimoji="0" lang="en-US" sz="1000" b="0" i="0" u="none" strike="noStrike" kern="1200" cap="none" spc="0" normalizeH="0" baseline="0" noProof="0">
                          <a:ln>
                            <a:noFill/>
                          </a:ln>
                          <a:solidFill>
                            <a:prstClr val="black"/>
                          </a:solidFill>
                          <a:effectLst/>
                          <a:uLnTx/>
                          <a:uFillTx/>
                          <a:latin typeface="Calibri"/>
                          <a:ea typeface="+mn-ea"/>
                          <a:cs typeface="+mn-cs"/>
                        </a:rPr>
                        <a:t>
 Turquoise surf, golden sands, and your best friend by your side. This is ME Cabo.
Discover More: https://ow.ly/B22350ORF2l
#MEbyMelia #MECabo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6621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- 2023-06-16 15:00:02</a:t>
                      </a:r>
                      <a:r>
                        <a:rPr kumimoji="0" lang="en-US" sz="1000" b="0" i="0" u="none" strike="noStrike" kern="1200" cap="none" spc="0" normalizeH="0" baseline="0" noProof="0">
                          <a:ln>
                            <a:noFill/>
                          </a:ln>
                          <a:solidFill>
                            <a:prstClr val="black"/>
                          </a:solidFill>
                          <a:effectLst/>
                          <a:uLnTx/>
                          <a:uFillTx/>
                          <a:latin typeface="Calibri"/>
                          <a:ea typeface="+mn-ea"/>
                          <a:cs typeface="+mn-cs"/>
                        </a:rPr>
                        <a:t>
 That ‘first one by the pool’ feeling...
Photos by Joel Hilario and Eduardo Pérez 
Discover More: https://ow.ly/Zp5450OQjgt
#MEbyMelia #MEIbiza ME Ibiza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94054532"/>
                  </a:ext>
                </a:extLst>
              </a:tr>
            </a:tbl>
          </a:graphicData>
        </a:graphic>
      </p:graphicFrame>
      <p:sp>
        <p:nvSpPr>
          <p:cNvPr id="4" name="Text Placeholder 3">
            <a:extLst>
              <a:ext uri="{FF2B5EF4-FFF2-40B4-BE49-F238E27FC236}">
                <a16:creationId xmlns:a16="http://schemas.microsoft.com/office/drawing/2014/main" id="{04986AFE-2D55-4A35-A9DD-825D5AFB1689}"/>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218538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3348-4349-43F6-960A-496C72D82BCD}"/>
              </a:ext>
            </a:extLst>
          </p:cNvPr>
          <p:cNvSpPr>
            <a:spLocks noGrp="1"/>
          </p:cNvSpPr>
          <p:nvPr>
            <p:ph type="title"/>
          </p:nvPr>
        </p:nvSpPr>
        <p:spPr/>
        <p:txBody>
          <a:bodyPr/>
          <a:lstStyle/>
          <a:p>
            <a:r>
              <a:rPr lang="en-US"/>
              <a:t>Facebook Custom Original Own Posts Table | 2 profiles - 5 of 11</a:t>
            </a:r>
          </a:p>
        </p:txBody>
      </p:sp>
      <p:graphicFrame>
        <p:nvGraphicFramePr>
          <p:cNvPr id="5" name="Table Placeholder 4">
            <a:extLst>
              <a:ext uri="{FF2B5EF4-FFF2-40B4-BE49-F238E27FC236}">
                <a16:creationId xmlns:a16="http://schemas.microsoft.com/office/drawing/2014/main" id="{0275AD57-0166-4AEA-930D-BFCF8C8A7422}"/>
              </a:ext>
            </a:extLst>
          </p:cNvPr>
          <p:cNvGraphicFramePr>
            <a:graphicFrameLocks noGrp="1"/>
          </p:cNvGraphicFramePr>
          <p:nvPr>
            <p:ph type="tbl" sz="quarter" idx="13"/>
            <p:extLst>
              <p:ext uri="{D42A27DB-BD31-4B8C-83A1-F6EECF244321}">
                <p14:modId xmlns:p14="http://schemas.microsoft.com/office/powerpoint/2010/main" val="1823121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87099438"/>
                    </a:ext>
                  </a:extLst>
                </a:gridCol>
                <a:gridCol w="987552">
                  <a:extLst>
                    <a:ext uri="{9D8B030D-6E8A-4147-A177-3AD203B41FA5}">
                      <a16:colId xmlns:a16="http://schemas.microsoft.com/office/drawing/2014/main" val="234628946"/>
                    </a:ext>
                  </a:extLst>
                </a:gridCol>
                <a:gridCol w="987552">
                  <a:extLst>
                    <a:ext uri="{9D8B030D-6E8A-4147-A177-3AD203B41FA5}">
                      <a16:colId xmlns:a16="http://schemas.microsoft.com/office/drawing/2014/main" val="2760411722"/>
                    </a:ext>
                  </a:extLst>
                </a:gridCol>
                <a:gridCol w="987552">
                  <a:extLst>
                    <a:ext uri="{9D8B030D-6E8A-4147-A177-3AD203B41FA5}">
                      <a16:colId xmlns:a16="http://schemas.microsoft.com/office/drawing/2014/main" val="3504976044"/>
                    </a:ext>
                  </a:extLst>
                </a:gridCol>
                <a:gridCol w="987552">
                  <a:extLst>
                    <a:ext uri="{9D8B030D-6E8A-4147-A177-3AD203B41FA5}">
                      <a16:colId xmlns:a16="http://schemas.microsoft.com/office/drawing/2014/main" val="393751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2425063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- 2023-06-14 13:40:01</a:t>
                      </a:r>
                      <a:r>
                        <a:rPr kumimoji="0" lang="en-US" sz="1000" b="0" i="0" u="none" strike="noStrike" kern="1200" cap="none" spc="0" normalizeH="0" baseline="0" noProof="0">
                          <a:ln>
                            <a:noFill/>
                          </a:ln>
                          <a:solidFill>
                            <a:prstClr val="black"/>
                          </a:solidFill>
                          <a:effectLst/>
                          <a:uLnTx/>
                          <a:uFillTx/>
                          <a:latin typeface="Calibri"/>
                          <a:ea typeface="+mn-ea"/>
                          <a:cs typeface="+mn-cs"/>
                        </a:rPr>
                        <a:t>
 This could be you, but you’re not at ME Cabo... yet.
Discover More: https://ow.ly/qVkr50ONnEc
#MEbyMelia #MECabo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21433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- 2023-06-13 15:00:01</a:t>
                      </a:r>
                      <a:r>
                        <a:rPr kumimoji="0" lang="en-US" sz="1000" b="0" i="0" u="none" strike="noStrike" kern="1200" cap="none" spc="0" normalizeH="0" baseline="0" noProof="0">
                          <a:ln>
                            <a:noFill/>
                          </a:ln>
                          <a:solidFill>
                            <a:prstClr val="black"/>
                          </a:solidFill>
                          <a:effectLst/>
                          <a:uLnTx/>
                          <a:uFillTx/>
                          <a:latin typeface="Calibri"/>
                          <a:ea typeface="+mn-ea"/>
                          <a:cs typeface="+mn-cs"/>
                        </a:rPr>
                        <a:t>
 Countdown to ‘Processing... 30 years of Sónar’ presented by ME by Meliá - Sónar+D 2023 | 15.16.17 June – Barcelona.
Celebrate 30 years of Sónar Festival from the exclusive comfort of ME Barcelona Hotel. Don’t miss it!
Book your stay today: https://ow.ly/C2YC50OMFAw
Music: Fennesz / Fa.
#MEbyMelia #MEBarcelona #sonar30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extLst>
                  <a:ext uri="{0D108BD9-81ED-4DB2-BD59-A6C34878D82A}">
                    <a16:rowId xmlns:a16="http://schemas.microsoft.com/office/drawing/2014/main" val="187086000"/>
                  </a:ext>
                </a:extLst>
              </a:tr>
            </a:tbl>
          </a:graphicData>
        </a:graphic>
      </p:graphicFrame>
      <p:sp>
        <p:nvSpPr>
          <p:cNvPr id="4" name="Text Placeholder 3">
            <a:extLst>
              <a:ext uri="{FF2B5EF4-FFF2-40B4-BE49-F238E27FC236}">
                <a16:creationId xmlns:a16="http://schemas.microsoft.com/office/drawing/2014/main" id="{761B95D0-C1C9-488C-9A79-D68460BD290F}"/>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613426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32F4D-B5C4-4236-8DBB-1303BA2F2448}"/>
              </a:ext>
            </a:extLst>
          </p:cNvPr>
          <p:cNvSpPr>
            <a:spLocks noGrp="1"/>
          </p:cNvSpPr>
          <p:nvPr>
            <p:ph type="title"/>
          </p:nvPr>
        </p:nvSpPr>
        <p:spPr/>
        <p:txBody>
          <a:bodyPr/>
          <a:lstStyle/>
          <a:p>
            <a:r>
              <a:rPr lang="en-US"/>
              <a:t>Facebook Custom Original Own Posts Table | 2 profiles - 6 of 11</a:t>
            </a:r>
          </a:p>
        </p:txBody>
      </p:sp>
      <p:graphicFrame>
        <p:nvGraphicFramePr>
          <p:cNvPr id="5" name="Table Placeholder 4">
            <a:extLst>
              <a:ext uri="{FF2B5EF4-FFF2-40B4-BE49-F238E27FC236}">
                <a16:creationId xmlns:a16="http://schemas.microsoft.com/office/drawing/2014/main" id="{26B53CBB-9A95-487D-89FE-2EEC1A314E55}"/>
              </a:ext>
            </a:extLst>
          </p:cNvPr>
          <p:cNvGraphicFramePr>
            <a:graphicFrameLocks noGrp="1"/>
          </p:cNvGraphicFramePr>
          <p:nvPr>
            <p:ph type="tbl" sz="quarter" idx="13"/>
            <p:extLst>
              <p:ext uri="{D42A27DB-BD31-4B8C-83A1-F6EECF244321}">
                <p14:modId xmlns:p14="http://schemas.microsoft.com/office/powerpoint/2010/main" val="4219848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38502943"/>
                    </a:ext>
                  </a:extLst>
                </a:gridCol>
                <a:gridCol w="987552">
                  <a:extLst>
                    <a:ext uri="{9D8B030D-6E8A-4147-A177-3AD203B41FA5}">
                      <a16:colId xmlns:a16="http://schemas.microsoft.com/office/drawing/2014/main" val="2224999785"/>
                    </a:ext>
                  </a:extLst>
                </a:gridCol>
                <a:gridCol w="987552">
                  <a:extLst>
                    <a:ext uri="{9D8B030D-6E8A-4147-A177-3AD203B41FA5}">
                      <a16:colId xmlns:a16="http://schemas.microsoft.com/office/drawing/2014/main" val="2003403899"/>
                    </a:ext>
                  </a:extLst>
                </a:gridCol>
                <a:gridCol w="987552">
                  <a:extLst>
                    <a:ext uri="{9D8B030D-6E8A-4147-A177-3AD203B41FA5}">
                      <a16:colId xmlns:a16="http://schemas.microsoft.com/office/drawing/2014/main" val="541741912"/>
                    </a:ext>
                  </a:extLst>
                </a:gridCol>
                <a:gridCol w="987552">
                  <a:extLst>
                    <a:ext uri="{9D8B030D-6E8A-4147-A177-3AD203B41FA5}">
                      <a16:colId xmlns:a16="http://schemas.microsoft.com/office/drawing/2014/main" val="3072933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308952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- 2023-06-13 10:28:22</a:t>
                      </a:r>
                      <a:r>
                        <a:rPr kumimoji="0" lang="en-US" sz="1000" b="0" i="0" u="none" strike="noStrike" kern="1200" cap="none" spc="0" normalizeH="0" baseline="0" noProof="0">
                          <a:ln>
                            <a:noFill/>
                          </a:ln>
                          <a:solidFill>
                            <a:prstClr val="black"/>
                          </a:solidFill>
                          <a:effectLst/>
                          <a:uLnTx/>
                          <a:uFillTx/>
                          <a:latin typeface="Calibri"/>
                          <a:ea typeface="+mn-ea"/>
                          <a:cs typeface="+mn-cs"/>
                        </a:rPr>
                        <a:t>
 ME Ibiza... Do we need to say more?
Discover More: https://ow.ly/8IqQ50OK6CR
#MEbyMelia #MEIbiza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extLst>
                  <a:ext uri="{0D108BD9-81ED-4DB2-BD59-A6C34878D82A}">
                    <a16:rowId xmlns:a16="http://schemas.microsoft.com/office/drawing/2014/main" val="162094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- 2023-06-09 12:03:40</a:t>
                      </a:r>
                      <a:r>
                        <a:rPr kumimoji="0" lang="en-US" sz="1000" b="0" i="0" u="none" strike="noStrike" kern="1200" cap="none" spc="0" normalizeH="0" baseline="0" noProof="0">
                          <a:ln>
                            <a:noFill/>
                          </a:ln>
                          <a:solidFill>
                            <a:prstClr val="black"/>
                          </a:solidFill>
                          <a:effectLst/>
                          <a:uLnTx/>
                          <a:uFillTx/>
                          <a:latin typeface="Calibri"/>
                          <a:ea typeface="+mn-ea"/>
                          <a:cs typeface="+mn-cs"/>
                        </a:rPr>
                        <a:t>
 "When you don’t follow trends, your design becomes timeless.” 10 years of ME London, as told by its creators.
Foster + Partners Partner Architect, Annamaria Anderloni, reveals the inside story of ME London's iconic design and why it remains so captivating over a decade later.
Watch the full episode on our YouTube channel. (https://youtu.be/B4p-BVj-5Xc)
Interviewees: Annamaria Anderloni (Foster + Partners) &amp; Ebeneze brown 
Production &amp; Creative Direction: We Are F 
Filming &amp; Editing: Rancefilm 
Makeup: Simona Svantnerova Makeup Artist 
Hairstyling: Margarita Kosheleva
#MEbyMelia #MELondon #MELondonX #10thanniversary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extLst>
                  <a:ext uri="{0D108BD9-81ED-4DB2-BD59-A6C34878D82A}">
                    <a16:rowId xmlns:a16="http://schemas.microsoft.com/office/drawing/2014/main" val="3233526472"/>
                  </a:ext>
                </a:extLst>
              </a:tr>
            </a:tbl>
          </a:graphicData>
        </a:graphic>
      </p:graphicFrame>
      <p:sp>
        <p:nvSpPr>
          <p:cNvPr id="4" name="Text Placeholder 3">
            <a:extLst>
              <a:ext uri="{FF2B5EF4-FFF2-40B4-BE49-F238E27FC236}">
                <a16:creationId xmlns:a16="http://schemas.microsoft.com/office/drawing/2014/main" id="{558796F5-E027-4661-A409-BD0985E6583B}"/>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556835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8E63E-1595-4487-9E57-450F8C825ED6}"/>
              </a:ext>
            </a:extLst>
          </p:cNvPr>
          <p:cNvSpPr>
            <a:spLocks noGrp="1"/>
          </p:cNvSpPr>
          <p:nvPr>
            <p:ph type="title"/>
          </p:nvPr>
        </p:nvSpPr>
        <p:spPr/>
        <p:txBody>
          <a:bodyPr/>
          <a:lstStyle/>
          <a:p>
            <a:r>
              <a:rPr lang="en-US"/>
              <a:t>Facebook Custom Original Own Posts Table | 2 profiles - 7 of 11</a:t>
            </a:r>
          </a:p>
        </p:txBody>
      </p:sp>
      <p:graphicFrame>
        <p:nvGraphicFramePr>
          <p:cNvPr id="5" name="Table Placeholder 4">
            <a:extLst>
              <a:ext uri="{FF2B5EF4-FFF2-40B4-BE49-F238E27FC236}">
                <a16:creationId xmlns:a16="http://schemas.microsoft.com/office/drawing/2014/main" id="{72B2F61A-FDB1-4A9D-8001-E73906AD69CA}"/>
              </a:ext>
            </a:extLst>
          </p:cNvPr>
          <p:cNvGraphicFramePr>
            <a:graphicFrameLocks noGrp="1"/>
          </p:cNvGraphicFramePr>
          <p:nvPr>
            <p:ph type="tbl" sz="quarter" idx="13"/>
            <p:extLst>
              <p:ext uri="{D42A27DB-BD31-4B8C-83A1-F6EECF244321}">
                <p14:modId xmlns:p14="http://schemas.microsoft.com/office/powerpoint/2010/main" val="1098494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73268100"/>
                    </a:ext>
                  </a:extLst>
                </a:gridCol>
                <a:gridCol w="987552">
                  <a:extLst>
                    <a:ext uri="{9D8B030D-6E8A-4147-A177-3AD203B41FA5}">
                      <a16:colId xmlns:a16="http://schemas.microsoft.com/office/drawing/2014/main" val="1910571925"/>
                    </a:ext>
                  </a:extLst>
                </a:gridCol>
                <a:gridCol w="987552">
                  <a:extLst>
                    <a:ext uri="{9D8B030D-6E8A-4147-A177-3AD203B41FA5}">
                      <a16:colId xmlns:a16="http://schemas.microsoft.com/office/drawing/2014/main" val="3834450709"/>
                    </a:ext>
                  </a:extLst>
                </a:gridCol>
                <a:gridCol w="987552">
                  <a:extLst>
                    <a:ext uri="{9D8B030D-6E8A-4147-A177-3AD203B41FA5}">
                      <a16:colId xmlns:a16="http://schemas.microsoft.com/office/drawing/2014/main" val="2800797902"/>
                    </a:ext>
                  </a:extLst>
                </a:gridCol>
                <a:gridCol w="987552">
                  <a:extLst>
                    <a:ext uri="{9D8B030D-6E8A-4147-A177-3AD203B41FA5}">
                      <a16:colId xmlns:a16="http://schemas.microsoft.com/office/drawing/2014/main" val="557051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2961762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- 2023-06-08 17:41:09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4436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- 2023-06-05 15:20:26</a:t>
                      </a:r>
                      <a:r>
                        <a:rPr kumimoji="0" lang="en-US" sz="1000" b="0" i="0" u="none" strike="noStrike" kern="1200" cap="none" spc="0" normalizeH="0" baseline="0" noProof="0">
                          <a:ln>
                            <a:noFill/>
                          </a:ln>
                          <a:solidFill>
                            <a:prstClr val="black"/>
                          </a:solidFill>
                          <a:effectLst/>
                          <a:uLnTx/>
                          <a:uFillTx/>
                          <a:latin typeface="Calibri"/>
                          <a:ea typeface="+mn-ea"/>
                          <a:cs typeface="+mn-cs"/>
                        </a:rPr>
                        <a:t>
 Postcard moments at ME Sitges.
Photos by Pedro Braga Sampaio
Discover More: http://ow.ly/rYKF50OFqpH
#MEbyMelia #MESitges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7379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- 2023-06-02 15:00:01</a:t>
                      </a:r>
                      <a:r>
                        <a:rPr kumimoji="0" lang="en-US" sz="1000" b="0" i="0" u="none" strike="noStrike" kern="1200" cap="none" spc="0" normalizeH="0" baseline="0" noProof="0">
                          <a:ln>
                            <a:noFill/>
                          </a:ln>
                          <a:solidFill>
                            <a:prstClr val="black"/>
                          </a:solidFill>
                          <a:effectLst/>
                          <a:uLnTx/>
                          <a:uFillTx/>
                          <a:latin typeface="Calibri"/>
                          <a:ea typeface="+mn-ea"/>
                          <a:cs typeface="+mn-cs"/>
                        </a:rPr>
                        <a:t>
 #ExpressYourPride today and every day with an action-packed series of summer events, exhibitions, and panels, celebrating the beauty of being your truest self.
#Pride2023 is for you and ME.
#MEbyMelia #Pridemonth #pride🌈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281.6550 %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extLst>
                  <a:ext uri="{0D108BD9-81ED-4DB2-BD59-A6C34878D82A}">
                    <a16:rowId xmlns:a16="http://schemas.microsoft.com/office/drawing/2014/main" val="783084517"/>
                  </a:ext>
                </a:extLst>
              </a:tr>
            </a:tbl>
          </a:graphicData>
        </a:graphic>
      </p:graphicFrame>
      <p:sp>
        <p:nvSpPr>
          <p:cNvPr id="4" name="Text Placeholder 3">
            <a:extLst>
              <a:ext uri="{FF2B5EF4-FFF2-40B4-BE49-F238E27FC236}">
                <a16:creationId xmlns:a16="http://schemas.microsoft.com/office/drawing/2014/main" id="{A06EA3E2-20E1-4D1A-B72C-5394BFB06F4D}"/>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839267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0DDA2-568F-4BB7-B699-87323B1B6DCC}"/>
              </a:ext>
            </a:extLst>
          </p:cNvPr>
          <p:cNvSpPr>
            <a:spLocks noGrp="1"/>
          </p:cNvSpPr>
          <p:nvPr>
            <p:ph type="title"/>
          </p:nvPr>
        </p:nvSpPr>
        <p:spPr/>
        <p:txBody>
          <a:bodyPr/>
          <a:lstStyle/>
          <a:p>
            <a:r>
              <a:rPr lang="en-US"/>
              <a:t>Facebook Custom Original Own Posts Table | 2 profiles - 8 of 11</a:t>
            </a:r>
          </a:p>
        </p:txBody>
      </p:sp>
      <p:graphicFrame>
        <p:nvGraphicFramePr>
          <p:cNvPr id="5" name="Table Placeholder 4">
            <a:extLst>
              <a:ext uri="{FF2B5EF4-FFF2-40B4-BE49-F238E27FC236}">
                <a16:creationId xmlns:a16="http://schemas.microsoft.com/office/drawing/2014/main" id="{1A74E229-FDDD-4C12-B769-A0FC2A1C5F73}"/>
              </a:ext>
            </a:extLst>
          </p:cNvPr>
          <p:cNvGraphicFramePr>
            <a:graphicFrameLocks noGrp="1"/>
          </p:cNvGraphicFramePr>
          <p:nvPr>
            <p:ph type="tbl" sz="quarter" idx="13"/>
            <p:extLst>
              <p:ext uri="{D42A27DB-BD31-4B8C-83A1-F6EECF244321}">
                <p14:modId xmlns:p14="http://schemas.microsoft.com/office/powerpoint/2010/main" val="2405823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00271854"/>
                    </a:ext>
                  </a:extLst>
                </a:gridCol>
                <a:gridCol w="987552">
                  <a:extLst>
                    <a:ext uri="{9D8B030D-6E8A-4147-A177-3AD203B41FA5}">
                      <a16:colId xmlns:a16="http://schemas.microsoft.com/office/drawing/2014/main" val="2613098469"/>
                    </a:ext>
                  </a:extLst>
                </a:gridCol>
                <a:gridCol w="987552">
                  <a:extLst>
                    <a:ext uri="{9D8B030D-6E8A-4147-A177-3AD203B41FA5}">
                      <a16:colId xmlns:a16="http://schemas.microsoft.com/office/drawing/2014/main" val="770323934"/>
                    </a:ext>
                  </a:extLst>
                </a:gridCol>
                <a:gridCol w="987552">
                  <a:extLst>
                    <a:ext uri="{9D8B030D-6E8A-4147-A177-3AD203B41FA5}">
                      <a16:colId xmlns:a16="http://schemas.microsoft.com/office/drawing/2014/main" val="3236951469"/>
                    </a:ext>
                  </a:extLst>
                </a:gridCol>
                <a:gridCol w="987552">
                  <a:extLst>
                    <a:ext uri="{9D8B030D-6E8A-4147-A177-3AD203B41FA5}">
                      <a16:colId xmlns:a16="http://schemas.microsoft.com/office/drawing/2014/main" val="2719020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2517820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- 2023-05-31 15:00:02</a:t>
                      </a:r>
                      <a:r>
                        <a:rPr kumimoji="0" lang="en-US" sz="1000" b="0" i="0" u="none" strike="noStrike" kern="1200" cap="none" spc="0" normalizeH="0" baseline="0" noProof="0">
                          <a:ln>
                            <a:noFill/>
                          </a:ln>
                          <a:solidFill>
                            <a:prstClr val="black"/>
                          </a:solidFill>
                          <a:effectLst/>
                          <a:uLnTx/>
                          <a:uFillTx/>
                          <a:latin typeface="Calibri"/>
                          <a:ea typeface="+mn-ea"/>
                          <a:cs typeface="+mn-cs"/>
                        </a:rPr>
                        <a:t>
 10 years of being ME. Join the celebration.
ME London X. Coming soon.
Discover More: http://ow.ly/RM6y50OAImE
#MEbyMelia #MELondon #MELONDONX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0245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- 2023-05-30 15:00:01</a:t>
                      </a:r>
                      <a:r>
                        <a:rPr kumimoji="0" lang="en-US" sz="1000" b="0" i="0" u="none" strike="noStrike" kern="1200" cap="none" spc="0" normalizeH="0" baseline="0" noProof="0">
                          <a:ln>
                            <a:noFill/>
                          </a:ln>
                          <a:solidFill>
                            <a:prstClr val="black"/>
                          </a:solidFill>
                          <a:effectLst/>
                          <a:uLnTx/>
                          <a:uFillTx/>
                          <a:latin typeface="Calibri"/>
                          <a:ea typeface="+mn-ea"/>
                          <a:cs typeface="+mn-cs"/>
                        </a:rPr>
                        <a:t>
 Never-ending artistry. Only at ME Cabo.
Discover More: http://ow.ly/9STu50OzrkN
#MEbyMelia #WeareME #MECabo #ArtforME Alberto van stokkum photographer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92305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- 2023-05-26 15:00:02</a:t>
                      </a:r>
                      <a:r>
                        <a:rPr kumimoji="0" lang="en-US" sz="1000" b="0" i="0" u="none" strike="noStrike" kern="1200" cap="none" spc="0" normalizeH="0" baseline="0" noProof="0">
                          <a:ln>
                            <a:noFill/>
                          </a:ln>
                          <a:solidFill>
                            <a:prstClr val="black"/>
                          </a:solidFill>
                          <a:effectLst/>
                          <a:uLnTx/>
                          <a:uFillTx/>
                          <a:latin typeface="Calibri"/>
                          <a:ea typeface="+mn-ea"/>
                          <a:cs typeface="+mn-cs"/>
                        </a:rPr>
                        <a:t>
 Undisturbed indulgence at ME London. All you need to do is ask.
Discover More: http://ow.ly/XzBP50OxxsO
#MEbyMelia #MELondon #WeAreME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69569083"/>
                  </a:ext>
                </a:extLst>
              </a:tr>
            </a:tbl>
          </a:graphicData>
        </a:graphic>
      </p:graphicFrame>
      <p:sp>
        <p:nvSpPr>
          <p:cNvPr id="4" name="Text Placeholder 3">
            <a:extLst>
              <a:ext uri="{FF2B5EF4-FFF2-40B4-BE49-F238E27FC236}">
                <a16:creationId xmlns:a16="http://schemas.microsoft.com/office/drawing/2014/main" id="{A28030F1-E841-4AE5-A0FE-D8F9804C3D99}"/>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927572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53E1F-3A7C-4067-B456-E97AD92647B3}"/>
              </a:ext>
            </a:extLst>
          </p:cNvPr>
          <p:cNvSpPr>
            <a:spLocks noGrp="1"/>
          </p:cNvSpPr>
          <p:nvPr>
            <p:ph type="title"/>
          </p:nvPr>
        </p:nvSpPr>
        <p:spPr/>
        <p:txBody>
          <a:bodyPr/>
          <a:lstStyle/>
          <a:p>
            <a:r>
              <a:rPr lang="en-US"/>
              <a:t>Facebook Custom Original Own Posts Table | 2 profiles - 9 of 11</a:t>
            </a:r>
          </a:p>
        </p:txBody>
      </p:sp>
      <p:graphicFrame>
        <p:nvGraphicFramePr>
          <p:cNvPr id="5" name="Table Placeholder 4">
            <a:extLst>
              <a:ext uri="{FF2B5EF4-FFF2-40B4-BE49-F238E27FC236}">
                <a16:creationId xmlns:a16="http://schemas.microsoft.com/office/drawing/2014/main" id="{8829DE4D-CA64-40F5-9C54-208CC6C0BEFE}"/>
              </a:ext>
            </a:extLst>
          </p:cNvPr>
          <p:cNvGraphicFramePr>
            <a:graphicFrameLocks noGrp="1"/>
          </p:cNvGraphicFramePr>
          <p:nvPr>
            <p:ph type="tbl" sz="quarter" idx="13"/>
            <p:extLst>
              <p:ext uri="{D42A27DB-BD31-4B8C-83A1-F6EECF244321}">
                <p14:modId xmlns:p14="http://schemas.microsoft.com/office/powerpoint/2010/main" val="1636287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3887603"/>
                    </a:ext>
                  </a:extLst>
                </a:gridCol>
                <a:gridCol w="987552">
                  <a:extLst>
                    <a:ext uri="{9D8B030D-6E8A-4147-A177-3AD203B41FA5}">
                      <a16:colId xmlns:a16="http://schemas.microsoft.com/office/drawing/2014/main" val="2071683175"/>
                    </a:ext>
                  </a:extLst>
                </a:gridCol>
                <a:gridCol w="987552">
                  <a:extLst>
                    <a:ext uri="{9D8B030D-6E8A-4147-A177-3AD203B41FA5}">
                      <a16:colId xmlns:a16="http://schemas.microsoft.com/office/drawing/2014/main" val="3539518809"/>
                    </a:ext>
                  </a:extLst>
                </a:gridCol>
                <a:gridCol w="987552">
                  <a:extLst>
                    <a:ext uri="{9D8B030D-6E8A-4147-A177-3AD203B41FA5}">
                      <a16:colId xmlns:a16="http://schemas.microsoft.com/office/drawing/2014/main" val="2438818842"/>
                    </a:ext>
                  </a:extLst>
                </a:gridCol>
                <a:gridCol w="987552">
                  <a:extLst>
                    <a:ext uri="{9D8B030D-6E8A-4147-A177-3AD203B41FA5}">
                      <a16:colId xmlns:a16="http://schemas.microsoft.com/office/drawing/2014/main" val="83081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1402349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- 2023-05-25 12:30:00</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30th edition of Sónar Festival from the exclusive comfort of ME Barcelona. Celebrate 30 years of Music, Creativity &amp; Technology.
Three exhilarating days, 140 mind-blowing performances, including 'Processing... 30 years of Sónar' an AI-powered audiovisual journey through the iconic festival’s universe. Created in collaboration with ME by Meliá.
June 15th, 16th, and 17th. Barcelona.
Book your stay today: http://ow.ly/RmAy50OwmWB
#MEbyMelia #MEBarcelona #SonarFestival #Sonar30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extLst>
                  <a:ext uri="{0D108BD9-81ED-4DB2-BD59-A6C34878D82A}">
                    <a16:rowId xmlns:a16="http://schemas.microsoft.com/office/drawing/2014/main" val="3923460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- 2023-05-23 14:08:10</a:t>
                      </a:r>
                      <a:r>
                        <a:rPr kumimoji="0" lang="en-US" sz="1000" b="0" i="0" u="none" strike="noStrike" kern="1200" cap="none" spc="0" normalizeH="0" baseline="0" noProof="0">
                          <a:ln>
                            <a:noFill/>
                          </a:ln>
                          <a:solidFill>
                            <a:prstClr val="black"/>
                          </a:solidFill>
                          <a:effectLst/>
                          <a:uLnTx/>
                          <a:uFillTx/>
                          <a:latin typeface="Calibri"/>
                          <a:ea typeface="+mn-ea"/>
                          <a:cs typeface="+mn-cs"/>
                        </a:rPr>
                        <a:t>
 All day long, on the chaise longue with Noémie Pino.
See the world from a different perspective.
We are individuals, we are together, #WeAreME.
Discover More: http://ow.ly/m1qU50Ouf5F
#MEbyMelia #MEBarcelona ME Barcelona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70868783"/>
                  </a:ext>
                </a:extLst>
              </a:tr>
            </a:tbl>
          </a:graphicData>
        </a:graphic>
      </p:graphicFrame>
      <p:sp>
        <p:nvSpPr>
          <p:cNvPr id="4" name="Text Placeholder 3">
            <a:extLst>
              <a:ext uri="{FF2B5EF4-FFF2-40B4-BE49-F238E27FC236}">
                <a16:creationId xmlns:a16="http://schemas.microsoft.com/office/drawing/2014/main" id="{C5CDCCFA-2556-4D68-87FB-40BE437C7B9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736818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3AFCD-0076-49E9-AA05-A813CD9F76F6}"/>
              </a:ext>
            </a:extLst>
          </p:cNvPr>
          <p:cNvSpPr>
            <a:spLocks noGrp="1"/>
          </p:cNvSpPr>
          <p:nvPr>
            <p:ph type="title"/>
          </p:nvPr>
        </p:nvSpPr>
        <p:spPr/>
        <p:txBody>
          <a:bodyPr/>
          <a:lstStyle/>
          <a:p>
            <a:r>
              <a:rPr lang="en-US"/>
              <a:t>Facebook Custom Original Own Posts Table | 2 profiles - 10 of 11</a:t>
            </a:r>
          </a:p>
        </p:txBody>
      </p:sp>
      <p:graphicFrame>
        <p:nvGraphicFramePr>
          <p:cNvPr id="5" name="Table Placeholder 4">
            <a:extLst>
              <a:ext uri="{FF2B5EF4-FFF2-40B4-BE49-F238E27FC236}">
                <a16:creationId xmlns:a16="http://schemas.microsoft.com/office/drawing/2014/main" id="{82C0E418-3BD3-4673-9E39-177EE25488E4}"/>
              </a:ext>
            </a:extLst>
          </p:cNvPr>
          <p:cNvGraphicFramePr>
            <a:graphicFrameLocks noGrp="1"/>
          </p:cNvGraphicFramePr>
          <p:nvPr>
            <p:ph type="tbl" sz="quarter" idx="13"/>
            <p:extLst>
              <p:ext uri="{D42A27DB-BD31-4B8C-83A1-F6EECF244321}">
                <p14:modId xmlns:p14="http://schemas.microsoft.com/office/powerpoint/2010/main" val="1542881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50153349"/>
                    </a:ext>
                  </a:extLst>
                </a:gridCol>
                <a:gridCol w="987552">
                  <a:extLst>
                    <a:ext uri="{9D8B030D-6E8A-4147-A177-3AD203B41FA5}">
                      <a16:colId xmlns:a16="http://schemas.microsoft.com/office/drawing/2014/main" val="1995973268"/>
                    </a:ext>
                  </a:extLst>
                </a:gridCol>
                <a:gridCol w="987552">
                  <a:extLst>
                    <a:ext uri="{9D8B030D-6E8A-4147-A177-3AD203B41FA5}">
                      <a16:colId xmlns:a16="http://schemas.microsoft.com/office/drawing/2014/main" val="1424523156"/>
                    </a:ext>
                  </a:extLst>
                </a:gridCol>
                <a:gridCol w="987552">
                  <a:extLst>
                    <a:ext uri="{9D8B030D-6E8A-4147-A177-3AD203B41FA5}">
                      <a16:colId xmlns:a16="http://schemas.microsoft.com/office/drawing/2014/main" val="12456534"/>
                    </a:ext>
                  </a:extLst>
                </a:gridCol>
                <a:gridCol w="987552">
                  <a:extLst>
                    <a:ext uri="{9D8B030D-6E8A-4147-A177-3AD203B41FA5}">
                      <a16:colId xmlns:a16="http://schemas.microsoft.com/office/drawing/2014/main" val="3308362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4035711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- 2023-05-19 15:03:07</a:t>
                      </a:r>
                      <a:r>
                        <a:rPr kumimoji="0" lang="en-US" sz="1000" b="0" i="0" u="none" strike="noStrike" kern="1200" cap="none" spc="0" normalizeH="0" baseline="0" noProof="0">
                          <a:ln>
                            <a:noFill/>
                          </a:ln>
                          <a:solidFill>
                            <a:prstClr val="black"/>
                          </a:solidFill>
                          <a:effectLst/>
                          <a:uLnTx/>
                          <a:uFillTx/>
                          <a:latin typeface="Calibri"/>
                          <a:ea typeface="+mn-ea"/>
                          <a:cs typeface="+mn-cs"/>
                        </a:rPr>
                        <a:t>
 Wake me when it’s summer…
Discover More: http://ow.ly/8eTs50OrVKM
#MEbyMelia #MESitges ME Sitges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93956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- 2023-05-18 15:00:01</a:t>
                      </a:r>
                      <a:r>
                        <a:rPr kumimoji="0" lang="en-US" sz="1000" b="0" i="0" u="none" strike="noStrike" kern="1200" cap="none" spc="0" normalizeH="0" baseline="0" noProof="0">
                          <a:ln>
                            <a:noFill/>
                          </a:ln>
                          <a:solidFill>
                            <a:prstClr val="black"/>
                          </a:solidFill>
                          <a:effectLst/>
                          <a:uLnTx/>
                          <a:uFillTx/>
                          <a:latin typeface="Calibri"/>
                          <a:ea typeface="+mn-ea"/>
                          <a:cs typeface="+mn-cs"/>
                        </a:rPr>
                        <a:t>
 Electric scenes at the premiere of ‘Processing… 30 years of Sónar’ presented by ME by Meliá - Sónar+D 2023 | 15th 16th 17th June - Barcelona.
Celebrate 30 years of Music, Creativity &amp; Technology with Sónar Festival in this AI-powered audiovisual journey through the iconic festival’s universe.
Discover More: http://ow.ly/uECu50OqVuv
#MEbyMelia #MEBarcelona #Sonar30 #SonarFestival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a:t>
                      </a:r>
                    </a:p>
                  </a:txBody>
                  <a:tcPr/>
                </a:tc>
                <a:extLst>
                  <a:ext uri="{0D108BD9-81ED-4DB2-BD59-A6C34878D82A}">
                    <a16:rowId xmlns:a16="http://schemas.microsoft.com/office/drawing/2014/main" val="637352355"/>
                  </a:ext>
                </a:extLst>
              </a:tr>
            </a:tbl>
          </a:graphicData>
        </a:graphic>
      </p:graphicFrame>
      <p:sp>
        <p:nvSpPr>
          <p:cNvPr id="4" name="Text Placeholder 3">
            <a:extLst>
              <a:ext uri="{FF2B5EF4-FFF2-40B4-BE49-F238E27FC236}">
                <a16:creationId xmlns:a16="http://schemas.microsoft.com/office/drawing/2014/main" id="{D38C743C-BFFA-4C47-9070-2229442BC3AE}"/>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717356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65075-A867-499D-81B1-352CA211D6FA}"/>
              </a:ext>
            </a:extLst>
          </p:cNvPr>
          <p:cNvSpPr>
            <a:spLocks noGrp="1"/>
          </p:cNvSpPr>
          <p:nvPr>
            <p:ph type="title"/>
          </p:nvPr>
        </p:nvSpPr>
        <p:spPr/>
        <p:txBody>
          <a:bodyPr/>
          <a:lstStyle/>
          <a:p>
            <a:r>
              <a:rPr lang="en-US"/>
              <a:t>Facebook Custom Original Own Posts Table | 2 profiles - 11 of 11</a:t>
            </a:r>
          </a:p>
        </p:txBody>
      </p:sp>
      <p:graphicFrame>
        <p:nvGraphicFramePr>
          <p:cNvPr id="5" name="Table Placeholder 4">
            <a:extLst>
              <a:ext uri="{FF2B5EF4-FFF2-40B4-BE49-F238E27FC236}">
                <a16:creationId xmlns:a16="http://schemas.microsoft.com/office/drawing/2014/main" id="{D101D7F9-F23F-4C54-B7AB-4A12B90F861A}"/>
              </a:ext>
            </a:extLst>
          </p:cNvPr>
          <p:cNvGraphicFramePr>
            <a:graphicFrameLocks noGrp="1"/>
          </p:cNvGraphicFramePr>
          <p:nvPr>
            <p:ph type="tbl" sz="quarter" idx="13"/>
            <p:extLst>
              <p:ext uri="{D42A27DB-BD31-4B8C-83A1-F6EECF244321}">
                <p14:modId xmlns:p14="http://schemas.microsoft.com/office/powerpoint/2010/main" val="1287714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27726612"/>
                    </a:ext>
                  </a:extLst>
                </a:gridCol>
                <a:gridCol w="987552">
                  <a:extLst>
                    <a:ext uri="{9D8B030D-6E8A-4147-A177-3AD203B41FA5}">
                      <a16:colId xmlns:a16="http://schemas.microsoft.com/office/drawing/2014/main" val="2546921895"/>
                    </a:ext>
                  </a:extLst>
                </a:gridCol>
                <a:gridCol w="987552">
                  <a:extLst>
                    <a:ext uri="{9D8B030D-6E8A-4147-A177-3AD203B41FA5}">
                      <a16:colId xmlns:a16="http://schemas.microsoft.com/office/drawing/2014/main" val="3317268745"/>
                    </a:ext>
                  </a:extLst>
                </a:gridCol>
                <a:gridCol w="987552">
                  <a:extLst>
                    <a:ext uri="{9D8B030D-6E8A-4147-A177-3AD203B41FA5}">
                      <a16:colId xmlns:a16="http://schemas.microsoft.com/office/drawing/2014/main" val="578065308"/>
                    </a:ext>
                  </a:extLst>
                </a:gridCol>
                <a:gridCol w="987552">
                  <a:extLst>
                    <a:ext uri="{9D8B030D-6E8A-4147-A177-3AD203B41FA5}">
                      <a16:colId xmlns:a16="http://schemas.microsoft.com/office/drawing/2014/main" val="4273523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4208494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- 2023-05-15 15:09:21</a:t>
                      </a:r>
                      <a:r>
                        <a:rPr kumimoji="0" lang="en-US" sz="1000" b="0" i="0" u="none" strike="noStrike" kern="1200" cap="none" spc="0" normalizeH="0" baseline="0" noProof="0">
                          <a:ln>
                            <a:noFill/>
                          </a:ln>
                          <a:solidFill>
                            <a:prstClr val="black"/>
                          </a:solidFill>
                          <a:effectLst/>
                          <a:uLnTx/>
                          <a:uFillTx/>
                          <a:latin typeface="Calibri"/>
                          <a:ea typeface="+mn-ea"/>
                          <a:cs typeface="+mn-cs"/>
                        </a:rPr>
                        <a:t>
 We are experience-chasers, memory makers, and horizon explorers.
We revel in the present and look to the future.
We are individuals, we are together, #WeAreME
Discover More: http://ow.ly/BHbW50OnLG8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extLst>
                  <a:ext uri="{0D108BD9-81ED-4DB2-BD59-A6C34878D82A}">
                    <a16:rowId xmlns:a16="http://schemas.microsoft.com/office/drawing/2014/main" val="350559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 by Meliá - 2023-05-15 15:05:00</a:t>
                      </a:r>
                      <a:r>
                        <a:rPr kumimoji="0" lang="en-US" sz="1000" b="0" i="0" u="none" strike="noStrike" kern="1200" cap="none" spc="0" normalizeH="0" baseline="0" noProof="0">
                          <a:ln>
                            <a:noFill/>
                          </a:ln>
                          <a:solidFill>
                            <a:prstClr val="black"/>
                          </a:solidFill>
                          <a:effectLst/>
                          <a:uLnTx/>
                          <a:uFillTx/>
                          <a:latin typeface="Calibri"/>
                          <a:ea typeface="+mn-ea"/>
                          <a:cs typeface="+mn-cs"/>
                        </a:rPr>
                        <a:t>
 We are experience-chasers, memory makers, and horizon explorers.
We revel in the present and look to the future.
We are individuals, we are together, #WeAreME
Discover More: http://ow.ly/BHbW50OnLG8
#MEbyMelia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extLst>
                  <a:ext uri="{0D108BD9-81ED-4DB2-BD59-A6C34878D82A}">
                    <a16:rowId xmlns:a16="http://schemas.microsoft.com/office/drawing/2014/main" val="108083043"/>
                  </a:ext>
                </a:extLst>
              </a:tr>
            </a:tbl>
          </a:graphicData>
        </a:graphic>
      </p:graphicFrame>
      <p:sp>
        <p:nvSpPr>
          <p:cNvPr id="4" name="Text Placeholder 3">
            <a:extLst>
              <a:ext uri="{FF2B5EF4-FFF2-40B4-BE49-F238E27FC236}">
                <a16:creationId xmlns:a16="http://schemas.microsoft.com/office/drawing/2014/main" id="{2814C932-8419-44F6-9FC9-9C0958B6ADBC}"/>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617917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05E73-1239-4D02-9E54-3539D21A3EAC}"/>
              </a:ext>
            </a:extLst>
          </p:cNvPr>
          <p:cNvSpPr>
            <a:spLocks noGrp="1"/>
          </p:cNvSpPr>
          <p:nvPr>
            <p:ph type="title"/>
          </p:nvPr>
        </p:nvSpPr>
        <p:spPr/>
        <p:txBody>
          <a:bodyPr/>
          <a:lstStyle/>
          <a:p>
            <a:r>
              <a:rPr lang="en-US"/>
              <a:t>Instagram Followers Total | 2 profiles</a:t>
            </a:r>
          </a:p>
        </p:txBody>
      </p:sp>
      <p:graphicFrame>
        <p:nvGraphicFramePr>
          <p:cNvPr id="6" name="Chart Placeholder 5">
            <a:extLst>
              <a:ext uri="{FF2B5EF4-FFF2-40B4-BE49-F238E27FC236}">
                <a16:creationId xmlns:a16="http://schemas.microsoft.com/office/drawing/2014/main" id="{5EC3257B-49ED-4A39-9CAD-11F936ABB556}"/>
              </a:ext>
            </a:extLst>
          </p:cNvPr>
          <p:cNvGraphicFramePr>
            <a:graphicFrameLocks noGrp="1"/>
          </p:cNvGraphicFramePr>
          <p:nvPr>
            <p:ph type="chart" sz="quarter" idx="13"/>
            <p:extLst>
              <p:ext uri="{D42A27DB-BD31-4B8C-83A1-F6EECF244321}">
                <p14:modId xmlns:p14="http://schemas.microsoft.com/office/powerpoint/2010/main" val="2371698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5430F7-DA60-4E85-92FC-E782834D7B90}"/>
              </a:ext>
            </a:extLst>
          </p:cNvPr>
          <p:cNvSpPr>
            <a:spLocks noGrp="1"/>
          </p:cNvSpPr>
          <p:nvPr>
            <p:ph type="body" sz="quarter" idx="14"/>
          </p:nvPr>
        </p:nvSpPr>
        <p:spPr/>
        <p:txBody>
          <a:bodyPr/>
          <a:lstStyle/>
          <a:p>
            <a:r>
              <a:rPr lang="en-US"/>
              <a:t>01/01/2023 - 06/30/2023</a:t>
            </a:r>
          </a:p>
        </p:txBody>
      </p:sp>
      <p:sp>
        <p:nvSpPr>
          <p:cNvPr id="5" name="Footer Placeholder 4">
            <a:extLst>
              <a:ext uri="{FF2B5EF4-FFF2-40B4-BE49-F238E27FC236}">
                <a16:creationId xmlns:a16="http://schemas.microsoft.com/office/drawing/2014/main" id="{84EA9B3D-B4DA-4675-8725-3ACC6EDA3E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5173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A69B1-E1E3-4A4F-9AAA-7DC1FA9D0F85}"/>
              </a:ext>
            </a:extLst>
          </p:cNvPr>
          <p:cNvSpPr>
            <a:spLocks noGrp="1"/>
          </p:cNvSpPr>
          <p:nvPr>
            <p:ph type="title"/>
          </p:nvPr>
        </p:nvSpPr>
        <p:spPr/>
        <p:txBody>
          <a:bodyPr/>
          <a:lstStyle/>
          <a:p>
            <a:r>
              <a:rPr lang="en-US"/>
              <a:t>Facebook Fans or Followers Total | 2 profiles</a:t>
            </a:r>
          </a:p>
        </p:txBody>
      </p:sp>
      <p:graphicFrame>
        <p:nvGraphicFramePr>
          <p:cNvPr id="6" name="Chart Placeholder 5">
            <a:extLst>
              <a:ext uri="{FF2B5EF4-FFF2-40B4-BE49-F238E27FC236}">
                <a16:creationId xmlns:a16="http://schemas.microsoft.com/office/drawing/2014/main" id="{0EC4C1D1-A3C0-469C-BAD3-01F946478394}"/>
              </a:ext>
            </a:extLst>
          </p:cNvPr>
          <p:cNvGraphicFramePr>
            <a:graphicFrameLocks noGrp="1"/>
          </p:cNvGraphicFramePr>
          <p:nvPr>
            <p:ph type="chart" sz="quarter" idx="13"/>
            <p:extLst>
              <p:ext uri="{D42A27DB-BD31-4B8C-83A1-F6EECF244321}">
                <p14:modId xmlns:p14="http://schemas.microsoft.com/office/powerpoint/2010/main" val="969193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727F86-8D58-43B5-8628-A38E9298F092}"/>
              </a:ext>
            </a:extLst>
          </p:cNvPr>
          <p:cNvSpPr>
            <a:spLocks noGrp="1"/>
          </p:cNvSpPr>
          <p:nvPr>
            <p:ph type="body" sz="quarter" idx="14"/>
          </p:nvPr>
        </p:nvSpPr>
        <p:spPr/>
        <p:txBody>
          <a:bodyPr/>
          <a:lstStyle/>
          <a:p>
            <a:r>
              <a:rPr lang="en-US"/>
              <a:t>01/01/2023 - 06/30/2023</a:t>
            </a:r>
          </a:p>
        </p:txBody>
      </p:sp>
      <p:sp>
        <p:nvSpPr>
          <p:cNvPr id="5" name="Footer Placeholder 4">
            <a:extLst>
              <a:ext uri="{FF2B5EF4-FFF2-40B4-BE49-F238E27FC236}">
                <a16:creationId xmlns:a16="http://schemas.microsoft.com/office/drawing/2014/main" id="{B87D1E3A-F24C-4FA1-B75A-C71DAE54CF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8523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11C83-1341-425C-8BB0-7494EFD45D47}"/>
              </a:ext>
            </a:extLst>
          </p:cNvPr>
          <p:cNvSpPr>
            <a:spLocks noGrp="1"/>
          </p:cNvSpPr>
          <p:nvPr>
            <p:ph type="title"/>
          </p:nvPr>
        </p:nvSpPr>
        <p:spPr/>
        <p:txBody>
          <a:bodyPr/>
          <a:lstStyle/>
          <a:p>
            <a:r>
              <a:rPr lang="en-US"/>
              <a:t>Instagram Stories Key Metrics Table | 2 profiles</a:t>
            </a:r>
          </a:p>
        </p:txBody>
      </p:sp>
      <p:graphicFrame>
        <p:nvGraphicFramePr>
          <p:cNvPr id="5" name="Table Placeholder 4">
            <a:extLst>
              <a:ext uri="{FF2B5EF4-FFF2-40B4-BE49-F238E27FC236}">
                <a16:creationId xmlns:a16="http://schemas.microsoft.com/office/drawing/2014/main" id="{BBC3A7D4-0CB3-4CB6-BC26-B41306749525}"/>
              </a:ext>
            </a:extLst>
          </p:cNvPr>
          <p:cNvGraphicFramePr>
            <a:graphicFrameLocks noGrp="1"/>
          </p:cNvGraphicFramePr>
          <p:nvPr>
            <p:ph type="tbl" sz="quarter" idx="13"/>
            <p:extLst>
              <p:ext uri="{D42A27DB-BD31-4B8C-83A1-F6EECF244321}">
                <p14:modId xmlns:p14="http://schemas.microsoft.com/office/powerpoint/2010/main" val="3040167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1282898"/>
                    </a:ext>
                  </a:extLst>
                </a:gridCol>
                <a:gridCol w="658368">
                  <a:extLst>
                    <a:ext uri="{9D8B030D-6E8A-4147-A177-3AD203B41FA5}">
                      <a16:colId xmlns:a16="http://schemas.microsoft.com/office/drawing/2014/main" val="3616246296"/>
                    </a:ext>
                  </a:extLst>
                </a:gridCol>
                <a:gridCol w="658368">
                  <a:extLst>
                    <a:ext uri="{9D8B030D-6E8A-4147-A177-3AD203B41FA5}">
                      <a16:colId xmlns:a16="http://schemas.microsoft.com/office/drawing/2014/main" val="1066910633"/>
                    </a:ext>
                  </a:extLst>
                </a:gridCol>
                <a:gridCol w="329184">
                  <a:extLst>
                    <a:ext uri="{9D8B030D-6E8A-4147-A177-3AD203B41FA5}">
                      <a16:colId xmlns:a16="http://schemas.microsoft.com/office/drawing/2014/main" val="2278018626"/>
                    </a:ext>
                  </a:extLst>
                </a:gridCol>
                <a:gridCol w="329184">
                  <a:extLst>
                    <a:ext uri="{9D8B030D-6E8A-4147-A177-3AD203B41FA5}">
                      <a16:colId xmlns:a16="http://schemas.microsoft.com/office/drawing/2014/main" val="2996887785"/>
                    </a:ext>
                  </a:extLst>
                </a:gridCol>
                <a:gridCol w="658368">
                  <a:extLst>
                    <a:ext uri="{9D8B030D-6E8A-4147-A177-3AD203B41FA5}">
                      <a16:colId xmlns:a16="http://schemas.microsoft.com/office/drawing/2014/main" val="3996029103"/>
                    </a:ext>
                  </a:extLst>
                </a:gridCol>
                <a:gridCol w="658368">
                  <a:extLst>
                    <a:ext uri="{9D8B030D-6E8A-4147-A177-3AD203B41FA5}">
                      <a16:colId xmlns:a16="http://schemas.microsoft.com/office/drawing/2014/main" val="1182811049"/>
                    </a:ext>
                  </a:extLst>
                </a:gridCol>
                <a:gridCol w="658368">
                  <a:extLst>
                    <a:ext uri="{9D8B030D-6E8A-4147-A177-3AD203B41FA5}">
                      <a16:colId xmlns:a16="http://schemas.microsoft.com/office/drawing/2014/main" val="2275424430"/>
                    </a:ext>
                  </a:extLst>
                </a:gridCol>
                <a:gridCol w="658368">
                  <a:extLst>
                    <a:ext uri="{9D8B030D-6E8A-4147-A177-3AD203B41FA5}">
                      <a16:colId xmlns:a16="http://schemas.microsoft.com/office/drawing/2014/main" val="445657175"/>
                    </a:ext>
                  </a:extLst>
                </a:gridCol>
                <a:gridCol w="658368">
                  <a:extLst>
                    <a:ext uri="{9D8B030D-6E8A-4147-A177-3AD203B41FA5}">
                      <a16:colId xmlns:a16="http://schemas.microsoft.com/office/drawing/2014/main" val="67128931"/>
                    </a:ext>
                  </a:extLst>
                </a:gridCol>
                <a:gridCol w="658368">
                  <a:extLst>
                    <a:ext uri="{9D8B030D-6E8A-4147-A177-3AD203B41FA5}">
                      <a16:colId xmlns:a16="http://schemas.microsoft.com/office/drawing/2014/main" val="1325927596"/>
                    </a:ext>
                  </a:extLst>
                </a:gridCol>
                <a:gridCol w="658368">
                  <a:extLst>
                    <a:ext uri="{9D8B030D-6E8A-4147-A177-3AD203B41FA5}">
                      <a16:colId xmlns:a16="http://schemas.microsoft.com/office/drawing/2014/main" val="220832358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946845038"/>
                  </a:ext>
                </a:extLst>
              </a:tr>
              <a:tr h="370840">
                <a:tc>
                  <a:txBody>
                    <a:bodyPr/>
                    <a:lstStyle/>
                    <a:p>
                      <a:r>
                        <a:rPr lang="en-US" sz="1000"/>
                        <a:t>me_by_melia</a:t>
                      </a:r>
                    </a:p>
                  </a:txBody>
                  <a:tcPr/>
                </a:tc>
                <a:tc>
                  <a:txBody>
                    <a:bodyPr/>
                    <a:lstStyle/>
                    <a:p>
                      <a:r>
                        <a:rPr lang="en-US" sz="1000"/>
                        <a:t>649</a:t>
                      </a:r>
                    </a:p>
                  </a:txBody>
                  <a:tcPr/>
                </a:tc>
                <a:tc>
                  <a:txBody>
                    <a:bodyPr/>
                    <a:lstStyle/>
                    <a:p>
                      <a:r>
                        <a:rPr lang="en-US" sz="1000"/>
                        <a:t>0.9199 %</a:t>
                      </a:r>
                    </a:p>
                  </a:txBody>
                  <a:tcPr/>
                </a:tc>
                <a:tc>
                  <a:txBody>
                    <a:bodyPr/>
                    <a:lstStyle/>
                    <a:p>
                      <a:r>
                        <a:rPr lang="en-US" sz="1000"/>
                        <a:t>18.07</a:t>
                      </a:r>
                    </a:p>
                  </a:txBody>
                  <a:tcPr/>
                </a:tc>
                <a:tc>
                  <a:txBody>
                    <a:bodyPr/>
                    <a:lstStyle/>
                    <a:p>
                      <a:r>
                        <a:rPr lang="en-US" sz="1000"/>
                        <a:t>0.00</a:t>
                      </a:r>
                    </a:p>
                  </a:txBody>
                  <a:tcPr/>
                </a:tc>
                <a:tc>
                  <a:txBody>
                    <a:bodyPr/>
                    <a:lstStyle/>
                    <a:p>
                      <a:r>
                        <a:rPr lang="en-US" sz="1000"/>
                        <a:t>255.75</a:t>
                      </a:r>
                    </a:p>
                  </a:txBody>
                  <a:tcPr/>
                </a:tc>
                <a:tc>
                  <a:txBody>
                    <a:bodyPr/>
                    <a:lstStyle/>
                    <a:p>
                      <a:r>
                        <a:rPr lang="en-US" sz="1000"/>
                        <a:t>252.97</a:t>
                      </a:r>
                    </a:p>
                  </a:txBody>
                  <a:tcPr/>
                </a:tc>
                <a:tc>
                  <a:txBody>
                    <a:bodyPr/>
                    <a:lstStyle/>
                    <a:p>
                      <a:r>
                        <a:rPr lang="en-US" sz="1000"/>
                        <a:t>226.94</a:t>
                      </a:r>
                    </a:p>
                  </a:txBody>
                  <a:tcPr/>
                </a:tc>
                <a:tc>
                  <a:txBody>
                    <a:bodyPr/>
                    <a:lstStyle/>
                    <a:p>
                      <a:r>
                        <a:rPr lang="en-US" sz="1000"/>
                        <a:t>226.94</a:t>
                      </a:r>
                    </a:p>
                  </a:txBody>
                  <a:tcPr/>
                </a:tc>
                <a:tc>
                  <a:txBody>
                    <a:bodyPr/>
                    <a:lstStyle/>
                    <a:p>
                      <a:r>
                        <a:rPr lang="en-US" sz="1000"/>
                        <a:t>165984</a:t>
                      </a:r>
                    </a:p>
                  </a:txBody>
                  <a:tcPr/>
                </a:tc>
                <a:tc>
                  <a:txBody>
                    <a:bodyPr/>
                    <a:lstStyle/>
                    <a:p>
                      <a:r>
                        <a:rPr lang="en-US" sz="1000"/>
                        <a:t>11726</a:t>
                      </a:r>
                    </a:p>
                  </a:txBody>
                  <a:tcPr/>
                </a:tc>
                <a:tc>
                  <a:txBody>
                    <a:bodyPr/>
                    <a:lstStyle/>
                    <a:p>
                      <a:r>
                        <a:rPr lang="en-US" sz="1000"/>
                        <a:t>147285</a:t>
                      </a:r>
                    </a:p>
                  </a:txBody>
                  <a:tcPr/>
                </a:tc>
                <a:extLst>
                  <a:ext uri="{0D108BD9-81ED-4DB2-BD59-A6C34878D82A}">
                    <a16:rowId xmlns:a16="http://schemas.microsoft.com/office/drawing/2014/main" val="2661564658"/>
                  </a:ext>
                </a:extLst>
              </a:tr>
            </a:tbl>
          </a:graphicData>
        </a:graphic>
      </p:graphicFrame>
      <p:sp>
        <p:nvSpPr>
          <p:cNvPr id="4" name="Text Placeholder 3">
            <a:extLst>
              <a:ext uri="{FF2B5EF4-FFF2-40B4-BE49-F238E27FC236}">
                <a16:creationId xmlns:a16="http://schemas.microsoft.com/office/drawing/2014/main" id="{5403897E-FD86-46A8-9DAB-641470B5DDE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513679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E33B3-68E4-408D-BC35-142A3C0DAAC5}"/>
              </a:ext>
            </a:extLst>
          </p:cNvPr>
          <p:cNvSpPr>
            <a:spLocks noGrp="1"/>
          </p:cNvSpPr>
          <p:nvPr>
            <p:ph type="title"/>
          </p:nvPr>
        </p:nvSpPr>
        <p:spPr/>
        <p:txBody>
          <a:bodyPr/>
          <a:lstStyle/>
          <a:p>
            <a:r>
              <a:rPr lang="en-US"/>
              <a:t>Instagram Stories Table | 2 profiles - 1 of 26</a:t>
            </a:r>
          </a:p>
        </p:txBody>
      </p:sp>
      <p:graphicFrame>
        <p:nvGraphicFramePr>
          <p:cNvPr id="5" name="Table Placeholder 4">
            <a:extLst>
              <a:ext uri="{FF2B5EF4-FFF2-40B4-BE49-F238E27FC236}">
                <a16:creationId xmlns:a16="http://schemas.microsoft.com/office/drawing/2014/main" id="{44C305EA-725D-452E-9627-51A9F45C01EF}"/>
              </a:ext>
            </a:extLst>
          </p:cNvPr>
          <p:cNvGraphicFramePr>
            <a:graphicFrameLocks noGrp="1"/>
          </p:cNvGraphicFramePr>
          <p:nvPr>
            <p:ph type="tbl" sz="quarter" idx="13"/>
            <p:extLst>
              <p:ext uri="{D42A27DB-BD31-4B8C-83A1-F6EECF244321}">
                <p14:modId xmlns:p14="http://schemas.microsoft.com/office/powerpoint/2010/main" val="65153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360526573"/>
                    </a:ext>
                  </a:extLst>
                </a:gridCol>
                <a:gridCol w="493776">
                  <a:extLst>
                    <a:ext uri="{9D8B030D-6E8A-4147-A177-3AD203B41FA5}">
                      <a16:colId xmlns:a16="http://schemas.microsoft.com/office/drawing/2014/main" val="2620168440"/>
                    </a:ext>
                  </a:extLst>
                </a:gridCol>
                <a:gridCol w="658368">
                  <a:extLst>
                    <a:ext uri="{9D8B030D-6E8A-4147-A177-3AD203B41FA5}">
                      <a16:colId xmlns:a16="http://schemas.microsoft.com/office/drawing/2014/main" val="3674833086"/>
                    </a:ext>
                  </a:extLst>
                </a:gridCol>
                <a:gridCol w="740664">
                  <a:extLst>
                    <a:ext uri="{9D8B030D-6E8A-4147-A177-3AD203B41FA5}">
                      <a16:colId xmlns:a16="http://schemas.microsoft.com/office/drawing/2014/main" val="2044676573"/>
                    </a:ext>
                  </a:extLst>
                </a:gridCol>
                <a:gridCol w="246888">
                  <a:extLst>
                    <a:ext uri="{9D8B030D-6E8A-4147-A177-3AD203B41FA5}">
                      <a16:colId xmlns:a16="http://schemas.microsoft.com/office/drawing/2014/main" val="1424807092"/>
                    </a:ext>
                  </a:extLst>
                </a:gridCol>
                <a:gridCol w="246888">
                  <a:extLst>
                    <a:ext uri="{9D8B030D-6E8A-4147-A177-3AD203B41FA5}">
                      <a16:colId xmlns:a16="http://schemas.microsoft.com/office/drawing/2014/main" val="1118903054"/>
                    </a:ext>
                  </a:extLst>
                </a:gridCol>
                <a:gridCol w="246888">
                  <a:extLst>
                    <a:ext uri="{9D8B030D-6E8A-4147-A177-3AD203B41FA5}">
                      <a16:colId xmlns:a16="http://schemas.microsoft.com/office/drawing/2014/main" val="3984635362"/>
                    </a:ext>
                  </a:extLst>
                </a:gridCol>
                <a:gridCol w="246888">
                  <a:extLst>
                    <a:ext uri="{9D8B030D-6E8A-4147-A177-3AD203B41FA5}">
                      <a16:colId xmlns:a16="http://schemas.microsoft.com/office/drawing/2014/main" val="3392133366"/>
                    </a:ext>
                  </a:extLst>
                </a:gridCol>
                <a:gridCol w="246888">
                  <a:extLst>
                    <a:ext uri="{9D8B030D-6E8A-4147-A177-3AD203B41FA5}">
                      <a16:colId xmlns:a16="http://schemas.microsoft.com/office/drawing/2014/main" val="4162068968"/>
                    </a:ext>
                  </a:extLst>
                </a:gridCol>
                <a:gridCol w="246888">
                  <a:extLst>
                    <a:ext uri="{9D8B030D-6E8A-4147-A177-3AD203B41FA5}">
                      <a16:colId xmlns:a16="http://schemas.microsoft.com/office/drawing/2014/main" val="1889068407"/>
                    </a:ext>
                  </a:extLst>
                </a:gridCol>
                <a:gridCol w="246888">
                  <a:extLst>
                    <a:ext uri="{9D8B030D-6E8A-4147-A177-3AD203B41FA5}">
                      <a16:colId xmlns:a16="http://schemas.microsoft.com/office/drawing/2014/main" val="108632566"/>
                    </a:ext>
                  </a:extLst>
                </a:gridCol>
                <a:gridCol w="246888">
                  <a:extLst>
                    <a:ext uri="{9D8B030D-6E8A-4147-A177-3AD203B41FA5}">
                      <a16:colId xmlns:a16="http://schemas.microsoft.com/office/drawing/2014/main" val="3876587286"/>
                    </a:ext>
                  </a:extLst>
                </a:gridCol>
                <a:gridCol w="246888">
                  <a:extLst>
                    <a:ext uri="{9D8B030D-6E8A-4147-A177-3AD203B41FA5}">
                      <a16:colId xmlns:a16="http://schemas.microsoft.com/office/drawing/2014/main" val="1100219958"/>
                    </a:ext>
                  </a:extLst>
                </a:gridCol>
                <a:gridCol w="246888">
                  <a:extLst>
                    <a:ext uri="{9D8B030D-6E8A-4147-A177-3AD203B41FA5}">
                      <a16:colId xmlns:a16="http://schemas.microsoft.com/office/drawing/2014/main" val="2296881090"/>
                    </a:ext>
                  </a:extLst>
                </a:gridCol>
                <a:gridCol w="246888">
                  <a:extLst>
                    <a:ext uri="{9D8B030D-6E8A-4147-A177-3AD203B41FA5}">
                      <a16:colId xmlns:a16="http://schemas.microsoft.com/office/drawing/2014/main" val="3572535143"/>
                    </a:ext>
                  </a:extLst>
                </a:gridCol>
                <a:gridCol w="246888">
                  <a:extLst>
                    <a:ext uri="{9D8B030D-6E8A-4147-A177-3AD203B41FA5}">
                      <a16:colId xmlns:a16="http://schemas.microsoft.com/office/drawing/2014/main" val="4041340622"/>
                    </a:ext>
                  </a:extLst>
                </a:gridCol>
                <a:gridCol w="246888">
                  <a:extLst>
                    <a:ext uri="{9D8B030D-6E8A-4147-A177-3AD203B41FA5}">
                      <a16:colId xmlns:a16="http://schemas.microsoft.com/office/drawing/2014/main" val="274197235"/>
                    </a:ext>
                  </a:extLst>
                </a:gridCol>
                <a:gridCol w="246888">
                  <a:extLst>
                    <a:ext uri="{9D8B030D-6E8A-4147-A177-3AD203B41FA5}">
                      <a16:colId xmlns:a16="http://schemas.microsoft.com/office/drawing/2014/main" val="928685457"/>
                    </a:ext>
                  </a:extLst>
                </a:gridCol>
                <a:gridCol w="246888">
                  <a:extLst>
                    <a:ext uri="{9D8B030D-6E8A-4147-A177-3AD203B41FA5}">
                      <a16:colId xmlns:a16="http://schemas.microsoft.com/office/drawing/2014/main" val="275405594"/>
                    </a:ext>
                  </a:extLst>
                </a:gridCol>
                <a:gridCol w="246888">
                  <a:extLst>
                    <a:ext uri="{9D8B030D-6E8A-4147-A177-3AD203B41FA5}">
                      <a16:colId xmlns:a16="http://schemas.microsoft.com/office/drawing/2014/main" val="3473694448"/>
                    </a:ext>
                  </a:extLst>
                </a:gridCol>
                <a:gridCol w="246888">
                  <a:extLst>
                    <a:ext uri="{9D8B030D-6E8A-4147-A177-3AD203B41FA5}">
                      <a16:colId xmlns:a16="http://schemas.microsoft.com/office/drawing/2014/main" val="2631984187"/>
                    </a:ext>
                  </a:extLst>
                </a:gridCol>
                <a:gridCol w="246888">
                  <a:extLst>
                    <a:ext uri="{9D8B030D-6E8A-4147-A177-3AD203B41FA5}">
                      <a16:colId xmlns:a16="http://schemas.microsoft.com/office/drawing/2014/main" val="1169047232"/>
                    </a:ext>
                  </a:extLst>
                </a:gridCol>
                <a:gridCol w="246888">
                  <a:extLst>
                    <a:ext uri="{9D8B030D-6E8A-4147-A177-3AD203B41FA5}">
                      <a16:colId xmlns:a16="http://schemas.microsoft.com/office/drawing/2014/main" val="2035664559"/>
                    </a:ext>
                  </a:extLst>
                </a:gridCol>
                <a:gridCol w="246888">
                  <a:extLst>
                    <a:ext uri="{9D8B030D-6E8A-4147-A177-3AD203B41FA5}">
                      <a16:colId xmlns:a16="http://schemas.microsoft.com/office/drawing/2014/main" val="503913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752764813"/>
                  </a:ext>
                </a:extLst>
              </a:tr>
            </a:tbl>
          </a:graphicData>
        </a:graphic>
      </p:graphicFrame>
      <p:sp>
        <p:nvSpPr>
          <p:cNvPr id="4" name="Text Placeholder 3">
            <a:extLst>
              <a:ext uri="{FF2B5EF4-FFF2-40B4-BE49-F238E27FC236}">
                <a16:creationId xmlns:a16="http://schemas.microsoft.com/office/drawing/2014/main" id="{27305F04-6737-46C2-8D65-D2247FB0045B}"/>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576138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CF1B8-B8E7-4467-9067-6A7C1891D1FB}"/>
              </a:ext>
            </a:extLst>
          </p:cNvPr>
          <p:cNvSpPr>
            <a:spLocks noGrp="1"/>
          </p:cNvSpPr>
          <p:nvPr>
            <p:ph type="title"/>
          </p:nvPr>
        </p:nvSpPr>
        <p:spPr/>
        <p:txBody>
          <a:bodyPr/>
          <a:lstStyle/>
          <a:p>
            <a:r>
              <a:rPr lang="en-US"/>
              <a:t>Instagram Stories Table | 2 profiles - 2 of 26</a:t>
            </a:r>
          </a:p>
        </p:txBody>
      </p:sp>
      <p:graphicFrame>
        <p:nvGraphicFramePr>
          <p:cNvPr id="5" name="Table Placeholder 4">
            <a:extLst>
              <a:ext uri="{FF2B5EF4-FFF2-40B4-BE49-F238E27FC236}">
                <a16:creationId xmlns:a16="http://schemas.microsoft.com/office/drawing/2014/main" id="{AB915F60-2164-4D95-9CF9-6A4D6BAB8F70}"/>
              </a:ext>
            </a:extLst>
          </p:cNvPr>
          <p:cNvGraphicFramePr>
            <a:graphicFrameLocks noGrp="1"/>
          </p:cNvGraphicFramePr>
          <p:nvPr>
            <p:ph type="tbl" sz="quarter" idx="13"/>
            <p:extLst>
              <p:ext uri="{D42A27DB-BD31-4B8C-83A1-F6EECF244321}">
                <p14:modId xmlns:p14="http://schemas.microsoft.com/office/powerpoint/2010/main" val="1537738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29973230"/>
                    </a:ext>
                  </a:extLst>
                </a:gridCol>
                <a:gridCol w="493776">
                  <a:extLst>
                    <a:ext uri="{9D8B030D-6E8A-4147-A177-3AD203B41FA5}">
                      <a16:colId xmlns:a16="http://schemas.microsoft.com/office/drawing/2014/main" val="620047072"/>
                    </a:ext>
                  </a:extLst>
                </a:gridCol>
                <a:gridCol w="658368">
                  <a:extLst>
                    <a:ext uri="{9D8B030D-6E8A-4147-A177-3AD203B41FA5}">
                      <a16:colId xmlns:a16="http://schemas.microsoft.com/office/drawing/2014/main" val="2400855581"/>
                    </a:ext>
                  </a:extLst>
                </a:gridCol>
                <a:gridCol w="740664">
                  <a:extLst>
                    <a:ext uri="{9D8B030D-6E8A-4147-A177-3AD203B41FA5}">
                      <a16:colId xmlns:a16="http://schemas.microsoft.com/office/drawing/2014/main" val="3540542574"/>
                    </a:ext>
                  </a:extLst>
                </a:gridCol>
                <a:gridCol w="246888">
                  <a:extLst>
                    <a:ext uri="{9D8B030D-6E8A-4147-A177-3AD203B41FA5}">
                      <a16:colId xmlns:a16="http://schemas.microsoft.com/office/drawing/2014/main" val="2881513963"/>
                    </a:ext>
                  </a:extLst>
                </a:gridCol>
                <a:gridCol w="246888">
                  <a:extLst>
                    <a:ext uri="{9D8B030D-6E8A-4147-A177-3AD203B41FA5}">
                      <a16:colId xmlns:a16="http://schemas.microsoft.com/office/drawing/2014/main" val="1732244784"/>
                    </a:ext>
                  </a:extLst>
                </a:gridCol>
                <a:gridCol w="246888">
                  <a:extLst>
                    <a:ext uri="{9D8B030D-6E8A-4147-A177-3AD203B41FA5}">
                      <a16:colId xmlns:a16="http://schemas.microsoft.com/office/drawing/2014/main" val="3963995216"/>
                    </a:ext>
                  </a:extLst>
                </a:gridCol>
                <a:gridCol w="246888">
                  <a:extLst>
                    <a:ext uri="{9D8B030D-6E8A-4147-A177-3AD203B41FA5}">
                      <a16:colId xmlns:a16="http://schemas.microsoft.com/office/drawing/2014/main" val="3103169734"/>
                    </a:ext>
                  </a:extLst>
                </a:gridCol>
                <a:gridCol w="246888">
                  <a:extLst>
                    <a:ext uri="{9D8B030D-6E8A-4147-A177-3AD203B41FA5}">
                      <a16:colId xmlns:a16="http://schemas.microsoft.com/office/drawing/2014/main" val="2575860369"/>
                    </a:ext>
                  </a:extLst>
                </a:gridCol>
                <a:gridCol w="246888">
                  <a:extLst>
                    <a:ext uri="{9D8B030D-6E8A-4147-A177-3AD203B41FA5}">
                      <a16:colId xmlns:a16="http://schemas.microsoft.com/office/drawing/2014/main" val="2854305048"/>
                    </a:ext>
                  </a:extLst>
                </a:gridCol>
                <a:gridCol w="246888">
                  <a:extLst>
                    <a:ext uri="{9D8B030D-6E8A-4147-A177-3AD203B41FA5}">
                      <a16:colId xmlns:a16="http://schemas.microsoft.com/office/drawing/2014/main" val="65505309"/>
                    </a:ext>
                  </a:extLst>
                </a:gridCol>
                <a:gridCol w="246888">
                  <a:extLst>
                    <a:ext uri="{9D8B030D-6E8A-4147-A177-3AD203B41FA5}">
                      <a16:colId xmlns:a16="http://schemas.microsoft.com/office/drawing/2014/main" val="3222325473"/>
                    </a:ext>
                  </a:extLst>
                </a:gridCol>
                <a:gridCol w="246888">
                  <a:extLst>
                    <a:ext uri="{9D8B030D-6E8A-4147-A177-3AD203B41FA5}">
                      <a16:colId xmlns:a16="http://schemas.microsoft.com/office/drawing/2014/main" val="2310671029"/>
                    </a:ext>
                  </a:extLst>
                </a:gridCol>
                <a:gridCol w="246888">
                  <a:extLst>
                    <a:ext uri="{9D8B030D-6E8A-4147-A177-3AD203B41FA5}">
                      <a16:colId xmlns:a16="http://schemas.microsoft.com/office/drawing/2014/main" val="3680956475"/>
                    </a:ext>
                  </a:extLst>
                </a:gridCol>
                <a:gridCol w="246888">
                  <a:extLst>
                    <a:ext uri="{9D8B030D-6E8A-4147-A177-3AD203B41FA5}">
                      <a16:colId xmlns:a16="http://schemas.microsoft.com/office/drawing/2014/main" val="2807047336"/>
                    </a:ext>
                  </a:extLst>
                </a:gridCol>
                <a:gridCol w="246888">
                  <a:extLst>
                    <a:ext uri="{9D8B030D-6E8A-4147-A177-3AD203B41FA5}">
                      <a16:colId xmlns:a16="http://schemas.microsoft.com/office/drawing/2014/main" val="2321612756"/>
                    </a:ext>
                  </a:extLst>
                </a:gridCol>
                <a:gridCol w="246888">
                  <a:extLst>
                    <a:ext uri="{9D8B030D-6E8A-4147-A177-3AD203B41FA5}">
                      <a16:colId xmlns:a16="http://schemas.microsoft.com/office/drawing/2014/main" val="1899653114"/>
                    </a:ext>
                  </a:extLst>
                </a:gridCol>
                <a:gridCol w="246888">
                  <a:extLst>
                    <a:ext uri="{9D8B030D-6E8A-4147-A177-3AD203B41FA5}">
                      <a16:colId xmlns:a16="http://schemas.microsoft.com/office/drawing/2014/main" val="1829137409"/>
                    </a:ext>
                  </a:extLst>
                </a:gridCol>
                <a:gridCol w="246888">
                  <a:extLst>
                    <a:ext uri="{9D8B030D-6E8A-4147-A177-3AD203B41FA5}">
                      <a16:colId xmlns:a16="http://schemas.microsoft.com/office/drawing/2014/main" val="1185305181"/>
                    </a:ext>
                  </a:extLst>
                </a:gridCol>
                <a:gridCol w="246888">
                  <a:extLst>
                    <a:ext uri="{9D8B030D-6E8A-4147-A177-3AD203B41FA5}">
                      <a16:colId xmlns:a16="http://schemas.microsoft.com/office/drawing/2014/main" val="54403809"/>
                    </a:ext>
                  </a:extLst>
                </a:gridCol>
                <a:gridCol w="246888">
                  <a:extLst>
                    <a:ext uri="{9D8B030D-6E8A-4147-A177-3AD203B41FA5}">
                      <a16:colId xmlns:a16="http://schemas.microsoft.com/office/drawing/2014/main" val="3488273773"/>
                    </a:ext>
                  </a:extLst>
                </a:gridCol>
                <a:gridCol w="246888">
                  <a:extLst>
                    <a:ext uri="{9D8B030D-6E8A-4147-A177-3AD203B41FA5}">
                      <a16:colId xmlns:a16="http://schemas.microsoft.com/office/drawing/2014/main" val="1836076671"/>
                    </a:ext>
                  </a:extLst>
                </a:gridCol>
                <a:gridCol w="246888">
                  <a:extLst>
                    <a:ext uri="{9D8B030D-6E8A-4147-A177-3AD203B41FA5}">
                      <a16:colId xmlns:a16="http://schemas.microsoft.com/office/drawing/2014/main" val="1645791892"/>
                    </a:ext>
                  </a:extLst>
                </a:gridCol>
                <a:gridCol w="246888">
                  <a:extLst>
                    <a:ext uri="{9D8B030D-6E8A-4147-A177-3AD203B41FA5}">
                      <a16:colId xmlns:a16="http://schemas.microsoft.com/office/drawing/2014/main" val="3642027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948671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15:06:19</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https://quintly-image-storage.s3.amazonaws.com/0f79d32d6913339729faf963b193e313/dcd2a59f8afe93ce32b5c4a29642b400.jpg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 LONDON
RADIO ROOFTOP
EXPLORE MORE
@melondonhotel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0.8529 %</a:t>
                      </a:r>
                    </a:p>
                  </a:txBody>
                  <a:tcPr/>
                </a:tc>
                <a:extLst>
                  <a:ext uri="{0D108BD9-81ED-4DB2-BD59-A6C34878D82A}">
                    <a16:rowId xmlns:a16="http://schemas.microsoft.com/office/drawing/2014/main" val="2313269389"/>
                  </a:ext>
                </a:extLst>
              </a:tr>
            </a:tbl>
          </a:graphicData>
        </a:graphic>
      </p:graphicFrame>
      <p:sp>
        <p:nvSpPr>
          <p:cNvPr id="4" name="Text Placeholder 3">
            <a:extLst>
              <a:ext uri="{FF2B5EF4-FFF2-40B4-BE49-F238E27FC236}">
                <a16:creationId xmlns:a16="http://schemas.microsoft.com/office/drawing/2014/main" id="{B74231B5-9289-4122-9145-44AE934B8480}"/>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680848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E9CE-8925-498A-9482-7FB723D7B1A6}"/>
              </a:ext>
            </a:extLst>
          </p:cNvPr>
          <p:cNvSpPr>
            <a:spLocks noGrp="1"/>
          </p:cNvSpPr>
          <p:nvPr>
            <p:ph type="title"/>
          </p:nvPr>
        </p:nvSpPr>
        <p:spPr/>
        <p:txBody>
          <a:bodyPr/>
          <a:lstStyle/>
          <a:p>
            <a:r>
              <a:rPr lang="en-US"/>
              <a:t>Instagram Stories Table | 2 profiles - 3 of 26</a:t>
            </a:r>
          </a:p>
        </p:txBody>
      </p:sp>
      <p:graphicFrame>
        <p:nvGraphicFramePr>
          <p:cNvPr id="5" name="Table Placeholder 4">
            <a:extLst>
              <a:ext uri="{FF2B5EF4-FFF2-40B4-BE49-F238E27FC236}">
                <a16:creationId xmlns:a16="http://schemas.microsoft.com/office/drawing/2014/main" id="{E6351487-38EA-411F-96ED-EDC773B7D895}"/>
              </a:ext>
            </a:extLst>
          </p:cNvPr>
          <p:cNvGraphicFramePr>
            <a:graphicFrameLocks noGrp="1"/>
          </p:cNvGraphicFramePr>
          <p:nvPr>
            <p:ph type="tbl" sz="quarter" idx="13"/>
            <p:extLst>
              <p:ext uri="{D42A27DB-BD31-4B8C-83A1-F6EECF244321}">
                <p14:modId xmlns:p14="http://schemas.microsoft.com/office/powerpoint/2010/main" val="525824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988532107"/>
                    </a:ext>
                  </a:extLst>
                </a:gridCol>
                <a:gridCol w="493776">
                  <a:extLst>
                    <a:ext uri="{9D8B030D-6E8A-4147-A177-3AD203B41FA5}">
                      <a16:colId xmlns:a16="http://schemas.microsoft.com/office/drawing/2014/main" val="2570638697"/>
                    </a:ext>
                  </a:extLst>
                </a:gridCol>
                <a:gridCol w="658368">
                  <a:extLst>
                    <a:ext uri="{9D8B030D-6E8A-4147-A177-3AD203B41FA5}">
                      <a16:colId xmlns:a16="http://schemas.microsoft.com/office/drawing/2014/main" val="342491534"/>
                    </a:ext>
                  </a:extLst>
                </a:gridCol>
                <a:gridCol w="740664">
                  <a:extLst>
                    <a:ext uri="{9D8B030D-6E8A-4147-A177-3AD203B41FA5}">
                      <a16:colId xmlns:a16="http://schemas.microsoft.com/office/drawing/2014/main" val="3508747756"/>
                    </a:ext>
                  </a:extLst>
                </a:gridCol>
                <a:gridCol w="246888">
                  <a:extLst>
                    <a:ext uri="{9D8B030D-6E8A-4147-A177-3AD203B41FA5}">
                      <a16:colId xmlns:a16="http://schemas.microsoft.com/office/drawing/2014/main" val="3222714869"/>
                    </a:ext>
                  </a:extLst>
                </a:gridCol>
                <a:gridCol w="246888">
                  <a:extLst>
                    <a:ext uri="{9D8B030D-6E8A-4147-A177-3AD203B41FA5}">
                      <a16:colId xmlns:a16="http://schemas.microsoft.com/office/drawing/2014/main" val="1135717346"/>
                    </a:ext>
                  </a:extLst>
                </a:gridCol>
                <a:gridCol w="246888">
                  <a:extLst>
                    <a:ext uri="{9D8B030D-6E8A-4147-A177-3AD203B41FA5}">
                      <a16:colId xmlns:a16="http://schemas.microsoft.com/office/drawing/2014/main" val="3627920043"/>
                    </a:ext>
                  </a:extLst>
                </a:gridCol>
                <a:gridCol w="246888">
                  <a:extLst>
                    <a:ext uri="{9D8B030D-6E8A-4147-A177-3AD203B41FA5}">
                      <a16:colId xmlns:a16="http://schemas.microsoft.com/office/drawing/2014/main" val="1312283464"/>
                    </a:ext>
                  </a:extLst>
                </a:gridCol>
                <a:gridCol w="246888">
                  <a:extLst>
                    <a:ext uri="{9D8B030D-6E8A-4147-A177-3AD203B41FA5}">
                      <a16:colId xmlns:a16="http://schemas.microsoft.com/office/drawing/2014/main" val="2578304066"/>
                    </a:ext>
                  </a:extLst>
                </a:gridCol>
                <a:gridCol w="246888">
                  <a:extLst>
                    <a:ext uri="{9D8B030D-6E8A-4147-A177-3AD203B41FA5}">
                      <a16:colId xmlns:a16="http://schemas.microsoft.com/office/drawing/2014/main" val="2295886649"/>
                    </a:ext>
                  </a:extLst>
                </a:gridCol>
                <a:gridCol w="246888">
                  <a:extLst>
                    <a:ext uri="{9D8B030D-6E8A-4147-A177-3AD203B41FA5}">
                      <a16:colId xmlns:a16="http://schemas.microsoft.com/office/drawing/2014/main" val="1610659527"/>
                    </a:ext>
                  </a:extLst>
                </a:gridCol>
                <a:gridCol w="246888">
                  <a:extLst>
                    <a:ext uri="{9D8B030D-6E8A-4147-A177-3AD203B41FA5}">
                      <a16:colId xmlns:a16="http://schemas.microsoft.com/office/drawing/2014/main" val="549117520"/>
                    </a:ext>
                  </a:extLst>
                </a:gridCol>
                <a:gridCol w="246888">
                  <a:extLst>
                    <a:ext uri="{9D8B030D-6E8A-4147-A177-3AD203B41FA5}">
                      <a16:colId xmlns:a16="http://schemas.microsoft.com/office/drawing/2014/main" val="4112424514"/>
                    </a:ext>
                  </a:extLst>
                </a:gridCol>
                <a:gridCol w="246888">
                  <a:extLst>
                    <a:ext uri="{9D8B030D-6E8A-4147-A177-3AD203B41FA5}">
                      <a16:colId xmlns:a16="http://schemas.microsoft.com/office/drawing/2014/main" val="4081784376"/>
                    </a:ext>
                  </a:extLst>
                </a:gridCol>
                <a:gridCol w="246888">
                  <a:extLst>
                    <a:ext uri="{9D8B030D-6E8A-4147-A177-3AD203B41FA5}">
                      <a16:colId xmlns:a16="http://schemas.microsoft.com/office/drawing/2014/main" val="1067402463"/>
                    </a:ext>
                  </a:extLst>
                </a:gridCol>
                <a:gridCol w="246888">
                  <a:extLst>
                    <a:ext uri="{9D8B030D-6E8A-4147-A177-3AD203B41FA5}">
                      <a16:colId xmlns:a16="http://schemas.microsoft.com/office/drawing/2014/main" val="672737829"/>
                    </a:ext>
                  </a:extLst>
                </a:gridCol>
                <a:gridCol w="246888">
                  <a:extLst>
                    <a:ext uri="{9D8B030D-6E8A-4147-A177-3AD203B41FA5}">
                      <a16:colId xmlns:a16="http://schemas.microsoft.com/office/drawing/2014/main" val="252255379"/>
                    </a:ext>
                  </a:extLst>
                </a:gridCol>
                <a:gridCol w="246888">
                  <a:extLst>
                    <a:ext uri="{9D8B030D-6E8A-4147-A177-3AD203B41FA5}">
                      <a16:colId xmlns:a16="http://schemas.microsoft.com/office/drawing/2014/main" val="2247148507"/>
                    </a:ext>
                  </a:extLst>
                </a:gridCol>
                <a:gridCol w="246888">
                  <a:extLst>
                    <a:ext uri="{9D8B030D-6E8A-4147-A177-3AD203B41FA5}">
                      <a16:colId xmlns:a16="http://schemas.microsoft.com/office/drawing/2014/main" val="3572736639"/>
                    </a:ext>
                  </a:extLst>
                </a:gridCol>
                <a:gridCol w="246888">
                  <a:extLst>
                    <a:ext uri="{9D8B030D-6E8A-4147-A177-3AD203B41FA5}">
                      <a16:colId xmlns:a16="http://schemas.microsoft.com/office/drawing/2014/main" val="118667268"/>
                    </a:ext>
                  </a:extLst>
                </a:gridCol>
                <a:gridCol w="246888">
                  <a:extLst>
                    <a:ext uri="{9D8B030D-6E8A-4147-A177-3AD203B41FA5}">
                      <a16:colId xmlns:a16="http://schemas.microsoft.com/office/drawing/2014/main" val="1060075704"/>
                    </a:ext>
                  </a:extLst>
                </a:gridCol>
                <a:gridCol w="246888">
                  <a:extLst>
                    <a:ext uri="{9D8B030D-6E8A-4147-A177-3AD203B41FA5}">
                      <a16:colId xmlns:a16="http://schemas.microsoft.com/office/drawing/2014/main" val="2090206864"/>
                    </a:ext>
                  </a:extLst>
                </a:gridCol>
                <a:gridCol w="246888">
                  <a:extLst>
                    <a:ext uri="{9D8B030D-6E8A-4147-A177-3AD203B41FA5}">
                      <a16:colId xmlns:a16="http://schemas.microsoft.com/office/drawing/2014/main" val="1199905100"/>
                    </a:ext>
                  </a:extLst>
                </a:gridCol>
                <a:gridCol w="246888">
                  <a:extLst>
                    <a:ext uri="{9D8B030D-6E8A-4147-A177-3AD203B41FA5}">
                      <a16:colId xmlns:a16="http://schemas.microsoft.com/office/drawing/2014/main" val="2014500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054066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15:05:05</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https://quintly-image-storage.s3.amazonaws.com/0f79d32d6913339729faf963b193e313/bf260f118efca3203e396624f0567c45.jpg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prstClr val="black"/>
                          </a:solidFill>
                          <a:effectLst/>
                          <a:uLnTx/>
                          <a:uFillTx/>
                          <a:latin typeface="Calibri"/>
                          <a:ea typeface="+mn-ea"/>
                          <a:cs typeface="+mn-cs"/>
                        </a:rPr>
                        <a:t>Stunning views,
Stellar food.
@melondonhotel
@radiorooftoplondon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0.9486 %</a:t>
                      </a:r>
                    </a:p>
                  </a:txBody>
                  <a:tcPr/>
                </a:tc>
                <a:extLst>
                  <a:ext uri="{0D108BD9-81ED-4DB2-BD59-A6C34878D82A}">
                    <a16:rowId xmlns:a16="http://schemas.microsoft.com/office/drawing/2014/main" val="369260577"/>
                  </a:ext>
                </a:extLst>
              </a:tr>
            </a:tbl>
          </a:graphicData>
        </a:graphic>
      </p:graphicFrame>
      <p:sp>
        <p:nvSpPr>
          <p:cNvPr id="4" name="Text Placeholder 3">
            <a:extLst>
              <a:ext uri="{FF2B5EF4-FFF2-40B4-BE49-F238E27FC236}">
                <a16:creationId xmlns:a16="http://schemas.microsoft.com/office/drawing/2014/main" id="{B64461B1-9AD3-4481-9D81-7EBB6280883E}"/>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140471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09F38-0F89-453C-8F28-B643D8C310E0}"/>
              </a:ext>
            </a:extLst>
          </p:cNvPr>
          <p:cNvSpPr>
            <a:spLocks noGrp="1"/>
          </p:cNvSpPr>
          <p:nvPr>
            <p:ph type="title"/>
          </p:nvPr>
        </p:nvSpPr>
        <p:spPr/>
        <p:txBody>
          <a:bodyPr/>
          <a:lstStyle/>
          <a:p>
            <a:r>
              <a:rPr lang="en-US"/>
              <a:t>Instagram Stories Table | 2 profiles - 4 of 26</a:t>
            </a:r>
          </a:p>
        </p:txBody>
      </p:sp>
      <p:graphicFrame>
        <p:nvGraphicFramePr>
          <p:cNvPr id="5" name="Table Placeholder 4">
            <a:extLst>
              <a:ext uri="{FF2B5EF4-FFF2-40B4-BE49-F238E27FC236}">
                <a16:creationId xmlns:a16="http://schemas.microsoft.com/office/drawing/2014/main" id="{8BEDFE13-4273-49B7-8010-9A15BEC7CC49}"/>
              </a:ext>
            </a:extLst>
          </p:cNvPr>
          <p:cNvGraphicFramePr>
            <a:graphicFrameLocks noGrp="1"/>
          </p:cNvGraphicFramePr>
          <p:nvPr>
            <p:ph type="tbl" sz="quarter" idx="13"/>
            <p:extLst>
              <p:ext uri="{D42A27DB-BD31-4B8C-83A1-F6EECF244321}">
                <p14:modId xmlns:p14="http://schemas.microsoft.com/office/powerpoint/2010/main" val="3874059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14669464"/>
                    </a:ext>
                  </a:extLst>
                </a:gridCol>
                <a:gridCol w="493776">
                  <a:extLst>
                    <a:ext uri="{9D8B030D-6E8A-4147-A177-3AD203B41FA5}">
                      <a16:colId xmlns:a16="http://schemas.microsoft.com/office/drawing/2014/main" val="2787278256"/>
                    </a:ext>
                  </a:extLst>
                </a:gridCol>
                <a:gridCol w="658368">
                  <a:extLst>
                    <a:ext uri="{9D8B030D-6E8A-4147-A177-3AD203B41FA5}">
                      <a16:colId xmlns:a16="http://schemas.microsoft.com/office/drawing/2014/main" val="3285897996"/>
                    </a:ext>
                  </a:extLst>
                </a:gridCol>
                <a:gridCol w="740664">
                  <a:extLst>
                    <a:ext uri="{9D8B030D-6E8A-4147-A177-3AD203B41FA5}">
                      <a16:colId xmlns:a16="http://schemas.microsoft.com/office/drawing/2014/main" val="2368801960"/>
                    </a:ext>
                  </a:extLst>
                </a:gridCol>
                <a:gridCol w="246888">
                  <a:extLst>
                    <a:ext uri="{9D8B030D-6E8A-4147-A177-3AD203B41FA5}">
                      <a16:colId xmlns:a16="http://schemas.microsoft.com/office/drawing/2014/main" val="1598692477"/>
                    </a:ext>
                  </a:extLst>
                </a:gridCol>
                <a:gridCol w="246888">
                  <a:extLst>
                    <a:ext uri="{9D8B030D-6E8A-4147-A177-3AD203B41FA5}">
                      <a16:colId xmlns:a16="http://schemas.microsoft.com/office/drawing/2014/main" val="4164474642"/>
                    </a:ext>
                  </a:extLst>
                </a:gridCol>
                <a:gridCol w="246888">
                  <a:extLst>
                    <a:ext uri="{9D8B030D-6E8A-4147-A177-3AD203B41FA5}">
                      <a16:colId xmlns:a16="http://schemas.microsoft.com/office/drawing/2014/main" val="3968656687"/>
                    </a:ext>
                  </a:extLst>
                </a:gridCol>
                <a:gridCol w="246888">
                  <a:extLst>
                    <a:ext uri="{9D8B030D-6E8A-4147-A177-3AD203B41FA5}">
                      <a16:colId xmlns:a16="http://schemas.microsoft.com/office/drawing/2014/main" val="824128599"/>
                    </a:ext>
                  </a:extLst>
                </a:gridCol>
                <a:gridCol w="246888">
                  <a:extLst>
                    <a:ext uri="{9D8B030D-6E8A-4147-A177-3AD203B41FA5}">
                      <a16:colId xmlns:a16="http://schemas.microsoft.com/office/drawing/2014/main" val="1727336082"/>
                    </a:ext>
                  </a:extLst>
                </a:gridCol>
                <a:gridCol w="246888">
                  <a:extLst>
                    <a:ext uri="{9D8B030D-6E8A-4147-A177-3AD203B41FA5}">
                      <a16:colId xmlns:a16="http://schemas.microsoft.com/office/drawing/2014/main" val="807206297"/>
                    </a:ext>
                  </a:extLst>
                </a:gridCol>
                <a:gridCol w="246888">
                  <a:extLst>
                    <a:ext uri="{9D8B030D-6E8A-4147-A177-3AD203B41FA5}">
                      <a16:colId xmlns:a16="http://schemas.microsoft.com/office/drawing/2014/main" val="3576684034"/>
                    </a:ext>
                  </a:extLst>
                </a:gridCol>
                <a:gridCol w="246888">
                  <a:extLst>
                    <a:ext uri="{9D8B030D-6E8A-4147-A177-3AD203B41FA5}">
                      <a16:colId xmlns:a16="http://schemas.microsoft.com/office/drawing/2014/main" val="294133137"/>
                    </a:ext>
                  </a:extLst>
                </a:gridCol>
                <a:gridCol w="246888">
                  <a:extLst>
                    <a:ext uri="{9D8B030D-6E8A-4147-A177-3AD203B41FA5}">
                      <a16:colId xmlns:a16="http://schemas.microsoft.com/office/drawing/2014/main" val="1651784105"/>
                    </a:ext>
                  </a:extLst>
                </a:gridCol>
                <a:gridCol w="246888">
                  <a:extLst>
                    <a:ext uri="{9D8B030D-6E8A-4147-A177-3AD203B41FA5}">
                      <a16:colId xmlns:a16="http://schemas.microsoft.com/office/drawing/2014/main" val="3197113373"/>
                    </a:ext>
                  </a:extLst>
                </a:gridCol>
                <a:gridCol w="246888">
                  <a:extLst>
                    <a:ext uri="{9D8B030D-6E8A-4147-A177-3AD203B41FA5}">
                      <a16:colId xmlns:a16="http://schemas.microsoft.com/office/drawing/2014/main" val="954888001"/>
                    </a:ext>
                  </a:extLst>
                </a:gridCol>
                <a:gridCol w="246888">
                  <a:extLst>
                    <a:ext uri="{9D8B030D-6E8A-4147-A177-3AD203B41FA5}">
                      <a16:colId xmlns:a16="http://schemas.microsoft.com/office/drawing/2014/main" val="2289108681"/>
                    </a:ext>
                  </a:extLst>
                </a:gridCol>
                <a:gridCol w="246888">
                  <a:extLst>
                    <a:ext uri="{9D8B030D-6E8A-4147-A177-3AD203B41FA5}">
                      <a16:colId xmlns:a16="http://schemas.microsoft.com/office/drawing/2014/main" val="2702725140"/>
                    </a:ext>
                  </a:extLst>
                </a:gridCol>
                <a:gridCol w="246888">
                  <a:extLst>
                    <a:ext uri="{9D8B030D-6E8A-4147-A177-3AD203B41FA5}">
                      <a16:colId xmlns:a16="http://schemas.microsoft.com/office/drawing/2014/main" val="1014117899"/>
                    </a:ext>
                  </a:extLst>
                </a:gridCol>
                <a:gridCol w="246888">
                  <a:extLst>
                    <a:ext uri="{9D8B030D-6E8A-4147-A177-3AD203B41FA5}">
                      <a16:colId xmlns:a16="http://schemas.microsoft.com/office/drawing/2014/main" val="2638773567"/>
                    </a:ext>
                  </a:extLst>
                </a:gridCol>
                <a:gridCol w="246888">
                  <a:extLst>
                    <a:ext uri="{9D8B030D-6E8A-4147-A177-3AD203B41FA5}">
                      <a16:colId xmlns:a16="http://schemas.microsoft.com/office/drawing/2014/main" val="1429325062"/>
                    </a:ext>
                  </a:extLst>
                </a:gridCol>
                <a:gridCol w="246888">
                  <a:extLst>
                    <a:ext uri="{9D8B030D-6E8A-4147-A177-3AD203B41FA5}">
                      <a16:colId xmlns:a16="http://schemas.microsoft.com/office/drawing/2014/main" val="4273510275"/>
                    </a:ext>
                  </a:extLst>
                </a:gridCol>
                <a:gridCol w="246888">
                  <a:extLst>
                    <a:ext uri="{9D8B030D-6E8A-4147-A177-3AD203B41FA5}">
                      <a16:colId xmlns:a16="http://schemas.microsoft.com/office/drawing/2014/main" val="4018512571"/>
                    </a:ext>
                  </a:extLst>
                </a:gridCol>
                <a:gridCol w="246888">
                  <a:extLst>
                    <a:ext uri="{9D8B030D-6E8A-4147-A177-3AD203B41FA5}">
                      <a16:colId xmlns:a16="http://schemas.microsoft.com/office/drawing/2014/main" val="51245091"/>
                    </a:ext>
                  </a:extLst>
                </a:gridCol>
                <a:gridCol w="246888">
                  <a:extLst>
                    <a:ext uri="{9D8B030D-6E8A-4147-A177-3AD203B41FA5}">
                      <a16:colId xmlns:a16="http://schemas.microsoft.com/office/drawing/2014/main" val="983285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29278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15:04:48</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https://quintly-image-storage.s3.amazonaws.com/0f79d32d6913339729faf963b193e313/adf3efc8e1b6cdd07e0281caed5e0818.jpg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0.9432 %</a:t>
                      </a:r>
                    </a:p>
                  </a:txBody>
                  <a:tcPr/>
                </a:tc>
                <a:extLst>
                  <a:ext uri="{0D108BD9-81ED-4DB2-BD59-A6C34878D82A}">
                    <a16:rowId xmlns:a16="http://schemas.microsoft.com/office/drawing/2014/main" val="2481263843"/>
                  </a:ext>
                </a:extLst>
              </a:tr>
            </a:tbl>
          </a:graphicData>
        </a:graphic>
      </p:graphicFrame>
      <p:sp>
        <p:nvSpPr>
          <p:cNvPr id="4" name="Text Placeholder 3">
            <a:extLst>
              <a:ext uri="{FF2B5EF4-FFF2-40B4-BE49-F238E27FC236}">
                <a16:creationId xmlns:a16="http://schemas.microsoft.com/office/drawing/2014/main" id="{252BC3FF-9F87-4DBF-BB9C-EBCCF2ABC38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6794619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50963-43A2-44B1-8978-4C6E69394EB6}"/>
              </a:ext>
            </a:extLst>
          </p:cNvPr>
          <p:cNvSpPr>
            <a:spLocks noGrp="1"/>
          </p:cNvSpPr>
          <p:nvPr>
            <p:ph type="title"/>
          </p:nvPr>
        </p:nvSpPr>
        <p:spPr/>
        <p:txBody>
          <a:bodyPr/>
          <a:lstStyle/>
          <a:p>
            <a:r>
              <a:rPr lang="en-US"/>
              <a:t>Instagram Stories Table | 2 profiles - 5 of 26</a:t>
            </a:r>
          </a:p>
        </p:txBody>
      </p:sp>
      <p:graphicFrame>
        <p:nvGraphicFramePr>
          <p:cNvPr id="5" name="Table Placeholder 4">
            <a:extLst>
              <a:ext uri="{FF2B5EF4-FFF2-40B4-BE49-F238E27FC236}">
                <a16:creationId xmlns:a16="http://schemas.microsoft.com/office/drawing/2014/main" id="{0BBCDB18-5C51-4C56-A2D9-B0336E3785CA}"/>
              </a:ext>
            </a:extLst>
          </p:cNvPr>
          <p:cNvGraphicFramePr>
            <a:graphicFrameLocks noGrp="1"/>
          </p:cNvGraphicFramePr>
          <p:nvPr>
            <p:ph type="tbl" sz="quarter" idx="13"/>
            <p:extLst>
              <p:ext uri="{D42A27DB-BD31-4B8C-83A1-F6EECF244321}">
                <p14:modId xmlns:p14="http://schemas.microsoft.com/office/powerpoint/2010/main" val="1086160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750537354"/>
                    </a:ext>
                  </a:extLst>
                </a:gridCol>
                <a:gridCol w="493776">
                  <a:extLst>
                    <a:ext uri="{9D8B030D-6E8A-4147-A177-3AD203B41FA5}">
                      <a16:colId xmlns:a16="http://schemas.microsoft.com/office/drawing/2014/main" val="3179048434"/>
                    </a:ext>
                  </a:extLst>
                </a:gridCol>
                <a:gridCol w="658368">
                  <a:extLst>
                    <a:ext uri="{9D8B030D-6E8A-4147-A177-3AD203B41FA5}">
                      <a16:colId xmlns:a16="http://schemas.microsoft.com/office/drawing/2014/main" val="3076445527"/>
                    </a:ext>
                  </a:extLst>
                </a:gridCol>
                <a:gridCol w="740664">
                  <a:extLst>
                    <a:ext uri="{9D8B030D-6E8A-4147-A177-3AD203B41FA5}">
                      <a16:colId xmlns:a16="http://schemas.microsoft.com/office/drawing/2014/main" val="1121204374"/>
                    </a:ext>
                  </a:extLst>
                </a:gridCol>
                <a:gridCol w="246888">
                  <a:extLst>
                    <a:ext uri="{9D8B030D-6E8A-4147-A177-3AD203B41FA5}">
                      <a16:colId xmlns:a16="http://schemas.microsoft.com/office/drawing/2014/main" val="3038320047"/>
                    </a:ext>
                  </a:extLst>
                </a:gridCol>
                <a:gridCol w="246888">
                  <a:extLst>
                    <a:ext uri="{9D8B030D-6E8A-4147-A177-3AD203B41FA5}">
                      <a16:colId xmlns:a16="http://schemas.microsoft.com/office/drawing/2014/main" val="2459335349"/>
                    </a:ext>
                  </a:extLst>
                </a:gridCol>
                <a:gridCol w="246888">
                  <a:extLst>
                    <a:ext uri="{9D8B030D-6E8A-4147-A177-3AD203B41FA5}">
                      <a16:colId xmlns:a16="http://schemas.microsoft.com/office/drawing/2014/main" val="1251383383"/>
                    </a:ext>
                  </a:extLst>
                </a:gridCol>
                <a:gridCol w="246888">
                  <a:extLst>
                    <a:ext uri="{9D8B030D-6E8A-4147-A177-3AD203B41FA5}">
                      <a16:colId xmlns:a16="http://schemas.microsoft.com/office/drawing/2014/main" val="230505076"/>
                    </a:ext>
                  </a:extLst>
                </a:gridCol>
                <a:gridCol w="246888">
                  <a:extLst>
                    <a:ext uri="{9D8B030D-6E8A-4147-A177-3AD203B41FA5}">
                      <a16:colId xmlns:a16="http://schemas.microsoft.com/office/drawing/2014/main" val="472296968"/>
                    </a:ext>
                  </a:extLst>
                </a:gridCol>
                <a:gridCol w="246888">
                  <a:extLst>
                    <a:ext uri="{9D8B030D-6E8A-4147-A177-3AD203B41FA5}">
                      <a16:colId xmlns:a16="http://schemas.microsoft.com/office/drawing/2014/main" val="3650844542"/>
                    </a:ext>
                  </a:extLst>
                </a:gridCol>
                <a:gridCol w="246888">
                  <a:extLst>
                    <a:ext uri="{9D8B030D-6E8A-4147-A177-3AD203B41FA5}">
                      <a16:colId xmlns:a16="http://schemas.microsoft.com/office/drawing/2014/main" val="2864192191"/>
                    </a:ext>
                  </a:extLst>
                </a:gridCol>
                <a:gridCol w="246888">
                  <a:extLst>
                    <a:ext uri="{9D8B030D-6E8A-4147-A177-3AD203B41FA5}">
                      <a16:colId xmlns:a16="http://schemas.microsoft.com/office/drawing/2014/main" val="4022485727"/>
                    </a:ext>
                  </a:extLst>
                </a:gridCol>
                <a:gridCol w="246888">
                  <a:extLst>
                    <a:ext uri="{9D8B030D-6E8A-4147-A177-3AD203B41FA5}">
                      <a16:colId xmlns:a16="http://schemas.microsoft.com/office/drawing/2014/main" val="3695094212"/>
                    </a:ext>
                  </a:extLst>
                </a:gridCol>
                <a:gridCol w="246888">
                  <a:extLst>
                    <a:ext uri="{9D8B030D-6E8A-4147-A177-3AD203B41FA5}">
                      <a16:colId xmlns:a16="http://schemas.microsoft.com/office/drawing/2014/main" val="3726942889"/>
                    </a:ext>
                  </a:extLst>
                </a:gridCol>
                <a:gridCol w="246888">
                  <a:extLst>
                    <a:ext uri="{9D8B030D-6E8A-4147-A177-3AD203B41FA5}">
                      <a16:colId xmlns:a16="http://schemas.microsoft.com/office/drawing/2014/main" val="3416958989"/>
                    </a:ext>
                  </a:extLst>
                </a:gridCol>
                <a:gridCol w="246888">
                  <a:extLst>
                    <a:ext uri="{9D8B030D-6E8A-4147-A177-3AD203B41FA5}">
                      <a16:colId xmlns:a16="http://schemas.microsoft.com/office/drawing/2014/main" val="14998376"/>
                    </a:ext>
                  </a:extLst>
                </a:gridCol>
                <a:gridCol w="246888">
                  <a:extLst>
                    <a:ext uri="{9D8B030D-6E8A-4147-A177-3AD203B41FA5}">
                      <a16:colId xmlns:a16="http://schemas.microsoft.com/office/drawing/2014/main" val="1496273719"/>
                    </a:ext>
                  </a:extLst>
                </a:gridCol>
                <a:gridCol w="246888">
                  <a:extLst>
                    <a:ext uri="{9D8B030D-6E8A-4147-A177-3AD203B41FA5}">
                      <a16:colId xmlns:a16="http://schemas.microsoft.com/office/drawing/2014/main" val="3858568240"/>
                    </a:ext>
                  </a:extLst>
                </a:gridCol>
                <a:gridCol w="246888">
                  <a:extLst>
                    <a:ext uri="{9D8B030D-6E8A-4147-A177-3AD203B41FA5}">
                      <a16:colId xmlns:a16="http://schemas.microsoft.com/office/drawing/2014/main" val="1676315816"/>
                    </a:ext>
                  </a:extLst>
                </a:gridCol>
                <a:gridCol w="246888">
                  <a:extLst>
                    <a:ext uri="{9D8B030D-6E8A-4147-A177-3AD203B41FA5}">
                      <a16:colId xmlns:a16="http://schemas.microsoft.com/office/drawing/2014/main" val="904419985"/>
                    </a:ext>
                  </a:extLst>
                </a:gridCol>
                <a:gridCol w="246888">
                  <a:extLst>
                    <a:ext uri="{9D8B030D-6E8A-4147-A177-3AD203B41FA5}">
                      <a16:colId xmlns:a16="http://schemas.microsoft.com/office/drawing/2014/main" val="3916749700"/>
                    </a:ext>
                  </a:extLst>
                </a:gridCol>
                <a:gridCol w="246888">
                  <a:extLst>
                    <a:ext uri="{9D8B030D-6E8A-4147-A177-3AD203B41FA5}">
                      <a16:colId xmlns:a16="http://schemas.microsoft.com/office/drawing/2014/main" val="3728491473"/>
                    </a:ext>
                  </a:extLst>
                </a:gridCol>
                <a:gridCol w="246888">
                  <a:extLst>
                    <a:ext uri="{9D8B030D-6E8A-4147-A177-3AD203B41FA5}">
                      <a16:colId xmlns:a16="http://schemas.microsoft.com/office/drawing/2014/main" val="3204564888"/>
                    </a:ext>
                  </a:extLst>
                </a:gridCol>
                <a:gridCol w="246888">
                  <a:extLst>
                    <a:ext uri="{9D8B030D-6E8A-4147-A177-3AD203B41FA5}">
                      <a16:colId xmlns:a16="http://schemas.microsoft.com/office/drawing/2014/main" val="4210963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08553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15:04:36</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https://quintly-image-storage.s3.amazonaws.com/0f79d32d6913339729faf963b193e313/47b191748f312d4b5c7de4ef4f95ff5b.jpg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charcuterie board with
more flavour than the
London skyline.
@melondonhotel
@radiorooftoplondon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0.8698 %</a:t>
                      </a:r>
                    </a:p>
                  </a:txBody>
                  <a:tcPr/>
                </a:tc>
                <a:extLst>
                  <a:ext uri="{0D108BD9-81ED-4DB2-BD59-A6C34878D82A}">
                    <a16:rowId xmlns:a16="http://schemas.microsoft.com/office/drawing/2014/main" val="2125095677"/>
                  </a:ext>
                </a:extLst>
              </a:tr>
            </a:tbl>
          </a:graphicData>
        </a:graphic>
      </p:graphicFrame>
      <p:sp>
        <p:nvSpPr>
          <p:cNvPr id="4" name="Text Placeholder 3">
            <a:extLst>
              <a:ext uri="{FF2B5EF4-FFF2-40B4-BE49-F238E27FC236}">
                <a16:creationId xmlns:a16="http://schemas.microsoft.com/office/drawing/2014/main" id="{C0B9A37D-4E67-47BD-9BC2-D78881A02B93}"/>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702854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67C4C-C845-4C9B-84BD-EE70BAB4EAA3}"/>
              </a:ext>
            </a:extLst>
          </p:cNvPr>
          <p:cNvSpPr>
            <a:spLocks noGrp="1"/>
          </p:cNvSpPr>
          <p:nvPr>
            <p:ph type="title"/>
          </p:nvPr>
        </p:nvSpPr>
        <p:spPr/>
        <p:txBody>
          <a:bodyPr/>
          <a:lstStyle/>
          <a:p>
            <a:r>
              <a:rPr lang="en-US"/>
              <a:t>Instagram Stories Table | 2 profiles - 6 of 26</a:t>
            </a:r>
          </a:p>
        </p:txBody>
      </p:sp>
      <p:graphicFrame>
        <p:nvGraphicFramePr>
          <p:cNvPr id="5" name="Table Placeholder 4">
            <a:extLst>
              <a:ext uri="{FF2B5EF4-FFF2-40B4-BE49-F238E27FC236}">
                <a16:creationId xmlns:a16="http://schemas.microsoft.com/office/drawing/2014/main" id="{3D58E2F0-A678-4B22-9C9C-651770196429}"/>
              </a:ext>
            </a:extLst>
          </p:cNvPr>
          <p:cNvGraphicFramePr>
            <a:graphicFrameLocks noGrp="1"/>
          </p:cNvGraphicFramePr>
          <p:nvPr>
            <p:ph type="tbl" sz="quarter" idx="13"/>
            <p:extLst>
              <p:ext uri="{D42A27DB-BD31-4B8C-83A1-F6EECF244321}">
                <p14:modId xmlns:p14="http://schemas.microsoft.com/office/powerpoint/2010/main" val="3897030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1939105"/>
                    </a:ext>
                  </a:extLst>
                </a:gridCol>
                <a:gridCol w="493776">
                  <a:extLst>
                    <a:ext uri="{9D8B030D-6E8A-4147-A177-3AD203B41FA5}">
                      <a16:colId xmlns:a16="http://schemas.microsoft.com/office/drawing/2014/main" val="1609500473"/>
                    </a:ext>
                  </a:extLst>
                </a:gridCol>
                <a:gridCol w="658368">
                  <a:extLst>
                    <a:ext uri="{9D8B030D-6E8A-4147-A177-3AD203B41FA5}">
                      <a16:colId xmlns:a16="http://schemas.microsoft.com/office/drawing/2014/main" val="67894829"/>
                    </a:ext>
                  </a:extLst>
                </a:gridCol>
                <a:gridCol w="740664">
                  <a:extLst>
                    <a:ext uri="{9D8B030D-6E8A-4147-A177-3AD203B41FA5}">
                      <a16:colId xmlns:a16="http://schemas.microsoft.com/office/drawing/2014/main" val="1422044543"/>
                    </a:ext>
                  </a:extLst>
                </a:gridCol>
                <a:gridCol w="246888">
                  <a:extLst>
                    <a:ext uri="{9D8B030D-6E8A-4147-A177-3AD203B41FA5}">
                      <a16:colId xmlns:a16="http://schemas.microsoft.com/office/drawing/2014/main" val="1185417810"/>
                    </a:ext>
                  </a:extLst>
                </a:gridCol>
                <a:gridCol w="246888">
                  <a:extLst>
                    <a:ext uri="{9D8B030D-6E8A-4147-A177-3AD203B41FA5}">
                      <a16:colId xmlns:a16="http://schemas.microsoft.com/office/drawing/2014/main" val="2080420233"/>
                    </a:ext>
                  </a:extLst>
                </a:gridCol>
                <a:gridCol w="246888">
                  <a:extLst>
                    <a:ext uri="{9D8B030D-6E8A-4147-A177-3AD203B41FA5}">
                      <a16:colId xmlns:a16="http://schemas.microsoft.com/office/drawing/2014/main" val="1330677449"/>
                    </a:ext>
                  </a:extLst>
                </a:gridCol>
                <a:gridCol w="246888">
                  <a:extLst>
                    <a:ext uri="{9D8B030D-6E8A-4147-A177-3AD203B41FA5}">
                      <a16:colId xmlns:a16="http://schemas.microsoft.com/office/drawing/2014/main" val="1789111705"/>
                    </a:ext>
                  </a:extLst>
                </a:gridCol>
                <a:gridCol w="246888">
                  <a:extLst>
                    <a:ext uri="{9D8B030D-6E8A-4147-A177-3AD203B41FA5}">
                      <a16:colId xmlns:a16="http://schemas.microsoft.com/office/drawing/2014/main" val="2384885489"/>
                    </a:ext>
                  </a:extLst>
                </a:gridCol>
                <a:gridCol w="246888">
                  <a:extLst>
                    <a:ext uri="{9D8B030D-6E8A-4147-A177-3AD203B41FA5}">
                      <a16:colId xmlns:a16="http://schemas.microsoft.com/office/drawing/2014/main" val="2505263511"/>
                    </a:ext>
                  </a:extLst>
                </a:gridCol>
                <a:gridCol w="246888">
                  <a:extLst>
                    <a:ext uri="{9D8B030D-6E8A-4147-A177-3AD203B41FA5}">
                      <a16:colId xmlns:a16="http://schemas.microsoft.com/office/drawing/2014/main" val="4143253558"/>
                    </a:ext>
                  </a:extLst>
                </a:gridCol>
                <a:gridCol w="246888">
                  <a:extLst>
                    <a:ext uri="{9D8B030D-6E8A-4147-A177-3AD203B41FA5}">
                      <a16:colId xmlns:a16="http://schemas.microsoft.com/office/drawing/2014/main" val="2062932111"/>
                    </a:ext>
                  </a:extLst>
                </a:gridCol>
                <a:gridCol w="246888">
                  <a:extLst>
                    <a:ext uri="{9D8B030D-6E8A-4147-A177-3AD203B41FA5}">
                      <a16:colId xmlns:a16="http://schemas.microsoft.com/office/drawing/2014/main" val="722617177"/>
                    </a:ext>
                  </a:extLst>
                </a:gridCol>
                <a:gridCol w="246888">
                  <a:extLst>
                    <a:ext uri="{9D8B030D-6E8A-4147-A177-3AD203B41FA5}">
                      <a16:colId xmlns:a16="http://schemas.microsoft.com/office/drawing/2014/main" val="3357312373"/>
                    </a:ext>
                  </a:extLst>
                </a:gridCol>
                <a:gridCol w="246888">
                  <a:extLst>
                    <a:ext uri="{9D8B030D-6E8A-4147-A177-3AD203B41FA5}">
                      <a16:colId xmlns:a16="http://schemas.microsoft.com/office/drawing/2014/main" val="1787741972"/>
                    </a:ext>
                  </a:extLst>
                </a:gridCol>
                <a:gridCol w="246888">
                  <a:extLst>
                    <a:ext uri="{9D8B030D-6E8A-4147-A177-3AD203B41FA5}">
                      <a16:colId xmlns:a16="http://schemas.microsoft.com/office/drawing/2014/main" val="1484555244"/>
                    </a:ext>
                  </a:extLst>
                </a:gridCol>
                <a:gridCol w="246888">
                  <a:extLst>
                    <a:ext uri="{9D8B030D-6E8A-4147-A177-3AD203B41FA5}">
                      <a16:colId xmlns:a16="http://schemas.microsoft.com/office/drawing/2014/main" val="1737784670"/>
                    </a:ext>
                  </a:extLst>
                </a:gridCol>
                <a:gridCol w="246888">
                  <a:extLst>
                    <a:ext uri="{9D8B030D-6E8A-4147-A177-3AD203B41FA5}">
                      <a16:colId xmlns:a16="http://schemas.microsoft.com/office/drawing/2014/main" val="3686651083"/>
                    </a:ext>
                  </a:extLst>
                </a:gridCol>
                <a:gridCol w="246888">
                  <a:extLst>
                    <a:ext uri="{9D8B030D-6E8A-4147-A177-3AD203B41FA5}">
                      <a16:colId xmlns:a16="http://schemas.microsoft.com/office/drawing/2014/main" val="4028614569"/>
                    </a:ext>
                  </a:extLst>
                </a:gridCol>
                <a:gridCol w="246888">
                  <a:extLst>
                    <a:ext uri="{9D8B030D-6E8A-4147-A177-3AD203B41FA5}">
                      <a16:colId xmlns:a16="http://schemas.microsoft.com/office/drawing/2014/main" val="4224675877"/>
                    </a:ext>
                  </a:extLst>
                </a:gridCol>
                <a:gridCol w="246888">
                  <a:extLst>
                    <a:ext uri="{9D8B030D-6E8A-4147-A177-3AD203B41FA5}">
                      <a16:colId xmlns:a16="http://schemas.microsoft.com/office/drawing/2014/main" val="1217439044"/>
                    </a:ext>
                  </a:extLst>
                </a:gridCol>
                <a:gridCol w="246888">
                  <a:extLst>
                    <a:ext uri="{9D8B030D-6E8A-4147-A177-3AD203B41FA5}">
                      <a16:colId xmlns:a16="http://schemas.microsoft.com/office/drawing/2014/main" val="1482504098"/>
                    </a:ext>
                  </a:extLst>
                </a:gridCol>
                <a:gridCol w="246888">
                  <a:extLst>
                    <a:ext uri="{9D8B030D-6E8A-4147-A177-3AD203B41FA5}">
                      <a16:colId xmlns:a16="http://schemas.microsoft.com/office/drawing/2014/main" val="102171923"/>
                    </a:ext>
                  </a:extLst>
                </a:gridCol>
                <a:gridCol w="246888">
                  <a:extLst>
                    <a:ext uri="{9D8B030D-6E8A-4147-A177-3AD203B41FA5}">
                      <a16:colId xmlns:a16="http://schemas.microsoft.com/office/drawing/2014/main" val="2923411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56835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11:00:34</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@noesfacilserjaime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https://quintly-image-storage.s3.amazonaws.com/0f79d32d6913339729faf963b193e313/cdf3ebd626c1a73900a712d20792d35b.jpg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noesfacilserjaime
The coolest hotel
reception in London
@mclondonhotel
@me_by_melia
@melondonhotel
@noesfacilserjaime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0.9873 %</a:t>
                      </a:r>
                    </a:p>
                  </a:txBody>
                  <a:tcPr/>
                </a:tc>
                <a:extLst>
                  <a:ext uri="{0D108BD9-81ED-4DB2-BD59-A6C34878D82A}">
                    <a16:rowId xmlns:a16="http://schemas.microsoft.com/office/drawing/2014/main" val="2185106945"/>
                  </a:ext>
                </a:extLst>
              </a:tr>
            </a:tbl>
          </a:graphicData>
        </a:graphic>
      </p:graphicFrame>
      <p:sp>
        <p:nvSpPr>
          <p:cNvPr id="4" name="Text Placeholder 3">
            <a:extLst>
              <a:ext uri="{FF2B5EF4-FFF2-40B4-BE49-F238E27FC236}">
                <a16:creationId xmlns:a16="http://schemas.microsoft.com/office/drawing/2014/main" id="{D8596ACA-6B98-44C5-BC8F-9CCE4658DB54}"/>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101343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4E879-16C7-42DF-9995-F76B21A69482}"/>
              </a:ext>
            </a:extLst>
          </p:cNvPr>
          <p:cNvSpPr>
            <a:spLocks noGrp="1"/>
          </p:cNvSpPr>
          <p:nvPr>
            <p:ph type="title"/>
          </p:nvPr>
        </p:nvSpPr>
        <p:spPr/>
        <p:txBody>
          <a:bodyPr/>
          <a:lstStyle/>
          <a:p>
            <a:r>
              <a:rPr lang="en-US"/>
              <a:t>Instagram Stories Table | 2 profiles - 7 of 26</a:t>
            </a:r>
          </a:p>
        </p:txBody>
      </p:sp>
      <p:graphicFrame>
        <p:nvGraphicFramePr>
          <p:cNvPr id="5" name="Table Placeholder 4">
            <a:extLst>
              <a:ext uri="{FF2B5EF4-FFF2-40B4-BE49-F238E27FC236}">
                <a16:creationId xmlns:a16="http://schemas.microsoft.com/office/drawing/2014/main" id="{224BE187-EA05-444B-98AE-B7FB152BF18B}"/>
              </a:ext>
            </a:extLst>
          </p:cNvPr>
          <p:cNvGraphicFramePr>
            <a:graphicFrameLocks noGrp="1"/>
          </p:cNvGraphicFramePr>
          <p:nvPr>
            <p:ph type="tbl" sz="quarter" idx="13"/>
            <p:extLst>
              <p:ext uri="{D42A27DB-BD31-4B8C-83A1-F6EECF244321}">
                <p14:modId xmlns:p14="http://schemas.microsoft.com/office/powerpoint/2010/main" val="606976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36129934"/>
                    </a:ext>
                  </a:extLst>
                </a:gridCol>
                <a:gridCol w="493776">
                  <a:extLst>
                    <a:ext uri="{9D8B030D-6E8A-4147-A177-3AD203B41FA5}">
                      <a16:colId xmlns:a16="http://schemas.microsoft.com/office/drawing/2014/main" val="3545340444"/>
                    </a:ext>
                  </a:extLst>
                </a:gridCol>
                <a:gridCol w="658368">
                  <a:extLst>
                    <a:ext uri="{9D8B030D-6E8A-4147-A177-3AD203B41FA5}">
                      <a16:colId xmlns:a16="http://schemas.microsoft.com/office/drawing/2014/main" val="653267456"/>
                    </a:ext>
                  </a:extLst>
                </a:gridCol>
                <a:gridCol w="740664">
                  <a:extLst>
                    <a:ext uri="{9D8B030D-6E8A-4147-A177-3AD203B41FA5}">
                      <a16:colId xmlns:a16="http://schemas.microsoft.com/office/drawing/2014/main" val="1194640547"/>
                    </a:ext>
                  </a:extLst>
                </a:gridCol>
                <a:gridCol w="246888">
                  <a:extLst>
                    <a:ext uri="{9D8B030D-6E8A-4147-A177-3AD203B41FA5}">
                      <a16:colId xmlns:a16="http://schemas.microsoft.com/office/drawing/2014/main" val="3725903961"/>
                    </a:ext>
                  </a:extLst>
                </a:gridCol>
                <a:gridCol w="246888">
                  <a:extLst>
                    <a:ext uri="{9D8B030D-6E8A-4147-A177-3AD203B41FA5}">
                      <a16:colId xmlns:a16="http://schemas.microsoft.com/office/drawing/2014/main" val="390050092"/>
                    </a:ext>
                  </a:extLst>
                </a:gridCol>
                <a:gridCol w="246888">
                  <a:extLst>
                    <a:ext uri="{9D8B030D-6E8A-4147-A177-3AD203B41FA5}">
                      <a16:colId xmlns:a16="http://schemas.microsoft.com/office/drawing/2014/main" val="1712924426"/>
                    </a:ext>
                  </a:extLst>
                </a:gridCol>
                <a:gridCol w="246888">
                  <a:extLst>
                    <a:ext uri="{9D8B030D-6E8A-4147-A177-3AD203B41FA5}">
                      <a16:colId xmlns:a16="http://schemas.microsoft.com/office/drawing/2014/main" val="3564693070"/>
                    </a:ext>
                  </a:extLst>
                </a:gridCol>
                <a:gridCol w="246888">
                  <a:extLst>
                    <a:ext uri="{9D8B030D-6E8A-4147-A177-3AD203B41FA5}">
                      <a16:colId xmlns:a16="http://schemas.microsoft.com/office/drawing/2014/main" val="402138684"/>
                    </a:ext>
                  </a:extLst>
                </a:gridCol>
                <a:gridCol w="246888">
                  <a:extLst>
                    <a:ext uri="{9D8B030D-6E8A-4147-A177-3AD203B41FA5}">
                      <a16:colId xmlns:a16="http://schemas.microsoft.com/office/drawing/2014/main" val="1033549711"/>
                    </a:ext>
                  </a:extLst>
                </a:gridCol>
                <a:gridCol w="246888">
                  <a:extLst>
                    <a:ext uri="{9D8B030D-6E8A-4147-A177-3AD203B41FA5}">
                      <a16:colId xmlns:a16="http://schemas.microsoft.com/office/drawing/2014/main" val="2444687591"/>
                    </a:ext>
                  </a:extLst>
                </a:gridCol>
                <a:gridCol w="246888">
                  <a:extLst>
                    <a:ext uri="{9D8B030D-6E8A-4147-A177-3AD203B41FA5}">
                      <a16:colId xmlns:a16="http://schemas.microsoft.com/office/drawing/2014/main" val="2704736498"/>
                    </a:ext>
                  </a:extLst>
                </a:gridCol>
                <a:gridCol w="246888">
                  <a:extLst>
                    <a:ext uri="{9D8B030D-6E8A-4147-A177-3AD203B41FA5}">
                      <a16:colId xmlns:a16="http://schemas.microsoft.com/office/drawing/2014/main" val="221440305"/>
                    </a:ext>
                  </a:extLst>
                </a:gridCol>
                <a:gridCol w="246888">
                  <a:extLst>
                    <a:ext uri="{9D8B030D-6E8A-4147-A177-3AD203B41FA5}">
                      <a16:colId xmlns:a16="http://schemas.microsoft.com/office/drawing/2014/main" val="1549270298"/>
                    </a:ext>
                  </a:extLst>
                </a:gridCol>
                <a:gridCol w="246888">
                  <a:extLst>
                    <a:ext uri="{9D8B030D-6E8A-4147-A177-3AD203B41FA5}">
                      <a16:colId xmlns:a16="http://schemas.microsoft.com/office/drawing/2014/main" val="1758487128"/>
                    </a:ext>
                  </a:extLst>
                </a:gridCol>
                <a:gridCol w="246888">
                  <a:extLst>
                    <a:ext uri="{9D8B030D-6E8A-4147-A177-3AD203B41FA5}">
                      <a16:colId xmlns:a16="http://schemas.microsoft.com/office/drawing/2014/main" val="422891376"/>
                    </a:ext>
                  </a:extLst>
                </a:gridCol>
                <a:gridCol w="246888">
                  <a:extLst>
                    <a:ext uri="{9D8B030D-6E8A-4147-A177-3AD203B41FA5}">
                      <a16:colId xmlns:a16="http://schemas.microsoft.com/office/drawing/2014/main" val="3856430692"/>
                    </a:ext>
                  </a:extLst>
                </a:gridCol>
                <a:gridCol w="246888">
                  <a:extLst>
                    <a:ext uri="{9D8B030D-6E8A-4147-A177-3AD203B41FA5}">
                      <a16:colId xmlns:a16="http://schemas.microsoft.com/office/drawing/2014/main" val="2818636489"/>
                    </a:ext>
                  </a:extLst>
                </a:gridCol>
                <a:gridCol w="246888">
                  <a:extLst>
                    <a:ext uri="{9D8B030D-6E8A-4147-A177-3AD203B41FA5}">
                      <a16:colId xmlns:a16="http://schemas.microsoft.com/office/drawing/2014/main" val="3538363645"/>
                    </a:ext>
                  </a:extLst>
                </a:gridCol>
                <a:gridCol w="246888">
                  <a:extLst>
                    <a:ext uri="{9D8B030D-6E8A-4147-A177-3AD203B41FA5}">
                      <a16:colId xmlns:a16="http://schemas.microsoft.com/office/drawing/2014/main" val="1870437159"/>
                    </a:ext>
                  </a:extLst>
                </a:gridCol>
                <a:gridCol w="246888">
                  <a:extLst>
                    <a:ext uri="{9D8B030D-6E8A-4147-A177-3AD203B41FA5}">
                      <a16:colId xmlns:a16="http://schemas.microsoft.com/office/drawing/2014/main" val="2721383612"/>
                    </a:ext>
                  </a:extLst>
                </a:gridCol>
                <a:gridCol w="246888">
                  <a:extLst>
                    <a:ext uri="{9D8B030D-6E8A-4147-A177-3AD203B41FA5}">
                      <a16:colId xmlns:a16="http://schemas.microsoft.com/office/drawing/2014/main" val="4199737360"/>
                    </a:ext>
                  </a:extLst>
                </a:gridCol>
                <a:gridCol w="246888">
                  <a:extLst>
                    <a:ext uri="{9D8B030D-6E8A-4147-A177-3AD203B41FA5}">
                      <a16:colId xmlns:a16="http://schemas.microsoft.com/office/drawing/2014/main" val="3531800258"/>
                    </a:ext>
                  </a:extLst>
                </a:gridCol>
                <a:gridCol w="246888">
                  <a:extLst>
                    <a:ext uri="{9D8B030D-6E8A-4147-A177-3AD203B41FA5}">
                      <a16:colId xmlns:a16="http://schemas.microsoft.com/office/drawing/2014/main" val="344835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762470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10:59:42</a:t>
                      </a:r>
                      <a:r>
                        <a:rPr kumimoji="0" lang="en-US" sz="1000" b="0" i="0" u="none" strike="noStrike" kern="1200" cap="none" spc="0" normalizeH="0" baseline="0" noProof="0">
                          <a:ln>
                            <a:noFill/>
                          </a:ln>
                          <a:solidFill>
                            <a:prstClr val="black"/>
                          </a:solidFill>
                          <a:effectLst/>
                          <a:uLnTx/>
                          <a:uFillTx/>
                          <a:latin typeface="Calibri"/>
                          <a:ea typeface="+mn-ea"/>
                          <a:cs typeface="+mn-cs"/>
                        </a:rPr>
                        <a:t>
 @mebarcelonahotel 
@me_albasari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https://quintly-image-storage.s3.amazonaws.com/0f79d32d6913339729faf963b193e313/7e59c8b9130b55b590b3baa39c765fb9.jpg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me_albasari
@yodona
@me_by_melia
@mebarcelonahotel
@me_albasari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1.0000 %</a:t>
                      </a:r>
                    </a:p>
                  </a:txBody>
                  <a:tcPr/>
                </a:tc>
                <a:extLst>
                  <a:ext uri="{0D108BD9-81ED-4DB2-BD59-A6C34878D82A}">
                    <a16:rowId xmlns:a16="http://schemas.microsoft.com/office/drawing/2014/main" val="3611233974"/>
                  </a:ext>
                </a:extLst>
              </a:tr>
            </a:tbl>
          </a:graphicData>
        </a:graphic>
      </p:graphicFrame>
      <p:sp>
        <p:nvSpPr>
          <p:cNvPr id="4" name="Text Placeholder 3">
            <a:extLst>
              <a:ext uri="{FF2B5EF4-FFF2-40B4-BE49-F238E27FC236}">
                <a16:creationId xmlns:a16="http://schemas.microsoft.com/office/drawing/2014/main" id="{04202C0C-B5AA-4BED-AA1D-DB133CB7C454}"/>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439877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1A6E9-0DA1-49F9-AEB6-3EC27FDFA611}"/>
              </a:ext>
            </a:extLst>
          </p:cNvPr>
          <p:cNvSpPr>
            <a:spLocks noGrp="1"/>
          </p:cNvSpPr>
          <p:nvPr>
            <p:ph type="title"/>
          </p:nvPr>
        </p:nvSpPr>
        <p:spPr/>
        <p:txBody>
          <a:bodyPr/>
          <a:lstStyle/>
          <a:p>
            <a:r>
              <a:rPr lang="en-US"/>
              <a:t>Instagram Stories Table | 2 profiles - 8 of 26</a:t>
            </a:r>
          </a:p>
        </p:txBody>
      </p:sp>
      <p:graphicFrame>
        <p:nvGraphicFramePr>
          <p:cNvPr id="5" name="Table Placeholder 4">
            <a:extLst>
              <a:ext uri="{FF2B5EF4-FFF2-40B4-BE49-F238E27FC236}">
                <a16:creationId xmlns:a16="http://schemas.microsoft.com/office/drawing/2014/main" id="{85951E60-918D-4835-827F-BD28D1BE6137}"/>
              </a:ext>
            </a:extLst>
          </p:cNvPr>
          <p:cNvGraphicFramePr>
            <a:graphicFrameLocks noGrp="1"/>
          </p:cNvGraphicFramePr>
          <p:nvPr>
            <p:ph type="tbl" sz="quarter" idx="13"/>
            <p:extLst>
              <p:ext uri="{D42A27DB-BD31-4B8C-83A1-F6EECF244321}">
                <p14:modId xmlns:p14="http://schemas.microsoft.com/office/powerpoint/2010/main" val="2869095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35370601"/>
                    </a:ext>
                  </a:extLst>
                </a:gridCol>
                <a:gridCol w="493776">
                  <a:extLst>
                    <a:ext uri="{9D8B030D-6E8A-4147-A177-3AD203B41FA5}">
                      <a16:colId xmlns:a16="http://schemas.microsoft.com/office/drawing/2014/main" val="1896609833"/>
                    </a:ext>
                  </a:extLst>
                </a:gridCol>
                <a:gridCol w="658368">
                  <a:extLst>
                    <a:ext uri="{9D8B030D-6E8A-4147-A177-3AD203B41FA5}">
                      <a16:colId xmlns:a16="http://schemas.microsoft.com/office/drawing/2014/main" val="2548781210"/>
                    </a:ext>
                  </a:extLst>
                </a:gridCol>
                <a:gridCol w="740664">
                  <a:extLst>
                    <a:ext uri="{9D8B030D-6E8A-4147-A177-3AD203B41FA5}">
                      <a16:colId xmlns:a16="http://schemas.microsoft.com/office/drawing/2014/main" val="1874367015"/>
                    </a:ext>
                  </a:extLst>
                </a:gridCol>
                <a:gridCol w="246888">
                  <a:extLst>
                    <a:ext uri="{9D8B030D-6E8A-4147-A177-3AD203B41FA5}">
                      <a16:colId xmlns:a16="http://schemas.microsoft.com/office/drawing/2014/main" val="1267795947"/>
                    </a:ext>
                  </a:extLst>
                </a:gridCol>
                <a:gridCol w="246888">
                  <a:extLst>
                    <a:ext uri="{9D8B030D-6E8A-4147-A177-3AD203B41FA5}">
                      <a16:colId xmlns:a16="http://schemas.microsoft.com/office/drawing/2014/main" val="2574074072"/>
                    </a:ext>
                  </a:extLst>
                </a:gridCol>
                <a:gridCol w="246888">
                  <a:extLst>
                    <a:ext uri="{9D8B030D-6E8A-4147-A177-3AD203B41FA5}">
                      <a16:colId xmlns:a16="http://schemas.microsoft.com/office/drawing/2014/main" val="1741573999"/>
                    </a:ext>
                  </a:extLst>
                </a:gridCol>
                <a:gridCol w="246888">
                  <a:extLst>
                    <a:ext uri="{9D8B030D-6E8A-4147-A177-3AD203B41FA5}">
                      <a16:colId xmlns:a16="http://schemas.microsoft.com/office/drawing/2014/main" val="679454392"/>
                    </a:ext>
                  </a:extLst>
                </a:gridCol>
                <a:gridCol w="246888">
                  <a:extLst>
                    <a:ext uri="{9D8B030D-6E8A-4147-A177-3AD203B41FA5}">
                      <a16:colId xmlns:a16="http://schemas.microsoft.com/office/drawing/2014/main" val="1094717087"/>
                    </a:ext>
                  </a:extLst>
                </a:gridCol>
                <a:gridCol w="246888">
                  <a:extLst>
                    <a:ext uri="{9D8B030D-6E8A-4147-A177-3AD203B41FA5}">
                      <a16:colId xmlns:a16="http://schemas.microsoft.com/office/drawing/2014/main" val="3825543252"/>
                    </a:ext>
                  </a:extLst>
                </a:gridCol>
                <a:gridCol w="246888">
                  <a:extLst>
                    <a:ext uri="{9D8B030D-6E8A-4147-A177-3AD203B41FA5}">
                      <a16:colId xmlns:a16="http://schemas.microsoft.com/office/drawing/2014/main" val="3700062332"/>
                    </a:ext>
                  </a:extLst>
                </a:gridCol>
                <a:gridCol w="246888">
                  <a:extLst>
                    <a:ext uri="{9D8B030D-6E8A-4147-A177-3AD203B41FA5}">
                      <a16:colId xmlns:a16="http://schemas.microsoft.com/office/drawing/2014/main" val="3540672368"/>
                    </a:ext>
                  </a:extLst>
                </a:gridCol>
                <a:gridCol w="246888">
                  <a:extLst>
                    <a:ext uri="{9D8B030D-6E8A-4147-A177-3AD203B41FA5}">
                      <a16:colId xmlns:a16="http://schemas.microsoft.com/office/drawing/2014/main" val="1715857018"/>
                    </a:ext>
                  </a:extLst>
                </a:gridCol>
                <a:gridCol w="246888">
                  <a:extLst>
                    <a:ext uri="{9D8B030D-6E8A-4147-A177-3AD203B41FA5}">
                      <a16:colId xmlns:a16="http://schemas.microsoft.com/office/drawing/2014/main" val="922236884"/>
                    </a:ext>
                  </a:extLst>
                </a:gridCol>
                <a:gridCol w="246888">
                  <a:extLst>
                    <a:ext uri="{9D8B030D-6E8A-4147-A177-3AD203B41FA5}">
                      <a16:colId xmlns:a16="http://schemas.microsoft.com/office/drawing/2014/main" val="403586344"/>
                    </a:ext>
                  </a:extLst>
                </a:gridCol>
                <a:gridCol w="246888">
                  <a:extLst>
                    <a:ext uri="{9D8B030D-6E8A-4147-A177-3AD203B41FA5}">
                      <a16:colId xmlns:a16="http://schemas.microsoft.com/office/drawing/2014/main" val="3636793251"/>
                    </a:ext>
                  </a:extLst>
                </a:gridCol>
                <a:gridCol w="246888">
                  <a:extLst>
                    <a:ext uri="{9D8B030D-6E8A-4147-A177-3AD203B41FA5}">
                      <a16:colId xmlns:a16="http://schemas.microsoft.com/office/drawing/2014/main" val="613302927"/>
                    </a:ext>
                  </a:extLst>
                </a:gridCol>
                <a:gridCol w="246888">
                  <a:extLst>
                    <a:ext uri="{9D8B030D-6E8A-4147-A177-3AD203B41FA5}">
                      <a16:colId xmlns:a16="http://schemas.microsoft.com/office/drawing/2014/main" val="4025227792"/>
                    </a:ext>
                  </a:extLst>
                </a:gridCol>
                <a:gridCol w="246888">
                  <a:extLst>
                    <a:ext uri="{9D8B030D-6E8A-4147-A177-3AD203B41FA5}">
                      <a16:colId xmlns:a16="http://schemas.microsoft.com/office/drawing/2014/main" val="2261326973"/>
                    </a:ext>
                  </a:extLst>
                </a:gridCol>
                <a:gridCol w="246888">
                  <a:extLst>
                    <a:ext uri="{9D8B030D-6E8A-4147-A177-3AD203B41FA5}">
                      <a16:colId xmlns:a16="http://schemas.microsoft.com/office/drawing/2014/main" val="1967069279"/>
                    </a:ext>
                  </a:extLst>
                </a:gridCol>
                <a:gridCol w="246888">
                  <a:extLst>
                    <a:ext uri="{9D8B030D-6E8A-4147-A177-3AD203B41FA5}">
                      <a16:colId xmlns:a16="http://schemas.microsoft.com/office/drawing/2014/main" val="4106527010"/>
                    </a:ext>
                  </a:extLst>
                </a:gridCol>
                <a:gridCol w="246888">
                  <a:extLst>
                    <a:ext uri="{9D8B030D-6E8A-4147-A177-3AD203B41FA5}">
                      <a16:colId xmlns:a16="http://schemas.microsoft.com/office/drawing/2014/main" val="1752209074"/>
                    </a:ext>
                  </a:extLst>
                </a:gridCol>
                <a:gridCol w="246888">
                  <a:extLst>
                    <a:ext uri="{9D8B030D-6E8A-4147-A177-3AD203B41FA5}">
                      <a16:colId xmlns:a16="http://schemas.microsoft.com/office/drawing/2014/main" val="2624581633"/>
                    </a:ext>
                  </a:extLst>
                </a:gridCol>
                <a:gridCol w="246888">
                  <a:extLst>
                    <a:ext uri="{9D8B030D-6E8A-4147-A177-3AD203B41FA5}">
                      <a16:colId xmlns:a16="http://schemas.microsoft.com/office/drawing/2014/main" val="3638318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05150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10:59:05</a:t>
                      </a:r>
                      <a:r>
                        <a:rPr kumimoji="0" lang="en-US" sz="1000" b="0" i="0" u="none" strike="noStrike" kern="1200" cap="none" spc="0" normalizeH="0" baseline="0" noProof="0">
                          <a:ln>
                            <a:noFill/>
                          </a:ln>
                          <a:solidFill>
                            <a:prstClr val="black"/>
                          </a:solidFill>
                          <a:effectLst/>
                          <a:uLnTx/>
                          <a:uFillTx/>
                          <a:latin typeface="Calibri"/>
                          <a:ea typeface="+mn-ea"/>
                          <a:cs typeface="+mn-cs"/>
                        </a:rPr>
                        <a:t>
 @medubaihotel 
@ms_jumeirah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https://quintly-image-storage.s3.amazonaws.com/0f79d32d6913339729faf963b193e313/ff7f39aa1d818bfa0bcd1144e397a49f.jpg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ms_jumeirah
@medubaihotel
@ms_jumeirah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1.0736 %</a:t>
                      </a:r>
                    </a:p>
                  </a:txBody>
                  <a:tcPr/>
                </a:tc>
                <a:extLst>
                  <a:ext uri="{0D108BD9-81ED-4DB2-BD59-A6C34878D82A}">
                    <a16:rowId xmlns:a16="http://schemas.microsoft.com/office/drawing/2014/main" val="4180355634"/>
                  </a:ext>
                </a:extLst>
              </a:tr>
            </a:tbl>
          </a:graphicData>
        </a:graphic>
      </p:graphicFrame>
      <p:sp>
        <p:nvSpPr>
          <p:cNvPr id="4" name="Text Placeholder 3">
            <a:extLst>
              <a:ext uri="{FF2B5EF4-FFF2-40B4-BE49-F238E27FC236}">
                <a16:creationId xmlns:a16="http://schemas.microsoft.com/office/drawing/2014/main" id="{F7711EFA-6284-4BAB-87D7-0D5A6D4C0B50}"/>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4737997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FC7F3-1748-4AC2-B438-BA0F31F34417}"/>
              </a:ext>
            </a:extLst>
          </p:cNvPr>
          <p:cNvSpPr>
            <a:spLocks noGrp="1"/>
          </p:cNvSpPr>
          <p:nvPr>
            <p:ph type="title"/>
          </p:nvPr>
        </p:nvSpPr>
        <p:spPr/>
        <p:txBody>
          <a:bodyPr/>
          <a:lstStyle/>
          <a:p>
            <a:r>
              <a:rPr lang="en-US"/>
              <a:t>Instagram Stories Table | 2 profiles - 9 of 26</a:t>
            </a:r>
          </a:p>
        </p:txBody>
      </p:sp>
      <p:graphicFrame>
        <p:nvGraphicFramePr>
          <p:cNvPr id="5" name="Table Placeholder 4">
            <a:extLst>
              <a:ext uri="{FF2B5EF4-FFF2-40B4-BE49-F238E27FC236}">
                <a16:creationId xmlns:a16="http://schemas.microsoft.com/office/drawing/2014/main" id="{E64EB442-9FAA-451C-8C4A-C07138D2272F}"/>
              </a:ext>
            </a:extLst>
          </p:cNvPr>
          <p:cNvGraphicFramePr>
            <a:graphicFrameLocks noGrp="1"/>
          </p:cNvGraphicFramePr>
          <p:nvPr>
            <p:ph type="tbl" sz="quarter" idx="13"/>
            <p:extLst>
              <p:ext uri="{D42A27DB-BD31-4B8C-83A1-F6EECF244321}">
                <p14:modId xmlns:p14="http://schemas.microsoft.com/office/powerpoint/2010/main" val="332927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42889876"/>
                    </a:ext>
                  </a:extLst>
                </a:gridCol>
                <a:gridCol w="493776">
                  <a:extLst>
                    <a:ext uri="{9D8B030D-6E8A-4147-A177-3AD203B41FA5}">
                      <a16:colId xmlns:a16="http://schemas.microsoft.com/office/drawing/2014/main" val="524167510"/>
                    </a:ext>
                  </a:extLst>
                </a:gridCol>
                <a:gridCol w="658368">
                  <a:extLst>
                    <a:ext uri="{9D8B030D-6E8A-4147-A177-3AD203B41FA5}">
                      <a16:colId xmlns:a16="http://schemas.microsoft.com/office/drawing/2014/main" val="3652688474"/>
                    </a:ext>
                  </a:extLst>
                </a:gridCol>
                <a:gridCol w="740664">
                  <a:extLst>
                    <a:ext uri="{9D8B030D-6E8A-4147-A177-3AD203B41FA5}">
                      <a16:colId xmlns:a16="http://schemas.microsoft.com/office/drawing/2014/main" val="2190907907"/>
                    </a:ext>
                  </a:extLst>
                </a:gridCol>
                <a:gridCol w="246888">
                  <a:extLst>
                    <a:ext uri="{9D8B030D-6E8A-4147-A177-3AD203B41FA5}">
                      <a16:colId xmlns:a16="http://schemas.microsoft.com/office/drawing/2014/main" val="3041323381"/>
                    </a:ext>
                  </a:extLst>
                </a:gridCol>
                <a:gridCol w="246888">
                  <a:extLst>
                    <a:ext uri="{9D8B030D-6E8A-4147-A177-3AD203B41FA5}">
                      <a16:colId xmlns:a16="http://schemas.microsoft.com/office/drawing/2014/main" val="649396196"/>
                    </a:ext>
                  </a:extLst>
                </a:gridCol>
                <a:gridCol w="246888">
                  <a:extLst>
                    <a:ext uri="{9D8B030D-6E8A-4147-A177-3AD203B41FA5}">
                      <a16:colId xmlns:a16="http://schemas.microsoft.com/office/drawing/2014/main" val="2390446872"/>
                    </a:ext>
                  </a:extLst>
                </a:gridCol>
                <a:gridCol w="246888">
                  <a:extLst>
                    <a:ext uri="{9D8B030D-6E8A-4147-A177-3AD203B41FA5}">
                      <a16:colId xmlns:a16="http://schemas.microsoft.com/office/drawing/2014/main" val="3211989096"/>
                    </a:ext>
                  </a:extLst>
                </a:gridCol>
                <a:gridCol w="246888">
                  <a:extLst>
                    <a:ext uri="{9D8B030D-6E8A-4147-A177-3AD203B41FA5}">
                      <a16:colId xmlns:a16="http://schemas.microsoft.com/office/drawing/2014/main" val="3213724685"/>
                    </a:ext>
                  </a:extLst>
                </a:gridCol>
                <a:gridCol w="246888">
                  <a:extLst>
                    <a:ext uri="{9D8B030D-6E8A-4147-A177-3AD203B41FA5}">
                      <a16:colId xmlns:a16="http://schemas.microsoft.com/office/drawing/2014/main" val="1029427166"/>
                    </a:ext>
                  </a:extLst>
                </a:gridCol>
                <a:gridCol w="246888">
                  <a:extLst>
                    <a:ext uri="{9D8B030D-6E8A-4147-A177-3AD203B41FA5}">
                      <a16:colId xmlns:a16="http://schemas.microsoft.com/office/drawing/2014/main" val="3482317645"/>
                    </a:ext>
                  </a:extLst>
                </a:gridCol>
                <a:gridCol w="246888">
                  <a:extLst>
                    <a:ext uri="{9D8B030D-6E8A-4147-A177-3AD203B41FA5}">
                      <a16:colId xmlns:a16="http://schemas.microsoft.com/office/drawing/2014/main" val="3491315014"/>
                    </a:ext>
                  </a:extLst>
                </a:gridCol>
                <a:gridCol w="246888">
                  <a:extLst>
                    <a:ext uri="{9D8B030D-6E8A-4147-A177-3AD203B41FA5}">
                      <a16:colId xmlns:a16="http://schemas.microsoft.com/office/drawing/2014/main" val="1271739749"/>
                    </a:ext>
                  </a:extLst>
                </a:gridCol>
                <a:gridCol w="246888">
                  <a:extLst>
                    <a:ext uri="{9D8B030D-6E8A-4147-A177-3AD203B41FA5}">
                      <a16:colId xmlns:a16="http://schemas.microsoft.com/office/drawing/2014/main" val="2344061067"/>
                    </a:ext>
                  </a:extLst>
                </a:gridCol>
                <a:gridCol w="246888">
                  <a:extLst>
                    <a:ext uri="{9D8B030D-6E8A-4147-A177-3AD203B41FA5}">
                      <a16:colId xmlns:a16="http://schemas.microsoft.com/office/drawing/2014/main" val="2588557273"/>
                    </a:ext>
                  </a:extLst>
                </a:gridCol>
                <a:gridCol w="246888">
                  <a:extLst>
                    <a:ext uri="{9D8B030D-6E8A-4147-A177-3AD203B41FA5}">
                      <a16:colId xmlns:a16="http://schemas.microsoft.com/office/drawing/2014/main" val="884951156"/>
                    </a:ext>
                  </a:extLst>
                </a:gridCol>
                <a:gridCol w="246888">
                  <a:extLst>
                    <a:ext uri="{9D8B030D-6E8A-4147-A177-3AD203B41FA5}">
                      <a16:colId xmlns:a16="http://schemas.microsoft.com/office/drawing/2014/main" val="736629290"/>
                    </a:ext>
                  </a:extLst>
                </a:gridCol>
                <a:gridCol w="246888">
                  <a:extLst>
                    <a:ext uri="{9D8B030D-6E8A-4147-A177-3AD203B41FA5}">
                      <a16:colId xmlns:a16="http://schemas.microsoft.com/office/drawing/2014/main" val="1927666773"/>
                    </a:ext>
                  </a:extLst>
                </a:gridCol>
                <a:gridCol w="246888">
                  <a:extLst>
                    <a:ext uri="{9D8B030D-6E8A-4147-A177-3AD203B41FA5}">
                      <a16:colId xmlns:a16="http://schemas.microsoft.com/office/drawing/2014/main" val="2557161207"/>
                    </a:ext>
                  </a:extLst>
                </a:gridCol>
                <a:gridCol w="246888">
                  <a:extLst>
                    <a:ext uri="{9D8B030D-6E8A-4147-A177-3AD203B41FA5}">
                      <a16:colId xmlns:a16="http://schemas.microsoft.com/office/drawing/2014/main" val="1515431761"/>
                    </a:ext>
                  </a:extLst>
                </a:gridCol>
                <a:gridCol w="246888">
                  <a:extLst>
                    <a:ext uri="{9D8B030D-6E8A-4147-A177-3AD203B41FA5}">
                      <a16:colId xmlns:a16="http://schemas.microsoft.com/office/drawing/2014/main" val="2130125953"/>
                    </a:ext>
                  </a:extLst>
                </a:gridCol>
                <a:gridCol w="246888">
                  <a:extLst>
                    <a:ext uri="{9D8B030D-6E8A-4147-A177-3AD203B41FA5}">
                      <a16:colId xmlns:a16="http://schemas.microsoft.com/office/drawing/2014/main" val="2540790052"/>
                    </a:ext>
                  </a:extLst>
                </a:gridCol>
                <a:gridCol w="246888">
                  <a:extLst>
                    <a:ext uri="{9D8B030D-6E8A-4147-A177-3AD203B41FA5}">
                      <a16:colId xmlns:a16="http://schemas.microsoft.com/office/drawing/2014/main" val="4285049116"/>
                    </a:ext>
                  </a:extLst>
                </a:gridCol>
                <a:gridCol w="246888">
                  <a:extLst>
                    <a:ext uri="{9D8B030D-6E8A-4147-A177-3AD203B41FA5}">
                      <a16:colId xmlns:a16="http://schemas.microsoft.com/office/drawing/2014/main" val="1832652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9537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10:58:41</a:t>
                      </a:r>
                      <a:r>
                        <a:rPr kumimoji="0" lang="en-US" sz="1000" b="0" i="0" u="none" strike="noStrike" kern="1200" cap="none" spc="0" normalizeH="0" baseline="0" noProof="0">
                          <a:ln>
                            <a:noFill/>
                          </a:ln>
                          <a:solidFill>
                            <a:prstClr val="black"/>
                          </a:solidFill>
                          <a:effectLst/>
                          <a:uLnTx/>
                          <a:uFillTx/>
                          <a:latin typeface="Calibri"/>
                          <a:ea typeface="+mn-ea"/>
                          <a:cs typeface="+mn-cs"/>
                        </a:rPr>
                        <a:t>
 @medubaihotel 
@ms_jumeirah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https://quintly-image-storage.s3.amazonaws.com/0f79d32d6913339729faf963b193e313/43825d7afb659753c762629b1a17a341.jpg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ms_jumeirah
@medubaihotel
@ms_jumeirah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1.0181 %</a:t>
                      </a:r>
                    </a:p>
                  </a:txBody>
                  <a:tcPr/>
                </a:tc>
                <a:extLst>
                  <a:ext uri="{0D108BD9-81ED-4DB2-BD59-A6C34878D82A}">
                    <a16:rowId xmlns:a16="http://schemas.microsoft.com/office/drawing/2014/main" val="3637702440"/>
                  </a:ext>
                </a:extLst>
              </a:tr>
            </a:tbl>
          </a:graphicData>
        </a:graphic>
      </p:graphicFrame>
      <p:sp>
        <p:nvSpPr>
          <p:cNvPr id="4" name="Text Placeholder 3">
            <a:extLst>
              <a:ext uri="{FF2B5EF4-FFF2-40B4-BE49-F238E27FC236}">
                <a16:creationId xmlns:a16="http://schemas.microsoft.com/office/drawing/2014/main" id="{1AE1B8F4-1427-45B3-AB41-EFACA6468534}"/>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0895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56F35-B6C1-4EB2-88FE-68C6ECEE45E1}"/>
              </a:ext>
            </a:extLst>
          </p:cNvPr>
          <p:cNvSpPr>
            <a:spLocks noGrp="1"/>
          </p:cNvSpPr>
          <p:nvPr>
            <p:ph type="title"/>
          </p:nvPr>
        </p:nvSpPr>
        <p:spPr/>
        <p:txBody>
          <a:bodyPr/>
          <a:lstStyle/>
          <a:p>
            <a:r>
              <a:rPr lang="en-US"/>
              <a:t>Instagram Stories Table | 2 profiles - 10 of 26</a:t>
            </a:r>
          </a:p>
        </p:txBody>
      </p:sp>
      <p:graphicFrame>
        <p:nvGraphicFramePr>
          <p:cNvPr id="5" name="Table Placeholder 4">
            <a:extLst>
              <a:ext uri="{FF2B5EF4-FFF2-40B4-BE49-F238E27FC236}">
                <a16:creationId xmlns:a16="http://schemas.microsoft.com/office/drawing/2014/main" id="{CDB72440-4932-4AAA-A6E2-349FA6B5E9FD}"/>
              </a:ext>
            </a:extLst>
          </p:cNvPr>
          <p:cNvGraphicFramePr>
            <a:graphicFrameLocks noGrp="1"/>
          </p:cNvGraphicFramePr>
          <p:nvPr>
            <p:ph type="tbl" sz="quarter" idx="13"/>
            <p:extLst>
              <p:ext uri="{D42A27DB-BD31-4B8C-83A1-F6EECF244321}">
                <p14:modId xmlns:p14="http://schemas.microsoft.com/office/powerpoint/2010/main" val="1691797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4587280"/>
                    </a:ext>
                  </a:extLst>
                </a:gridCol>
                <a:gridCol w="493776">
                  <a:extLst>
                    <a:ext uri="{9D8B030D-6E8A-4147-A177-3AD203B41FA5}">
                      <a16:colId xmlns:a16="http://schemas.microsoft.com/office/drawing/2014/main" val="2349429173"/>
                    </a:ext>
                  </a:extLst>
                </a:gridCol>
                <a:gridCol w="658368">
                  <a:extLst>
                    <a:ext uri="{9D8B030D-6E8A-4147-A177-3AD203B41FA5}">
                      <a16:colId xmlns:a16="http://schemas.microsoft.com/office/drawing/2014/main" val="3534396009"/>
                    </a:ext>
                  </a:extLst>
                </a:gridCol>
                <a:gridCol w="740664">
                  <a:extLst>
                    <a:ext uri="{9D8B030D-6E8A-4147-A177-3AD203B41FA5}">
                      <a16:colId xmlns:a16="http://schemas.microsoft.com/office/drawing/2014/main" val="1675863877"/>
                    </a:ext>
                  </a:extLst>
                </a:gridCol>
                <a:gridCol w="246888">
                  <a:extLst>
                    <a:ext uri="{9D8B030D-6E8A-4147-A177-3AD203B41FA5}">
                      <a16:colId xmlns:a16="http://schemas.microsoft.com/office/drawing/2014/main" val="382567073"/>
                    </a:ext>
                  </a:extLst>
                </a:gridCol>
                <a:gridCol w="246888">
                  <a:extLst>
                    <a:ext uri="{9D8B030D-6E8A-4147-A177-3AD203B41FA5}">
                      <a16:colId xmlns:a16="http://schemas.microsoft.com/office/drawing/2014/main" val="2400800970"/>
                    </a:ext>
                  </a:extLst>
                </a:gridCol>
                <a:gridCol w="246888">
                  <a:extLst>
                    <a:ext uri="{9D8B030D-6E8A-4147-A177-3AD203B41FA5}">
                      <a16:colId xmlns:a16="http://schemas.microsoft.com/office/drawing/2014/main" val="1868349122"/>
                    </a:ext>
                  </a:extLst>
                </a:gridCol>
                <a:gridCol w="246888">
                  <a:extLst>
                    <a:ext uri="{9D8B030D-6E8A-4147-A177-3AD203B41FA5}">
                      <a16:colId xmlns:a16="http://schemas.microsoft.com/office/drawing/2014/main" val="2591441691"/>
                    </a:ext>
                  </a:extLst>
                </a:gridCol>
                <a:gridCol w="246888">
                  <a:extLst>
                    <a:ext uri="{9D8B030D-6E8A-4147-A177-3AD203B41FA5}">
                      <a16:colId xmlns:a16="http://schemas.microsoft.com/office/drawing/2014/main" val="866395225"/>
                    </a:ext>
                  </a:extLst>
                </a:gridCol>
                <a:gridCol w="246888">
                  <a:extLst>
                    <a:ext uri="{9D8B030D-6E8A-4147-A177-3AD203B41FA5}">
                      <a16:colId xmlns:a16="http://schemas.microsoft.com/office/drawing/2014/main" val="1578279467"/>
                    </a:ext>
                  </a:extLst>
                </a:gridCol>
                <a:gridCol w="246888">
                  <a:extLst>
                    <a:ext uri="{9D8B030D-6E8A-4147-A177-3AD203B41FA5}">
                      <a16:colId xmlns:a16="http://schemas.microsoft.com/office/drawing/2014/main" val="4114357124"/>
                    </a:ext>
                  </a:extLst>
                </a:gridCol>
                <a:gridCol w="246888">
                  <a:extLst>
                    <a:ext uri="{9D8B030D-6E8A-4147-A177-3AD203B41FA5}">
                      <a16:colId xmlns:a16="http://schemas.microsoft.com/office/drawing/2014/main" val="1015767296"/>
                    </a:ext>
                  </a:extLst>
                </a:gridCol>
                <a:gridCol w="246888">
                  <a:extLst>
                    <a:ext uri="{9D8B030D-6E8A-4147-A177-3AD203B41FA5}">
                      <a16:colId xmlns:a16="http://schemas.microsoft.com/office/drawing/2014/main" val="2018856898"/>
                    </a:ext>
                  </a:extLst>
                </a:gridCol>
                <a:gridCol w="246888">
                  <a:extLst>
                    <a:ext uri="{9D8B030D-6E8A-4147-A177-3AD203B41FA5}">
                      <a16:colId xmlns:a16="http://schemas.microsoft.com/office/drawing/2014/main" val="268677955"/>
                    </a:ext>
                  </a:extLst>
                </a:gridCol>
                <a:gridCol w="246888">
                  <a:extLst>
                    <a:ext uri="{9D8B030D-6E8A-4147-A177-3AD203B41FA5}">
                      <a16:colId xmlns:a16="http://schemas.microsoft.com/office/drawing/2014/main" val="1900924342"/>
                    </a:ext>
                  </a:extLst>
                </a:gridCol>
                <a:gridCol w="246888">
                  <a:extLst>
                    <a:ext uri="{9D8B030D-6E8A-4147-A177-3AD203B41FA5}">
                      <a16:colId xmlns:a16="http://schemas.microsoft.com/office/drawing/2014/main" val="2107445755"/>
                    </a:ext>
                  </a:extLst>
                </a:gridCol>
                <a:gridCol w="246888">
                  <a:extLst>
                    <a:ext uri="{9D8B030D-6E8A-4147-A177-3AD203B41FA5}">
                      <a16:colId xmlns:a16="http://schemas.microsoft.com/office/drawing/2014/main" val="4075116646"/>
                    </a:ext>
                  </a:extLst>
                </a:gridCol>
                <a:gridCol w="246888">
                  <a:extLst>
                    <a:ext uri="{9D8B030D-6E8A-4147-A177-3AD203B41FA5}">
                      <a16:colId xmlns:a16="http://schemas.microsoft.com/office/drawing/2014/main" val="3460896396"/>
                    </a:ext>
                  </a:extLst>
                </a:gridCol>
                <a:gridCol w="246888">
                  <a:extLst>
                    <a:ext uri="{9D8B030D-6E8A-4147-A177-3AD203B41FA5}">
                      <a16:colId xmlns:a16="http://schemas.microsoft.com/office/drawing/2014/main" val="689829123"/>
                    </a:ext>
                  </a:extLst>
                </a:gridCol>
                <a:gridCol w="246888">
                  <a:extLst>
                    <a:ext uri="{9D8B030D-6E8A-4147-A177-3AD203B41FA5}">
                      <a16:colId xmlns:a16="http://schemas.microsoft.com/office/drawing/2014/main" val="3318441427"/>
                    </a:ext>
                  </a:extLst>
                </a:gridCol>
                <a:gridCol w="246888">
                  <a:extLst>
                    <a:ext uri="{9D8B030D-6E8A-4147-A177-3AD203B41FA5}">
                      <a16:colId xmlns:a16="http://schemas.microsoft.com/office/drawing/2014/main" val="2138694382"/>
                    </a:ext>
                  </a:extLst>
                </a:gridCol>
                <a:gridCol w="246888">
                  <a:extLst>
                    <a:ext uri="{9D8B030D-6E8A-4147-A177-3AD203B41FA5}">
                      <a16:colId xmlns:a16="http://schemas.microsoft.com/office/drawing/2014/main" val="784228844"/>
                    </a:ext>
                  </a:extLst>
                </a:gridCol>
                <a:gridCol w="246888">
                  <a:extLst>
                    <a:ext uri="{9D8B030D-6E8A-4147-A177-3AD203B41FA5}">
                      <a16:colId xmlns:a16="http://schemas.microsoft.com/office/drawing/2014/main" val="98486228"/>
                    </a:ext>
                  </a:extLst>
                </a:gridCol>
                <a:gridCol w="246888">
                  <a:extLst>
                    <a:ext uri="{9D8B030D-6E8A-4147-A177-3AD203B41FA5}">
                      <a16:colId xmlns:a16="http://schemas.microsoft.com/office/drawing/2014/main" val="698844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6252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10:58:23</a:t>
                      </a:r>
                      <a:r>
                        <a:rPr kumimoji="0" lang="en-US" sz="1000" b="0" i="0" u="none" strike="noStrike" kern="1200" cap="none" spc="0" normalizeH="0" baseline="0" noProof="0">
                          <a:ln>
                            <a:noFill/>
                          </a:ln>
                          <a:solidFill>
                            <a:prstClr val="black"/>
                          </a:solidFill>
                          <a:effectLst/>
                          <a:uLnTx/>
                          <a:uFillTx/>
                          <a:latin typeface="Calibri"/>
                          <a:ea typeface="+mn-ea"/>
                          <a:cs typeface="+mn-cs"/>
                        </a:rPr>
                        <a:t>
 @medubaihotel 
@ms_jumeirah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https://quintly-image-storage.s3.amazonaws.com/0f79d32d6913339729faf963b193e313/711498dd9659a9f365d1503ef2984811.jpg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ms_jumeirah
DUBAI
@medubaihotel
@ms_jumeirah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0.9706 %</a:t>
                      </a:r>
                    </a:p>
                  </a:txBody>
                  <a:tcPr/>
                </a:tc>
                <a:extLst>
                  <a:ext uri="{0D108BD9-81ED-4DB2-BD59-A6C34878D82A}">
                    <a16:rowId xmlns:a16="http://schemas.microsoft.com/office/drawing/2014/main" val="1378187729"/>
                  </a:ext>
                </a:extLst>
              </a:tr>
            </a:tbl>
          </a:graphicData>
        </a:graphic>
      </p:graphicFrame>
      <p:sp>
        <p:nvSpPr>
          <p:cNvPr id="4" name="Text Placeholder 3">
            <a:extLst>
              <a:ext uri="{FF2B5EF4-FFF2-40B4-BE49-F238E27FC236}">
                <a16:creationId xmlns:a16="http://schemas.microsoft.com/office/drawing/2014/main" id="{EBDB189C-0D8E-401C-8457-F871272B1C2A}"/>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7351313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87E80-F0CC-40A4-9767-DB053F26DDC2}"/>
              </a:ext>
            </a:extLst>
          </p:cNvPr>
          <p:cNvSpPr>
            <a:spLocks noGrp="1"/>
          </p:cNvSpPr>
          <p:nvPr>
            <p:ph type="title"/>
          </p:nvPr>
        </p:nvSpPr>
        <p:spPr/>
        <p:txBody>
          <a:bodyPr/>
          <a:lstStyle/>
          <a:p>
            <a:r>
              <a:rPr lang="en-US"/>
              <a:t>Instagram Stories Table | 2 profiles - 11 of 26</a:t>
            </a:r>
          </a:p>
        </p:txBody>
      </p:sp>
      <p:graphicFrame>
        <p:nvGraphicFramePr>
          <p:cNvPr id="5" name="Table Placeholder 4">
            <a:extLst>
              <a:ext uri="{FF2B5EF4-FFF2-40B4-BE49-F238E27FC236}">
                <a16:creationId xmlns:a16="http://schemas.microsoft.com/office/drawing/2014/main" id="{61D338B5-F3F4-4CB0-9DF7-E560F4598143}"/>
              </a:ext>
            </a:extLst>
          </p:cNvPr>
          <p:cNvGraphicFramePr>
            <a:graphicFrameLocks noGrp="1"/>
          </p:cNvGraphicFramePr>
          <p:nvPr>
            <p:ph type="tbl" sz="quarter" idx="13"/>
            <p:extLst>
              <p:ext uri="{D42A27DB-BD31-4B8C-83A1-F6EECF244321}">
                <p14:modId xmlns:p14="http://schemas.microsoft.com/office/powerpoint/2010/main" val="1739553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500767693"/>
                    </a:ext>
                  </a:extLst>
                </a:gridCol>
                <a:gridCol w="493776">
                  <a:extLst>
                    <a:ext uri="{9D8B030D-6E8A-4147-A177-3AD203B41FA5}">
                      <a16:colId xmlns:a16="http://schemas.microsoft.com/office/drawing/2014/main" val="2255767031"/>
                    </a:ext>
                  </a:extLst>
                </a:gridCol>
                <a:gridCol w="658368">
                  <a:extLst>
                    <a:ext uri="{9D8B030D-6E8A-4147-A177-3AD203B41FA5}">
                      <a16:colId xmlns:a16="http://schemas.microsoft.com/office/drawing/2014/main" val="1027865283"/>
                    </a:ext>
                  </a:extLst>
                </a:gridCol>
                <a:gridCol w="740664">
                  <a:extLst>
                    <a:ext uri="{9D8B030D-6E8A-4147-A177-3AD203B41FA5}">
                      <a16:colId xmlns:a16="http://schemas.microsoft.com/office/drawing/2014/main" val="378177549"/>
                    </a:ext>
                  </a:extLst>
                </a:gridCol>
                <a:gridCol w="246888">
                  <a:extLst>
                    <a:ext uri="{9D8B030D-6E8A-4147-A177-3AD203B41FA5}">
                      <a16:colId xmlns:a16="http://schemas.microsoft.com/office/drawing/2014/main" val="1221366955"/>
                    </a:ext>
                  </a:extLst>
                </a:gridCol>
                <a:gridCol w="246888">
                  <a:extLst>
                    <a:ext uri="{9D8B030D-6E8A-4147-A177-3AD203B41FA5}">
                      <a16:colId xmlns:a16="http://schemas.microsoft.com/office/drawing/2014/main" val="1205727716"/>
                    </a:ext>
                  </a:extLst>
                </a:gridCol>
                <a:gridCol w="246888">
                  <a:extLst>
                    <a:ext uri="{9D8B030D-6E8A-4147-A177-3AD203B41FA5}">
                      <a16:colId xmlns:a16="http://schemas.microsoft.com/office/drawing/2014/main" val="2861338342"/>
                    </a:ext>
                  </a:extLst>
                </a:gridCol>
                <a:gridCol w="246888">
                  <a:extLst>
                    <a:ext uri="{9D8B030D-6E8A-4147-A177-3AD203B41FA5}">
                      <a16:colId xmlns:a16="http://schemas.microsoft.com/office/drawing/2014/main" val="576726297"/>
                    </a:ext>
                  </a:extLst>
                </a:gridCol>
                <a:gridCol w="246888">
                  <a:extLst>
                    <a:ext uri="{9D8B030D-6E8A-4147-A177-3AD203B41FA5}">
                      <a16:colId xmlns:a16="http://schemas.microsoft.com/office/drawing/2014/main" val="3532470939"/>
                    </a:ext>
                  </a:extLst>
                </a:gridCol>
                <a:gridCol w="246888">
                  <a:extLst>
                    <a:ext uri="{9D8B030D-6E8A-4147-A177-3AD203B41FA5}">
                      <a16:colId xmlns:a16="http://schemas.microsoft.com/office/drawing/2014/main" val="876735836"/>
                    </a:ext>
                  </a:extLst>
                </a:gridCol>
                <a:gridCol w="246888">
                  <a:extLst>
                    <a:ext uri="{9D8B030D-6E8A-4147-A177-3AD203B41FA5}">
                      <a16:colId xmlns:a16="http://schemas.microsoft.com/office/drawing/2014/main" val="1548099264"/>
                    </a:ext>
                  </a:extLst>
                </a:gridCol>
                <a:gridCol w="246888">
                  <a:extLst>
                    <a:ext uri="{9D8B030D-6E8A-4147-A177-3AD203B41FA5}">
                      <a16:colId xmlns:a16="http://schemas.microsoft.com/office/drawing/2014/main" val="2680820404"/>
                    </a:ext>
                  </a:extLst>
                </a:gridCol>
                <a:gridCol w="246888">
                  <a:extLst>
                    <a:ext uri="{9D8B030D-6E8A-4147-A177-3AD203B41FA5}">
                      <a16:colId xmlns:a16="http://schemas.microsoft.com/office/drawing/2014/main" val="263632798"/>
                    </a:ext>
                  </a:extLst>
                </a:gridCol>
                <a:gridCol w="246888">
                  <a:extLst>
                    <a:ext uri="{9D8B030D-6E8A-4147-A177-3AD203B41FA5}">
                      <a16:colId xmlns:a16="http://schemas.microsoft.com/office/drawing/2014/main" val="245606210"/>
                    </a:ext>
                  </a:extLst>
                </a:gridCol>
                <a:gridCol w="246888">
                  <a:extLst>
                    <a:ext uri="{9D8B030D-6E8A-4147-A177-3AD203B41FA5}">
                      <a16:colId xmlns:a16="http://schemas.microsoft.com/office/drawing/2014/main" val="2231315937"/>
                    </a:ext>
                  </a:extLst>
                </a:gridCol>
                <a:gridCol w="246888">
                  <a:extLst>
                    <a:ext uri="{9D8B030D-6E8A-4147-A177-3AD203B41FA5}">
                      <a16:colId xmlns:a16="http://schemas.microsoft.com/office/drawing/2014/main" val="3344661048"/>
                    </a:ext>
                  </a:extLst>
                </a:gridCol>
                <a:gridCol w="246888">
                  <a:extLst>
                    <a:ext uri="{9D8B030D-6E8A-4147-A177-3AD203B41FA5}">
                      <a16:colId xmlns:a16="http://schemas.microsoft.com/office/drawing/2014/main" val="4258477680"/>
                    </a:ext>
                  </a:extLst>
                </a:gridCol>
                <a:gridCol w="246888">
                  <a:extLst>
                    <a:ext uri="{9D8B030D-6E8A-4147-A177-3AD203B41FA5}">
                      <a16:colId xmlns:a16="http://schemas.microsoft.com/office/drawing/2014/main" val="1414376862"/>
                    </a:ext>
                  </a:extLst>
                </a:gridCol>
                <a:gridCol w="246888">
                  <a:extLst>
                    <a:ext uri="{9D8B030D-6E8A-4147-A177-3AD203B41FA5}">
                      <a16:colId xmlns:a16="http://schemas.microsoft.com/office/drawing/2014/main" val="3712711334"/>
                    </a:ext>
                  </a:extLst>
                </a:gridCol>
                <a:gridCol w="246888">
                  <a:extLst>
                    <a:ext uri="{9D8B030D-6E8A-4147-A177-3AD203B41FA5}">
                      <a16:colId xmlns:a16="http://schemas.microsoft.com/office/drawing/2014/main" val="2468640565"/>
                    </a:ext>
                  </a:extLst>
                </a:gridCol>
                <a:gridCol w="246888">
                  <a:extLst>
                    <a:ext uri="{9D8B030D-6E8A-4147-A177-3AD203B41FA5}">
                      <a16:colId xmlns:a16="http://schemas.microsoft.com/office/drawing/2014/main" val="3777139979"/>
                    </a:ext>
                  </a:extLst>
                </a:gridCol>
                <a:gridCol w="246888">
                  <a:extLst>
                    <a:ext uri="{9D8B030D-6E8A-4147-A177-3AD203B41FA5}">
                      <a16:colId xmlns:a16="http://schemas.microsoft.com/office/drawing/2014/main" val="853936634"/>
                    </a:ext>
                  </a:extLst>
                </a:gridCol>
                <a:gridCol w="246888">
                  <a:extLst>
                    <a:ext uri="{9D8B030D-6E8A-4147-A177-3AD203B41FA5}">
                      <a16:colId xmlns:a16="http://schemas.microsoft.com/office/drawing/2014/main" val="1906303770"/>
                    </a:ext>
                  </a:extLst>
                </a:gridCol>
                <a:gridCol w="246888">
                  <a:extLst>
                    <a:ext uri="{9D8B030D-6E8A-4147-A177-3AD203B41FA5}">
                      <a16:colId xmlns:a16="http://schemas.microsoft.com/office/drawing/2014/main" val="4162325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23954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10:57:33</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@daysofldn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https://quintly-image-storage.s3.amazonaws.com/0f79d32d6913339729faf963b193e313/da17e476694c0e5e279947b962a7d2d2.jpg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daysofidn
ME LONDON
OU Emma Gibbons
Barbiecore
BUST
Barbiecore
@melondonhotel
@daysofldn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0.9595 %</a:t>
                      </a:r>
                    </a:p>
                  </a:txBody>
                  <a:tcPr/>
                </a:tc>
                <a:extLst>
                  <a:ext uri="{0D108BD9-81ED-4DB2-BD59-A6C34878D82A}">
                    <a16:rowId xmlns:a16="http://schemas.microsoft.com/office/drawing/2014/main" val="3505518546"/>
                  </a:ext>
                </a:extLst>
              </a:tr>
            </a:tbl>
          </a:graphicData>
        </a:graphic>
      </p:graphicFrame>
      <p:sp>
        <p:nvSpPr>
          <p:cNvPr id="4" name="Text Placeholder 3">
            <a:extLst>
              <a:ext uri="{FF2B5EF4-FFF2-40B4-BE49-F238E27FC236}">
                <a16:creationId xmlns:a16="http://schemas.microsoft.com/office/drawing/2014/main" id="{A1E06718-B25C-4959-955E-20DA6B6BB88F}"/>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6357713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82897-E2FF-4343-8A2F-822D17D3366D}"/>
              </a:ext>
            </a:extLst>
          </p:cNvPr>
          <p:cNvSpPr>
            <a:spLocks noGrp="1"/>
          </p:cNvSpPr>
          <p:nvPr>
            <p:ph type="title"/>
          </p:nvPr>
        </p:nvSpPr>
        <p:spPr/>
        <p:txBody>
          <a:bodyPr/>
          <a:lstStyle/>
          <a:p>
            <a:r>
              <a:rPr lang="en-US"/>
              <a:t>Instagram Stories Table | 2 profiles - 12 of 26</a:t>
            </a:r>
          </a:p>
        </p:txBody>
      </p:sp>
      <p:graphicFrame>
        <p:nvGraphicFramePr>
          <p:cNvPr id="5" name="Table Placeholder 4">
            <a:extLst>
              <a:ext uri="{FF2B5EF4-FFF2-40B4-BE49-F238E27FC236}">
                <a16:creationId xmlns:a16="http://schemas.microsoft.com/office/drawing/2014/main" id="{DE11A4BD-985E-4A08-ACF1-7182D03703A1}"/>
              </a:ext>
            </a:extLst>
          </p:cNvPr>
          <p:cNvGraphicFramePr>
            <a:graphicFrameLocks noGrp="1"/>
          </p:cNvGraphicFramePr>
          <p:nvPr>
            <p:ph type="tbl" sz="quarter" idx="13"/>
            <p:extLst>
              <p:ext uri="{D42A27DB-BD31-4B8C-83A1-F6EECF244321}">
                <p14:modId xmlns:p14="http://schemas.microsoft.com/office/powerpoint/2010/main" val="994625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59452760"/>
                    </a:ext>
                  </a:extLst>
                </a:gridCol>
                <a:gridCol w="493776">
                  <a:extLst>
                    <a:ext uri="{9D8B030D-6E8A-4147-A177-3AD203B41FA5}">
                      <a16:colId xmlns:a16="http://schemas.microsoft.com/office/drawing/2014/main" val="125658510"/>
                    </a:ext>
                  </a:extLst>
                </a:gridCol>
                <a:gridCol w="658368">
                  <a:extLst>
                    <a:ext uri="{9D8B030D-6E8A-4147-A177-3AD203B41FA5}">
                      <a16:colId xmlns:a16="http://schemas.microsoft.com/office/drawing/2014/main" val="3829458024"/>
                    </a:ext>
                  </a:extLst>
                </a:gridCol>
                <a:gridCol w="740664">
                  <a:extLst>
                    <a:ext uri="{9D8B030D-6E8A-4147-A177-3AD203B41FA5}">
                      <a16:colId xmlns:a16="http://schemas.microsoft.com/office/drawing/2014/main" val="3894139780"/>
                    </a:ext>
                  </a:extLst>
                </a:gridCol>
                <a:gridCol w="246888">
                  <a:extLst>
                    <a:ext uri="{9D8B030D-6E8A-4147-A177-3AD203B41FA5}">
                      <a16:colId xmlns:a16="http://schemas.microsoft.com/office/drawing/2014/main" val="3562508453"/>
                    </a:ext>
                  </a:extLst>
                </a:gridCol>
                <a:gridCol w="246888">
                  <a:extLst>
                    <a:ext uri="{9D8B030D-6E8A-4147-A177-3AD203B41FA5}">
                      <a16:colId xmlns:a16="http://schemas.microsoft.com/office/drawing/2014/main" val="142664364"/>
                    </a:ext>
                  </a:extLst>
                </a:gridCol>
                <a:gridCol w="246888">
                  <a:extLst>
                    <a:ext uri="{9D8B030D-6E8A-4147-A177-3AD203B41FA5}">
                      <a16:colId xmlns:a16="http://schemas.microsoft.com/office/drawing/2014/main" val="1517442648"/>
                    </a:ext>
                  </a:extLst>
                </a:gridCol>
                <a:gridCol w="246888">
                  <a:extLst>
                    <a:ext uri="{9D8B030D-6E8A-4147-A177-3AD203B41FA5}">
                      <a16:colId xmlns:a16="http://schemas.microsoft.com/office/drawing/2014/main" val="2933511642"/>
                    </a:ext>
                  </a:extLst>
                </a:gridCol>
                <a:gridCol w="246888">
                  <a:extLst>
                    <a:ext uri="{9D8B030D-6E8A-4147-A177-3AD203B41FA5}">
                      <a16:colId xmlns:a16="http://schemas.microsoft.com/office/drawing/2014/main" val="4209794196"/>
                    </a:ext>
                  </a:extLst>
                </a:gridCol>
                <a:gridCol w="246888">
                  <a:extLst>
                    <a:ext uri="{9D8B030D-6E8A-4147-A177-3AD203B41FA5}">
                      <a16:colId xmlns:a16="http://schemas.microsoft.com/office/drawing/2014/main" val="1091910828"/>
                    </a:ext>
                  </a:extLst>
                </a:gridCol>
                <a:gridCol w="246888">
                  <a:extLst>
                    <a:ext uri="{9D8B030D-6E8A-4147-A177-3AD203B41FA5}">
                      <a16:colId xmlns:a16="http://schemas.microsoft.com/office/drawing/2014/main" val="3345364942"/>
                    </a:ext>
                  </a:extLst>
                </a:gridCol>
                <a:gridCol w="246888">
                  <a:extLst>
                    <a:ext uri="{9D8B030D-6E8A-4147-A177-3AD203B41FA5}">
                      <a16:colId xmlns:a16="http://schemas.microsoft.com/office/drawing/2014/main" val="371123510"/>
                    </a:ext>
                  </a:extLst>
                </a:gridCol>
                <a:gridCol w="246888">
                  <a:extLst>
                    <a:ext uri="{9D8B030D-6E8A-4147-A177-3AD203B41FA5}">
                      <a16:colId xmlns:a16="http://schemas.microsoft.com/office/drawing/2014/main" val="2250626566"/>
                    </a:ext>
                  </a:extLst>
                </a:gridCol>
                <a:gridCol w="246888">
                  <a:extLst>
                    <a:ext uri="{9D8B030D-6E8A-4147-A177-3AD203B41FA5}">
                      <a16:colId xmlns:a16="http://schemas.microsoft.com/office/drawing/2014/main" val="3833740642"/>
                    </a:ext>
                  </a:extLst>
                </a:gridCol>
                <a:gridCol w="246888">
                  <a:extLst>
                    <a:ext uri="{9D8B030D-6E8A-4147-A177-3AD203B41FA5}">
                      <a16:colId xmlns:a16="http://schemas.microsoft.com/office/drawing/2014/main" val="2770232824"/>
                    </a:ext>
                  </a:extLst>
                </a:gridCol>
                <a:gridCol w="246888">
                  <a:extLst>
                    <a:ext uri="{9D8B030D-6E8A-4147-A177-3AD203B41FA5}">
                      <a16:colId xmlns:a16="http://schemas.microsoft.com/office/drawing/2014/main" val="2054935575"/>
                    </a:ext>
                  </a:extLst>
                </a:gridCol>
                <a:gridCol w="246888">
                  <a:extLst>
                    <a:ext uri="{9D8B030D-6E8A-4147-A177-3AD203B41FA5}">
                      <a16:colId xmlns:a16="http://schemas.microsoft.com/office/drawing/2014/main" val="20006145"/>
                    </a:ext>
                  </a:extLst>
                </a:gridCol>
                <a:gridCol w="246888">
                  <a:extLst>
                    <a:ext uri="{9D8B030D-6E8A-4147-A177-3AD203B41FA5}">
                      <a16:colId xmlns:a16="http://schemas.microsoft.com/office/drawing/2014/main" val="3481760218"/>
                    </a:ext>
                  </a:extLst>
                </a:gridCol>
                <a:gridCol w="246888">
                  <a:extLst>
                    <a:ext uri="{9D8B030D-6E8A-4147-A177-3AD203B41FA5}">
                      <a16:colId xmlns:a16="http://schemas.microsoft.com/office/drawing/2014/main" val="408242095"/>
                    </a:ext>
                  </a:extLst>
                </a:gridCol>
                <a:gridCol w="246888">
                  <a:extLst>
                    <a:ext uri="{9D8B030D-6E8A-4147-A177-3AD203B41FA5}">
                      <a16:colId xmlns:a16="http://schemas.microsoft.com/office/drawing/2014/main" val="96270745"/>
                    </a:ext>
                  </a:extLst>
                </a:gridCol>
                <a:gridCol w="246888">
                  <a:extLst>
                    <a:ext uri="{9D8B030D-6E8A-4147-A177-3AD203B41FA5}">
                      <a16:colId xmlns:a16="http://schemas.microsoft.com/office/drawing/2014/main" val="3380926044"/>
                    </a:ext>
                  </a:extLst>
                </a:gridCol>
                <a:gridCol w="246888">
                  <a:extLst>
                    <a:ext uri="{9D8B030D-6E8A-4147-A177-3AD203B41FA5}">
                      <a16:colId xmlns:a16="http://schemas.microsoft.com/office/drawing/2014/main" val="3352228130"/>
                    </a:ext>
                  </a:extLst>
                </a:gridCol>
                <a:gridCol w="246888">
                  <a:extLst>
                    <a:ext uri="{9D8B030D-6E8A-4147-A177-3AD203B41FA5}">
                      <a16:colId xmlns:a16="http://schemas.microsoft.com/office/drawing/2014/main" val="1231038405"/>
                    </a:ext>
                  </a:extLst>
                </a:gridCol>
                <a:gridCol w="246888">
                  <a:extLst>
                    <a:ext uri="{9D8B030D-6E8A-4147-A177-3AD203B41FA5}">
                      <a16:colId xmlns:a16="http://schemas.microsoft.com/office/drawing/2014/main" val="2953761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2006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10:56:38</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@anafenec.h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https://quintly-image-storage.s3.amazonaws.com/0f79d32d6913339729faf963b193e313/e47d6297dbceb478b6dd08ff850f2ab2.jpg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prstClr val="black"/>
                          </a:solidFill>
                          <a:effectLst/>
                          <a:uLnTx/>
                          <a:uFillTx/>
                          <a:latin typeface="Calibri"/>
                          <a:ea typeface="+mn-ea"/>
                          <a:cs typeface="+mn-cs"/>
                        </a:rPr>
                        <a:t>anafenec.h
ME HOTEL STRAND
Barbie
@emmagibbonsart
BARBIECORE Preview
@melondonhotel
@anafenec.h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0.9253 %</a:t>
                      </a:r>
                    </a:p>
                  </a:txBody>
                  <a:tcPr/>
                </a:tc>
                <a:extLst>
                  <a:ext uri="{0D108BD9-81ED-4DB2-BD59-A6C34878D82A}">
                    <a16:rowId xmlns:a16="http://schemas.microsoft.com/office/drawing/2014/main" val="2425877035"/>
                  </a:ext>
                </a:extLst>
              </a:tr>
            </a:tbl>
          </a:graphicData>
        </a:graphic>
      </p:graphicFrame>
      <p:sp>
        <p:nvSpPr>
          <p:cNvPr id="4" name="Text Placeholder 3">
            <a:extLst>
              <a:ext uri="{FF2B5EF4-FFF2-40B4-BE49-F238E27FC236}">
                <a16:creationId xmlns:a16="http://schemas.microsoft.com/office/drawing/2014/main" id="{9F3A2D5E-7944-4046-8CAA-70EE26A691B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754874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0747F-30B8-43DC-A6D4-1ECE99637BAF}"/>
              </a:ext>
            </a:extLst>
          </p:cNvPr>
          <p:cNvSpPr>
            <a:spLocks noGrp="1"/>
          </p:cNvSpPr>
          <p:nvPr>
            <p:ph type="title"/>
          </p:nvPr>
        </p:nvSpPr>
        <p:spPr/>
        <p:txBody>
          <a:bodyPr/>
          <a:lstStyle/>
          <a:p>
            <a:r>
              <a:rPr lang="en-US"/>
              <a:t>Instagram Stories Table | 2 profiles - 13 of 26</a:t>
            </a:r>
          </a:p>
        </p:txBody>
      </p:sp>
      <p:graphicFrame>
        <p:nvGraphicFramePr>
          <p:cNvPr id="5" name="Table Placeholder 4">
            <a:extLst>
              <a:ext uri="{FF2B5EF4-FFF2-40B4-BE49-F238E27FC236}">
                <a16:creationId xmlns:a16="http://schemas.microsoft.com/office/drawing/2014/main" id="{B328D756-DE69-46F9-8CD6-F35A0996499C}"/>
              </a:ext>
            </a:extLst>
          </p:cNvPr>
          <p:cNvGraphicFramePr>
            <a:graphicFrameLocks noGrp="1"/>
          </p:cNvGraphicFramePr>
          <p:nvPr>
            <p:ph type="tbl" sz="quarter" idx="13"/>
            <p:extLst>
              <p:ext uri="{D42A27DB-BD31-4B8C-83A1-F6EECF244321}">
                <p14:modId xmlns:p14="http://schemas.microsoft.com/office/powerpoint/2010/main" val="1403689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44773823"/>
                    </a:ext>
                  </a:extLst>
                </a:gridCol>
                <a:gridCol w="493776">
                  <a:extLst>
                    <a:ext uri="{9D8B030D-6E8A-4147-A177-3AD203B41FA5}">
                      <a16:colId xmlns:a16="http://schemas.microsoft.com/office/drawing/2014/main" val="568745893"/>
                    </a:ext>
                  </a:extLst>
                </a:gridCol>
                <a:gridCol w="658368">
                  <a:extLst>
                    <a:ext uri="{9D8B030D-6E8A-4147-A177-3AD203B41FA5}">
                      <a16:colId xmlns:a16="http://schemas.microsoft.com/office/drawing/2014/main" val="3016563914"/>
                    </a:ext>
                  </a:extLst>
                </a:gridCol>
                <a:gridCol w="740664">
                  <a:extLst>
                    <a:ext uri="{9D8B030D-6E8A-4147-A177-3AD203B41FA5}">
                      <a16:colId xmlns:a16="http://schemas.microsoft.com/office/drawing/2014/main" val="2701986507"/>
                    </a:ext>
                  </a:extLst>
                </a:gridCol>
                <a:gridCol w="246888">
                  <a:extLst>
                    <a:ext uri="{9D8B030D-6E8A-4147-A177-3AD203B41FA5}">
                      <a16:colId xmlns:a16="http://schemas.microsoft.com/office/drawing/2014/main" val="285535297"/>
                    </a:ext>
                  </a:extLst>
                </a:gridCol>
                <a:gridCol w="246888">
                  <a:extLst>
                    <a:ext uri="{9D8B030D-6E8A-4147-A177-3AD203B41FA5}">
                      <a16:colId xmlns:a16="http://schemas.microsoft.com/office/drawing/2014/main" val="1283859853"/>
                    </a:ext>
                  </a:extLst>
                </a:gridCol>
                <a:gridCol w="246888">
                  <a:extLst>
                    <a:ext uri="{9D8B030D-6E8A-4147-A177-3AD203B41FA5}">
                      <a16:colId xmlns:a16="http://schemas.microsoft.com/office/drawing/2014/main" val="1392492334"/>
                    </a:ext>
                  </a:extLst>
                </a:gridCol>
                <a:gridCol w="246888">
                  <a:extLst>
                    <a:ext uri="{9D8B030D-6E8A-4147-A177-3AD203B41FA5}">
                      <a16:colId xmlns:a16="http://schemas.microsoft.com/office/drawing/2014/main" val="3223262997"/>
                    </a:ext>
                  </a:extLst>
                </a:gridCol>
                <a:gridCol w="246888">
                  <a:extLst>
                    <a:ext uri="{9D8B030D-6E8A-4147-A177-3AD203B41FA5}">
                      <a16:colId xmlns:a16="http://schemas.microsoft.com/office/drawing/2014/main" val="3675840946"/>
                    </a:ext>
                  </a:extLst>
                </a:gridCol>
                <a:gridCol w="246888">
                  <a:extLst>
                    <a:ext uri="{9D8B030D-6E8A-4147-A177-3AD203B41FA5}">
                      <a16:colId xmlns:a16="http://schemas.microsoft.com/office/drawing/2014/main" val="3787416395"/>
                    </a:ext>
                  </a:extLst>
                </a:gridCol>
                <a:gridCol w="246888">
                  <a:extLst>
                    <a:ext uri="{9D8B030D-6E8A-4147-A177-3AD203B41FA5}">
                      <a16:colId xmlns:a16="http://schemas.microsoft.com/office/drawing/2014/main" val="361927555"/>
                    </a:ext>
                  </a:extLst>
                </a:gridCol>
                <a:gridCol w="246888">
                  <a:extLst>
                    <a:ext uri="{9D8B030D-6E8A-4147-A177-3AD203B41FA5}">
                      <a16:colId xmlns:a16="http://schemas.microsoft.com/office/drawing/2014/main" val="3520775021"/>
                    </a:ext>
                  </a:extLst>
                </a:gridCol>
                <a:gridCol w="246888">
                  <a:extLst>
                    <a:ext uri="{9D8B030D-6E8A-4147-A177-3AD203B41FA5}">
                      <a16:colId xmlns:a16="http://schemas.microsoft.com/office/drawing/2014/main" val="13301505"/>
                    </a:ext>
                  </a:extLst>
                </a:gridCol>
                <a:gridCol w="246888">
                  <a:extLst>
                    <a:ext uri="{9D8B030D-6E8A-4147-A177-3AD203B41FA5}">
                      <a16:colId xmlns:a16="http://schemas.microsoft.com/office/drawing/2014/main" val="3100221128"/>
                    </a:ext>
                  </a:extLst>
                </a:gridCol>
                <a:gridCol w="246888">
                  <a:extLst>
                    <a:ext uri="{9D8B030D-6E8A-4147-A177-3AD203B41FA5}">
                      <a16:colId xmlns:a16="http://schemas.microsoft.com/office/drawing/2014/main" val="980345095"/>
                    </a:ext>
                  </a:extLst>
                </a:gridCol>
                <a:gridCol w="246888">
                  <a:extLst>
                    <a:ext uri="{9D8B030D-6E8A-4147-A177-3AD203B41FA5}">
                      <a16:colId xmlns:a16="http://schemas.microsoft.com/office/drawing/2014/main" val="3399613651"/>
                    </a:ext>
                  </a:extLst>
                </a:gridCol>
                <a:gridCol w="246888">
                  <a:extLst>
                    <a:ext uri="{9D8B030D-6E8A-4147-A177-3AD203B41FA5}">
                      <a16:colId xmlns:a16="http://schemas.microsoft.com/office/drawing/2014/main" val="1175971667"/>
                    </a:ext>
                  </a:extLst>
                </a:gridCol>
                <a:gridCol w="246888">
                  <a:extLst>
                    <a:ext uri="{9D8B030D-6E8A-4147-A177-3AD203B41FA5}">
                      <a16:colId xmlns:a16="http://schemas.microsoft.com/office/drawing/2014/main" val="1792347841"/>
                    </a:ext>
                  </a:extLst>
                </a:gridCol>
                <a:gridCol w="246888">
                  <a:extLst>
                    <a:ext uri="{9D8B030D-6E8A-4147-A177-3AD203B41FA5}">
                      <a16:colId xmlns:a16="http://schemas.microsoft.com/office/drawing/2014/main" val="1724680149"/>
                    </a:ext>
                  </a:extLst>
                </a:gridCol>
                <a:gridCol w="246888">
                  <a:extLst>
                    <a:ext uri="{9D8B030D-6E8A-4147-A177-3AD203B41FA5}">
                      <a16:colId xmlns:a16="http://schemas.microsoft.com/office/drawing/2014/main" val="3908685364"/>
                    </a:ext>
                  </a:extLst>
                </a:gridCol>
                <a:gridCol w="246888">
                  <a:extLst>
                    <a:ext uri="{9D8B030D-6E8A-4147-A177-3AD203B41FA5}">
                      <a16:colId xmlns:a16="http://schemas.microsoft.com/office/drawing/2014/main" val="2728614587"/>
                    </a:ext>
                  </a:extLst>
                </a:gridCol>
                <a:gridCol w="246888">
                  <a:extLst>
                    <a:ext uri="{9D8B030D-6E8A-4147-A177-3AD203B41FA5}">
                      <a16:colId xmlns:a16="http://schemas.microsoft.com/office/drawing/2014/main" val="3248322671"/>
                    </a:ext>
                  </a:extLst>
                </a:gridCol>
                <a:gridCol w="246888">
                  <a:extLst>
                    <a:ext uri="{9D8B030D-6E8A-4147-A177-3AD203B41FA5}">
                      <a16:colId xmlns:a16="http://schemas.microsoft.com/office/drawing/2014/main" val="3310810347"/>
                    </a:ext>
                  </a:extLst>
                </a:gridCol>
                <a:gridCol w="246888">
                  <a:extLst>
                    <a:ext uri="{9D8B030D-6E8A-4147-A177-3AD203B41FA5}">
                      <a16:colId xmlns:a16="http://schemas.microsoft.com/office/drawing/2014/main" val="3805091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54122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10:56:04</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https://quintly-image-storage.s3.amazonaws.com/0f79d32d6913339729faf963b193e313/225ef66ff94515b71a08bcb8a4fdea73.jpg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aliceealone
@melondonhotel
_by_melia
emmagibbonsart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0.9066 %</a:t>
                      </a:r>
                    </a:p>
                  </a:txBody>
                  <a:tcPr/>
                </a:tc>
                <a:extLst>
                  <a:ext uri="{0D108BD9-81ED-4DB2-BD59-A6C34878D82A}">
                    <a16:rowId xmlns:a16="http://schemas.microsoft.com/office/drawing/2014/main" val="3202395122"/>
                  </a:ext>
                </a:extLst>
              </a:tr>
            </a:tbl>
          </a:graphicData>
        </a:graphic>
      </p:graphicFrame>
      <p:sp>
        <p:nvSpPr>
          <p:cNvPr id="4" name="Text Placeholder 3">
            <a:extLst>
              <a:ext uri="{FF2B5EF4-FFF2-40B4-BE49-F238E27FC236}">
                <a16:creationId xmlns:a16="http://schemas.microsoft.com/office/drawing/2014/main" id="{6DBA682C-F3C8-4538-9D76-FEF723754FC9}"/>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948715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3744E-A55B-4BF1-8631-36BDA6C53FEB}"/>
              </a:ext>
            </a:extLst>
          </p:cNvPr>
          <p:cNvSpPr>
            <a:spLocks noGrp="1"/>
          </p:cNvSpPr>
          <p:nvPr>
            <p:ph type="title"/>
          </p:nvPr>
        </p:nvSpPr>
        <p:spPr/>
        <p:txBody>
          <a:bodyPr/>
          <a:lstStyle/>
          <a:p>
            <a:r>
              <a:rPr lang="en-US"/>
              <a:t>Instagram Stories Table | 2 profiles - 14 of 26</a:t>
            </a:r>
          </a:p>
        </p:txBody>
      </p:sp>
      <p:graphicFrame>
        <p:nvGraphicFramePr>
          <p:cNvPr id="5" name="Table Placeholder 4">
            <a:extLst>
              <a:ext uri="{FF2B5EF4-FFF2-40B4-BE49-F238E27FC236}">
                <a16:creationId xmlns:a16="http://schemas.microsoft.com/office/drawing/2014/main" id="{1EBD1900-242E-45ED-AFC2-6465E6855D3B}"/>
              </a:ext>
            </a:extLst>
          </p:cNvPr>
          <p:cNvGraphicFramePr>
            <a:graphicFrameLocks noGrp="1"/>
          </p:cNvGraphicFramePr>
          <p:nvPr>
            <p:ph type="tbl" sz="quarter" idx="13"/>
            <p:extLst>
              <p:ext uri="{D42A27DB-BD31-4B8C-83A1-F6EECF244321}">
                <p14:modId xmlns:p14="http://schemas.microsoft.com/office/powerpoint/2010/main" val="2083158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93474092"/>
                    </a:ext>
                  </a:extLst>
                </a:gridCol>
                <a:gridCol w="493776">
                  <a:extLst>
                    <a:ext uri="{9D8B030D-6E8A-4147-A177-3AD203B41FA5}">
                      <a16:colId xmlns:a16="http://schemas.microsoft.com/office/drawing/2014/main" val="2928274715"/>
                    </a:ext>
                  </a:extLst>
                </a:gridCol>
                <a:gridCol w="658368">
                  <a:extLst>
                    <a:ext uri="{9D8B030D-6E8A-4147-A177-3AD203B41FA5}">
                      <a16:colId xmlns:a16="http://schemas.microsoft.com/office/drawing/2014/main" val="3457782505"/>
                    </a:ext>
                  </a:extLst>
                </a:gridCol>
                <a:gridCol w="740664">
                  <a:extLst>
                    <a:ext uri="{9D8B030D-6E8A-4147-A177-3AD203B41FA5}">
                      <a16:colId xmlns:a16="http://schemas.microsoft.com/office/drawing/2014/main" val="3123421273"/>
                    </a:ext>
                  </a:extLst>
                </a:gridCol>
                <a:gridCol w="246888">
                  <a:extLst>
                    <a:ext uri="{9D8B030D-6E8A-4147-A177-3AD203B41FA5}">
                      <a16:colId xmlns:a16="http://schemas.microsoft.com/office/drawing/2014/main" val="1125674694"/>
                    </a:ext>
                  </a:extLst>
                </a:gridCol>
                <a:gridCol w="246888">
                  <a:extLst>
                    <a:ext uri="{9D8B030D-6E8A-4147-A177-3AD203B41FA5}">
                      <a16:colId xmlns:a16="http://schemas.microsoft.com/office/drawing/2014/main" val="3166898565"/>
                    </a:ext>
                  </a:extLst>
                </a:gridCol>
                <a:gridCol w="246888">
                  <a:extLst>
                    <a:ext uri="{9D8B030D-6E8A-4147-A177-3AD203B41FA5}">
                      <a16:colId xmlns:a16="http://schemas.microsoft.com/office/drawing/2014/main" val="1664021980"/>
                    </a:ext>
                  </a:extLst>
                </a:gridCol>
                <a:gridCol w="246888">
                  <a:extLst>
                    <a:ext uri="{9D8B030D-6E8A-4147-A177-3AD203B41FA5}">
                      <a16:colId xmlns:a16="http://schemas.microsoft.com/office/drawing/2014/main" val="4041812204"/>
                    </a:ext>
                  </a:extLst>
                </a:gridCol>
                <a:gridCol w="246888">
                  <a:extLst>
                    <a:ext uri="{9D8B030D-6E8A-4147-A177-3AD203B41FA5}">
                      <a16:colId xmlns:a16="http://schemas.microsoft.com/office/drawing/2014/main" val="1493660977"/>
                    </a:ext>
                  </a:extLst>
                </a:gridCol>
                <a:gridCol w="246888">
                  <a:extLst>
                    <a:ext uri="{9D8B030D-6E8A-4147-A177-3AD203B41FA5}">
                      <a16:colId xmlns:a16="http://schemas.microsoft.com/office/drawing/2014/main" val="2582408129"/>
                    </a:ext>
                  </a:extLst>
                </a:gridCol>
                <a:gridCol w="246888">
                  <a:extLst>
                    <a:ext uri="{9D8B030D-6E8A-4147-A177-3AD203B41FA5}">
                      <a16:colId xmlns:a16="http://schemas.microsoft.com/office/drawing/2014/main" val="2156224533"/>
                    </a:ext>
                  </a:extLst>
                </a:gridCol>
                <a:gridCol w="246888">
                  <a:extLst>
                    <a:ext uri="{9D8B030D-6E8A-4147-A177-3AD203B41FA5}">
                      <a16:colId xmlns:a16="http://schemas.microsoft.com/office/drawing/2014/main" val="3545691114"/>
                    </a:ext>
                  </a:extLst>
                </a:gridCol>
                <a:gridCol w="246888">
                  <a:extLst>
                    <a:ext uri="{9D8B030D-6E8A-4147-A177-3AD203B41FA5}">
                      <a16:colId xmlns:a16="http://schemas.microsoft.com/office/drawing/2014/main" val="1952695020"/>
                    </a:ext>
                  </a:extLst>
                </a:gridCol>
                <a:gridCol w="246888">
                  <a:extLst>
                    <a:ext uri="{9D8B030D-6E8A-4147-A177-3AD203B41FA5}">
                      <a16:colId xmlns:a16="http://schemas.microsoft.com/office/drawing/2014/main" val="3792720523"/>
                    </a:ext>
                  </a:extLst>
                </a:gridCol>
                <a:gridCol w="246888">
                  <a:extLst>
                    <a:ext uri="{9D8B030D-6E8A-4147-A177-3AD203B41FA5}">
                      <a16:colId xmlns:a16="http://schemas.microsoft.com/office/drawing/2014/main" val="1810884739"/>
                    </a:ext>
                  </a:extLst>
                </a:gridCol>
                <a:gridCol w="246888">
                  <a:extLst>
                    <a:ext uri="{9D8B030D-6E8A-4147-A177-3AD203B41FA5}">
                      <a16:colId xmlns:a16="http://schemas.microsoft.com/office/drawing/2014/main" val="4259906024"/>
                    </a:ext>
                  </a:extLst>
                </a:gridCol>
                <a:gridCol w="246888">
                  <a:extLst>
                    <a:ext uri="{9D8B030D-6E8A-4147-A177-3AD203B41FA5}">
                      <a16:colId xmlns:a16="http://schemas.microsoft.com/office/drawing/2014/main" val="2834110176"/>
                    </a:ext>
                  </a:extLst>
                </a:gridCol>
                <a:gridCol w="246888">
                  <a:extLst>
                    <a:ext uri="{9D8B030D-6E8A-4147-A177-3AD203B41FA5}">
                      <a16:colId xmlns:a16="http://schemas.microsoft.com/office/drawing/2014/main" val="1341275772"/>
                    </a:ext>
                  </a:extLst>
                </a:gridCol>
                <a:gridCol w="246888">
                  <a:extLst>
                    <a:ext uri="{9D8B030D-6E8A-4147-A177-3AD203B41FA5}">
                      <a16:colId xmlns:a16="http://schemas.microsoft.com/office/drawing/2014/main" val="3276824598"/>
                    </a:ext>
                  </a:extLst>
                </a:gridCol>
                <a:gridCol w="246888">
                  <a:extLst>
                    <a:ext uri="{9D8B030D-6E8A-4147-A177-3AD203B41FA5}">
                      <a16:colId xmlns:a16="http://schemas.microsoft.com/office/drawing/2014/main" val="3938043634"/>
                    </a:ext>
                  </a:extLst>
                </a:gridCol>
                <a:gridCol w="246888">
                  <a:extLst>
                    <a:ext uri="{9D8B030D-6E8A-4147-A177-3AD203B41FA5}">
                      <a16:colId xmlns:a16="http://schemas.microsoft.com/office/drawing/2014/main" val="1399018222"/>
                    </a:ext>
                  </a:extLst>
                </a:gridCol>
                <a:gridCol w="246888">
                  <a:extLst>
                    <a:ext uri="{9D8B030D-6E8A-4147-A177-3AD203B41FA5}">
                      <a16:colId xmlns:a16="http://schemas.microsoft.com/office/drawing/2014/main" val="1246741020"/>
                    </a:ext>
                  </a:extLst>
                </a:gridCol>
                <a:gridCol w="246888">
                  <a:extLst>
                    <a:ext uri="{9D8B030D-6E8A-4147-A177-3AD203B41FA5}">
                      <a16:colId xmlns:a16="http://schemas.microsoft.com/office/drawing/2014/main" val="1269332888"/>
                    </a:ext>
                  </a:extLst>
                </a:gridCol>
                <a:gridCol w="246888">
                  <a:extLst>
                    <a:ext uri="{9D8B030D-6E8A-4147-A177-3AD203B41FA5}">
                      <a16:colId xmlns:a16="http://schemas.microsoft.com/office/drawing/2014/main" val="2817257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14311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10:55:31</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https://quintly-image-storage.s3.amazonaws.com/0f79d32d6913339729faf963b193e313/1f467d04ecaeef45f7093b3ede65cb6d.jpg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aliceealone
@hannah.shillito
@melondonhotel
@me_by_melia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0.8624 %</a:t>
                      </a:r>
                    </a:p>
                  </a:txBody>
                  <a:tcPr/>
                </a:tc>
                <a:extLst>
                  <a:ext uri="{0D108BD9-81ED-4DB2-BD59-A6C34878D82A}">
                    <a16:rowId xmlns:a16="http://schemas.microsoft.com/office/drawing/2014/main" val="1343991112"/>
                  </a:ext>
                </a:extLst>
              </a:tr>
            </a:tbl>
          </a:graphicData>
        </a:graphic>
      </p:graphicFrame>
      <p:sp>
        <p:nvSpPr>
          <p:cNvPr id="4" name="Text Placeholder 3">
            <a:extLst>
              <a:ext uri="{FF2B5EF4-FFF2-40B4-BE49-F238E27FC236}">
                <a16:creationId xmlns:a16="http://schemas.microsoft.com/office/drawing/2014/main" id="{9F253A11-48BD-4ABA-9EAD-E377637E0C82}"/>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42494495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EFD8C-88A9-4B2B-9C88-2C14DFC4A7B0}"/>
              </a:ext>
            </a:extLst>
          </p:cNvPr>
          <p:cNvSpPr>
            <a:spLocks noGrp="1"/>
          </p:cNvSpPr>
          <p:nvPr>
            <p:ph type="title"/>
          </p:nvPr>
        </p:nvSpPr>
        <p:spPr/>
        <p:txBody>
          <a:bodyPr/>
          <a:lstStyle/>
          <a:p>
            <a:r>
              <a:rPr lang="en-US"/>
              <a:t>Instagram Stories Table | 2 profiles - 15 of 26</a:t>
            </a:r>
          </a:p>
        </p:txBody>
      </p:sp>
      <p:graphicFrame>
        <p:nvGraphicFramePr>
          <p:cNvPr id="5" name="Table Placeholder 4">
            <a:extLst>
              <a:ext uri="{FF2B5EF4-FFF2-40B4-BE49-F238E27FC236}">
                <a16:creationId xmlns:a16="http://schemas.microsoft.com/office/drawing/2014/main" id="{C1FF1FC6-6FEC-47B0-A7A5-E712CBD2B174}"/>
              </a:ext>
            </a:extLst>
          </p:cNvPr>
          <p:cNvGraphicFramePr>
            <a:graphicFrameLocks noGrp="1"/>
          </p:cNvGraphicFramePr>
          <p:nvPr>
            <p:ph type="tbl" sz="quarter" idx="13"/>
            <p:extLst>
              <p:ext uri="{D42A27DB-BD31-4B8C-83A1-F6EECF244321}">
                <p14:modId xmlns:p14="http://schemas.microsoft.com/office/powerpoint/2010/main" val="3848776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42718537"/>
                    </a:ext>
                  </a:extLst>
                </a:gridCol>
                <a:gridCol w="493776">
                  <a:extLst>
                    <a:ext uri="{9D8B030D-6E8A-4147-A177-3AD203B41FA5}">
                      <a16:colId xmlns:a16="http://schemas.microsoft.com/office/drawing/2014/main" val="1580374450"/>
                    </a:ext>
                  </a:extLst>
                </a:gridCol>
                <a:gridCol w="658368">
                  <a:extLst>
                    <a:ext uri="{9D8B030D-6E8A-4147-A177-3AD203B41FA5}">
                      <a16:colId xmlns:a16="http://schemas.microsoft.com/office/drawing/2014/main" val="3420720689"/>
                    </a:ext>
                  </a:extLst>
                </a:gridCol>
                <a:gridCol w="740664">
                  <a:extLst>
                    <a:ext uri="{9D8B030D-6E8A-4147-A177-3AD203B41FA5}">
                      <a16:colId xmlns:a16="http://schemas.microsoft.com/office/drawing/2014/main" val="2174408705"/>
                    </a:ext>
                  </a:extLst>
                </a:gridCol>
                <a:gridCol w="246888">
                  <a:extLst>
                    <a:ext uri="{9D8B030D-6E8A-4147-A177-3AD203B41FA5}">
                      <a16:colId xmlns:a16="http://schemas.microsoft.com/office/drawing/2014/main" val="3249020623"/>
                    </a:ext>
                  </a:extLst>
                </a:gridCol>
                <a:gridCol w="246888">
                  <a:extLst>
                    <a:ext uri="{9D8B030D-6E8A-4147-A177-3AD203B41FA5}">
                      <a16:colId xmlns:a16="http://schemas.microsoft.com/office/drawing/2014/main" val="2580637822"/>
                    </a:ext>
                  </a:extLst>
                </a:gridCol>
                <a:gridCol w="246888">
                  <a:extLst>
                    <a:ext uri="{9D8B030D-6E8A-4147-A177-3AD203B41FA5}">
                      <a16:colId xmlns:a16="http://schemas.microsoft.com/office/drawing/2014/main" val="2496525999"/>
                    </a:ext>
                  </a:extLst>
                </a:gridCol>
                <a:gridCol w="246888">
                  <a:extLst>
                    <a:ext uri="{9D8B030D-6E8A-4147-A177-3AD203B41FA5}">
                      <a16:colId xmlns:a16="http://schemas.microsoft.com/office/drawing/2014/main" val="3180212117"/>
                    </a:ext>
                  </a:extLst>
                </a:gridCol>
                <a:gridCol w="246888">
                  <a:extLst>
                    <a:ext uri="{9D8B030D-6E8A-4147-A177-3AD203B41FA5}">
                      <a16:colId xmlns:a16="http://schemas.microsoft.com/office/drawing/2014/main" val="2318678446"/>
                    </a:ext>
                  </a:extLst>
                </a:gridCol>
                <a:gridCol w="246888">
                  <a:extLst>
                    <a:ext uri="{9D8B030D-6E8A-4147-A177-3AD203B41FA5}">
                      <a16:colId xmlns:a16="http://schemas.microsoft.com/office/drawing/2014/main" val="3045672976"/>
                    </a:ext>
                  </a:extLst>
                </a:gridCol>
                <a:gridCol w="246888">
                  <a:extLst>
                    <a:ext uri="{9D8B030D-6E8A-4147-A177-3AD203B41FA5}">
                      <a16:colId xmlns:a16="http://schemas.microsoft.com/office/drawing/2014/main" val="2685346953"/>
                    </a:ext>
                  </a:extLst>
                </a:gridCol>
                <a:gridCol w="246888">
                  <a:extLst>
                    <a:ext uri="{9D8B030D-6E8A-4147-A177-3AD203B41FA5}">
                      <a16:colId xmlns:a16="http://schemas.microsoft.com/office/drawing/2014/main" val="961775399"/>
                    </a:ext>
                  </a:extLst>
                </a:gridCol>
                <a:gridCol w="246888">
                  <a:extLst>
                    <a:ext uri="{9D8B030D-6E8A-4147-A177-3AD203B41FA5}">
                      <a16:colId xmlns:a16="http://schemas.microsoft.com/office/drawing/2014/main" val="1066534128"/>
                    </a:ext>
                  </a:extLst>
                </a:gridCol>
                <a:gridCol w="246888">
                  <a:extLst>
                    <a:ext uri="{9D8B030D-6E8A-4147-A177-3AD203B41FA5}">
                      <a16:colId xmlns:a16="http://schemas.microsoft.com/office/drawing/2014/main" val="842192166"/>
                    </a:ext>
                  </a:extLst>
                </a:gridCol>
                <a:gridCol w="246888">
                  <a:extLst>
                    <a:ext uri="{9D8B030D-6E8A-4147-A177-3AD203B41FA5}">
                      <a16:colId xmlns:a16="http://schemas.microsoft.com/office/drawing/2014/main" val="2240785505"/>
                    </a:ext>
                  </a:extLst>
                </a:gridCol>
                <a:gridCol w="246888">
                  <a:extLst>
                    <a:ext uri="{9D8B030D-6E8A-4147-A177-3AD203B41FA5}">
                      <a16:colId xmlns:a16="http://schemas.microsoft.com/office/drawing/2014/main" val="951648645"/>
                    </a:ext>
                  </a:extLst>
                </a:gridCol>
                <a:gridCol w="246888">
                  <a:extLst>
                    <a:ext uri="{9D8B030D-6E8A-4147-A177-3AD203B41FA5}">
                      <a16:colId xmlns:a16="http://schemas.microsoft.com/office/drawing/2014/main" val="1167333184"/>
                    </a:ext>
                  </a:extLst>
                </a:gridCol>
                <a:gridCol w="246888">
                  <a:extLst>
                    <a:ext uri="{9D8B030D-6E8A-4147-A177-3AD203B41FA5}">
                      <a16:colId xmlns:a16="http://schemas.microsoft.com/office/drawing/2014/main" val="3959562052"/>
                    </a:ext>
                  </a:extLst>
                </a:gridCol>
                <a:gridCol w="246888">
                  <a:extLst>
                    <a:ext uri="{9D8B030D-6E8A-4147-A177-3AD203B41FA5}">
                      <a16:colId xmlns:a16="http://schemas.microsoft.com/office/drawing/2014/main" val="1842180452"/>
                    </a:ext>
                  </a:extLst>
                </a:gridCol>
                <a:gridCol w="246888">
                  <a:extLst>
                    <a:ext uri="{9D8B030D-6E8A-4147-A177-3AD203B41FA5}">
                      <a16:colId xmlns:a16="http://schemas.microsoft.com/office/drawing/2014/main" val="679409948"/>
                    </a:ext>
                  </a:extLst>
                </a:gridCol>
                <a:gridCol w="246888">
                  <a:extLst>
                    <a:ext uri="{9D8B030D-6E8A-4147-A177-3AD203B41FA5}">
                      <a16:colId xmlns:a16="http://schemas.microsoft.com/office/drawing/2014/main" val="3590100224"/>
                    </a:ext>
                  </a:extLst>
                </a:gridCol>
                <a:gridCol w="246888">
                  <a:extLst>
                    <a:ext uri="{9D8B030D-6E8A-4147-A177-3AD203B41FA5}">
                      <a16:colId xmlns:a16="http://schemas.microsoft.com/office/drawing/2014/main" val="2380870192"/>
                    </a:ext>
                  </a:extLst>
                </a:gridCol>
                <a:gridCol w="246888">
                  <a:extLst>
                    <a:ext uri="{9D8B030D-6E8A-4147-A177-3AD203B41FA5}">
                      <a16:colId xmlns:a16="http://schemas.microsoft.com/office/drawing/2014/main" val="1424876761"/>
                    </a:ext>
                  </a:extLst>
                </a:gridCol>
                <a:gridCol w="246888">
                  <a:extLst>
                    <a:ext uri="{9D8B030D-6E8A-4147-A177-3AD203B41FA5}">
                      <a16:colId xmlns:a16="http://schemas.microsoft.com/office/drawing/2014/main" val="3236490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72307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10:54:41</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https://quintly-image-storage.s3.amazonaws.com/0f79d32d6913339729faf963b193e313/52a1e3b2eb493bb54194ed8d2d031003.jpg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aliceealone
@me melia
Wemmagibbonsart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0.9368 %</a:t>
                      </a:r>
                    </a:p>
                  </a:txBody>
                  <a:tcPr/>
                </a:tc>
                <a:extLst>
                  <a:ext uri="{0D108BD9-81ED-4DB2-BD59-A6C34878D82A}">
                    <a16:rowId xmlns:a16="http://schemas.microsoft.com/office/drawing/2014/main" val="1126560921"/>
                  </a:ext>
                </a:extLst>
              </a:tr>
            </a:tbl>
          </a:graphicData>
        </a:graphic>
      </p:graphicFrame>
      <p:sp>
        <p:nvSpPr>
          <p:cNvPr id="4" name="Text Placeholder 3">
            <a:extLst>
              <a:ext uri="{FF2B5EF4-FFF2-40B4-BE49-F238E27FC236}">
                <a16:creationId xmlns:a16="http://schemas.microsoft.com/office/drawing/2014/main" id="{9307E39E-6E3A-442F-AC8E-A5DF5DECA8DB}"/>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7197960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BD13B-D5A4-412F-95F9-7DD3F28BF2A3}"/>
              </a:ext>
            </a:extLst>
          </p:cNvPr>
          <p:cNvSpPr>
            <a:spLocks noGrp="1"/>
          </p:cNvSpPr>
          <p:nvPr>
            <p:ph type="title"/>
          </p:nvPr>
        </p:nvSpPr>
        <p:spPr/>
        <p:txBody>
          <a:bodyPr/>
          <a:lstStyle/>
          <a:p>
            <a:r>
              <a:rPr lang="en-US"/>
              <a:t>Instagram Stories Table | 2 profiles - 16 of 26</a:t>
            </a:r>
          </a:p>
        </p:txBody>
      </p:sp>
      <p:graphicFrame>
        <p:nvGraphicFramePr>
          <p:cNvPr id="5" name="Table Placeholder 4">
            <a:extLst>
              <a:ext uri="{FF2B5EF4-FFF2-40B4-BE49-F238E27FC236}">
                <a16:creationId xmlns:a16="http://schemas.microsoft.com/office/drawing/2014/main" id="{90344ED7-50DA-4DDD-AAE0-BE13FFEB6667}"/>
              </a:ext>
            </a:extLst>
          </p:cNvPr>
          <p:cNvGraphicFramePr>
            <a:graphicFrameLocks noGrp="1"/>
          </p:cNvGraphicFramePr>
          <p:nvPr>
            <p:ph type="tbl" sz="quarter" idx="13"/>
            <p:extLst>
              <p:ext uri="{D42A27DB-BD31-4B8C-83A1-F6EECF244321}">
                <p14:modId xmlns:p14="http://schemas.microsoft.com/office/powerpoint/2010/main" val="1871257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43760140"/>
                    </a:ext>
                  </a:extLst>
                </a:gridCol>
                <a:gridCol w="493776">
                  <a:extLst>
                    <a:ext uri="{9D8B030D-6E8A-4147-A177-3AD203B41FA5}">
                      <a16:colId xmlns:a16="http://schemas.microsoft.com/office/drawing/2014/main" val="1686638972"/>
                    </a:ext>
                  </a:extLst>
                </a:gridCol>
                <a:gridCol w="658368">
                  <a:extLst>
                    <a:ext uri="{9D8B030D-6E8A-4147-A177-3AD203B41FA5}">
                      <a16:colId xmlns:a16="http://schemas.microsoft.com/office/drawing/2014/main" val="172585312"/>
                    </a:ext>
                  </a:extLst>
                </a:gridCol>
                <a:gridCol w="740664">
                  <a:extLst>
                    <a:ext uri="{9D8B030D-6E8A-4147-A177-3AD203B41FA5}">
                      <a16:colId xmlns:a16="http://schemas.microsoft.com/office/drawing/2014/main" val="2630420589"/>
                    </a:ext>
                  </a:extLst>
                </a:gridCol>
                <a:gridCol w="246888">
                  <a:extLst>
                    <a:ext uri="{9D8B030D-6E8A-4147-A177-3AD203B41FA5}">
                      <a16:colId xmlns:a16="http://schemas.microsoft.com/office/drawing/2014/main" val="1398650432"/>
                    </a:ext>
                  </a:extLst>
                </a:gridCol>
                <a:gridCol w="246888">
                  <a:extLst>
                    <a:ext uri="{9D8B030D-6E8A-4147-A177-3AD203B41FA5}">
                      <a16:colId xmlns:a16="http://schemas.microsoft.com/office/drawing/2014/main" val="1745320202"/>
                    </a:ext>
                  </a:extLst>
                </a:gridCol>
                <a:gridCol w="246888">
                  <a:extLst>
                    <a:ext uri="{9D8B030D-6E8A-4147-A177-3AD203B41FA5}">
                      <a16:colId xmlns:a16="http://schemas.microsoft.com/office/drawing/2014/main" val="2268084314"/>
                    </a:ext>
                  </a:extLst>
                </a:gridCol>
                <a:gridCol w="246888">
                  <a:extLst>
                    <a:ext uri="{9D8B030D-6E8A-4147-A177-3AD203B41FA5}">
                      <a16:colId xmlns:a16="http://schemas.microsoft.com/office/drawing/2014/main" val="3921087969"/>
                    </a:ext>
                  </a:extLst>
                </a:gridCol>
                <a:gridCol w="246888">
                  <a:extLst>
                    <a:ext uri="{9D8B030D-6E8A-4147-A177-3AD203B41FA5}">
                      <a16:colId xmlns:a16="http://schemas.microsoft.com/office/drawing/2014/main" val="1077759348"/>
                    </a:ext>
                  </a:extLst>
                </a:gridCol>
                <a:gridCol w="246888">
                  <a:extLst>
                    <a:ext uri="{9D8B030D-6E8A-4147-A177-3AD203B41FA5}">
                      <a16:colId xmlns:a16="http://schemas.microsoft.com/office/drawing/2014/main" val="264761032"/>
                    </a:ext>
                  </a:extLst>
                </a:gridCol>
                <a:gridCol w="246888">
                  <a:extLst>
                    <a:ext uri="{9D8B030D-6E8A-4147-A177-3AD203B41FA5}">
                      <a16:colId xmlns:a16="http://schemas.microsoft.com/office/drawing/2014/main" val="283682546"/>
                    </a:ext>
                  </a:extLst>
                </a:gridCol>
                <a:gridCol w="246888">
                  <a:extLst>
                    <a:ext uri="{9D8B030D-6E8A-4147-A177-3AD203B41FA5}">
                      <a16:colId xmlns:a16="http://schemas.microsoft.com/office/drawing/2014/main" val="2415570776"/>
                    </a:ext>
                  </a:extLst>
                </a:gridCol>
                <a:gridCol w="246888">
                  <a:extLst>
                    <a:ext uri="{9D8B030D-6E8A-4147-A177-3AD203B41FA5}">
                      <a16:colId xmlns:a16="http://schemas.microsoft.com/office/drawing/2014/main" val="1043797668"/>
                    </a:ext>
                  </a:extLst>
                </a:gridCol>
                <a:gridCol w="246888">
                  <a:extLst>
                    <a:ext uri="{9D8B030D-6E8A-4147-A177-3AD203B41FA5}">
                      <a16:colId xmlns:a16="http://schemas.microsoft.com/office/drawing/2014/main" val="135832206"/>
                    </a:ext>
                  </a:extLst>
                </a:gridCol>
                <a:gridCol w="246888">
                  <a:extLst>
                    <a:ext uri="{9D8B030D-6E8A-4147-A177-3AD203B41FA5}">
                      <a16:colId xmlns:a16="http://schemas.microsoft.com/office/drawing/2014/main" val="2342327273"/>
                    </a:ext>
                  </a:extLst>
                </a:gridCol>
                <a:gridCol w="246888">
                  <a:extLst>
                    <a:ext uri="{9D8B030D-6E8A-4147-A177-3AD203B41FA5}">
                      <a16:colId xmlns:a16="http://schemas.microsoft.com/office/drawing/2014/main" val="72514591"/>
                    </a:ext>
                  </a:extLst>
                </a:gridCol>
                <a:gridCol w="246888">
                  <a:extLst>
                    <a:ext uri="{9D8B030D-6E8A-4147-A177-3AD203B41FA5}">
                      <a16:colId xmlns:a16="http://schemas.microsoft.com/office/drawing/2014/main" val="4285303237"/>
                    </a:ext>
                  </a:extLst>
                </a:gridCol>
                <a:gridCol w="246888">
                  <a:extLst>
                    <a:ext uri="{9D8B030D-6E8A-4147-A177-3AD203B41FA5}">
                      <a16:colId xmlns:a16="http://schemas.microsoft.com/office/drawing/2014/main" val="4077708526"/>
                    </a:ext>
                  </a:extLst>
                </a:gridCol>
                <a:gridCol w="246888">
                  <a:extLst>
                    <a:ext uri="{9D8B030D-6E8A-4147-A177-3AD203B41FA5}">
                      <a16:colId xmlns:a16="http://schemas.microsoft.com/office/drawing/2014/main" val="2746814541"/>
                    </a:ext>
                  </a:extLst>
                </a:gridCol>
                <a:gridCol w="246888">
                  <a:extLst>
                    <a:ext uri="{9D8B030D-6E8A-4147-A177-3AD203B41FA5}">
                      <a16:colId xmlns:a16="http://schemas.microsoft.com/office/drawing/2014/main" val="2020356718"/>
                    </a:ext>
                  </a:extLst>
                </a:gridCol>
                <a:gridCol w="246888">
                  <a:extLst>
                    <a:ext uri="{9D8B030D-6E8A-4147-A177-3AD203B41FA5}">
                      <a16:colId xmlns:a16="http://schemas.microsoft.com/office/drawing/2014/main" val="2764292594"/>
                    </a:ext>
                  </a:extLst>
                </a:gridCol>
                <a:gridCol w="246888">
                  <a:extLst>
                    <a:ext uri="{9D8B030D-6E8A-4147-A177-3AD203B41FA5}">
                      <a16:colId xmlns:a16="http://schemas.microsoft.com/office/drawing/2014/main" val="4208980352"/>
                    </a:ext>
                  </a:extLst>
                </a:gridCol>
                <a:gridCol w="246888">
                  <a:extLst>
                    <a:ext uri="{9D8B030D-6E8A-4147-A177-3AD203B41FA5}">
                      <a16:colId xmlns:a16="http://schemas.microsoft.com/office/drawing/2014/main" val="3639289301"/>
                    </a:ext>
                  </a:extLst>
                </a:gridCol>
                <a:gridCol w="246888">
                  <a:extLst>
                    <a:ext uri="{9D8B030D-6E8A-4147-A177-3AD203B41FA5}">
                      <a16:colId xmlns:a16="http://schemas.microsoft.com/office/drawing/2014/main" val="1880390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18850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10:54:19</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@cananlaingiltere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https://quintly-image-storage.s3.amazonaws.com/0f79d32d6913339729faf963b193e313/f619a3b6e6969d70ed38334333466d15.jpg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cananlaingiltere
UK HOTELS
with loved ones
@bbritissues
@melondonhotel
@cananlaingiltere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0.9271 %</a:t>
                      </a:r>
                    </a:p>
                  </a:txBody>
                  <a:tcPr/>
                </a:tc>
                <a:extLst>
                  <a:ext uri="{0D108BD9-81ED-4DB2-BD59-A6C34878D82A}">
                    <a16:rowId xmlns:a16="http://schemas.microsoft.com/office/drawing/2014/main" val="340759473"/>
                  </a:ext>
                </a:extLst>
              </a:tr>
            </a:tbl>
          </a:graphicData>
        </a:graphic>
      </p:graphicFrame>
      <p:sp>
        <p:nvSpPr>
          <p:cNvPr id="4" name="Text Placeholder 3">
            <a:extLst>
              <a:ext uri="{FF2B5EF4-FFF2-40B4-BE49-F238E27FC236}">
                <a16:creationId xmlns:a16="http://schemas.microsoft.com/office/drawing/2014/main" id="{09852F11-A682-465B-B249-6BC38537A9E7}"/>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932724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60F76-3254-405F-9D2B-C64BB21FEC08}"/>
              </a:ext>
            </a:extLst>
          </p:cNvPr>
          <p:cNvSpPr>
            <a:spLocks noGrp="1"/>
          </p:cNvSpPr>
          <p:nvPr>
            <p:ph type="title"/>
          </p:nvPr>
        </p:nvSpPr>
        <p:spPr/>
        <p:txBody>
          <a:bodyPr/>
          <a:lstStyle/>
          <a:p>
            <a:r>
              <a:rPr lang="en-US"/>
              <a:t>Instagram Stories Table | 2 profiles - 17 of 26</a:t>
            </a:r>
          </a:p>
        </p:txBody>
      </p:sp>
      <p:graphicFrame>
        <p:nvGraphicFramePr>
          <p:cNvPr id="5" name="Table Placeholder 4">
            <a:extLst>
              <a:ext uri="{FF2B5EF4-FFF2-40B4-BE49-F238E27FC236}">
                <a16:creationId xmlns:a16="http://schemas.microsoft.com/office/drawing/2014/main" id="{3D6C88A4-2D26-45AF-BE0F-52F5596E5BE8}"/>
              </a:ext>
            </a:extLst>
          </p:cNvPr>
          <p:cNvGraphicFramePr>
            <a:graphicFrameLocks noGrp="1"/>
          </p:cNvGraphicFramePr>
          <p:nvPr>
            <p:ph type="tbl" sz="quarter" idx="13"/>
            <p:extLst>
              <p:ext uri="{D42A27DB-BD31-4B8C-83A1-F6EECF244321}">
                <p14:modId xmlns:p14="http://schemas.microsoft.com/office/powerpoint/2010/main" val="1235611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51769727"/>
                    </a:ext>
                  </a:extLst>
                </a:gridCol>
                <a:gridCol w="493776">
                  <a:extLst>
                    <a:ext uri="{9D8B030D-6E8A-4147-A177-3AD203B41FA5}">
                      <a16:colId xmlns:a16="http://schemas.microsoft.com/office/drawing/2014/main" val="1813074417"/>
                    </a:ext>
                  </a:extLst>
                </a:gridCol>
                <a:gridCol w="658368">
                  <a:extLst>
                    <a:ext uri="{9D8B030D-6E8A-4147-A177-3AD203B41FA5}">
                      <a16:colId xmlns:a16="http://schemas.microsoft.com/office/drawing/2014/main" val="3651295209"/>
                    </a:ext>
                  </a:extLst>
                </a:gridCol>
                <a:gridCol w="740664">
                  <a:extLst>
                    <a:ext uri="{9D8B030D-6E8A-4147-A177-3AD203B41FA5}">
                      <a16:colId xmlns:a16="http://schemas.microsoft.com/office/drawing/2014/main" val="475912900"/>
                    </a:ext>
                  </a:extLst>
                </a:gridCol>
                <a:gridCol w="246888">
                  <a:extLst>
                    <a:ext uri="{9D8B030D-6E8A-4147-A177-3AD203B41FA5}">
                      <a16:colId xmlns:a16="http://schemas.microsoft.com/office/drawing/2014/main" val="2981245479"/>
                    </a:ext>
                  </a:extLst>
                </a:gridCol>
                <a:gridCol w="246888">
                  <a:extLst>
                    <a:ext uri="{9D8B030D-6E8A-4147-A177-3AD203B41FA5}">
                      <a16:colId xmlns:a16="http://schemas.microsoft.com/office/drawing/2014/main" val="589232887"/>
                    </a:ext>
                  </a:extLst>
                </a:gridCol>
                <a:gridCol w="246888">
                  <a:extLst>
                    <a:ext uri="{9D8B030D-6E8A-4147-A177-3AD203B41FA5}">
                      <a16:colId xmlns:a16="http://schemas.microsoft.com/office/drawing/2014/main" val="1577552603"/>
                    </a:ext>
                  </a:extLst>
                </a:gridCol>
                <a:gridCol w="246888">
                  <a:extLst>
                    <a:ext uri="{9D8B030D-6E8A-4147-A177-3AD203B41FA5}">
                      <a16:colId xmlns:a16="http://schemas.microsoft.com/office/drawing/2014/main" val="2568319300"/>
                    </a:ext>
                  </a:extLst>
                </a:gridCol>
                <a:gridCol w="246888">
                  <a:extLst>
                    <a:ext uri="{9D8B030D-6E8A-4147-A177-3AD203B41FA5}">
                      <a16:colId xmlns:a16="http://schemas.microsoft.com/office/drawing/2014/main" val="1401199561"/>
                    </a:ext>
                  </a:extLst>
                </a:gridCol>
                <a:gridCol w="246888">
                  <a:extLst>
                    <a:ext uri="{9D8B030D-6E8A-4147-A177-3AD203B41FA5}">
                      <a16:colId xmlns:a16="http://schemas.microsoft.com/office/drawing/2014/main" val="278537087"/>
                    </a:ext>
                  </a:extLst>
                </a:gridCol>
                <a:gridCol w="246888">
                  <a:extLst>
                    <a:ext uri="{9D8B030D-6E8A-4147-A177-3AD203B41FA5}">
                      <a16:colId xmlns:a16="http://schemas.microsoft.com/office/drawing/2014/main" val="3548438735"/>
                    </a:ext>
                  </a:extLst>
                </a:gridCol>
                <a:gridCol w="246888">
                  <a:extLst>
                    <a:ext uri="{9D8B030D-6E8A-4147-A177-3AD203B41FA5}">
                      <a16:colId xmlns:a16="http://schemas.microsoft.com/office/drawing/2014/main" val="3659483846"/>
                    </a:ext>
                  </a:extLst>
                </a:gridCol>
                <a:gridCol w="246888">
                  <a:extLst>
                    <a:ext uri="{9D8B030D-6E8A-4147-A177-3AD203B41FA5}">
                      <a16:colId xmlns:a16="http://schemas.microsoft.com/office/drawing/2014/main" val="2569216253"/>
                    </a:ext>
                  </a:extLst>
                </a:gridCol>
                <a:gridCol w="246888">
                  <a:extLst>
                    <a:ext uri="{9D8B030D-6E8A-4147-A177-3AD203B41FA5}">
                      <a16:colId xmlns:a16="http://schemas.microsoft.com/office/drawing/2014/main" val="2088091534"/>
                    </a:ext>
                  </a:extLst>
                </a:gridCol>
                <a:gridCol w="246888">
                  <a:extLst>
                    <a:ext uri="{9D8B030D-6E8A-4147-A177-3AD203B41FA5}">
                      <a16:colId xmlns:a16="http://schemas.microsoft.com/office/drawing/2014/main" val="1961054359"/>
                    </a:ext>
                  </a:extLst>
                </a:gridCol>
                <a:gridCol w="246888">
                  <a:extLst>
                    <a:ext uri="{9D8B030D-6E8A-4147-A177-3AD203B41FA5}">
                      <a16:colId xmlns:a16="http://schemas.microsoft.com/office/drawing/2014/main" val="700050379"/>
                    </a:ext>
                  </a:extLst>
                </a:gridCol>
                <a:gridCol w="246888">
                  <a:extLst>
                    <a:ext uri="{9D8B030D-6E8A-4147-A177-3AD203B41FA5}">
                      <a16:colId xmlns:a16="http://schemas.microsoft.com/office/drawing/2014/main" val="1336013148"/>
                    </a:ext>
                  </a:extLst>
                </a:gridCol>
                <a:gridCol w="246888">
                  <a:extLst>
                    <a:ext uri="{9D8B030D-6E8A-4147-A177-3AD203B41FA5}">
                      <a16:colId xmlns:a16="http://schemas.microsoft.com/office/drawing/2014/main" val="4167070793"/>
                    </a:ext>
                  </a:extLst>
                </a:gridCol>
                <a:gridCol w="246888">
                  <a:extLst>
                    <a:ext uri="{9D8B030D-6E8A-4147-A177-3AD203B41FA5}">
                      <a16:colId xmlns:a16="http://schemas.microsoft.com/office/drawing/2014/main" val="4262972166"/>
                    </a:ext>
                  </a:extLst>
                </a:gridCol>
                <a:gridCol w="246888">
                  <a:extLst>
                    <a:ext uri="{9D8B030D-6E8A-4147-A177-3AD203B41FA5}">
                      <a16:colId xmlns:a16="http://schemas.microsoft.com/office/drawing/2014/main" val="1974987739"/>
                    </a:ext>
                  </a:extLst>
                </a:gridCol>
                <a:gridCol w="246888">
                  <a:extLst>
                    <a:ext uri="{9D8B030D-6E8A-4147-A177-3AD203B41FA5}">
                      <a16:colId xmlns:a16="http://schemas.microsoft.com/office/drawing/2014/main" val="9592998"/>
                    </a:ext>
                  </a:extLst>
                </a:gridCol>
                <a:gridCol w="246888">
                  <a:extLst>
                    <a:ext uri="{9D8B030D-6E8A-4147-A177-3AD203B41FA5}">
                      <a16:colId xmlns:a16="http://schemas.microsoft.com/office/drawing/2014/main" val="3062893005"/>
                    </a:ext>
                  </a:extLst>
                </a:gridCol>
                <a:gridCol w="246888">
                  <a:extLst>
                    <a:ext uri="{9D8B030D-6E8A-4147-A177-3AD203B41FA5}">
                      <a16:colId xmlns:a16="http://schemas.microsoft.com/office/drawing/2014/main" val="3548249330"/>
                    </a:ext>
                  </a:extLst>
                </a:gridCol>
                <a:gridCol w="246888">
                  <a:extLst>
                    <a:ext uri="{9D8B030D-6E8A-4147-A177-3AD203B41FA5}">
                      <a16:colId xmlns:a16="http://schemas.microsoft.com/office/drawing/2014/main" val="792635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1601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10:53:54</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@cananlaingiltere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https://quintly-image-storage.s3.amazonaws.com/0f79d32d6913339729faf963b193e313/1f624d4f0885b50b97b9771a7f8b2df4.jpg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cananlaingiltere
#ukhotels
PRinvite
@melondonhotel
@cananlaingiltere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0.8889 %</a:t>
                      </a:r>
                    </a:p>
                  </a:txBody>
                  <a:tcPr/>
                </a:tc>
                <a:extLst>
                  <a:ext uri="{0D108BD9-81ED-4DB2-BD59-A6C34878D82A}">
                    <a16:rowId xmlns:a16="http://schemas.microsoft.com/office/drawing/2014/main" val="1677351411"/>
                  </a:ext>
                </a:extLst>
              </a:tr>
            </a:tbl>
          </a:graphicData>
        </a:graphic>
      </p:graphicFrame>
      <p:sp>
        <p:nvSpPr>
          <p:cNvPr id="4" name="Text Placeholder 3">
            <a:extLst>
              <a:ext uri="{FF2B5EF4-FFF2-40B4-BE49-F238E27FC236}">
                <a16:creationId xmlns:a16="http://schemas.microsoft.com/office/drawing/2014/main" id="{4E0BC703-24E1-48FE-8843-40394AF9947A}"/>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41947950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30E67-82F3-4532-A0CC-B4CD8B9DD227}"/>
              </a:ext>
            </a:extLst>
          </p:cNvPr>
          <p:cNvSpPr>
            <a:spLocks noGrp="1"/>
          </p:cNvSpPr>
          <p:nvPr>
            <p:ph type="title"/>
          </p:nvPr>
        </p:nvSpPr>
        <p:spPr/>
        <p:txBody>
          <a:bodyPr/>
          <a:lstStyle/>
          <a:p>
            <a:r>
              <a:rPr lang="en-US"/>
              <a:t>Instagram Stories Table | 2 profiles - 18 of 26</a:t>
            </a:r>
          </a:p>
        </p:txBody>
      </p:sp>
      <p:graphicFrame>
        <p:nvGraphicFramePr>
          <p:cNvPr id="5" name="Table Placeholder 4">
            <a:extLst>
              <a:ext uri="{FF2B5EF4-FFF2-40B4-BE49-F238E27FC236}">
                <a16:creationId xmlns:a16="http://schemas.microsoft.com/office/drawing/2014/main" id="{4C4D8C45-F121-401F-9C14-1FE36CFC9308}"/>
              </a:ext>
            </a:extLst>
          </p:cNvPr>
          <p:cNvGraphicFramePr>
            <a:graphicFrameLocks noGrp="1"/>
          </p:cNvGraphicFramePr>
          <p:nvPr>
            <p:ph type="tbl" sz="quarter" idx="13"/>
            <p:extLst>
              <p:ext uri="{D42A27DB-BD31-4B8C-83A1-F6EECF244321}">
                <p14:modId xmlns:p14="http://schemas.microsoft.com/office/powerpoint/2010/main" val="1412409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5278503"/>
                    </a:ext>
                  </a:extLst>
                </a:gridCol>
                <a:gridCol w="493776">
                  <a:extLst>
                    <a:ext uri="{9D8B030D-6E8A-4147-A177-3AD203B41FA5}">
                      <a16:colId xmlns:a16="http://schemas.microsoft.com/office/drawing/2014/main" val="404039314"/>
                    </a:ext>
                  </a:extLst>
                </a:gridCol>
                <a:gridCol w="658368">
                  <a:extLst>
                    <a:ext uri="{9D8B030D-6E8A-4147-A177-3AD203B41FA5}">
                      <a16:colId xmlns:a16="http://schemas.microsoft.com/office/drawing/2014/main" val="3665557571"/>
                    </a:ext>
                  </a:extLst>
                </a:gridCol>
                <a:gridCol w="740664">
                  <a:extLst>
                    <a:ext uri="{9D8B030D-6E8A-4147-A177-3AD203B41FA5}">
                      <a16:colId xmlns:a16="http://schemas.microsoft.com/office/drawing/2014/main" val="3036709673"/>
                    </a:ext>
                  </a:extLst>
                </a:gridCol>
                <a:gridCol w="246888">
                  <a:extLst>
                    <a:ext uri="{9D8B030D-6E8A-4147-A177-3AD203B41FA5}">
                      <a16:colId xmlns:a16="http://schemas.microsoft.com/office/drawing/2014/main" val="1506565870"/>
                    </a:ext>
                  </a:extLst>
                </a:gridCol>
                <a:gridCol w="246888">
                  <a:extLst>
                    <a:ext uri="{9D8B030D-6E8A-4147-A177-3AD203B41FA5}">
                      <a16:colId xmlns:a16="http://schemas.microsoft.com/office/drawing/2014/main" val="2635882313"/>
                    </a:ext>
                  </a:extLst>
                </a:gridCol>
                <a:gridCol w="246888">
                  <a:extLst>
                    <a:ext uri="{9D8B030D-6E8A-4147-A177-3AD203B41FA5}">
                      <a16:colId xmlns:a16="http://schemas.microsoft.com/office/drawing/2014/main" val="1104144135"/>
                    </a:ext>
                  </a:extLst>
                </a:gridCol>
                <a:gridCol w="246888">
                  <a:extLst>
                    <a:ext uri="{9D8B030D-6E8A-4147-A177-3AD203B41FA5}">
                      <a16:colId xmlns:a16="http://schemas.microsoft.com/office/drawing/2014/main" val="3979030697"/>
                    </a:ext>
                  </a:extLst>
                </a:gridCol>
                <a:gridCol w="246888">
                  <a:extLst>
                    <a:ext uri="{9D8B030D-6E8A-4147-A177-3AD203B41FA5}">
                      <a16:colId xmlns:a16="http://schemas.microsoft.com/office/drawing/2014/main" val="2055233107"/>
                    </a:ext>
                  </a:extLst>
                </a:gridCol>
                <a:gridCol w="246888">
                  <a:extLst>
                    <a:ext uri="{9D8B030D-6E8A-4147-A177-3AD203B41FA5}">
                      <a16:colId xmlns:a16="http://schemas.microsoft.com/office/drawing/2014/main" val="1258500715"/>
                    </a:ext>
                  </a:extLst>
                </a:gridCol>
                <a:gridCol w="246888">
                  <a:extLst>
                    <a:ext uri="{9D8B030D-6E8A-4147-A177-3AD203B41FA5}">
                      <a16:colId xmlns:a16="http://schemas.microsoft.com/office/drawing/2014/main" val="1230020175"/>
                    </a:ext>
                  </a:extLst>
                </a:gridCol>
                <a:gridCol w="246888">
                  <a:extLst>
                    <a:ext uri="{9D8B030D-6E8A-4147-A177-3AD203B41FA5}">
                      <a16:colId xmlns:a16="http://schemas.microsoft.com/office/drawing/2014/main" val="1702804191"/>
                    </a:ext>
                  </a:extLst>
                </a:gridCol>
                <a:gridCol w="246888">
                  <a:extLst>
                    <a:ext uri="{9D8B030D-6E8A-4147-A177-3AD203B41FA5}">
                      <a16:colId xmlns:a16="http://schemas.microsoft.com/office/drawing/2014/main" val="3324118839"/>
                    </a:ext>
                  </a:extLst>
                </a:gridCol>
                <a:gridCol w="246888">
                  <a:extLst>
                    <a:ext uri="{9D8B030D-6E8A-4147-A177-3AD203B41FA5}">
                      <a16:colId xmlns:a16="http://schemas.microsoft.com/office/drawing/2014/main" val="2128839698"/>
                    </a:ext>
                  </a:extLst>
                </a:gridCol>
                <a:gridCol w="246888">
                  <a:extLst>
                    <a:ext uri="{9D8B030D-6E8A-4147-A177-3AD203B41FA5}">
                      <a16:colId xmlns:a16="http://schemas.microsoft.com/office/drawing/2014/main" val="1018058190"/>
                    </a:ext>
                  </a:extLst>
                </a:gridCol>
                <a:gridCol w="246888">
                  <a:extLst>
                    <a:ext uri="{9D8B030D-6E8A-4147-A177-3AD203B41FA5}">
                      <a16:colId xmlns:a16="http://schemas.microsoft.com/office/drawing/2014/main" val="1659522399"/>
                    </a:ext>
                  </a:extLst>
                </a:gridCol>
                <a:gridCol w="246888">
                  <a:extLst>
                    <a:ext uri="{9D8B030D-6E8A-4147-A177-3AD203B41FA5}">
                      <a16:colId xmlns:a16="http://schemas.microsoft.com/office/drawing/2014/main" val="2810598086"/>
                    </a:ext>
                  </a:extLst>
                </a:gridCol>
                <a:gridCol w="246888">
                  <a:extLst>
                    <a:ext uri="{9D8B030D-6E8A-4147-A177-3AD203B41FA5}">
                      <a16:colId xmlns:a16="http://schemas.microsoft.com/office/drawing/2014/main" val="1359334412"/>
                    </a:ext>
                  </a:extLst>
                </a:gridCol>
                <a:gridCol w="246888">
                  <a:extLst>
                    <a:ext uri="{9D8B030D-6E8A-4147-A177-3AD203B41FA5}">
                      <a16:colId xmlns:a16="http://schemas.microsoft.com/office/drawing/2014/main" val="1771540616"/>
                    </a:ext>
                  </a:extLst>
                </a:gridCol>
                <a:gridCol w="246888">
                  <a:extLst>
                    <a:ext uri="{9D8B030D-6E8A-4147-A177-3AD203B41FA5}">
                      <a16:colId xmlns:a16="http://schemas.microsoft.com/office/drawing/2014/main" val="1199755370"/>
                    </a:ext>
                  </a:extLst>
                </a:gridCol>
                <a:gridCol w="246888">
                  <a:extLst>
                    <a:ext uri="{9D8B030D-6E8A-4147-A177-3AD203B41FA5}">
                      <a16:colId xmlns:a16="http://schemas.microsoft.com/office/drawing/2014/main" val="2882846947"/>
                    </a:ext>
                  </a:extLst>
                </a:gridCol>
                <a:gridCol w="246888">
                  <a:extLst>
                    <a:ext uri="{9D8B030D-6E8A-4147-A177-3AD203B41FA5}">
                      <a16:colId xmlns:a16="http://schemas.microsoft.com/office/drawing/2014/main" val="1011690094"/>
                    </a:ext>
                  </a:extLst>
                </a:gridCol>
                <a:gridCol w="246888">
                  <a:extLst>
                    <a:ext uri="{9D8B030D-6E8A-4147-A177-3AD203B41FA5}">
                      <a16:colId xmlns:a16="http://schemas.microsoft.com/office/drawing/2014/main" val="3603374874"/>
                    </a:ext>
                  </a:extLst>
                </a:gridCol>
                <a:gridCol w="246888">
                  <a:extLst>
                    <a:ext uri="{9D8B030D-6E8A-4147-A177-3AD203B41FA5}">
                      <a16:colId xmlns:a16="http://schemas.microsoft.com/office/drawing/2014/main" val="2351250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31562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10:53:37</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@cananlaingiltere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https://quintly-image-storage.s3.amazonaws.com/0f79d32d6913339729faf963b193e313/18b4e582497a4249bcdbf964e765ee95.jpg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cananlaingiltere
This exquisite exhibition,
opening its doors just days
before the grand London
Pride festivities and
coinciding with the highly
anticipated Barbie Movie
premiere, promises to be a
jubilant celebration of all
things pink, sparkly, and
fabulously camp!
PRinvite
@ME_BY_MELIA
@melondonhotel
@cananlaingiltere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0.8259 %</a:t>
                      </a:r>
                    </a:p>
                  </a:txBody>
                  <a:tcPr/>
                </a:tc>
                <a:extLst>
                  <a:ext uri="{0D108BD9-81ED-4DB2-BD59-A6C34878D82A}">
                    <a16:rowId xmlns:a16="http://schemas.microsoft.com/office/drawing/2014/main" val="366819686"/>
                  </a:ext>
                </a:extLst>
              </a:tr>
            </a:tbl>
          </a:graphicData>
        </a:graphic>
      </p:graphicFrame>
      <p:sp>
        <p:nvSpPr>
          <p:cNvPr id="4" name="Text Placeholder 3">
            <a:extLst>
              <a:ext uri="{FF2B5EF4-FFF2-40B4-BE49-F238E27FC236}">
                <a16:creationId xmlns:a16="http://schemas.microsoft.com/office/drawing/2014/main" id="{0BD46A5D-6601-4543-A742-47F8F0BBEE51}"/>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5119414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AC2FD-131B-493F-9E94-8ABB2FD0AA68}"/>
              </a:ext>
            </a:extLst>
          </p:cNvPr>
          <p:cNvSpPr>
            <a:spLocks noGrp="1"/>
          </p:cNvSpPr>
          <p:nvPr>
            <p:ph type="title"/>
          </p:nvPr>
        </p:nvSpPr>
        <p:spPr/>
        <p:txBody>
          <a:bodyPr/>
          <a:lstStyle/>
          <a:p>
            <a:r>
              <a:rPr lang="en-US"/>
              <a:t>Instagram Stories Table | 2 profiles - 19 of 26</a:t>
            </a:r>
          </a:p>
        </p:txBody>
      </p:sp>
      <p:graphicFrame>
        <p:nvGraphicFramePr>
          <p:cNvPr id="5" name="Table Placeholder 4">
            <a:extLst>
              <a:ext uri="{FF2B5EF4-FFF2-40B4-BE49-F238E27FC236}">
                <a16:creationId xmlns:a16="http://schemas.microsoft.com/office/drawing/2014/main" id="{F48284D7-8B0E-4657-B818-9AF42062BBA6}"/>
              </a:ext>
            </a:extLst>
          </p:cNvPr>
          <p:cNvGraphicFramePr>
            <a:graphicFrameLocks noGrp="1"/>
          </p:cNvGraphicFramePr>
          <p:nvPr>
            <p:ph type="tbl" sz="quarter" idx="13"/>
            <p:extLst>
              <p:ext uri="{D42A27DB-BD31-4B8C-83A1-F6EECF244321}">
                <p14:modId xmlns:p14="http://schemas.microsoft.com/office/powerpoint/2010/main" val="398169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25108749"/>
                    </a:ext>
                  </a:extLst>
                </a:gridCol>
                <a:gridCol w="493776">
                  <a:extLst>
                    <a:ext uri="{9D8B030D-6E8A-4147-A177-3AD203B41FA5}">
                      <a16:colId xmlns:a16="http://schemas.microsoft.com/office/drawing/2014/main" val="1523566951"/>
                    </a:ext>
                  </a:extLst>
                </a:gridCol>
                <a:gridCol w="658368">
                  <a:extLst>
                    <a:ext uri="{9D8B030D-6E8A-4147-A177-3AD203B41FA5}">
                      <a16:colId xmlns:a16="http://schemas.microsoft.com/office/drawing/2014/main" val="1001892658"/>
                    </a:ext>
                  </a:extLst>
                </a:gridCol>
                <a:gridCol w="740664">
                  <a:extLst>
                    <a:ext uri="{9D8B030D-6E8A-4147-A177-3AD203B41FA5}">
                      <a16:colId xmlns:a16="http://schemas.microsoft.com/office/drawing/2014/main" val="1634350376"/>
                    </a:ext>
                  </a:extLst>
                </a:gridCol>
                <a:gridCol w="246888">
                  <a:extLst>
                    <a:ext uri="{9D8B030D-6E8A-4147-A177-3AD203B41FA5}">
                      <a16:colId xmlns:a16="http://schemas.microsoft.com/office/drawing/2014/main" val="241439297"/>
                    </a:ext>
                  </a:extLst>
                </a:gridCol>
                <a:gridCol w="246888">
                  <a:extLst>
                    <a:ext uri="{9D8B030D-6E8A-4147-A177-3AD203B41FA5}">
                      <a16:colId xmlns:a16="http://schemas.microsoft.com/office/drawing/2014/main" val="2274138424"/>
                    </a:ext>
                  </a:extLst>
                </a:gridCol>
                <a:gridCol w="246888">
                  <a:extLst>
                    <a:ext uri="{9D8B030D-6E8A-4147-A177-3AD203B41FA5}">
                      <a16:colId xmlns:a16="http://schemas.microsoft.com/office/drawing/2014/main" val="60658019"/>
                    </a:ext>
                  </a:extLst>
                </a:gridCol>
                <a:gridCol w="246888">
                  <a:extLst>
                    <a:ext uri="{9D8B030D-6E8A-4147-A177-3AD203B41FA5}">
                      <a16:colId xmlns:a16="http://schemas.microsoft.com/office/drawing/2014/main" val="1678939211"/>
                    </a:ext>
                  </a:extLst>
                </a:gridCol>
                <a:gridCol w="246888">
                  <a:extLst>
                    <a:ext uri="{9D8B030D-6E8A-4147-A177-3AD203B41FA5}">
                      <a16:colId xmlns:a16="http://schemas.microsoft.com/office/drawing/2014/main" val="2036094593"/>
                    </a:ext>
                  </a:extLst>
                </a:gridCol>
                <a:gridCol w="246888">
                  <a:extLst>
                    <a:ext uri="{9D8B030D-6E8A-4147-A177-3AD203B41FA5}">
                      <a16:colId xmlns:a16="http://schemas.microsoft.com/office/drawing/2014/main" val="4102187739"/>
                    </a:ext>
                  </a:extLst>
                </a:gridCol>
                <a:gridCol w="246888">
                  <a:extLst>
                    <a:ext uri="{9D8B030D-6E8A-4147-A177-3AD203B41FA5}">
                      <a16:colId xmlns:a16="http://schemas.microsoft.com/office/drawing/2014/main" val="2618561693"/>
                    </a:ext>
                  </a:extLst>
                </a:gridCol>
                <a:gridCol w="246888">
                  <a:extLst>
                    <a:ext uri="{9D8B030D-6E8A-4147-A177-3AD203B41FA5}">
                      <a16:colId xmlns:a16="http://schemas.microsoft.com/office/drawing/2014/main" val="2708454449"/>
                    </a:ext>
                  </a:extLst>
                </a:gridCol>
                <a:gridCol w="246888">
                  <a:extLst>
                    <a:ext uri="{9D8B030D-6E8A-4147-A177-3AD203B41FA5}">
                      <a16:colId xmlns:a16="http://schemas.microsoft.com/office/drawing/2014/main" val="3292098079"/>
                    </a:ext>
                  </a:extLst>
                </a:gridCol>
                <a:gridCol w="246888">
                  <a:extLst>
                    <a:ext uri="{9D8B030D-6E8A-4147-A177-3AD203B41FA5}">
                      <a16:colId xmlns:a16="http://schemas.microsoft.com/office/drawing/2014/main" val="3522693899"/>
                    </a:ext>
                  </a:extLst>
                </a:gridCol>
                <a:gridCol w="246888">
                  <a:extLst>
                    <a:ext uri="{9D8B030D-6E8A-4147-A177-3AD203B41FA5}">
                      <a16:colId xmlns:a16="http://schemas.microsoft.com/office/drawing/2014/main" val="328307129"/>
                    </a:ext>
                  </a:extLst>
                </a:gridCol>
                <a:gridCol w="246888">
                  <a:extLst>
                    <a:ext uri="{9D8B030D-6E8A-4147-A177-3AD203B41FA5}">
                      <a16:colId xmlns:a16="http://schemas.microsoft.com/office/drawing/2014/main" val="2091588483"/>
                    </a:ext>
                  </a:extLst>
                </a:gridCol>
                <a:gridCol w="246888">
                  <a:extLst>
                    <a:ext uri="{9D8B030D-6E8A-4147-A177-3AD203B41FA5}">
                      <a16:colId xmlns:a16="http://schemas.microsoft.com/office/drawing/2014/main" val="2835404443"/>
                    </a:ext>
                  </a:extLst>
                </a:gridCol>
                <a:gridCol w="246888">
                  <a:extLst>
                    <a:ext uri="{9D8B030D-6E8A-4147-A177-3AD203B41FA5}">
                      <a16:colId xmlns:a16="http://schemas.microsoft.com/office/drawing/2014/main" val="2170527792"/>
                    </a:ext>
                  </a:extLst>
                </a:gridCol>
                <a:gridCol w="246888">
                  <a:extLst>
                    <a:ext uri="{9D8B030D-6E8A-4147-A177-3AD203B41FA5}">
                      <a16:colId xmlns:a16="http://schemas.microsoft.com/office/drawing/2014/main" val="4074862480"/>
                    </a:ext>
                  </a:extLst>
                </a:gridCol>
                <a:gridCol w="246888">
                  <a:extLst>
                    <a:ext uri="{9D8B030D-6E8A-4147-A177-3AD203B41FA5}">
                      <a16:colId xmlns:a16="http://schemas.microsoft.com/office/drawing/2014/main" val="162842443"/>
                    </a:ext>
                  </a:extLst>
                </a:gridCol>
                <a:gridCol w="246888">
                  <a:extLst>
                    <a:ext uri="{9D8B030D-6E8A-4147-A177-3AD203B41FA5}">
                      <a16:colId xmlns:a16="http://schemas.microsoft.com/office/drawing/2014/main" val="684697826"/>
                    </a:ext>
                  </a:extLst>
                </a:gridCol>
                <a:gridCol w="246888">
                  <a:extLst>
                    <a:ext uri="{9D8B030D-6E8A-4147-A177-3AD203B41FA5}">
                      <a16:colId xmlns:a16="http://schemas.microsoft.com/office/drawing/2014/main" val="3566773859"/>
                    </a:ext>
                  </a:extLst>
                </a:gridCol>
                <a:gridCol w="246888">
                  <a:extLst>
                    <a:ext uri="{9D8B030D-6E8A-4147-A177-3AD203B41FA5}">
                      <a16:colId xmlns:a16="http://schemas.microsoft.com/office/drawing/2014/main" val="3833296860"/>
                    </a:ext>
                  </a:extLst>
                </a:gridCol>
                <a:gridCol w="246888">
                  <a:extLst>
                    <a:ext uri="{9D8B030D-6E8A-4147-A177-3AD203B41FA5}">
                      <a16:colId xmlns:a16="http://schemas.microsoft.com/office/drawing/2014/main" val="1418524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9308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10:52:53</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https://quintly-image-storage.s3.amazonaws.com/0f79d32d6913339729faf963b193e313/f77fa35cfb68f1216b69dc1314d609b0.jpg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
preciousmuir
@emmagibbonsart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0.9378 %</a:t>
                      </a:r>
                    </a:p>
                  </a:txBody>
                  <a:tcPr/>
                </a:tc>
                <a:extLst>
                  <a:ext uri="{0D108BD9-81ED-4DB2-BD59-A6C34878D82A}">
                    <a16:rowId xmlns:a16="http://schemas.microsoft.com/office/drawing/2014/main" val="2736639615"/>
                  </a:ext>
                </a:extLst>
              </a:tr>
            </a:tbl>
          </a:graphicData>
        </a:graphic>
      </p:graphicFrame>
      <p:sp>
        <p:nvSpPr>
          <p:cNvPr id="4" name="Text Placeholder 3">
            <a:extLst>
              <a:ext uri="{FF2B5EF4-FFF2-40B4-BE49-F238E27FC236}">
                <a16:creationId xmlns:a16="http://schemas.microsoft.com/office/drawing/2014/main" id="{F35D7C79-62E3-4B41-88F6-6127A8E23352}"/>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2598300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C5C94-7D45-4D3A-9BCB-6F66109FD085}"/>
              </a:ext>
            </a:extLst>
          </p:cNvPr>
          <p:cNvSpPr>
            <a:spLocks noGrp="1"/>
          </p:cNvSpPr>
          <p:nvPr>
            <p:ph type="title"/>
          </p:nvPr>
        </p:nvSpPr>
        <p:spPr/>
        <p:txBody>
          <a:bodyPr/>
          <a:lstStyle/>
          <a:p>
            <a:r>
              <a:rPr lang="en-US"/>
              <a:t>Instagram Stories Table | 2 profiles - 20 of 26</a:t>
            </a:r>
          </a:p>
        </p:txBody>
      </p:sp>
      <p:graphicFrame>
        <p:nvGraphicFramePr>
          <p:cNvPr id="5" name="Table Placeholder 4">
            <a:extLst>
              <a:ext uri="{FF2B5EF4-FFF2-40B4-BE49-F238E27FC236}">
                <a16:creationId xmlns:a16="http://schemas.microsoft.com/office/drawing/2014/main" id="{2CDFB361-BB63-4BD0-8F71-4B8E0C1F7FBC}"/>
              </a:ext>
            </a:extLst>
          </p:cNvPr>
          <p:cNvGraphicFramePr>
            <a:graphicFrameLocks noGrp="1"/>
          </p:cNvGraphicFramePr>
          <p:nvPr>
            <p:ph type="tbl" sz="quarter" idx="13"/>
            <p:extLst>
              <p:ext uri="{D42A27DB-BD31-4B8C-83A1-F6EECF244321}">
                <p14:modId xmlns:p14="http://schemas.microsoft.com/office/powerpoint/2010/main" val="694351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341177187"/>
                    </a:ext>
                  </a:extLst>
                </a:gridCol>
                <a:gridCol w="493776">
                  <a:extLst>
                    <a:ext uri="{9D8B030D-6E8A-4147-A177-3AD203B41FA5}">
                      <a16:colId xmlns:a16="http://schemas.microsoft.com/office/drawing/2014/main" val="1746562308"/>
                    </a:ext>
                  </a:extLst>
                </a:gridCol>
                <a:gridCol w="658368">
                  <a:extLst>
                    <a:ext uri="{9D8B030D-6E8A-4147-A177-3AD203B41FA5}">
                      <a16:colId xmlns:a16="http://schemas.microsoft.com/office/drawing/2014/main" val="3431108559"/>
                    </a:ext>
                  </a:extLst>
                </a:gridCol>
                <a:gridCol w="740664">
                  <a:extLst>
                    <a:ext uri="{9D8B030D-6E8A-4147-A177-3AD203B41FA5}">
                      <a16:colId xmlns:a16="http://schemas.microsoft.com/office/drawing/2014/main" val="29447840"/>
                    </a:ext>
                  </a:extLst>
                </a:gridCol>
                <a:gridCol w="246888">
                  <a:extLst>
                    <a:ext uri="{9D8B030D-6E8A-4147-A177-3AD203B41FA5}">
                      <a16:colId xmlns:a16="http://schemas.microsoft.com/office/drawing/2014/main" val="3627861987"/>
                    </a:ext>
                  </a:extLst>
                </a:gridCol>
                <a:gridCol w="246888">
                  <a:extLst>
                    <a:ext uri="{9D8B030D-6E8A-4147-A177-3AD203B41FA5}">
                      <a16:colId xmlns:a16="http://schemas.microsoft.com/office/drawing/2014/main" val="3587449297"/>
                    </a:ext>
                  </a:extLst>
                </a:gridCol>
                <a:gridCol w="246888">
                  <a:extLst>
                    <a:ext uri="{9D8B030D-6E8A-4147-A177-3AD203B41FA5}">
                      <a16:colId xmlns:a16="http://schemas.microsoft.com/office/drawing/2014/main" val="1663606217"/>
                    </a:ext>
                  </a:extLst>
                </a:gridCol>
                <a:gridCol w="246888">
                  <a:extLst>
                    <a:ext uri="{9D8B030D-6E8A-4147-A177-3AD203B41FA5}">
                      <a16:colId xmlns:a16="http://schemas.microsoft.com/office/drawing/2014/main" val="3922547105"/>
                    </a:ext>
                  </a:extLst>
                </a:gridCol>
                <a:gridCol w="246888">
                  <a:extLst>
                    <a:ext uri="{9D8B030D-6E8A-4147-A177-3AD203B41FA5}">
                      <a16:colId xmlns:a16="http://schemas.microsoft.com/office/drawing/2014/main" val="2215086249"/>
                    </a:ext>
                  </a:extLst>
                </a:gridCol>
                <a:gridCol w="246888">
                  <a:extLst>
                    <a:ext uri="{9D8B030D-6E8A-4147-A177-3AD203B41FA5}">
                      <a16:colId xmlns:a16="http://schemas.microsoft.com/office/drawing/2014/main" val="2106733918"/>
                    </a:ext>
                  </a:extLst>
                </a:gridCol>
                <a:gridCol w="246888">
                  <a:extLst>
                    <a:ext uri="{9D8B030D-6E8A-4147-A177-3AD203B41FA5}">
                      <a16:colId xmlns:a16="http://schemas.microsoft.com/office/drawing/2014/main" val="950661580"/>
                    </a:ext>
                  </a:extLst>
                </a:gridCol>
                <a:gridCol w="246888">
                  <a:extLst>
                    <a:ext uri="{9D8B030D-6E8A-4147-A177-3AD203B41FA5}">
                      <a16:colId xmlns:a16="http://schemas.microsoft.com/office/drawing/2014/main" val="1278527222"/>
                    </a:ext>
                  </a:extLst>
                </a:gridCol>
                <a:gridCol w="246888">
                  <a:extLst>
                    <a:ext uri="{9D8B030D-6E8A-4147-A177-3AD203B41FA5}">
                      <a16:colId xmlns:a16="http://schemas.microsoft.com/office/drawing/2014/main" val="1592096247"/>
                    </a:ext>
                  </a:extLst>
                </a:gridCol>
                <a:gridCol w="246888">
                  <a:extLst>
                    <a:ext uri="{9D8B030D-6E8A-4147-A177-3AD203B41FA5}">
                      <a16:colId xmlns:a16="http://schemas.microsoft.com/office/drawing/2014/main" val="3870212583"/>
                    </a:ext>
                  </a:extLst>
                </a:gridCol>
                <a:gridCol w="246888">
                  <a:extLst>
                    <a:ext uri="{9D8B030D-6E8A-4147-A177-3AD203B41FA5}">
                      <a16:colId xmlns:a16="http://schemas.microsoft.com/office/drawing/2014/main" val="148783247"/>
                    </a:ext>
                  </a:extLst>
                </a:gridCol>
                <a:gridCol w="246888">
                  <a:extLst>
                    <a:ext uri="{9D8B030D-6E8A-4147-A177-3AD203B41FA5}">
                      <a16:colId xmlns:a16="http://schemas.microsoft.com/office/drawing/2014/main" val="1137897473"/>
                    </a:ext>
                  </a:extLst>
                </a:gridCol>
                <a:gridCol w="246888">
                  <a:extLst>
                    <a:ext uri="{9D8B030D-6E8A-4147-A177-3AD203B41FA5}">
                      <a16:colId xmlns:a16="http://schemas.microsoft.com/office/drawing/2014/main" val="577061975"/>
                    </a:ext>
                  </a:extLst>
                </a:gridCol>
                <a:gridCol w="246888">
                  <a:extLst>
                    <a:ext uri="{9D8B030D-6E8A-4147-A177-3AD203B41FA5}">
                      <a16:colId xmlns:a16="http://schemas.microsoft.com/office/drawing/2014/main" val="1352124594"/>
                    </a:ext>
                  </a:extLst>
                </a:gridCol>
                <a:gridCol w="246888">
                  <a:extLst>
                    <a:ext uri="{9D8B030D-6E8A-4147-A177-3AD203B41FA5}">
                      <a16:colId xmlns:a16="http://schemas.microsoft.com/office/drawing/2014/main" val="3685338494"/>
                    </a:ext>
                  </a:extLst>
                </a:gridCol>
                <a:gridCol w="246888">
                  <a:extLst>
                    <a:ext uri="{9D8B030D-6E8A-4147-A177-3AD203B41FA5}">
                      <a16:colId xmlns:a16="http://schemas.microsoft.com/office/drawing/2014/main" val="3006675271"/>
                    </a:ext>
                  </a:extLst>
                </a:gridCol>
                <a:gridCol w="246888">
                  <a:extLst>
                    <a:ext uri="{9D8B030D-6E8A-4147-A177-3AD203B41FA5}">
                      <a16:colId xmlns:a16="http://schemas.microsoft.com/office/drawing/2014/main" val="1155980145"/>
                    </a:ext>
                  </a:extLst>
                </a:gridCol>
                <a:gridCol w="246888">
                  <a:extLst>
                    <a:ext uri="{9D8B030D-6E8A-4147-A177-3AD203B41FA5}">
                      <a16:colId xmlns:a16="http://schemas.microsoft.com/office/drawing/2014/main" val="614376448"/>
                    </a:ext>
                  </a:extLst>
                </a:gridCol>
                <a:gridCol w="246888">
                  <a:extLst>
                    <a:ext uri="{9D8B030D-6E8A-4147-A177-3AD203B41FA5}">
                      <a16:colId xmlns:a16="http://schemas.microsoft.com/office/drawing/2014/main" val="3432987031"/>
                    </a:ext>
                  </a:extLst>
                </a:gridCol>
                <a:gridCol w="246888">
                  <a:extLst>
                    <a:ext uri="{9D8B030D-6E8A-4147-A177-3AD203B41FA5}">
                      <a16:colId xmlns:a16="http://schemas.microsoft.com/office/drawing/2014/main" val="2205567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796829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10:52:29</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https://quintly-image-storage.s3.amazonaws.com/0f79d32d6913339729faf963b193e313/5fdfc83b947ee9f47dc68947c7b23f29.jpg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
preciousmuir
Barbie
Location:
Event
Juwellery:
Bag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0.9906 %</a:t>
                      </a:r>
                    </a:p>
                  </a:txBody>
                  <a:tcPr/>
                </a:tc>
                <a:extLst>
                  <a:ext uri="{0D108BD9-81ED-4DB2-BD59-A6C34878D82A}">
                    <a16:rowId xmlns:a16="http://schemas.microsoft.com/office/drawing/2014/main" val="661897694"/>
                  </a:ext>
                </a:extLst>
              </a:tr>
            </a:tbl>
          </a:graphicData>
        </a:graphic>
      </p:graphicFrame>
      <p:sp>
        <p:nvSpPr>
          <p:cNvPr id="4" name="Text Placeholder 3">
            <a:extLst>
              <a:ext uri="{FF2B5EF4-FFF2-40B4-BE49-F238E27FC236}">
                <a16:creationId xmlns:a16="http://schemas.microsoft.com/office/drawing/2014/main" id="{35645E17-9751-4950-AECC-59311A5A932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8344732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82124-E3A0-40AC-9CCD-A174D4AB32AE}"/>
              </a:ext>
            </a:extLst>
          </p:cNvPr>
          <p:cNvSpPr>
            <a:spLocks noGrp="1"/>
          </p:cNvSpPr>
          <p:nvPr>
            <p:ph type="title"/>
          </p:nvPr>
        </p:nvSpPr>
        <p:spPr/>
        <p:txBody>
          <a:bodyPr/>
          <a:lstStyle/>
          <a:p>
            <a:r>
              <a:rPr lang="en-US"/>
              <a:t>Instagram Stories Table | 2 profiles - 21 of 26</a:t>
            </a:r>
          </a:p>
        </p:txBody>
      </p:sp>
      <p:graphicFrame>
        <p:nvGraphicFramePr>
          <p:cNvPr id="5" name="Table Placeholder 4">
            <a:extLst>
              <a:ext uri="{FF2B5EF4-FFF2-40B4-BE49-F238E27FC236}">
                <a16:creationId xmlns:a16="http://schemas.microsoft.com/office/drawing/2014/main" id="{57F9283F-F828-4E14-938D-92E384955B04}"/>
              </a:ext>
            </a:extLst>
          </p:cNvPr>
          <p:cNvGraphicFramePr>
            <a:graphicFrameLocks noGrp="1"/>
          </p:cNvGraphicFramePr>
          <p:nvPr>
            <p:ph type="tbl" sz="quarter" idx="13"/>
            <p:extLst>
              <p:ext uri="{D42A27DB-BD31-4B8C-83A1-F6EECF244321}">
                <p14:modId xmlns:p14="http://schemas.microsoft.com/office/powerpoint/2010/main" val="4241553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346277186"/>
                    </a:ext>
                  </a:extLst>
                </a:gridCol>
                <a:gridCol w="493776">
                  <a:extLst>
                    <a:ext uri="{9D8B030D-6E8A-4147-A177-3AD203B41FA5}">
                      <a16:colId xmlns:a16="http://schemas.microsoft.com/office/drawing/2014/main" val="4003631415"/>
                    </a:ext>
                  </a:extLst>
                </a:gridCol>
                <a:gridCol w="658368">
                  <a:extLst>
                    <a:ext uri="{9D8B030D-6E8A-4147-A177-3AD203B41FA5}">
                      <a16:colId xmlns:a16="http://schemas.microsoft.com/office/drawing/2014/main" val="610077695"/>
                    </a:ext>
                  </a:extLst>
                </a:gridCol>
                <a:gridCol w="740664">
                  <a:extLst>
                    <a:ext uri="{9D8B030D-6E8A-4147-A177-3AD203B41FA5}">
                      <a16:colId xmlns:a16="http://schemas.microsoft.com/office/drawing/2014/main" val="3750457342"/>
                    </a:ext>
                  </a:extLst>
                </a:gridCol>
                <a:gridCol w="246888">
                  <a:extLst>
                    <a:ext uri="{9D8B030D-6E8A-4147-A177-3AD203B41FA5}">
                      <a16:colId xmlns:a16="http://schemas.microsoft.com/office/drawing/2014/main" val="2600489569"/>
                    </a:ext>
                  </a:extLst>
                </a:gridCol>
                <a:gridCol w="246888">
                  <a:extLst>
                    <a:ext uri="{9D8B030D-6E8A-4147-A177-3AD203B41FA5}">
                      <a16:colId xmlns:a16="http://schemas.microsoft.com/office/drawing/2014/main" val="4224258488"/>
                    </a:ext>
                  </a:extLst>
                </a:gridCol>
                <a:gridCol w="246888">
                  <a:extLst>
                    <a:ext uri="{9D8B030D-6E8A-4147-A177-3AD203B41FA5}">
                      <a16:colId xmlns:a16="http://schemas.microsoft.com/office/drawing/2014/main" val="438941475"/>
                    </a:ext>
                  </a:extLst>
                </a:gridCol>
                <a:gridCol w="246888">
                  <a:extLst>
                    <a:ext uri="{9D8B030D-6E8A-4147-A177-3AD203B41FA5}">
                      <a16:colId xmlns:a16="http://schemas.microsoft.com/office/drawing/2014/main" val="1362659020"/>
                    </a:ext>
                  </a:extLst>
                </a:gridCol>
                <a:gridCol w="246888">
                  <a:extLst>
                    <a:ext uri="{9D8B030D-6E8A-4147-A177-3AD203B41FA5}">
                      <a16:colId xmlns:a16="http://schemas.microsoft.com/office/drawing/2014/main" val="3297467291"/>
                    </a:ext>
                  </a:extLst>
                </a:gridCol>
                <a:gridCol w="246888">
                  <a:extLst>
                    <a:ext uri="{9D8B030D-6E8A-4147-A177-3AD203B41FA5}">
                      <a16:colId xmlns:a16="http://schemas.microsoft.com/office/drawing/2014/main" val="4083360557"/>
                    </a:ext>
                  </a:extLst>
                </a:gridCol>
                <a:gridCol w="246888">
                  <a:extLst>
                    <a:ext uri="{9D8B030D-6E8A-4147-A177-3AD203B41FA5}">
                      <a16:colId xmlns:a16="http://schemas.microsoft.com/office/drawing/2014/main" val="619345104"/>
                    </a:ext>
                  </a:extLst>
                </a:gridCol>
                <a:gridCol w="246888">
                  <a:extLst>
                    <a:ext uri="{9D8B030D-6E8A-4147-A177-3AD203B41FA5}">
                      <a16:colId xmlns:a16="http://schemas.microsoft.com/office/drawing/2014/main" val="108981067"/>
                    </a:ext>
                  </a:extLst>
                </a:gridCol>
                <a:gridCol w="246888">
                  <a:extLst>
                    <a:ext uri="{9D8B030D-6E8A-4147-A177-3AD203B41FA5}">
                      <a16:colId xmlns:a16="http://schemas.microsoft.com/office/drawing/2014/main" val="3110965042"/>
                    </a:ext>
                  </a:extLst>
                </a:gridCol>
                <a:gridCol w="246888">
                  <a:extLst>
                    <a:ext uri="{9D8B030D-6E8A-4147-A177-3AD203B41FA5}">
                      <a16:colId xmlns:a16="http://schemas.microsoft.com/office/drawing/2014/main" val="3958935279"/>
                    </a:ext>
                  </a:extLst>
                </a:gridCol>
                <a:gridCol w="246888">
                  <a:extLst>
                    <a:ext uri="{9D8B030D-6E8A-4147-A177-3AD203B41FA5}">
                      <a16:colId xmlns:a16="http://schemas.microsoft.com/office/drawing/2014/main" val="591821192"/>
                    </a:ext>
                  </a:extLst>
                </a:gridCol>
                <a:gridCol w="246888">
                  <a:extLst>
                    <a:ext uri="{9D8B030D-6E8A-4147-A177-3AD203B41FA5}">
                      <a16:colId xmlns:a16="http://schemas.microsoft.com/office/drawing/2014/main" val="1327622895"/>
                    </a:ext>
                  </a:extLst>
                </a:gridCol>
                <a:gridCol w="246888">
                  <a:extLst>
                    <a:ext uri="{9D8B030D-6E8A-4147-A177-3AD203B41FA5}">
                      <a16:colId xmlns:a16="http://schemas.microsoft.com/office/drawing/2014/main" val="4187484835"/>
                    </a:ext>
                  </a:extLst>
                </a:gridCol>
                <a:gridCol w="246888">
                  <a:extLst>
                    <a:ext uri="{9D8B030D-6E8A-4147-A177-3AD203B41FA5}">
                      <a16:colId xmlns:a16="http://schemas.microsoft.com/office/drawing/2014/main" val="422537236"/>
                    </a:ext>
                  </a:extLst>
                </a:gridCol>
                <a:gridCol w="246888">
                  <a:extLst>
                    <a:ext uri="{9D8B030D-6E8A-4147-A177-3AD203B41FA5}">
                      <a16:colId xmlns:a16="http://schemas.microsoft.com/office/drawing/2014/main" val="4267913331"/>
                    </a:ext>
                  </a:extLst>
                </a:gridCol>
                <a:gridCol w="246888">
                  <a:extLst>
                    <a:ext uri="{9D8B030D-6E8A-4147-A177-3AD203B41FA5}">
                      <a16:colId xmlns:a16="http://schemas.microsoft.com/office/drawing/2014/main" val="2486823555"/>
                    </a:ext>
                  </a:extLst>
                </a:gridCol>
                <a:gridCol w="246888">
                  <a:extLst>
                    <a:ext uri="{9D8B030D-6E8A-4147-A177-3AD203B41FA5}">
                      <a16:colId xmlns:a16="http://schemas.microsoft.com/office/drawing/2014/main" val="930091344"/>
                    </a:ext>
                  </a:extLst>
                </a:gridCol>
                <a:gridCol w="246888">
                  <a:extLst>
                    <a:ext uri="{9D8B030D-6E8A-4147-A177-3AD203B41FA5}">
                      <a16:colId xmlns:a16="http://schemas.microsoft.com/office/drawing/2014/main" val="2924619248"/>
                    </a:ext>
                  </a:extLst>
                </a:gridCol>
                <a:gridCol w="246888">
                  <a:extLst>
                    <a:ext uri="{9D8B030D-6E8A-4147-A177-3AD203B41FA5}">
                      <a16:colId xmlns:a16="http://schemas.microsoft.com/office/drawing/2014/main" val="3856544067"/>
                    </a:ext>
                  </a:extLst>
                </a:gridCol>
                <a:gridCol w="246888">
                  <a:extLst>
                    <a:ext uri="{9D8B030D-6E8A-4147-A177-3AD203B41FA5}">
                      <a16:colId xmlns:a16="http://schemas.microsoft.com/office/drawing/2014/main" val="3487353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51778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10:52:09</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https://quintly-image-storage.s3.amazonaws.com/0f79d32d6913339729faf963b193e313/3d5ea05a07050bf6b96cf61e4deba361.jpg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
@lucky8pr
preciousmuir
@emmagibbonsart
@gonerogueldn
@melondonhotel
AMAZING!
@me by melia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0.9469 %</a:t>
                      </a:r>
                    </a:p>
                  </a:txBody>
                  <a:tcPr/>
                </a:tc>
                <a:extLst>
                  <a:ext uri="{0D108BD9-81ED-4DB2-BD59-A6C34878D82A}">
                    <a16:rowId xmlns:a16="http://schemas.microsoft.com/office/drawing/2014/main" val="2980400489"/>
                  </a:ext>
                </a:extLst>
              </a:tr>
            </a:tbl>
          </a:graphicData>
        </a:graphic>
      </p:graphicFrame>
      <p:sp>
        <p:nvSpPr>
          <p:cNvPr id="4" name="Text Placeholder 3">
            <a:extLst>
              <a:ext uri="{FF2B5EF4-FFF2-40B4-BE49-F238E27FC236}">
                <a16:creationId xmlns:a16="http://schemas.microsoft.com/office/drawing/2014/main" id="{3A88C03E-E9D4-478B-92BC-D222684782CD}"/>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2649016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704F-94D5-4E28-B40A-51C11C872F65}"/>
              </a:ext>
            </a:extLst>
          </p:cNvPr>
          <p:cNvSpPr>
            <a:spLocks noGrp="1"/>
          </p:cNvSpPr>
          <p:nvPr>
            <p:ph type="title"/>
          </p:nvPr>
        </p:nvSpPr>
        <p:spPr/>
        <p:txBody>
          <a:bodyPr/>
          <a:lstStyle/>
          <a:p>
            <a:r>
              <a:rPr lang="en-US"/>
              <a:t>Instagram Stories Table | 2 profiles - 22 of 26</a:t>
            </a:r>
          </a:p>
        </p:txBody>
      </p:sp>
      <p:graphicFrame>
        <p:nvGraphicFramePr>
          <p:cNvPr id="5" name="Table Placeholder 4">
            <a:extLst>
              <a:ext uri="{FF2B5EF4-FFF2-40B4-BE49-F238E27FC236}">
                <a16:creationId xmlns:a16="http://schemas.microsoft.com/office/drawing/2014/main" id="{60079E91-F00B-401A-8122-03C8C62F9C2D}"/>
              </a:ext>
            </a:extLst>
          </p:cNvPr>
          <p:cNvGraphicFramePr>
            <a:graphicFrameLocks noGrp="1"/>
          </p:cNvGraphicFramePr>
          <p:nvPr>
            <p:ph type="tbl" sz="quarter" idx="13"/>
            <p:extLst>
              <p:ext uri="{D42A27DB-BD31-4B8C-83A1-F6EECF244321}">
                <p14:modId xmlns:p14="http://schemas.microsoft.com/office/powerpoint/2010/main" val="3467997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99818800"/>
                    </a:ext>
                  </a:extLst>
                </a:gridCol>
                <a:gridCol w="493776">
                  <a:extLst>
                    <a:ext uri="{9D8B030D-6E8A-4147-A177-3AD203B41FA5}">
                      <a16:colId xmlns:a16="http://schemas.microsoft.com/office/drawing/2014/main" val="470169698"/>
                    </a:ext>
                  </a:extLst>
                </a:gridCol>
                <a:gridCol w="658368">
                  <a:extLst>
                    <a:ext uri="{9D8B030D-6E8A-4147-A177-3AD203B41FA5}">
                      <a16:colId xmlns:a16="http://schemas.microsoft.com/office/drawing/2014/main" val="3123895192"/>
                    </a:ext>
                  </a:extLst>
                </a:gridCol>
                <a:gridCol w="740664">
                  <a:extLst>
                    <a:ext uri="{9D8B030D-6E8A-4147-A177-3AD203B41FA5}">
                      <a16:colId xmlns:a16="http://schemas.microsoft.com/office/drawing/2014/main" val="263897642"/>
                    </a:ext>
                  </a:extLst>
                </a:gridCol>
                <a:gridCol w="246888">
                  <a:extLst>
                    <a:ext uri="{9D8B030D-6E8A-4147-A177-3AD203B41FA5}">
                      <a16:colId xmlns:a16="http://schemas.microsoft.com/office/drawing/2014/main" val="3259478655"/>
                    </a:ext>
                  </a:extLst>
                </a:gridCol>
                <a:gridCol w="246888">
                  <a:extLst>
                    <a:ext uri="{9D8B030D-6E8A-4147-A177-3AD203B41FA5}">
                      <a16:colId xmlns:a16="http://schemas.microsoft.com/office/drawing/2014/main" val="4122649441"/>
                    </a:ext>
                  </a:extLst>
                </a:gridCol>
                <a:gridCol w="246888">
                  <a:extLst>
                    <a:ext uri="{9D8B030D-6E8A-4147-A177-3AD203B41FA5}">
                      <a16:colId xmlns:a16="http://schemas.microsoft.com/office/drawing/2014/main" val="3960345554"/>
                    </a:ext>
                  </a:extLst>
                </a:gridCol>
                <a:gridCol w="246888">
                  <a:extLst>
                    <a:ext uri="{9D8B030D-6E8A-4147-A177-3AD203B41FA5}">
                      <a16:colId xmlns:a16="http://schemas.microsoft.com/office/drawing/2014/main" val="2051345031"/>
                    </a:ext>
                  </a:extLst>
                </a:gridCol>
                <a:gridCol w="246888">
                  <a:extLst>
                    <a:ext uri="{9D8B030D-6E8A-4147-A177-3AD203B41FA5}">
                      <a16:colId xmlns:a16="http://schemas.microsoft.com/office/drawing/2014/main" val="2100442740"/>
                    </a:ext>
                  </a:extLst>
                </a:gridCol>
                <a:gridCol w="246888">
                  <a:extLst>
                    <a:ext uri="{9D8B030D-6E8A-4147-A177-3AD203B41FA5}">
                      <a16:colId xmlns:a16="http://schemas.microsoft.com/office/drawing/2014/main" val="4247431423"/>
                    </a:ext>
                  </a:extLst>
                </a:gridCol>
                <a:gridCol w="246888">
                  <a:extLst>
                    <a:ext uri="{9D8B030D-6E8A-4147-A177-3AD203B41FA5}">
                      <a16:colId xmlns:a16="http://schemas.microsoft.com/office/drawing/2014/main" val="2015611311"/>
                    </a:ext>
                  </a:extLst>
                </a:gridCol>
                <a:gridCol w="246888">
                  <a:extLst>
                    <a:ext uri="{9D8B030D-6E8A-4147-A177-3AD203B41FA5}">
                      <a16:colId xmlns:a16="http://schemas.microsoft.com/office/drawing/2014/main" val="2950027096"/>
                    </a:ext>
                  </a:extLst>
                </a:gridCol>
                <a:gridCol w="246888">
                  <a:extLst>
                    <a:ext uri="{9D8B030D-6E8A-4147-A177-3AD203B41FA5}">
                      <a16:colId xmlns:a16="http://schemas.microsoft.com/office/drawing/2014/main" val="4057681497"/>
                    </a:ext>
                  </a:extLst>
                </a:gridCol>
                <a:gridCol w="246888">
                  <a:extLst>
                    <a:ext uri="{9D8B030D-6E8A-4147-A177-3AD203B41FA5}">
                      <a16:colId xmlns:a16="http://schemas.microsoft.com/office/drawing/2014/main" val="824398153"/>
                    </a:ext>
                  </a:extLst>
                </a:gridCol>
                <a:gridCol w="246888">
                  <a:extLst>
                    <a:ext uri="{9D8B030D-6E8A-4147-A177-3AD203B41FA5}">
                      <a16:colId xmlns:a16="http://schemas.microsoft.com/office/drawing/2014/main" val="4248405548"/>
                    </a:ext>
                  </a:extLst>
                </a:gridCol>
                <a:gridCol w="246888">
                  <a:extLst>
                    <a:ext uri="{9D8B030D-6E8A-4147-A177-3AD203B41FA5}">
                      <a16:colId xmlns:a16="http://schemas.microsoft.com/office/drawing/2014/main" val="3415531883"/>
                    </a:ext>
                  </a:extLst>
                </a:gridCol>
                <a:gridCol w="246888">
                  <a:extLst>
                    <a:ext uri="{9D8B030D-6E8A-4147-A177-3AD203B41FA5}">
                      <a16:colId xmlns:a16="http://schemas.microsoft.com/office/drawing/2014/main" val="2825113752"/>
                    </a:ext>
                  </a:extLst>
                </a:gridCol>
                <a:gridCol w="246888">
                  <a:extLst>
                    <a:ext uri="{9D8B030D-6E8A-4147-A177-3AD203B41FA5}">
                      <a16:colId xmlns:a16="http://schemas.microsoft.com/office/drawing/2014/main" val="1994986536"/>
                    </a:ext>
                  </a:extLst>
                </a:gridCol>
                <a:gridCol w="246888">
                  <a:extLst>
                    <a:ext uri="{9D8B030D-6E8A-4147-A177-3AD203B41FA5}">
                      <a16:colId xmlns:a16="http://schemas.microsoft.com/office/drawing/2014/main" val="4221743136"/>
                    </a:ext>
                  </a:extLst>
                </a:gridCol>
                <a:gridCol w="246888">
                  <a:extLst>
                    <a:ext uri="{9D8B030D-6E8A-4147-A177-3AD203B41FA5}">
                      <a16:colId xmlns:a16="http://schemas.microsoft.com/office/drawing/2014/main" val="336293906"/>
                    </a:ext>
                  </a:extLst>
                </a:gridCol>
                <a:gridCol w="246888">
                  <a:extLst>
                    <a:ext uri="{9D8B030D-6E8A-4147-A177-3AD203B41FA5}">
                      <a16:colId xmlns:a16="http://schemas.microsoft.com/office/drawing/2014/main" val="1089520995"/>
                    </a:ext>
                  </a:extLst>
                </a:gridCol>
                <a:gridCol w="246888">
                  <a:extLst>
                    <a:ext uri="{9D8B030D-6E8A-4147-A177-3AD203B41FA5}">
                      <a16:colId xmlns:a16="http://schemas.microsoft.com/office/drawing/2014/main" val="1614227859"/>
                    </a:ext>
                  </a:extLst>
                </a:gridCol>
                <a:gridCol w="246888">
                  <a:extLst>
                    <a:ext uri="{9D8B030D-6E8A-4147-A177-3AD203B41FA5}">
                      <a16:colId xmlns:a16="http://schemas.microsoft.com/office/drawing/2014/main" val="1167593767"/>
                    </a:ext>
                  </a:extLst>
                </a:gridCol>
                <a:gridCol w="246888">
                  <a:extLst>
                    <a:ext uri="{9D8B030D-6E8A-4147-A177-3AD203B41FA5}">
                      <a16:colId xmlns:a16="http://schemas.microsoft.com/office/drawing/2014/main" val="1776822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9969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- 2023-06-30 10:51:43</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https://quintly-image-storage.s3.amazonaws.com/0f79d32d6913339729faf963b193e313/0cfdc14e432aee57a26fbbc8ebca55e4.jpg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 Invite
@lucky8pr
preciousmuir
Emma
ME LONDON
@emmagibbonsart
@melondonhotel
@me
@gonerogueldn
@melondonhotel
@preciousmuir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0.7841 %</a:t>
                      </a:r>
                    </a:p>
                  </a:txBody>
                  <a:tcPr/>
                </a:tc>
                <a:extLst>
                  <a:ext uri="{0D108BD9-81ED-4DB2-BD59-A6C34878D82A}">
                    <a16:rowId xmlns:a16="http://schemas.microsoft.com/office/drawing/2014/main" val="1118889182"/>
                  </a:ext>
                </a:extLst>
              </a:tr>
            </a:tbl>
          </a:graphicData>
        </a:graphic>
      </p:graphicFrame>
      <p:sp>
        <p:nvSpPr>
          <p:cNvPr id="4" name="Text Placeholder 3">
            <a:extLst>
              <a:ext uri="{FF2B5EF4-FFF2-40B4-BE49-F238E27FC236}">
                <a16:creationId xmlns:a16="http://schemas.microsoft.com/office/drawing/2014/main" id="{F682E141-5BFD-4435-B8E9-831157103746}"/>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9736980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4C3C6-5872-4207-84ED-5D0F7B61C9D0}"/>
              </a:ext>
            </a:extLst>
          </p:cNvPr>
          <p:cNvSpPr>
            <a:spLocks noGrp="1"/>
          </p:cNvSpPr>
          <p:nvPr>
            <p:ph type="title"/>
          </p:nvPr>
        </p:nvSpPr>
        <p:spPr/>
        <p:txBody>
          <a:bodyPr/>
          <a:lstStyle/>
          <a:p>
            <a:r>
              <a:rPr lang="en-US"/>
              <a:t>Instagram Stories Table | 2 profiles - 23 of 26</a:t>
            </a:r>
          </a:p>
        </p:txBody>
      </p:sp>
      <p:graphicFrame>
        <p:nvGraphicFramePr>
          <p:cNvPr id="5" name="Table Placeholder 4">
            <a:extLst>
              <a:ext uri="{FF2B5EF4-FFF2-40B4-BE49-F238E27FC236}">
                <a16:creationId xmlns:a16="http://schemas.microsoft.com/office/drawing/2014/main" id="{5C9D9235-1C3D-46E3-A042-37B6837BF735}"/>
              </a:ext>
            </a:extLst>
          </p:cNvPr>
          <p:cNvGraphicFramePr>
            <a:graphicFrameLocks noGrp="1"/>
          </p:cNvGraphicFramePr>
          <p:nvPr>
            <p:ph type="tbl" sz="quarter" idx="13"/>
            <p:extLst>
              <p:ext uri="{D42A27DB-BD31-4B8C-83A1-F6EECF244321}">
                <p14:modId xmlns:p14="http://schemas.microsoft.com/office/powerpoint/2010/main" val="1934711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67680140"/>
                    </a:ext>
                  </a:extLst>
                </a:gridCol>
                <a:gridCol w="493776">
                  <a:extLst>
                    <a:ext uri="{9D8B030D-6E8A-4147-A177-3AD203B41FA5}">
                      <a16:colId xmlns:a16="http://schemas.microsoft.com/office/drawing/2014/main" val="253795702"/>
                    </a:ext>
                  </a:extLst>
                </a:gridCol>
                <a:gridCol w="658368">
                  <a:extLst>
                    <a:ext uri="{9D8B030D-6E8A-4147-A177-3AD203B41FA5}">
                      <a16:colId xmlns:a16="http://schemas.microsoft.com/office/drawing/2014/main" val="2690632480"/>
                    </a:ext>
                  </a:extLst>
                </a:gridCol>
                <a:gridCol w="740664">
                  <a:extLst>
                    <a:ext uri="{9D8B030D-6E8A-4147-A177-3AD203B41FA5}">
                      <a16:colId xmlns:a16="http://schemas.microsoft.com/office/drawing/2014/main" val="1145575626"/>
                    </a:ext>
                  </a:extLst>
                </a:gridCol>
                <a:gridCol w="246888">
                  <a:extLst>
                    <a:ext uri="{9D8B030D-6E8A-4147-A177-3AD203B41FA5}">
                      <a16:colId xmlns:a16="http://schemas.microsoft.com/office/drawing/2014/main" val="443475519"/>
                    </a:ext>
                  </a:extLst>
                </a:gridCol>
                <a:gridCol w="246888">
                  <a:extLst>
                    <a:ext uri="{9D8B030D-6E8A-4147-A177-3AD203B41FA5}">
                      <a16:colId xmlns:a16="http://schemas.microsoft.com/office/drawing/2014/main" val="2917314856"/>
                    </a:ext>
                  </a:extLst>
                </a:gridCol>
                <a:gridCol w="246888">
                  <a:extLst>
                    <a:ext uri="{9D8B030D-6E8A-4147-A177-3AD203B41FA5}">
                      <a16:colId xmlns:a16="http://schemas.microsoft.com/office/drawing/2014/main" val="2769333366"/>
                    </a:ext>
                  </a:extLst>
                </a:gridCol>
                <a:gridCol w="246888">
                  <a:extLst>
                    <a:ext uri="{9D8B030D-6E8A-4147-A177-3AD203B41FA5}">
                      <a16:colId xmlns:a16="http://schemas.microsoft.com/office/drawing/2014/main" val="357939242"/>
                    </a:ext>
                  </a:extLst>
                </a:gridCol>
                <a:gridCol w="246888">
                  <a:extLst>
                    <a:ext uri="{9D8B030D-6E8A-4147-A177-3AD203B41FA5}">
                      <a16:colId xmlns:a16="http://schemas.microsoft.com/office/drawing/2014/main" val="412502780"/>
                    </a:ext>
                  </a:extLst>
                </a:gridCol>
                <a:gridCol w="246888">
                  <a:extLst>
                    <a:ext uri="{9D8B030D-6E8A-4147-A177-3AD203B41FA5}">
                      <a16:colId xmlns:a16="http://schemas.microsoft.com/office/drawing/2014/main" val="3965678619"/>
                    </a:ext>
                  </a:extLst>
                </a:gridCol>
                <a:gridCol w="246888">
                  <a:extLst>
                    <a:ext uri="{9D8B030D-6E8A-4147-A177-3AD203B41FA5}">
                      <a16:colId xmlns:a16="http://schemas.microsoft.com/office/drawing/2014/main" val="2907898912"/>
                    </a:ext>
                  </a:extLst>
                </a:gridCol>
                <a:gridCol w="246888">
                  <a:extLst>
                    <a:ext uri="{9D8B030D-6E8A-4147-A177-3AD203B41FA5}">
                      <a16:colId xmlns:a16="http://schemas.microsoft.com/office/drawing/2014/main" val="2924695662"/>
                    </a:ext>
                  </a:extLst>
                </a:gridCol>
                <a:gridCol w="246888">
                  <a:extLst>
                    <a:ext uri="{9D8B030D-6E8A-4147-A177-3AD203B41FA5}">
                      <a16:colId xmlns:a16="http://schemas.microsoft.com/office/drawing/2014/main" val="3208057684"/>
                    </a:ext>
                  </a:extLst>
                </a:gridCol>
                <a:gridCol w="246888">
                  <a:extLst>
                    <a:ext uri="{9D8B030D-6E8A-4147-A177-3AD203B41FA5}">
                      <a16:colId xmlns:a16="http://schemas.microsoft.com/office/drawing/2014/main" val="1572697964"/>
                    </a:ext>
                  </a:extLst>
                </a:gridCol>
                <a:gridCol w="246888">
                  <a:extLst>
                    <a:ext uri="{9D8B030D-6E8A-4147-A177-3AD203B41FA5}">
                      <a16:colId xmlns:a16="http://schemas.microsoft.com/office/drawing/2014/main" val="2831426123"/>
                    </a:ext>
                  </a:extLst>
                </a:gridCol>
                <a:gridCol w="246888">
                  <a:extLst>
                    <a:ext uri="{9D8B030D-6E8A-4147-A177-3AD203B41FA5}">
                      <a16:colId xmlns:a16="http://schemas.microsoft.com/office/drawing/2014/main" val="229939414"/>
                    </a:ext>
                  </a:extLst>
                </a:gridCol>
                <a:gridCol w="246888">
                  <a:extLst>
                    <a:ext uri="{9D8B030D-6E8A-4147-A177-3AD203B41FA5}">
                      <a16:colId xmlns:a16="http://schemas.microsoft.com/office/drawing/2014/main" val="4093062851"/>
                    </a:ext>
                  </a:extLst>
                </a:gridCol>
                <a:gridCol w="246888">
                  <a:extLst>
                    <a:ext uri="{9D8B030D-6E8A-4147-A177-3AD203B41FA5}">
                      <a16:colId xmlns:a16="http://schemas.microsoft.com/office/drawing/2014/main" val="3603281139"/>
                    </a:ext>
                  </a:extLst>
                </a:gridCol>
                <a:gridCol w="246888">
                  <a:extLst>
                    <a:ext uri="{9D8B030D-6E8A-4147-A177-3AD203B41FA5}">
                      <a16:colId xmlns:a16="http://schemas.microsoft.com/office/drawing/2014/main" val="3289553984"/>
                    </a:ext>
                  </a:extLst>
                </a:gridCol>
                <a:gridCol w="246888">
                  <a:extLst>
                    <a:ext uri="{9D8B030D-6E8A-4147-A177-3AD203B41FA5}">
                      <a16:colId xmlns:a16="http://schemas.microsoft.com/office/drawing/2014/main" val="2155616834"/>
                    </a:ext>
                  </a:extLst>
                </a:gridCol>
                <a:gridCol w="246888">
                  <a:extLst>
                    <a:ext uri="{9D8B030D-6E8A-4147-A177-3AD203B41FA5}">
                      <a16:colId xmlns:a16="http://schemas.microsoft.com/office/drawing/2014/main" val="4029195895"/>
                    </a:ext>
                  </a:extLst>
                </a:gridCol>
                <a:gridCol w="246888">
                  <a:extLst>
                    <a:ext uri="{9D8B030D-6E8A-4147-A177-3AD203B41FA5}">
                      <a16:colId xmlns:a16="http://schemas.microsoft.com/office/drawing/2014/main" val="2410321959"/>
                    </a:ext>
                  </a:extLst>
                </a:gridCol>
                <a:gridCol w="246888">
                  <a:extLst>
                    <a:ext uri="{9D8B030D-6E8A-4147-A177-3AD203B41FA5}">
                      <a16:colId xmlns:a16="http://schemas.microsoft.com/office/drawing/2014/main" val="4163538711"/>
                    </a:ext>
                  </a:extLst>
                </a:gridCol>
                <a:gridCol w="246888">
                  <a:extLst>
                    <a:ext uri="{9D8B030D-6E8A-4147-A177-3AD203B41FA5}">
                      <a16:colId xmlns:a16="http://schemas.microsoft.com/office/drawing/2014/main" val="2131782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1438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- 2023-06-29 15:46:18</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@radiorooftoplondon 
@bobbiwilliams_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https://quintly-image-storage.s3.amazonaws.com/0f79d32d6913339729faf963b193e313/995e0857fcd2646a3ac38c74c9538f2b.jpg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bobbiwilliams_
PR
@me la melia
@melondonhotel
and then dinner at
@radiorooftoplondon is an
absolute must!
it's ou the rooftop of the hotel
and the food was
incredible. we were stuffed!
SO lovely for cocktails too but i
would really recommend
staying for dinner
this is also where you have
breakfast &amp; that just as
good
@melondonhotel
@radiorooftoplondon
@bobbiwilliams_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0.7183 %</a:t>
                      </a:r>
                    </a:p>
                  </a:txBody>
                  <a:tcPr/>
                </a:tc>
                <a:extLst>
                  <a:ext uri="{0D108BD9-81ED-4DB2-BD59-A6C34878D82A}">
                    <a16:rowId xmlns:a16="http://schemas.microsoft.com/office/drawing/2014/main" val="68498969"/>
                  </a:ext>
                </a:extLst>
              </a:tr>
            </a:tbl>
          </a:graphicData>
        </a:graphic>
      </p:graphicFrame>
      <p:sp>
        <p:nvSpPr>
          <p:cNvPr id="4" name="Text Placeholder 3">
            <a:extLst>
              <a:ext uri="{FF2B5EF4-FFF2-40B4-BE49-F238E27FC236}">
                <a16:creationId xmlns:a16="http://schemas.microsoft.com/office/drawing/2014/main" id="{D8D79D53-717D-46C4-81EF-CA45BD7F4544}"/>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862799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A4963-DA53-4114-8D66-F7FC01BB4334}"/>
              </a:ext>
            </a:extLst>
          </p:cNvPr>
          <p:cNvSpPr>
            <a:spLocks noGrp="1"/>
          </p:cNvSpPr>
          <p:nvPr>
            <p:ph type="title"/>
          </p:nvPr>
        </p:nvSpPr>
        <p:spPr/>
        <p:txBody>
          <a:bodyPr/>
          <a:lstStyle/>
          <a:p>
            <a:r>
              <a:rPr lang="en-US"/>
              <a:t>Instagram Stories Table | 2 profiles - 24 of 26</a:t>
            </a:r>
          </a:p>
        </p:txBody>
      </p:sp>
      <p:graphicFrame>
        <p:nvGraphicFramePr>
          <p:cNvPr id="5" name="Table Placeholder 4">
            <a:extLst>
              <a:ext uri="{FF2B5EF4-FFF2-40B4-BE49-F238E27FC236}">
                <a16:creationId xmlns:a16="http://schemas.microsoft.com/office/drawing/2014/main" id="{321E44CB-9836-4757-8AB9-10939F1769E2}"/>
              </a:ext>
            </a:extLst>
          </p:cNvPr>
          <p:cNvGraphicFramePr>
            <a:graphicFrameLocks noGrp="1"/>
          </p:cNvGraphicFramePr>
          <p:nvPr>
            <p:ph type="tbl" sz="quarter" idx="13"/>
            <p:extLst>
              <p:ext uri="{D42A27DB-BD31-4B8C-83A1-F6EECF244321}">
                <p14:modId xmlns:p14="http://schemas.microsoft.com/office/powerpoint/2010/main" val="483223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84852011"/>
                    </a:ext>
                  </a:extLst>
                </a:gridCol>
                <a:gridCol w="493776">
                  <a:extLst>
                    <a:ext uri="{9D8B030D-6E8A-4147-A177-3AD203B41FA5}">
                      <a16:colId xmlns:a16="http://schemas.microsoft.com/office/drawing/2014/main" val="727846091"/>
                    </a:ext>
                  </a:extLst>
                </a:gridCol>
                <a:gridCol w="658368">
                  <a:extLst>
                    <a:ext uri="{9D8B030D-6E8A-4147-A177-3AD203B41FA5}">
                      <a16:colId xmlns:a16="http://schemas.microsoft.com/office/drawing/2014/main" val="2344407027"/>
                    </a:ext>
                  </a:extLst>
                </a:gridCol>
                <a:gridCol w="740664">
                  <a:extLst>
                    <a:ext uri="{9D8B030D-6E8A-4147-A177-3AD203B41FA5}">
                      <a16:colId xmlns:a16="http://schemas.microsoft.com/office/drawing/2014/main" val="3066872732"/>
                    </a:ext>
                  </a:extLst>
                </a:gridCol>
                <a:gridCol w="246888">
                  <a:extLst>
                    <a:ext uri="{9D8B030D-6E8A-4147-A177-3AD203B41FA5}">
                      <a16:colId xmlns:a16="http://schemas.microsoft.com/office/drawing/2014/main" val="3361646715"/>
                    </a:ext>
                  </a:extLst>
                </a:gridCol>
                <a:gridCol w="246888">
                  <a:extLst>
                    <a:ext uri="{9D8B030D-6E8A-4147-A177-3AD203B41FA5}">
                      <a16:colId xmlns:a16="http://schemas.microsoft.com/office/drawing/2014/main" val="3474344766"/>
                    </a:ext>
                  </a:extLst>
                </a:gridCol>
                <a:gridCol w="246888">
                  <a:extLst>
                    <a:ext uri="{9D8B030D-6E8A-4147-A177-3AD203B41FA5}">
                      <a16:colId xmlns:a16="http://schemas.microsoft.com/office/drawing/2014/main" val="1254282395"/>
                    </a:ext>
                  </a:extLst>
                </a:gridCol>
                <a:gridCol w="246888">
                  <a:extLst>
                    <a:ext uri="{9D8B030D-6E8A-4147-A177-3AD203B41FA5}">
                      <a16:colId xmlns:a16="http://schemas.microsoft.com/office/drawing/2014/main" val="251899507"/>
                    </a:ext>
                  </a:extLst>
                </a:gridCol>
                <a:gridCol w="246888">
                  <a:extLst>
                    <a:ext uri="{9D8B030D-6E8A-4147-A177-3AD203B41FA5}">
                      <a16:colId xmlns:a16="http://schemas.microsoft.com/office/drawing/2014/main" val="373749525"/>
                    </a:ext>
                  </a:extLst>
                </a:gridCol>
                <a:gridCol w="246888">
                  <a:extLst>
                    <a:ext uri="{9D8B030D-6E8A-4147-A177-3AD203B41FA5}">
                      <a16:colId xmlns:a16="http://schemas.microsoft.com/office/drawing/2014/main" val="3090118896"/>
                    </a:ext>
                  </a:extLst>
                </a:gridCol>
                <a:gridCol w="246888">
                  <a:extLst>
                    <a:ext uri="{9D8B030D-6E8A-4147-A177-3AD203B41FA5}">
                      <a16:colId xmlns:a16="http://schemas.microsoft.com/office/drawing/2014/main" val="903430554"/>
                    </a:ext>
                  </a:extLst>
                </a:gridCol>
                <a:gridCol w="246888">
                  <a:extLst>
                    <a:ext uri="{9D8B030D-6E8A-4147-A177-3AD203B41FA5}">
                      <a16:colId xmlns:a16="http://schemas.microsoft.com/office/drawing/2014/main" val="259185764"/>
                    </a:ext>
                  </a:extLst>
                </a:gridCol>
                <a:gridCol w="246888">
                  <a:extLst>
                    <a:ext uri="{9D8B030D-6E8A-4147-A177-3AD203B41FA5}">
                      <a16:colId xmlns:a16="http://schemas.microsoft.com/office/drawing/2014/main" val="3259423459"/>
                    </a:ext>
                  </a:extLst>
                </a:gridCol>
                <a:gridCol w="246888">
                  <a:extLst>
                    <a:ext uri="{9D8B030D-6E8A-4147-A177-3AD203B41FA5}">
                      <a16:colId xmlns:a16="http://schemas.microsoft.com/office/drawing/2014/main" val="3789091943"/>
                    </a:ext>
                  </a:extLst>
                </a:gridCol>
                <a:gridCol w="246888">
                  <a:extLst>
                    <a:ext uri="{9D8B030D-6E8A-4147-A177-3AD203B41FA5}">
                      <a16:colId xmlns:a16="http://schemas.microsoft.com/office/drawing/2014/main" val="2233557567"/>
                    </a:ext>
                  </a:extLst>
                </a:gridCol>
                <a:gridCol w="246888">
                  <a:extLst>
                    <a:ext uri="{9D8B030D-6E8A-4147-A177-3AD203B41FA5}">
                      <a16:colId xmlns:a16="http://schemas.microsoft.com/office/drawing/2014/main" val="506921286"/>
                    </a:ext>
                  </a:extLst>
                </a:gridCol>
                <a:gridCol w="246888">
                  <a:extLst>
                    <a:ext uri="{9D8B030D-6E8A-4147-A177-3AD203B41FA5}">
                      <a16:colId xmlns:a16="http://schemas.microsoft.com/office/drawing/2014/main" val="2717837005"/>
                    </a:ext>
                  </a:extLst>
                </a:gridCol>
                <a:gridCol w="246888">
                  <a:extLst>
                    <a:ext uri="{9D8B030D-6E8A-4147-A177-3AD203B41FA5}">
                      <a16:colId xmlns:a16="http://schemas.microsoft.com/office/drawing/2014/main" val="239640173"/>
                    </a:ext>
                  </a:extLst>
                </a:gridCol>
                <a:gridCol w="246888">
                  <a:extLst>
                    <a:ext uri="{9D8B030D-6E8A-4147-A177-3AD203B41FA5}">
                      <a16:colId xmlns:a16="http://schemas.microsoft.com/office/drawing/2014/main" val="109903472"/>
                    </a:ext>
                  </a:extLst>
                </a:gridCol>
                <a:gridCol w="246888">
                  <a:extLst>
                    <a:ext uri="{9D8B030D-6E8A-4147-A177-3AD203B41FA5}">
                      <a16:colId xmlns:a16="http://schemas.microsoft.com/office/drawing/2014/main" val="1065181715"/>
                    </a:ext>
                  </a:extLst>
                </a:gridCol>
                <a:gridCol w="246888">
                  <a:extLst>
                    <a:ext uri="{9D8B030D-6E8A-4147-A177-3AD203B41FA5}">
                      <a16:colId xmlns:a16="http://schemas.microsoft.com/office/drawing/2014/main" val="2314772989"/>
                    </a:ext>
                  </a:extLst>
                </a:gridCol>
                <a:gridCol w="246888">
                  <a:extLst>
                    <a:ext uri="{9D8B030D-6E8A-4147-A177-3AD203B41FA5}">
                      <a16:colId xmlns:a16="http://schemas.microsoft.com/office/drawing/2014/main" val="1919447360"/>
                    </a:ext>
                  </a:extLst>
                </a:gridCol>
                <a:gridCol w="246888">
                  <a:extLst>
                    <a:ext uri="{9D8B030D-6E8A-4147-A177-3AD203B41FA5}">
                      <a16:colId xmlns:a16="http://schemas.microsoft.com/office/drawing/2014/main" val="2966658706"/>
                    </a:ext>
                  </a:extLst>
                </a:gridCol>
                <a:gridCol w="246888">
                  <a:extLst>
                    <a:ext uri="{9D8B030D-6E8A-4147-A177-3AD203B41FA5}">
                      <a16:colId xmlns:a16="http://schemas.microsoft.com/office/drawing/2014/main" val="130780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0901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- 2023-06-29 15:45:35</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@bobbiwilliams_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https://quintly-image-storage.s3.amazonaws.com/0f79d32d6913339729faf963b193e313/b64843a68a2e5be5515811efcce53f4c.jpg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bobbiwilliams_
PRTRIP
@me by melia
if you're planning a trip to
London i really couldn
recommend enough
@melondonhotel
this was my second time
took George a few years ago for his
birthday and loved it then i was
excited to go back
it's part of the
@melia. hotels. international group
which if you 've ever stayed at any of
their they're all incredible
champagne on arrival
anywhere is going to have me
sold
@melondonhotel
@bobbiwilliams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0.7690 %</a:t>
                      </a:r>
                    </a:p>
                  </a:txBody>
                  <a:tcPr/>
                </a:tc>
                <a:extLst>
                  <a:ext uri="{0D108BD9-81ED-4DB2-BD59-A6C34878D82A}">
                    <a16:rowId xmlns:a16="http://schemas.microsoft.com/office/drawing/2014/main" val="2521005894"/>
                  </a:ext>
                </a:extLst>
              </a:tr>
            </a:tbl>
          </a:graphicData>
        </a:graphic>
      </p:graphicFrame>
      <p:sp>
        <p:nvSpPr>
          <p:cNvPr id="4" name="Text Placeholder 3">
            <a:extLst>
              <a:ext uri="{FF2B5EF4-FFF2-40B4-BE49-F238E27FC236}">
                <a16:creationId xmlns:a16="http://schemas.microsoft.com/office/drawing/2014/main" id="{A7EEB798-EA3C-45BA-9825-8744B5E7D021}"/>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7979955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3B928-6838-45C6-A1D5-CB42671F3C2F}"/>
              </a:ext>
            </a:extLst>
          </p:cNvPr>
          <p:cNvSpPr>
            <a:spLocks noGrp="1"/>
          </p:cNvSpPr>
          <p:nvPr>
            <p:ph type="title"/>
          </p:nvPr>
        </p:nvSpPr>
        <p:spPr/>
        <p:txBody>
          <a:bodyPr/>
          <a:lstStyle/>
          <a:p>
            <a:r>
              <a:rPr lang="en-US"/>
              <a:t>Instagram Stories Table | 2 profiles - 25 of 26</a:t>
            </a:r>
          </a:p>
        </p:txBody>
      </p:sp>
      <p:graphicFrame>
        <p:nvGraphicFramePr>
          <p:cNvPr id="5" name="Table Placeholder 4">
            <a:extLst>
              <a:ext uri="{FF2B5EF4-FFF2-40B4-BE49-F238E27FC236}">
                <a16:creationId xmlns:a16="http://schemas.microsoft.com/office/drawing/2014/main" id="{AA9E801F-D5C7-402E-837C-3D7A3355628C}"/>
              </a:ext>
            </a:extLst>
          </p:cNvPr>
          <p:cNvGraphicFramePr>
            <a:graphicFrameLocks noGrp="1"/>
          </p:cNvGraphicFramePr>
          <p:nvPr>
            <p:ph type="tbl" sz="quarter" idx="13"/>
            <p:extLst>
              <p:ext uri="{D42A27DB-BD31-4B8C-83A1-F6EECF244321}">
                <p14:modId xmlns:p14="http://schemas.microsoft.com/office/powerpoint/2010/main" val="2136028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5458715"/>
                    </a:ext>
                  </a:extLst>
                </a:gridCol>
                <a:gridCol w="493776">
                  <a:extLst>
                    <a:ext uri="{9D8B030D-6E8A-4147-A177-3AD203B41FA5}">
                      <a16:colId xmlns:a16="http://schemas.microsoft.com/office/drawing/2014/main" val="4062906203"/>
                    </a:ext>
                  </a:extLst>
                </a:gridCol>
                <a:gridCol w="658368">
                  <a:extLst>
                    <a:ext uri="{9D8B030D-6E8A-4147-A177-3AD203B41FA5}">
                      <a16:colId xmlns:a16="http://schemas.microsoft.com/office/drawing/2014/main" val="2905013515"/>
                    </a:ext>
                  </a:extLst>
                </a:gridCol>
                <a:gridCol w="740664">
                  <a:extLst>
                    <a:ext uri="{9D8B030D-6E8A-4147-A177-3AD203B41FA5}">
                      <a16:colId xmlns:a16="http://schemas.microsoft.com/office/drawing/2014/main" val="184807366"/>
                    </a:ext>
                  </a:extLst>
                </a:gridCol>
                <a:gridCol w="246888">
                  <a:extLst>
                    <a:ext uri="{9D8B030D-6E8A-4147-A177-3AD203B41FA5}">
                      <a16:colId xmlns:a16="http://schemas.microsoft.com/office/drawing/2014/main" val="1373182721"/>
                    </a:ext>
                  </a:extLst>
                </a:gridCol>
                <a:gridCol w="246888">
                  <a:extLst>
                    <a:ext uri="{9D8B030D-6E8A-4147-A177-3AD203B41FA5}">
                      <a16:colId xmlns:a16="http://schemas.microsoft.com/office/drawing/2014/main" val="1439160510"/>
                    </a:ext>
                  </a:extLst>
                </a:gridCol>
                <a:gridCol w="246888">
                  <a:extLst>
                    <a:ext uri="{9D8B030D-6E8A-4147-A177-3AD203B41FA5}">
                      <a16:colId xmlns:a16="http://schemas.microsoft.com/office/drawing/2014/main" val="369282964"/>
                    </a:ext>
                  </a:extLst>
                </a:gridCol>
                <a:gridCol w="246888">
                  <a:extLst>
                    <a:ext uri="{9D8B030D-6E8A-4147-A177-3AD203B41FA5}">
                      <a16:colId xmlns:a16="http://schemas.microsoft.com/office/drawing/2014/main" val="1727482395"/>
                    </a:ext>
                  </a:extLst>
                </a:gridCol>
                <a:gridCol w="246888">
                  <a:extLst>
                    <a:ext uri="{9D8B030D-6E8A-4147-A177-3AD203B41FA5}">
                      <a16:colId xmlns:a16="http://schemas.microsoft.com/office/drawing/2014/main" val="86599786"/>
                    </a:ext>
                  </a:extLst>
                </a:gridCol>
                <a:gridCol w="246888">
                  <a:extLst>
                    <a:ext uri="{9D8B030D-6E8A-4147-A177-3AD203B41FA5}">
                      <a16:colId xmlns:a16="http://schemas.microsoft.com/office/drawing/2014/main" val="2913445764"/>
                    </a:ext>
                  </a:extLst>
                </a:gridCol>
                <a:gridCol w="246888">
                  <a:extLst>
                    <a:ext uri="{9D8B030D-6E8A-4147-A177-3AD203B41FA5}">
                      <a16:colId xmlns:a16="http://schemas.microsoft.com/office/drawing/2014/main" val="2474299446"/>
                    </a:ext>
                  </a:extLst>
                </a:gridCol>
                <a:gridCol w="246888">
                  <a:extLst>
                    <a:ext uri="{9D8B030D-6E8A-4147-A177-3AD203B41FA5}">
                      <a16:colId xmlns:a16="http://schemas.microsoft.com/office/drawing/2014/main" val="747037793"/>
                    </a:ext>
                  </a:extLst>
                </a:gridCol>
                <a:gridCol w="246888">
                  <a:extLst>
                    <a:ext uri="{9D8B030D-6E8A-4147-A177-3AD203B41FA5}">
                      <a16:colId xmlns:a16="http://schemas.microsoft.com/office/drawing/2014/main" val="3412181319"/>
                    </a:ext>
                  </a:extLst>
                </a:gridCol>
                <a:gridCol w="246888">
                  <a:extLst>
                    <a:ext uri="{9D8B030D-6E8A-4147-A177-3AD203B41FA5}">
                      <a16:colId xmlns:a16="http://schemas.microsoft.com/office/drawing/2014/main" val="2064496481"/>
                    </a:ext>
                  </a:extLst>
                </a:gridCol>
                <a:gridCol w="246888">
                  <a:extLst>
                    <a:ext uri="{9D8B030D-6E8A-4147-A177-3AD203B41FA5}">
                      <a16:colId xmlns:a16="http://schemas.microsoft.com/office/drawing/2014/main" val="3487391898"/>
                    </a:ext>
                  </a:extLst>
                </a:gridCol>
                <a:gridCol w="246888">
                  <a:extLst>
                    <a:ext uri="{9D8B030D-6E8A-4147-A177-3AD203B41FA5}">
                      <a16:colId xmlns:a16="http://schemas.microsoft.com/office/drawing/2014/main" val="579993620"/>
                    </a:ext>
                  </a:extLst>
                </a:gridCol>
                <a:gridCol w="246888">
                  <a:extLst>
                    <a:ext uri="{9D8B030D-6E8A-4147-A177-3AD203B41FA5}">
                      <a16:colId xmlns:a16="http://schemas.microsoft.com/office/drawing/2014/main" val="3185846790"/>
                    </a:ext>
                  </a:extLst>
                </a:gridCol>
                <a:gridCol w="246888">
                  <a:extLst>
                    <a:ext uri="{9D8B030D-6E8A-4147-A177-3AD203B41FA5}">
                      <a16:colId xmlns:a16="http://schemas.microsoft.com/office/drawing/2014/main" val="3882317659"/>
                    </a:ext>
                  </a:extLst>
                </a:gridCol>
                <a:gridCol w="246888">
                  <a:extLst>
                    <a:ext uri="{9D8B030D-6E8A-4147-A177-3AD203B41FA5}">
                      <a16:colId xmlns:a16="http://schemas.microsoft.com/office/drawing/2014/main" val="3945621151"/>
                    </a:ext>
                  </a:extLst>
                </a:gridCol>
                <a:gridCol w="246888">
                  <a:extLst>
                    <a:ext uri="{9D8B030D-6E8A-4147-A177-3AD203B41FA5}">
                      <a16:colId xmlns:a16="http://schemas.microsoft.com/office/drawing/2014/main" val="3251542435"/>
                    </a:ext>
                  </a:extLst>
                </a:gridCol>
                <a:gridCol w="246888">
                  <a:extLst>
                    <a:ext uri="{9D8B030D-6E8A-4147-A177-3AD203B41FA5}">
                      <a16:colId xmlns:a16="http://schemas.microsoft.com/office/drawing/2014/main" val="3410092105"/>
                    </a:ext>
                  </a:extLst>
                </a:gridCol>
                <a:gridCol w="246888">
                  <a:extLst>
                    <a:ext uri="{9D8B030D-6E8A-4147-A177-3AD203B41FA5}">
                      <a16:colId xmlns:a16="http://schemas.microsoft.com/office/drawing/2014/main" val="175425593"/>
                    </a:ext>
                  </a:extLst>
                </a:gridCol>
                <a:gridCol w="246888">
                  <a:extLst>
                    <a:ext uri="{9D8B030D-6E8A-4147-A177-3AD203B41FA5}">
                      <a16:colId xmlns:a16="http://schemas.microsoft.com/office/drawing/2014/main" val="3576761345"/>
                    </a:ext>
                  </a:extLst>
                </a:gridCol>
                <a:gridCol w="246888">
                  <a:extLst>
                    <a:ext uri="{9D8B030D-6E8A-4147-A177-3AD203B41FA5}">
                      <a16:colId xmlns:a16="http://schemas.microsoft.com/office/drawing/2014/main" val="1757851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8789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- 2023-06-29 14:05:09</a:t>
                      </a:r>
                      <a:r>
                        <a:rPr kumimoji="0" lang="en-US" sz="1000" b="0" i="0" u="none" strike="noStrike" kern="1200" cap="none" spc="0" normalizeH="0" baseline="0" noProof="0">
                          <a:ln>
                            <a:noFill/>
                          </a:ln>
                          <a:solidFill>
                            <a:prstClr val="black"/>
                          </a:solidFill>
                          <a:effectLst/>
                          <a:uLnTx/>
                          <a:uFillTx/>
                          <a:latin typeface="Calibri"/>
                          <a:ea typeface="+mn-ea"/>
                          <a:cs typeface="+mn-cs"/>
                        </a:rPr>
                        <a: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https://quintly-image-storage.s3.amazonaws.com/0f79d32d6913339729faf963b193e313/e2d7c251efae5b23fe4f5b3ea31d7c48.jpg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aliceealone
@emmagibbonsart
@gonerogueldn
@melondonhotel
DUST
@melondonhotel
@aliceealone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0.5631 %</a:t>
                      </a:r>
                    </a:p>
                  </a:txBody>
                  <a:tcPr/>
                </a:tc>
                <a:extLst>
                  <a:ext uri="{0D108BD9-81ED-4DB2-BD59-A6C34878D82A}">
                    <a16:rowId xmlns:a16="http://schemas.microsoft.com/office/drawing/2014/main" val="1442642172"/>
                  </a:ext>
                </a:extLst>
              </a:tr>
            </a:tbl>
          </a:graphicData>
        </a:graphic>
      </p:graphicFrame>
      <p:sp>
        <p:nvSpPr>
          <p:cNvPr id="4" name="Text Placeholder 3">
            <a:extLst>
              <a:ext uri="{FF2B5EF4-FFF2-40B4-BE49-F238E27FC236}">
                <a16:creationId xmlns:a16="http://schemas.microsoft.com/office/drawing/2014/main" id="{F04298C9-1864-402D-A113-3D1A4EE2DC4E}"/>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8617831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1E7A-C793-4BE9-9B6D-86838AA1DCED}"/>
              </a:ext>
            </a:extLst>
          </p:cNvPr>
          <p:cNvSpPr>
            <a:spLocks noGrp="1"/>
          </p:cNvSpPr>
          <p:nvPr>
            <p:ph type="title"/>
          </p:nvPr>
        </p:nvSpPr>
        <p:spPr/>
        <p:txBody>
          <a:bodyPr/>
          <a:lstStyle/>
          <a:p>
            <a:r>
              <a:rPr lang="en-US"/>
              <a:t>Instagram Stories Table | 2 profiles - 26 of 26</a:t>
            </a:r>
          </a:p>
        </p:txBody>
      </p:sp>
      <p:graphicFrame>
        <p:nvGraphicFramePr>
          <p:cNvPr id="5" name="Table Placeholder 4">
            <a:extLst>
              <a:ext uri="{FF2B5EF4-FFF2-40B4-BE49-F238E27FC236}">
                <a16:creationId xmlns:a16="http://schemas.microsoft.com/office/drawing/2014/main" id="{09C5401F-FB5A-4CDE-852E-579C8987D24C}"/>
              </a:ext>
            </a:extLst>
          </p:cNvPr>
          <p:cNvGraphicFramePr>
            <a:graphicFrameLocks noGrp="1"/>
          </p:cNvGraphicFramePr>
          <p:nvPr>
            <p:ph type="tbl" sz="quarter" idx="13"/>
            <p:extLst>
              <p:ext uri="{D42A27DB-BD31-4B8C-83A1-F6EECF244321}">
                <p14:modId xmlns:p14="http://schemas.microsoft.com/office/powerpoint/2010/main" val="1544893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29586303"/>
                    </a:ext>
                  </a:extLst>
                </a:gridCol>
                <a:gridCol w="493776">
                  <a:extLst>
                    <a:ext uri="{9D8B030D-6E8A-4147-A177-3AD203B41FA5}">
                      <a16:colId xmlns:a16="http://schemas.microsoft.com/office/drawing/2014/main" val="2726845427"/>
                    </a:ext>
                  </a:extLst>
                </a:gridCol>
                <a:gridCol w="658368">
                  <a:extLst>
                    <a:ext uri="{9D8B030D-6E8A-4147-A177-3AD203B41FA5}">
                      <a16:colId xmlns:a16="http://schemas.microsoft.com/office/drawing/2014/main" val="1731072579"/>
                    </a:ext>
                  </a:extLst>
                </a:gridCol>
                <a:gridCol w="740664">
                  <a:extLst>
                    <a:ext uri="{9D8B030D-6E8A-4147-A177-3AD203B41FA5}">
                      <a16:colId xmlns:a16="http://schemas.microsoft.com/office/drawing/2014/main" val="2850646772"/>
                    </a:ext>
                  </a:extLst>
                </a:gridCol>
                <a:gridCol w="246888">
                  <a:extLst>
                    <a:ext uri="{9D8B030D-6E8A-4147-A177-3AD203B41FA5}">
                      <a16:colId xmlns:a16="http://schemas.microsoft.com/office/drawing/2014/main" val="3976554545"/>
                    </a:ext>
                  </a:extLst>
                </a:gridCol>
                <a:gridCol w="246888">
                  <a:extLst>
                    <a:ext uri="{9D8B030D-6E8A-4147-A177-3AD203B41FA5}">
                      <a16:colId xmlns:a16="http://schemas.microsoft.com/office/drawing/2014/main" val="2254333407"/>
                    </a:ext>
                  </a:extLst>
                </a:gridCol>
                <a:gridCol w="246888">
                  <a:extLst>
                    <a:ext uri="{9D8B030D-6E8A-4147-A177-3AD203B41FA5}">
                      <a16:colId xmlns:a16="http://schemas.microsoft.com/office/drawing/2014/main" val="378397127"/>
                    </a:ext>
                  </a:extLst>
                </a:gridCol>
                <a:gridCol w="246888">
                  <a:extLst>
                    <a:ext uri="{9D8B030D-6E8A-4147-A177-3AD203B41FA5}">
                      <a16:colId xmlns:a16="http://schemas.microsoft.com/office/drawing/2014/main" val="859197177"/>
                    </a:ext>
                  </a:extLst>
                </a:gridCol>
                <a:gridCol w="246888">
                  <a:extLst>
                    <a:ext uri="{9D8B030D-6E8A-4147-A177-3AD203B41FA5}">
                      <a16:colId xmlns:a16="http://schemas.microsoft.com/office/drawing/2014/main" val="2699118209"/>
                    </a:ext>
                  </a:extLst>
                </a:gridCol>
                <a:gridCol w="246888">
                  <a:extLst>
                    <a:ext uri="{9D8B030D-6E8A-4147-A177-3AD203B41FA5}">
                      <a16:colId xmlns:a16="http://schemas.microsoft.com/office/drawing/2014/main" val="2499897253"/>
                    </a:ext>
                  </a:extLst>
                </a:gridCol>
                <a:gridCol w="246888">
                  <a:extLst>
                    <a:ext uri="{9D8B030D-6E8A-4147-A177-3AD203B41FA5}">
                      <a16:colId xmlns:a16="http://schemas.microsoft.com/office/drawing/2014/main" val="1577480048"/>
                    </a:ext>
                  </a:extLst>
                </a:gridCol>
                <a:gridCol w="246888">
                  <a:extLst>
                    <a:ext uri="{9D8B030D-6E8A-4147-A177-3AD203B41FA5}">
                      <a16:colId xmlns:a16="http://schemas.microsoft.com/office/drawing/2014/main" val="2363191466"/>
                    </a:ext>
                  </a:extLst>
                </a:gridCol>
                <a:gridCol w="246888">
                  <a:extLst>
                    <a:ext uri="{9D8B030D-6E8A-4147-A177-3AD203B41FA5}">
                      <a16:colId xmlns:a16="http://schemas.microsoft.com/office/drawing/2014/main" val="842979884"/>
                    </a:ext>
                  </a:extLst>
                </a:gridCol>
                <a:gridCol w="246888">
                  <a:extLst>
                    <a:ext uri="{9D8B030D-6E8A-4147-A177-3AD203B41FA5}">
                      <a16:colId xmlns:a16="http://schemas.microsoft.com/office/drawing/2014/main" val="2716571131"/>
                    </a:ext>
                  </a:extLst>
                </a:gridCol>
                <a:gridCol w="246888">
                  <a:extLst>
                    <a:ext uri="{9D8B030D-6E8A-4147-A177-3AD203B41FA5}">
                      <a16:colId xmlns:a16="http://schemas.microsoft.com/office/drawing/2014/main" val="2992683991"/>
                    </a:ext>
                  </a:extLst>
                </a:gridCol>
                <a:gridCol w="246888">
                  <a:extLst>
                    <a:ext uri="{9D8B030D-6E8A-4147-A177-3AD203B41FA5}">
                      <a16:colId xmlns:a16="http://schemas.microsoft.com/office/drawing/2014/main" val="3431690626"/>
                    </a:ext>
                  </a:extLst>
                </a:gridCol>
                <a:gridCol w="246888">
                  <a:extLst>
                    <a:ext uri="{9D8B030D-6E8A-4147-A177-3AD203B41FA5}">
                      <a16:colId xmlns:a16="http://schemas.microsoft.com/office/drawing/2014/main" val="586899420"/>
                    </a:ext>
                  </a:extLst>
                </a:gridCol>
                <a:gridCol w="246888">
                  <a:extLst>
                    <a:ext uri="{9D8B030D-6E8A-4147-A177-3AD203B41FA5}">
                      <a16:colId xmlns:a16="http://schemas.microsoft.com/office/drawing/2014/main" val="2474613272"/>
                    </a:ext>
                  </a:extLst>
                </a:gridCol>
                <a:gridCol w="246888">
                  <a:extLst>
                    <a:ext uri="{9D8B030D-6E8A-4147-A177-3AD203B41FA5}">
                      <a16:colId xmlns:a16="http://schemas.microsoft.com/office/drawing/2014/main" val="4029624445"/>
                    </a:ext>
                  </a:extLst>
                </a:gridCol>
                <a:gridCol w="246888">
                  <a:extLst>
                    <a:ext uri="{9D8B030D-6E8A-4147-A177-3AD203B41FA5}">
                      <a16:colId xmlns:a16="http://schemas.microsoft.com/office/drawing/2014/main" val="2303096075"/>
                    </a:ext>
                  </a:extLst>
                </a:gridCol>
                <a:gridCol w="246888">
                  <a:extLst>
                    <a:ext uri="{9D8B030D-6E8A-4147-A177-3AD203B41FA5}">
                      <a16:colId xmlns:a16="http://schemas.microsoft.com/office/drawing/2014/main" val="3505781853"/>
                    </a:ext>
                  </a:extLst>
                </a:gridCol>
                <a:gridCol w="246888">
                  <a:extLst>
                    <a:ext uri="{9D8B030D-6E8A-4147-A177-3AD203B41FA5}">
                      <a16:colId xmlns:a16="http://schemas.microsoft.com/office/drawing/2014/main" val="84341706"/>
                    </a:ext>
                  </a:extLst>
                </a:gridCol>
                <a:gridCol w="246888">
                  <a:extLst>
                    <a:ext uri="{9D8B030D-6E8A-4147-A177-3AD203B41FA5}">
                      <a16:colId xmlns:a16="http://schemas.microsoft.com/office/drawing/2014/main" val="1984202447"/>
                    </a:ext>
                  </a:extLst>
                </a:gridCol>
                <a:gridCol w="246888">
                  <a:extLst>
                    <a:ext uri="{9D8B030D-6E8A-4147-A177-3AD203B41FA5}">
                      <a16:colId xmlns:a16="http://schemas.microsoft.com/office/drawing/2014/main" val="967272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20368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me_by_melia - 2023-06-28 16:26:11</a:t>
                      </a:r>
                      <a:r>
                        <a:rPr kumimoji="0" lang="en-US" sz="1000" b="0" i="0" u="none" strike="noStrike" kern="1200" cap="none" spc="0" normalizeH="0" baseline="0" noProof="0">
                          <a:ln>
                            <a:noFill/>
                          </a:ln>
                          <a:solidFill>
                            <a:prstClr val="black"/>
                          </a:solidFill>
                          <a:effectLst/>
                          <a:uLnTx/>
                          <a:uFillTx/>
                          <a:latin typeface="Calibri"/>
                          <a:ea typeface="+mn-ea"/>
                          <a:cs typeface="+mn-cs"/>
                        </a:rPr>
                        <a:t>
 @meibizahotel
@clubdelsol_sport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https://quintly-image-storage.s3.amazonaws.com/0f79d32d6913339729faf963b193e313/178d5a23c0cbd9d46835a11e3659b03a.jpg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clubdelsol_sport
1 place where your wishes
come
by
sport
@meibizahotel
@clubdelsol_sport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0.8027 %</a:t>
                      </a:r>
                    </a:p>
                  </a:txBody>
                  <a:tcPr/>
                </a:tc>
                <a:extLst>
                  <a:ext uri="{0D108BD9-81ED-4DB2-BD59-A6C34878D82A}">
                    <a16:rowId xmlns:a16="http://schemas.microsoft.com/office/drawing/2014/main" val="3087334526"/>
                  </a:ext>
                </a:extLst>
              </a:tr>
            </a:tbl>
          </a:graphicData>
        </a:graphic>
      </p:graphicFrame>
      <p:sp>
        <p:nvSpPr>
          <p:cNvPr id="4" name="Text Placeholder 3">
            <a:extLst>
              <a:ext uri="{FF2B5EF4-FFF2-40B4-BE49-F238E27FC236}">
                <a16:creationId xmlns:a16="http://schemas.microsoft.com/office/drawing/2014/main" id="{5ABD1E3B-5590-4F30-8715-23A28062528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6392433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7689</Words>
  <Application>Microsoft Office PowerPoint</Application>
  <PresentationFormat>On-screen Show (4:3)</PresentationFormat>
  <Paragraphs>1682</Paragraphs>
  <Slides>51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Calibri</vt:lpstr>
      <vt:lpstr>Arial</vt:lpstr>
      <vt:lpstr>quintly_template</vt:lpstr>
      <vt:lpstr>ORGANIC METRICS - BRANDS</vt:lpstr>
      <vt:lpstr>Instagram Custom Posts Table | 2 profiles - 1 of 10</vt:lpstr>
      <vt:lpstr>Instagram Custom Posts Table | 2 profiles - 2 of 10</vt:lpstr>
      <vt:lpstr>Instagram Custom Posts Table | 2 profiles - 3 of 10</vt:lpstr>
      <vt:lpstr>Instagram Custom Posts Table | 2 profiles - 4 of 10</vt:lpstr>
      <vt:lpstr>Instagram Custom Posts Table | 2 profiles - 5 of 10</vt:lpstr>
      <vt:lpstr>Instagram Custom Posts Table | 2 profiles - 6 of 10</vt:lpstr>
      <vt:lpstr>Instagram Custom Posts Table | 2 profiles - 7 of 10</vt:lpstr>
      <vt:lpstr>Instagram Custom Posts Table | 2 profiles - 8 of 10</vt:lpstr>
      <vt:lpstr>Instagram Custom Posts Table | 2 profiles - 9 of 10</vt:lpstr>
      <vt:lpstr>Instagram Custom Posts Table | 2 profiles - 10 of 10</vt:lpstr>
      <vt:lpstr>Facebook Custom Original Own Posts Table | 2 profiles - 1 of 11</vt:lpstr>
      <vt:lpstr>Facebook Custom Original Own Posts Table | 2 profiles - 2 of 11</vt:lpstr>
      <vt:lpstr>Facebook Custom Original Own Posts Table | 2 profiles - 3 of 11</vt:lpstr>
      <vt:lpstr>Facebook Custom Original Own Posts Table | 2 profiles - 4 of 11</vt:lpstr>
      <vt:lpstr>Facebook Custom Original Own Posts Table | 2 profiles - 5 of 11</vt:lpstr>
      <vt:lpstr>Facebook Custom Original Own Posts Table | 2 profiles - 6 of 11</vt:lpstr>
      <vt:lpstr>Facebook Custom Original Own Posts Table | 2 profiles - 7 of 11</vt:lpstr>
      <vt:lpstr>Facebook Custom Original Own Posts Table | 2 profiles - 8 of 11</vt:lpstr>
      <vt:lpstr>Facebook Custom Original Own Posts Table | 2 profiles - 9 of 11</vt:lpstr>
      <vt:lpstr>Facebook Custom Original Own Posts Table | 2 profiles - 10 of 11</vt:lpstr>
      <vt:lpstr>Facebook Custom Original Own Posts Table | 2 profiles - 11 of 11</vt:lpstr>
      <vt:lpstr>Instagram Followers Total | 2 profiles</vt:lpstr>
      <vt:lpstr>Facebook Fans or Followers Total | 2 profiles</vt:lpstr>
      <vt:lpstr>Instagram Stories Key Metrics Table | 2 profiles</vt:lpstr>
      <vt:lpstr>Instagram Stories Table | 2 profiles - 1 of 26</vt:lpstr>
      <vt:lpstr>Instagram Stories Table | 2 profiles - 2 of 26</vt:lpstr>
      <vt:lpstr>Instagram Stories Table | 2 profiles - 3 of 26</vt:lpstr>
      <vt:lpstr>Instagram Stories Table | 2 profiles - 4 of 26</vt:lpstr>
      <vt:lpstr>Instagram Stories Table | 2 profiles - 5 of 26</vt:lpstr>
      <vt:lpstr>Instagram Stories Table | 2 profiles - 6 of 26</vt:lpstr>
      <vt:lpstr>Instagram Stories Table | 2 profiles - 7 of 26</vt:lpstr>
      <vt:lpstr>Instagram Stories Table | 2 profiles - 8 of 26</vt:lpstr>
      <vt:lpstr>Instagram Stories Table | 2 profiles - 9 of 26</vt:lpstr>
      <vt:lpstr>Instagram Stories Table | 2 profiles - 10 of 26</vt:lpstr>
      <vt:lpstr>Instagram Stories Table | 2 profiles - 11 of 26</vt:lpstr>
      <vt:lpstr>Instagram Stories Table | 2 profiles - 12 of 26</vt:lpstr>
      <vt:lpstr>Instagram Stories Table | 2 profiles - 13 of 26</vt:lpstr>
      <vt:lpstr>Instagram Stories Table | 2 profiles - 14 of 26</vt:lpstr>
      <vt:lpstr>Instagram Stories Table | 2 profiles - 15 of 26</vt:lpstr>
      <vt:lpstr>Instagram Stories Table | 2 profiles - 16 of 26</vt:lpstr>
      <vt:lpstr>Instagram Stories Table | 2 profiles - 17 of 26</vt:lpstr>
      <vt:lpstr>Instagram Stories Table | 2 profiles - 18 of 26</vt:lpstr>
      <vt:lpstr>Instagram Stories Table | 2 profiles - 19 of 26</vt:lpstr>
      <vt:lpstr>Instagram Stories Table | 2 profiles - 20 of 26</vt:lpstr>
      <vt:lpstr>Instagram Stories Table | 2 profiles - 21 of 26</vt:lpstr>
      <vt:lpstr>Instagram Stories Table | 2 profiles - 22 of 26</vt:lpstr>
      <vt:lpstr>Instagram Stories Table | 2 profiles - 23 of 26</vt:lpstr>
      <vt:lpstr>Instagram Stories Table | 2 profiles - 24 of 26</vt:lpstr>
      <vt:lpstr>Instagram Stories Table | 2 profiles - 25 of 26</vt:lpstr>
      <vt:lpstr>Instagram Stories Table | 2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ORGANIC METRICS - BRANDS</dc:title>
  <dc:creator>Frederik Born</dc:creator>
  <cp:lastModifiedBy>Frederik Born</cp:lastModifiedBy>
  <cp:revision>1</cp:revision>
  <dcterms:created xsi:type="dcterms:W3CDTF">2023-09-07T13:38:43Z</dcterms:created>
  <dcterms:modified xsi:type="dcterms:W3CDTF">2023-09-07T13:40:17Z</dcterms:modified>
</cp:coreProperties>
</file>