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F849E-F514-459B-9DC7-E19966AB1D2D}"/>
              </a:ext>
            </a:extLst>
          </p:cNvPr>
          <p:cNvSpPr>
            <a:spLocks noGrp="1"/>
          </p:cNvSpPr>
          <p:nvPr>
            <p:ph type="title"/>
          </p:nvPr>
        </p:nvSpPr>
        <p:spPr/>
        <p:txBody>
          <a:bodyPr/>
          <a:lstStyle/>
          <a:p>
            <a:r>
              <a:rPr lang="en-US"/>
              <a:t>LinkedIn Posts Table | INNSIDE LEM REPORT - 1 of 22</a:t>
            </a:r>
          </a:p>
        </p:txBody>
      </p:sp>
      <p:graphicFrame>
        <p:nvGraphicFramePr>
          <p:cNvPr id="5" name="Table Placeholder 4">
            <a:extLst>
              <a:ext uri="{FF2B5EF4-FFF2-40B4-BE49-F238E27FC236}">
                <a16:creationId xmlns:a16="http://schemas.microsoft.com/office/drawing/2014/main" id="{754ED44D-6ACD-4DCC-A688-2B069EB10D51}"/>
              </a:ext>
            </a:extLst>
          </p:cNvPr>
          <p:cNvGraphicFramePr>
            <a:graphicFrameLocks noGrp="1"/>
          </p:cNvGraphicFramePr>
          <p:nvPr>
            <p:ph type="tbl" sz="quarter" idx="13"/>
            <p:extLst>
              <p:ext uri="{D42A27DB-BD31-4B8C-83A1-F6EECF244321}">
                <p14:modId xmlns:p14="http://schemas.microsoft.com/office/powerpoint/2010/main" val="3860937436"/>
              </p:ext>
            </p:extLst>
          </p:nvPr>
        </p:nvGraphicFramePr>
        <p:xfrm>
          <a:off x="457200" y="1731963"/>
          <a:ext cx="7982712" cy="548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54292354"/>
                    </a:ext>
                  </a:extLst>
                </a:gridCol>
                <a:gridCol w="1645920">
                  <a:extLst>
                    <a:ext uri="{9D8B030D-6E8A-4147-A177-3AD203B41FA5}">
                      <a16:colId xmlns:a16="http://schemas.microsoft.com/office/drawing/2014/main" val="1874573263"/>
                    </a:ext>
                  </a:extLst>
                </a:gridCol>
                <a:gridCol w="576072">
                  <a:extLst>
                    <a:ext uri="{9D8B030D-6E8A-4147-A177-3AD203B41FA5}">
                      <a16:colId xmlns:a16="http://schemas.microsoft.com/office/drawing/2014/main" val="1262118342"/>
                    </a:ext>
                  </a:extLst>
                </a:gridCol>
                <a:gridCol w="576072">
                  <a:extLst>
                    <a:ext uri="{9D8B030D-6E8A-4147-A177-3AD203B41FA5}">
                      <a16:colId xmlns:a16="http://schemas.microsoft.com/office/drawing/2014/main" val="1714326650"/>
                    </a:ext>
                  </a:extLst>
                </a:gridCol>
                <a:gridCol w="576072">
                  <a:extLst>
                    <a:ext uri="{9D8B030D-6E8A-4147-A177-3AD203B41FA5}">
                      <a16:colId xmlns:a16="http://schemas.microsoft.com/office/drawing/2014/main" val="4097496072"/>
                    </a:ext>
                  </a:extLst>
                </a:gridCol>
                <a:gridCol w="576072">
                  <a:extLst>
                    <a:ext uri="{9D8B030D-6E8A-4147-A177-3AD203B41FA5}">
                      <a16:colId xmlns:a16="http://schemas.microsoft.com/office/drawing/2014/main" val="2796957473"/>
                    </a:ext>
                  </a:extLst>
                </a:gridCol>
                <a:gridCol w="576072">
                  <a:extLst>
                    <a:ext uri="{9D8B030D-6E8A-4147-A177-3AD203B41FA5}">
                      <a16:colId xmlns:a16="http://schemas.microsoft.com/office/drawing/2014/main" val="2790277880"/>
                    </a:ext>
                  </a:extLst>
                </a:gridCol>
                <a:gridCol w="576072">
                  <a:extLst>
                    <a:ext uri="{9D8B030D-6E8A-4147-A177-3AD203B41FA5}">
                      <a16:colId xmlns:a16="http://schemas.microsoft.com/office/drawing/2014/main" val="3043822330"/>
                    </a:ext>
                  </a:extLst>
                </a:gridCol>
                <a:gridCol w="576072">
                  <a:extLst>
                    <a:ext uri="{9D8B030D-6E8A-4147-A177-3AD203B41FA5}">
                      <a16:colId xmlns:a16="http://schemas.microsoft.com/office/drawing/2014/main" val="4073395281"/>
                    </a:ext>
                  </a:extLst>
                </a:gridCol>
                <a:gridCol w="576072">
                  <a:extLst>
                    <a:ext uri="{9D8B030D-6E8A-4147-A177-3AD203B41FA5}">
                      <a16:colId xmlns:a16="http://schemas.microsoft.com/office/drawing/2014/main" val="72696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42053002"/>
                  </a:ext>
                </a:extLst>
              </a:tr>
            </a:tbl>
          </a:graphicData>
        </a:graphic>
      </p:graphicFrame>
      <p:sp>
        <p:nvSpPr>
          <p:cNvPr id="4" name="Text Placeholder 3">
            <a:extLst>
              <a:ext uri="{FF2B5EF4-FFF2-40B4-BE49-F238E27FC236}">
                <a16:creationId xmlns:a16="http://schemas.microsoft.com/office/drawing/2014/main" id="{B0FCA93F-7571-435A-9915-32EEBCA9464F}"/>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1454257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B7700-3B20-4C34-A130-7B6EA1C16E3D}"/>
              </a:ext>
            </a:extLst>
          </p:cNvPr>
          <p:cNvSpPr>
            <a:spLocks noGrp="1"/>
          </p:cNvSpPr>
          <p:nvPr>
            <p:ph type="title"/>
          </p:nvPr>
        </p:nvSpPr>
        <p:spPr/>
        <p:txBody>
          <a:bodyPr/>
          <a:lstStyle/>
          <a:p>
            <a:r>
              <a:rPr lang="en-US"/>
              <a:t>LinkedIn Posts Table | INNSIDE LEM REPORT - 2 of 22</a:t>
            </a:r>
          </a:p>
        </p:txBody>
      </p:sp>
      <p:graphicFrame>
        <p:nvGraphicFramePr>
          <p:cNvPr id="5" name="Table Placeholder 4">
            <a:extLst>
              <a:ext uri="{FF2B5EF4-FFF2-40B4-BE49-F238E27FC236}">
                <a16:creationId xmlns:a16="http://schemas.microsoft.com/office/drawing/2014/main" id="{2EE8B98F-A222-4434-83D0-86EB98BF8B11}"/>
              </a:ext>
            </a:extLst>
          </p:cNvPr>
          <p:cNvGraphicFramePr>
            <a:graphicFrameLocks noGrp="1"/>
          </p:cNvGraphicFramePr>
          <p:nvPr>
            <p:ph type="tbl" sz="quarter" idx="13"/>
            <p:extLst>
              <p:ext uri="{D42A27DB-BD31-4B8C-83A1-F6EECF244321}">
                <p14:modId xmlns:p14="http://schemas.microsoft.com/office/powerpoint/2010/main" val="384685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89962070"/>
                    </a:ext>
                  </a:extLst>
                </a:gridCol>
                <a:gridCol w="1645920">
                  <a:extLst>
                    <a:ext uri="{9D8B030D-6E8A-4147-A177-3AD203B41FA5}">
                      <a16:colId xmlns:a16="http://schemas.microsoft.com/office/drawing/2014/main" val="232188439"/>
                    </a:ext>
                  </a:extLst>
                </a:gridCol>
                <a:gridCol w="576072">
                  <a:extLst>
                    <a:ext uri="{9D8B030D-6E8A-4147-A177-3AD203B41FA5}">
                      <a16:colId xmlns:a16="http://schemas.microsoft.com/office/drawing/2014/main" val="3942040071"/>
                    </a:ext>
                  </a:extLst>
                </a:gridCol>
                <a:gridCol w="576072">
                  <a:extLst>
                    <a:ext uri="{9D8B030D-6E8A-4147-A177-3AD203B41FA5}">
                      <a16:colId xmlns:a16="http://schemas.microsoft.com/office/drawing/2014/main" val="3134372934"/>
                    </a:ext>
                  </a:extLst>
                </a:gridCol>
                <a:gridCol w="576072">
                  <a:extLst>
                    <a:ext uri="{9D8B030D-6E8A-4147-A177-3AD203B41FA5}">
                      <a16:colId xmlns:a16="http://schemas.microsoft.com/office/drawing/2014/main" val="1216116159"/>
                    </a:ext>
                  </a:extLst>
                </a:gridCol>
                <a:gridCol w="576072">
                  <a:extLst>
                    <a:ext uri="{9D8B030D-6E8A-4147-A177-3AD203B41FA5}">
                      <a16:colId xmlns:a16="http://schemas.microsoft.com/office/drawing/2014/main" val="2903476292"/>
                    </a:ext>
                  </a:extLst>
                </a:gridCol>
                <a:gridCol w="576072">
                  <a:extLst>
                    <a:ext uri="{9D8B030D-6E8A-4147-A177-3AD203B41FA5}">
                      <a16:colId xmlns:a16="http://schemas.microsoft.com/office/drawing/2014/main" val="804997220"/>
                    </a:ext>
                  </a:extLst>
                </a:gridCol>
                <a:gridCol w="576072">
                  <a:extLst>
                    <a:ext uri="{9D8B030D-6E8A-4147-A177-3AD203B41FA5}">
                      <a16:colId xmlns:a16="http://schemas.microsoft.com/office/drawing/2014/main" val="3180096039"/>
                    </a:ext>
                  </a:extLst>
                </a:gridCol>
                <a:gridCol w="576072">
                  <a:extLst>
                    <a:ext uri="{9D8B030D-6E8A-4147-A177-3AD203B41FA5}">
                      <a16:colId xmlns:a16="http://schemas.microsoft.com/office/drawing/2014/main" val="579190538"/>
                    </a:ext>
                  </a:extLst>
                </a:gridCol>
                <a:gridCol w="576072">
                  <a:extLst>
                    <a:ext uri="{9D8B030D-6E8A-4147-A177-3AD203B41FA5}">
                      <a16:colId xmlns:a16="http://schemas.microsoft.com/office/drawing/2014/main" val="58134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2396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- 2022-05-27 11:45:08</a:t>
                      </a:r>
                      <a:r>
                        <a:rPr kumimoji="0" lang="en-US" sz="1000" b="0" i="0" u="none" strike="noStrike" kern="1200" cap="none" spc="0" normalizeH="0" baseline="0" noProof="0">
                          <a:ln>
                            <a:noFill/>
                          </a:ln>
                          <a:solidFill>
                            <a:prstClr val="black"/>
                          </a:solidFill>
                          <a:effectLst/>
                          <a:uLnTx/>
                          <a:uFillTx/>
                          <a:latin typeface="+mn-lt"/>
                          <a:ea typeface="+mn-ea"/>
                          <a:cs typeface="+mn-cs"/>
                        </a:rPr>
                        <a:t>
 Discover Melia Frankfurt City on your business trips. Seal that deal in a hotel designed to create a comfortable, productive atmosphere for business and urban travelers. 
You will find all the facilities you need to work and host meetings in our workspaces. You also have an ideal place to unwind with magical views of the #Frankfurt skyline.
http://ow.ly/wnzr50JjlxF
· · ·
Descubre Meliá Frankfurt City para tus viajes de negocio. Desarrolla tus tareas profesionales en un hotel pensado y diseñado para crear un ambiente de confort para viajeros de negocios y urbanos. 
Encontrarás todas las facilidades para trabajar y reunirte en nuestros espacios de trabajo. También tendrás un lugar idóneo para desconectar con las vistas mágicas del skyline de #Frankfurt.
http://ow.ly/fhnh50Jjlsl 
#MeliaHotelsInternational #Melia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6.1175045427014 %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581340"/>
                  </a:ext>
                </a:extLst>
              </a:tr>
            </a:tbl>
          </a:graphicData>
        </a:graphic>
      </p:graphicFrame>
      <p:sp>
        <p:nvSpPr>
          <p:cNvPr id="4" name="Text Placeholder 3">
            <a:extLst>
              <a:ext uri="{FF2B5EF4-FFF2-40B4-BE49-F238E27FC236}">
                <a16:creationId xmlns:a16="http://schemas.microsoft.com/office/drawing/2014/main" id="{93C10F70-7FFE-4E67-92DD-66D1D17A1BD8}"/>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1537114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4654D-DF6A-4C5D-892F-B4822DBB953E}"/>
              </a:ext>
            </a:extLst>
          </p:cNvPr>
          <p:cNvSpPr>
            <a:spLocks noGrp="1"/>
          </p:cNvSpPr>
          <p:nvPr>
            <p:ph type="title"/>
          </p:nvPr>
        </p:nvSpPr>
        <p:spPr/>
        <p:txBody>
          <a:bodyPr/>
          <a:lstStyle/>
          <a:p>
            <a:r>
              <a:rPr lang="en-US"/>
              <a:t>LinkedIn Posts Table | INNSIDE LEM REPORT - 3 of 22</a:t>
            </a:r>
          </a:p>
        </p:txBody>
      </p:sp>
      <p:graphicFrame>
        <p:nvGraphicFramePr>
          <p:cNvPr id="5" name="Table Placeholder 4">
            <a:extLst>
              <a:ext uri="{FF2B5EF4-FFF2-40B4-BE49-F238E27FC236}">
                <a16:creationId xmlns:a16="http://schemas.microsoft.com/office/drawing/2014/main" id="{A865A385-124D-4A43-B740-3F93B1723D13}"/>
              </a:ext>
            </a:extLst>
          </p:cNvPr>
          <p:cNvGraphicFramePr>
            <a:graphicFrameLocks noGrp="1"/>
          </p:cNvGraphicFramePr>
          <p:nvPr>
            <p:ph type="tbl" sz="quarter" idx="13"/>
            <p:extLst>
              <p:ext uri="{D42A27DB-BD31-4B8C-83A1-F6EECF244321}">
                <p14:modId xmlns:p14="http://schemas.microsoft.com/office/powerpoint/2010/main" val="542290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93089408"/>
                    </a:ext>
                  </a:extLst>
                </a:gridCol>
                <a:gridCol w="1645920">
                  <a:extLst>
                    <a:ext uri="{9D8B030D-6E8A-4147-A177-3AD203B41FA5}">
                      <a16:colId xmlns:a16="http://schemas.microsoft.com/office/drawing/2014/main" val="3683686441"/>
                    </a:ext>
                  </a:extLst>
                </a:gridCol>
                <a:gridCol w="576072">
                  <a:extLst>
                    <a:ext uri="{9D8B030D-6E8A-4147-A177-3AD203B41FA5}">
                      <a16:colId xmlns:a16="http://schemas.microsoft.com/office/drawing/2014/main" val="3965416956"/>
                    </a:ext>
                  </a:extLst>
                </a:gridCol>
                <a:gridCol w="576072">
                  <a:extLst>
                    <a:ext uri="{9D8B030D-6E8A-4147-A177-3AD203B41FA5}">
                      <a16:colId xmlns:a16="http://schemas.microsoft.com/office/drawing/2014/main" val="1830052515"/>
                    </a:ext>
                  </a:extLst>
                </a:gridCol>
                <a:gridCol w="576072">
                  <a:extLst>
                    <a:ext uri="{9D8B030D-6E8A-4147-A177-3AD203B41FA5}">
                      <a16:colId xmlns:a16="http://schemas.microsoft.com/office/drawing/2014/main" val="1066368396"/>
                    </a:ext>
                  </a:extLst>
                </a:gridCol>
                <a:gridCol w="576072">
                  <a:extLst>
                    <a:ext uri="{9D8B030D-6E8A-4147-A177-3AD203B41FA5}">
                      <a16:colId xmlns:a16="http://schemas.microsoft.com/office/drawing/2014/main" val="580260770"/>
                    </a:ext>
                  </a:extLst>
                </a:gridCol>
                <a:gridCol w="576072">
                  <a:extLst>
                    <a:ext uri="{9D8B030D-6E8A-4147-A177-3AD203B41FA5}">
                      <a16:colId xmlns:a16="http://schemas.microsoft.com/office/drawing/2014/main" val="2739883424"/>
                    </a:ext>
                  </a:extLst>
                </a:gridCol>
                <a:gridCol w="576072">
                  <a:extLst>
                    <a:ext uri="{9D8B030D-6E8A-4147-A177-3AD203B41FA5}">
                      <a16:colId xmlns:a16="http://schemas.microsoft.com/office/drawing/2014/main" val="1580520632"/>
                    </a:ext>
                  </a:extLst>
                </a:gridCol>
                <a:gridCol w="576072">
                  <a:extLst>
                    <a:ext uri="{9D8B030D-6E8A-4147-A177-3AD203B41FA5}">
                      <a16:colId xmlns:a16="http://schemas.microsoft.com/office/drawing/2014/main" val="1345773322"/>
                    </a:ext>
                  </a:extLst>
                </a:gridCol>
                <a:gridCol w="576072">
                  <a:extLst>
                    <a:ext uri="{9D8B030D-6E8A-4147-A177-3AD203B41FA5}">
                      <a16:colId xmlns:a16="http://schemas.microsoft.com/office/drawing/2014/main" val="2950299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3331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- 2022-05-25 18:08:13</a:t>
                      </a:r>
                      <a:r>
                        <a:rPr kumimoji="0" lang="en-US" sz="1000" b="0" i="0" u="none" strike="noStrike" kern="1200" cap="none" spc="0" normalizeH="0" baseline="0" noProof="0">
                          <a:ln>
                            <a:noFill/>
                          </a:ln>
                          <a:solidFill>
                            <a:prstClr val="black"/>
                          </a:solidFill>
                          <a:effectLst/>
                          <a:uLnTx/>
                          <a:uFillTx/>
                          <a:latin typeface="+mn-lt"/>
                          <a:ea typeface="+mn-ea"/>
                          <a:cs typeface="+mn-cs"/>
                        </a:rPr>
                        <a:t>
 The revival of international tourism in #Asia has boosted Meliá Hotels International hotel bookings in this market. The main destinations that have already seen a recovery in hotel occupancy of 2019 are Saigon, Yogyakarta, Makassar, Jakarta and Kuala Lumpur.
Our company, with a strong presence in #China and #Vietnam, has committed to growth, doubling our presence in Asia with multiple luxury hotel openings expected for in 2022.
Keep track of them!
http://ow.ly/JyH550JhPqI
· · ·
La reactivación del turismo internacional en #Asia ha impulsado las reservas hoteleras de Meliá Hotels International en este mercado. Los principales destinos que ya han experimentado una recuperación de los registros de ocupación de 2019 son Saigon, Yogyakarta, Makassar, Jakarta y Kuala Lumpur.
Nuestra cadena, con una fuerte presencia en #China y #Vietnam, ha realizado una gran apuesta de crecimiento que duplicará su presencia en el territorio asiático con las múltiples aperturas de hoteles de lujo que se esperan para este 2022.
¡Sígueles la pista!
http://ow.ly/KMO250JhPo5
#MeliaHotelsInternational #Melia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5.5100737386054 %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7465040"/>
                  </a:ext>
                </a:extLst>
              </a:tr>
            </a:tbl>
          </a:graphicData>
        </a:graphic>
      </p:graphicFrame>
      <p:sp>
        <p:nvSpPr>
          <p:cNvPr id="4" name="Text Placeholder 3">
            <a:extLst>
              <a:ext uri="{FF2B5EF4-FFF2-40B4-BE49-F238E27FC236}">
                <a16:creationId xmlns:a16="http://schemas.microsoft.com/office/drawing/2014/main" id="{E15F636C-83B9-4D0E-8076-4D697A64DD3C}"/>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4088656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981C9-684E-447C-AE52-2596874DC70F}"/>
              </a:ext>
            </a:extLst>
          </p:cNvPr>
          <p:cNvSpPr>
            <a:spLocks noGrp="1"/>
          </p:cNvSpPr>
          <p:nvPr>
            <p:ph type="title"/>
          </p:nvPr>
        </p:nvSpPr>
        <p:spPr/>
        <p:txBody>
          <a:bodyPr/>
          <a:lstStyle/>
          <a:p>
            <a:r>
              <a:rPr lang="en-US"/>
              <a:t>LinkedIn Posts Table | INNSIDE LEM REPORT - 4 of 22</a:t>
            </a:r>
          </a:p>
        </p:txBody>
      </p:sp>
      <p:graphicFrame>
        <p:nvGraphicFramePr>
          <p:cNvPr id="5" name="Table Placeholder 4">
            <a:extLst>
              <a:ext uri="{FF2B5EF4-FFF2-40B4-BE49-F238E27FC236}">
                <a16:creationId xmlns:a16="http://schemas.microsoft.com/office/drawing/2014/main" id="{E41CB0EB-C1FE-4424-8A6B-18E62CB6EBE7}"/>
              </a:ext>
            </a:extLst>
          </p:cNvPr>
          <p:cNvGraphicFramePr>
            <a:graphicFrameLocks noGrp="1"/>
          </p:cNvGraphicFramePr>
          <p:nvPr>
            <p:ph type="tbl" sz="quarter" idx="13"/>
            <p:extLst>
              <p:ext uri="{D42A27DB-BD31-4B8C-83A1-F6EECF244321}">
                <p14:modId xmlns:p14="http://schemas.microsoft.com/office/powerpoint/2010/main" val="328246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15146553"/>
                    </a:ext>
                  </a:extLst>
                </a:gridCol>
                <a:gridCol w="1645920">
                  <a:extLst>
                    <a:ext uri="{9D8B030D-6E8A-4147-A177-3AD203B41FA5}">
                      <a16:colId xmlns:a16="http://schemas.microsoft.com/office/drawing/2014/main" val="4223125414"/>
                    </a:ext>
                  </a:extLst>
                </a:gridCol>
                <a:gridCol w="576072">
                  <a:extLst>
                    <a:ext uri="{9D8B030D-6E8A-4147-A177-3AD203B41FA5}">
                      <a16:colId xmlns:a16="http://schemas.microsoft.com/office/drawing/2014/main" val="3777207166"/>
                    </a:ext>
                  </a:extLst>
                </a:gridCol>
                <a:gridCol w="576072">
                  <a:extLst>
                    <a:ext uri="{9D8B030D-6E8A-4147-A177-3AD203B41FA5}">
                      <a16:colId xmlns:a16="http://schemas.microsoft.com/office/drawing/2014/main" val="3811626913"/>
                    </a:ext>
                  </a:extLst>
                </a:gridCol>
                <a:gridCol w="576072">
                  <a:extLst>
                    <a:ext uri="{9D8B030D-6E8A-4147-A177-3AD203B41FA5}">
                      <a16:colId xmlns:a16="http://schemas.microsoft.com/office/drawing/2014/main" val="1857118616"/>
                    </a:ext>
                  </a:extLst>
                </a:gridCol>
                <a:gridCol w="576072">
                  <a:extLst>
                    <a:ext uri="{9D8B030D-6E8A-4147-A177-3AD203B41FA5}">
                      <a16:colId xmlns:a16="http://schemas.microsoft.com/office/drawing/2014/main" val="3160193749"/>
                    </a:ext>
                  </a:extLst>
                </a:gridCol>
                <a:gridCol w="576072">
                  <a:extLst>
                    <a:ext uri="{9D8B030D-6E8A-4147-A177-3AD203B41FA5}">
                      <a16:colId xmlns:a16="http://schemas.microsoft.com/office/drawing/2014/main" val="560675493"/>
                    </a:ext>
                  </a:extLst>
                </a:gridCol>
                <a:gridCol w="576072">
                  <a:extLst>
                    <a:ext uri="{9D8B030D-6E8A-4147-A177-3AD203B41FA5}">
                      <a16:colId xmlns:a16="http://schemas.microsoft.com/office/drawing/2014/main" val="2726031736"/>
                    </a:ext>
                  </a:extLst>
                </a:gridCol>
                <a:gridCol w="576072">
                  <a:extLst>
                    <a:ext uri="{9D8B030D-6E8A-4147-A177-3AD203B41FA5}">
                      <a16:colId xmlns:a16="http://schemas.microsoft.com/office/drawing/2014/main" val="2543693509"/>
                    </a:ext>
                  </a:extLst>
                </a:gridCol>
                <a:gridCol w="576072">
                  <a:extLst>
                    <a:ext uri="{9D8B030D-6E8A-4147-A177-3AD203B41FA5}">
                      <a16:colId xmlns:a16="http://schemas.microsoft.com/office/drawing/2014/main" val="2315972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8371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- 2022-05-24 15:18:14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1.6441005802708 %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7865842"/>
                  </a:ext>
                </a:extLst>
              </a:tr>
            </a:tbl>
          </a:graphicData>
        </a:graphic>
      </p:graphicFrame>
      <p:sp>
        <p:nvSpPr>
          <p:cNvPr id="4" name="Text Placeholder 3">
            <a:extLst>
              <a:ext uri="{FF2B5EF4-FFF2-40B4-BE49-F238E27FC236}">
                <a16:creationId xmlns:a16="http://schemas.microsoft.com/office/drawing/2014/main" id="{12A4B06D-1808-4B2E-80AF-EACBC0F111FE}"/>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861412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5D2B6-AF91-4DB2-9067-154CC9574EFF}"/>
              </a:ext>
            </a:extLst>
          </p:cNvPr>
          <p:cNvSpPr>
            <a:spLocks noGrp="1"/>
          </p:cNvSpPr>
          <p:nvPr>
            <p:ph type="title"/>
          </p:nvPr>
        </p:nvSpPr>
        <p:spPr/>
        <p:txBody>
          <a:bodyPr/>
          <a:lstStyle/>
          <a:p>
            <a:r>
              <a:rPr lang="en-US"/>
              <a:t>LinkedIn Posts Table | INNSIDE LEM REPORT - 5 of 22</a:t>
            </a:r>
          </a:p>
        </p:txBody>
      </p:sp>
      <p:graphicFrame>
        <p:nvGraphicFramePr>
          <p:cNvPr id="5" name="Table Placeholder 4">
            <a:extLst>
              <a:ext uri="{FF2B5EF4-FFF2-40B4-BE49-F238E27FC236}">
                <a16:creationId xmlns:a16="http://schemas.microsoft.com/office/drawing/2014/main" id="{C284BFB0-74DA-46CD-A73E-880F33B27E5C}"/>
              </a:ext>
            </a:extLst>
          </p:cNvPr>
          <p:cNvGraphicFramePr>
            <a:graphicFrameLocks noGrp="1"/>
          </p:cNvGraphicFramePr>
          <p:nvPr>
            <p:ph type="tbl" sz="quarter" idx="13"/>
            <p:extLst>
              <p:ext uri="{D42A27DB-BD31-4B8C-83A1-F6EECF244321}">
                <p14:modId xmlns:p14="http://schemas.microsoft.com/office/powerpoint/2010/main" val="1022013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13869139"/>
                    </a:ext>
                  </a:extLst>
                </a:gridCol>
                <a:gridCol w="1645920">
                  <a:extLst>
                    <a:ext uri="{9D8B030D-6E8A-4147-A177-3AD203B41FA5}">
                      <a16:colId xmlns:a16="http://schemas.microsoft.com/office/drawing/2014/main" val="3918997883"/>
                    </a:ext>
                  </a:extLst>
                </a:gridCol>
                <a:gridCol w="576072">
                  <a:extLst>
                    <a:ext uri="{9D8B030D-6E8A-4147-A177-3AD203B41FA5}">
                      <a16:colId xmlns:a16="http://schemas.microsoft.com/office/drawing/2014/main" val="2074089733"/>
                    </a:ext>
                  </a:extLst>
                </a:gridCol>
                <a:gridCol w="576072">
                  <a:extLst>
                    <a:ext uri="{9D8B030D-6E8A-4147-A177-3AD203B41FA5}">
                      <a16:colId xmlns:a16="http://schemas.microsoft.com/office/drawing/2014/main" val="3794347398"/>
                    </a:ext>
                  </a:extLst>
                </a:gridCol>
                <a:gridCol w="576072">
                  <a:extLst>
                    <a:ext uri="{9D8B030D-6E8A-4147-A177-3AD203B41FA5}">
                      <a16:colId xmlns:a16="http://schemas.microsoft.com/office/drawing/2014/main" val="579891845"/>
                    </a:ext>
                  </a:extLst>
                </a:gridCol>
                <a:gridCol w="576072">
                  <a:extLst>
                    <a:ext uri="{9D8B030D-6E8A-4147-A177-3AD203B41FA5}">
                      <a16:colId xmlns:a16="http://schemas.microsoft.com/office/drawing/2014/main" val="2021268955"/>
                    </a:ext>
                  </a:extLst>
                </a:gridCol>
                <a:gridCol w="576072">
                  <a:extLst>
                    <a:ext uri="{9D8B030D-6E8A-4147-A177-3AD203B41FA5}">
                      <a16:colId xmlns:a16="http://schemas.microsoft.com/office/drawing/2014/main" val="3921882363"/>
                    </a:ext>
                  </a:extLst>
                </a:gridCol>
                <a:gridCol w="576072">
                  <a:extLst>
                    <a:ext uri="{9D8B030D-6E8A-4147-A177-3AD203B41FA5}">
                      <a16:colId xmlns:a16="http://schemas.microsoft.com/office/drawing/2014/main" val="2826425281"/>
                    </a:ext>
                  </a:extLst>
                </a:gridCol>
                <a:gridCol w="576072">
                  <a:extLst>
                    <a:ext uri="{9D8B030D-6E8A-4147-A177-3AD203B41FA5}">
                      <a16:colId xmlns:a16="http://schemas.microsoft.com/office/drawing/2014/main" val="1421502749"/>
                    </a:ext>
                  </a:extLst>
                </a:gridCol>
                <a:gridCol w="576072">
                  <a:extLst>
                    <a:ext uri="{9D8B030D-6E8A-4147-A177-3AD203B41FA5}">
                      <a16:colId xmlns:a16="http://schemas.microsoft.com/office/drawing/2014/main" val="564406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0772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- 2022-05-23 17:06:28</a:t>
                      </a:r>
                      <a:r>
                        <a:rPr kumimoji="0" lang="en-US" sz="1000" b="0" i="0" u="none" strike="noStrike" kern="1200" cap="none" spc="0" normalizeH="0" baseline="0" noProof="0">
                          <a:ln>
                            <a:noFill/>
                          </a:ln>
                          <a:solidFill>
                            <a:prstClr val="black"/>
                          </a:solidFill>
                          <a:effectLst/>
                          <a:uLnTx/>
                          <a:uFillTx/>
                          <a:latin typeface="+mn-lt"/>
                          <a:ea typeface="+mn-ea"/>
                          <a:cs typeface="+mn-cs"/>
                        </a:rPr>
                        <a:t>
 La movilidad sostenible es uno de los grandes avances que queremos potenciar en Meliá Hotels International para cuidar el medio ambiente. Por eso, una selección exclusiva de nuestros hoteles en España ofrece la posibilidad de experimentar viajes sostenibles con el nuevo modelo e-tron de Audi España. Este vehículo ofrece una conducción segura, intuitiva y cómoda recorriendo las mejores rutas en una experiencia única de conducción. ¡Descúbrelo con nosotros y súmate a la movilidad sostenible!
· · ·
Sustainable mobility is one of the great advances that we want to promote at Meliá Hotels International, in our bid to care for the environment. An exclusive selection of our hotels in Spain offers you the possibility of experiencing sustainable travel with the new e-tron model by Audi España. This vehicle offers a safe, intuitive, and comfortable drive along the best routes, as part of a unique driving experience. Discover it with us and support sustainable mobility!
#MeliaHotelsInternational #Audi #Melia4thePlanet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4.8691860465116 %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6158480"/>
                  </a:ext>
                </a:extLst>
              </a:tr>
            </a:tbl>
          </a:graphicData>
        </a:graphic>
      </p:graphicFrame>
      <p:sp>
        <p:nvSpPr>
          <p:cNvPr id="4" name="Text Placeholder 3">
            <a:extLst>
              <a:ext uri="{FF2B5EF4-FFF2-40B4-BE49-F238E27FC236}">
                <a16:creationId xmlns:a16="http://schemas.microsoft.com/office/drawing/2014/main" id="{98907E3A-9057-44B5-81D7-A5268C0F11AB}"/>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2051888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6AC69-8205-45A4-8859-CF728C418D36}"/>
              </a:ext>
            </a:extLst>
          </p:cNvPr>
          <p:cNvSpPr>
            <a:spLocks noGrp="1"/>
          </p:cNvSpPr>
          <p:nvPr>
            <p:ph type="title"/>
          </p:nvPr>
        </p:nvSpPr>
        <p:spPr/>
        <p:txBody>
          <a:bodyPr/>
          <a:lstStyle/>
          <a:p>
            <a:r>
              <a:rPr lang="en-US"/>
              <a:t>LinkedIn Posts Table | INNSIDE LEM REPORT - 6 of 22</a:t>
            </a:r>
          </a:p>
        </p:txBody>
      </p:sp>
      <p:graphicFrame>
        <p:nvGraphicFramePr>
          <p:cNvPr id="5" name="Table Placeholder 4">
            <a:extLst>
              <a:ext uri="{FF2B5EF4-FFF2-40B4-BE49-F238E27FC236}">
                <a16:creationId xmlns:a16="http://schemas.microsoft.com/office/drawing/2014/main" id="{C1E34440-E646-485C-82EA-E44F75DF0AB1}"/>
              </a:ext>
            </a:extLst>
          </p:cNvPr>
          <p:cNvGraphicFramePr>
            <a:graphicFrameLocks noGrp="1"/>
          </p:cNvGraphicFramePr>
          <p:nvPr>
            <p:ph type="tbl" sz="quarter" idx="13"/>
            <p:extLst>
              <p:ext uri="{D42A27DB-BD31-4B8C-83A1-F6EECF244321}">
                <p14:modId xmlns:p14="http://schemas.microsoft.com/office/powerpoint/2010/main" val="65378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02068568"/>
                    </a:ext>
                  </a:extLst>
                </a:gridCol>
                <a:gridCol w="1645920">
                  <a:extLst>
                    <a:ext uri="{9D8B030D-6E8A-4147-A177-3AD203B41FA5}">
                      <a16:colId xmlns:a16="http://schemas.microsoft.com/office/drawing/2014/main" val="39290389"/>
                    </a:ext>
                  </a:extLst>
                </a:gridCol>
                <a:gridCol w="576072">
                  <a:extLst>
                    <a:ext uri="{9D8B030D-6E8A-4147-A177-3AD203B41FA5}">
                      <a16:colId xmlns:a16="http://schemas.microsoft.com/office/drawing/2014/main" val="154406224"/>
                    </a:ext>
                  </a:extLst>
                </a:gridCol>
                <a:gridCol w="576072">
                  <a:extLst>
                    <a:ext uri="{9D8B030D-6E8A-4147-A177-3AD203B41FA5}">
                      <a16:colId xmlns:a16="http://schemas.microsoft.com/office/drawing/2014/main" val="2817889508"/>
                    </a:ext>
                  </a:extLst>
                </a:gridCol>
                <a:gridCol w="576072">
                  <a:extLst>
                    <a:ext uri="{9D8B030D-6E8A-4147-A177-3AD203B41FA5}">
                      <a16:colId xmlns:a16="http://schemas.microsoft.com/office/drawing/2014/main" val="3077312317"/>
                    </a:ext>
                  </a:extLst>
                </a:gridCol>
                <a:gridCol w="576072">
                  <a:extLst>
                    <a:ext uri="{9D8B030D-6E8A-4147-A177-3AD203B41FA5}">
                      <a16:colId xmlns:a16="http://schemas.microsoft.com/office/drawing/2014/main" val="4035648977"/>
                    </a:ext>
                  </a:extLst>
                </a:gridCol>
                <a:gridCol w="576072">
                  <a:extLst>
                    <a:ext uri="{9D8B030D-6E8A-4147-A177-3AD203B41FA5}">
                      <a16:colId xmlns:a16="http://schemas.microsoft.com/office/drawing/2014/main" val="688714175"/>
                    </a:ext>
                  </a:extLst>
                </a:gridCol>
                <a:gridCol w="576072">
                  <a:extLst>
                    <a:ext uri="{9D8B030D-6E8A-4147-A177-3AD203B41FA5}">
                      <a16:colId xmlns:a16="http://schemas.microsoft.com/office/drawing/2014/main" val="2768680513"/>
                    </a:ext>
                  </a:extLst>
                </a:gridCol>
                <a:gridCol w="576072">
                  <a:extLst>
                    <a:ext uri="{9D8B030D-6E8A-4147-A177-3AD203B41FA5}">
                      <a16:colId xmlns:a16="http://schemas.microsoft.com/office/drawing/2014/main" val="755068292"/>
                    </a:ext>
                  </a:extLst>
                </a:gridCol>
                <a:gridCol w="576072">
                  <a:extLst>
                    <a:ext uri="{9D8B030D-6E8A-4147-A177-3AD203B41FA5}">
                      <a16:colId xmlns:a16="http://schemas.microsoft.com/office/drawing/2014/main" val="304914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7559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- 2022-05-23 16:19:47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2.2727272727273 %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701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- 2022-05-23 16:10:15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9.7583219334245 %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797054"/>
                  </a:ext>
                </a:extLst>
              </a:tr>
            </a:tbl>
          </a:graphicData>
        </a:graphic>
      </p:graphicFrame>
      <p:sp>
        <p:nvSpPr>
          <p:cNvPr id="4" name="Text Placeholder 3">
            <a:extLst>
              <a:ext uri="{FF2B5EF4-FFF2-40B4-BE49-F238E27FC236}">
                <a16:creationId xmlns:a16="http://schemas.microsoft.com/office/drawing/2014/main" id="{09D70516-6685-4EC0-94E6-CEDF8085A4BC}"/>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2372228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94ACB-8446-47A0-AD05-397CB953A27A}"/>
              </a:ext>
            </a:extLst>
          </p:cNvPr>
          <p:cNvSpPr>
            <a:spLocks noGrp="1"/>
          </p:cNvSpPr>
          <p:nvPr>
            <p:ph type="title"/>
          </p:nvPr>
        </p:nvSpPr>
        <p:spPr/>
        <p:txBody>
          <a:bodyPr/>
          <a:lstStyle/>
          <a:p>
            <a:r>
              <a:rPr lang="en-US"/>
              <a:t>LinkedIn Posts Table | INNSIDE LEM REPORT - 7 of 22</a:t>
            </a:r>
          </a:p>
        </p:txBody>
      </p:sp>
      <p:graphicFrame>
        <p:nvGraphicFramePr>
          <p:cNvPr id="5" name="Table Placeholder 4">
            <a:extLst>
              <a:ext uri="{FF2B5EF4-FFF2-40B4-BE49-F238E27FC236}">
                <a16:creationId xmlns:a16="http://schemas.microsoft.com/office/drawing/2014/main" id="{136BA3E7-EDB8-4A7F-B243-2AB6CE777255}"/>
              </a:ext>
            </a:extLst>
          </p:cNvPr>
          <p:cNvGraphicFramePr>
            <a:graphicFrameLocks noGrp="1"/>
          </p:cNvGraphicFramePr>
          <p:nvPr>
            <p:ph type="tbl" sz="quarter" idx="13"/>
            <p:extLst>
              <p:ext uri="{D42A27DB-BD31-4B8C-83A1-F6EECF244321}">
                <p14:modId xmlns:p14="http://schemas.microsoft.com/office/powerpoint/2010/main" val="130908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05240315"/>
                    </a:ext>
                  </a:extLst>
                </a:gridCol>
                <a:gridCol w="1645920">
                  <a:extLst>
                    <a:ext uri="{9D8B030D-6E8A-4147-A177-3AD203B41FA5}">
                      <a16:colId xmlns:a16="http://schemas.microsoft.com/office/drawing/2014/main" val="590135283"/>
                    </a:ext>
                  </a:extLst>
                </a:gridCol>
                <a:gridCol w="576072">
                  <a:extLst>
                    <a:ext uri="{9D8B030D-6E8A-4147-A177-3AD203B41FA5}">
                      <a16:colId xmlns:a16="http://schemas.microsoft.com/office/drawing/2014/main" val="1370910984"/>
                    </a:ext>
                  </a:extLst>
                </a:gridCol>
                <a:gridCol w="576072">
                  <a:extLst>
                    <a:ext uri="{9D8B030D-6E8A-4147-A177-3AD203B41FA5}">
                      <a16:colId xmlns:a16="http://schemas.microsoft.com/office/drawing/2014/main" val="1972856543"/>
                    </a:ext>
                  </a:extLst>
                </a:gridCol>
                <a:gridCol w="576072">
                  <a:extLst>
                    <a:ext uri="{9D8B030D-6E8A-4147-A177-3AD203B41FA5}">
                      <a16:colId xmlns:a16="http://schemas.microsoft.com/office/drawing/2014/main" val="2836831824"/>
                    </a:ext>
                  </a:extLst>
                </a:gridCol>
                <a:gridCol w="576072">
                  <a:extLst>
                    <a:ext uri="{9D8B030D-6E8A-4147-A177-3AD203B41FA5}">
                      <a16:colId xmlns:a16="http://schemas.microsoft.com/office/drawing/2014/main" val="639376903"/>
                    </a:ext>
                  </a:extLst>
                </a:gridCol>
                <a:gridCol w="576072">
                  <a:extLst>
                    <a:ext uri="{9D8B030D-6E8A-4147-A177-3AD203B41FA5}">
                      <a16:colId xmlns:a16="http://schemas.microsoft.com/office/drawing/2014/main" val="2491156527"/>
                    </a:ext>
                  </a:extLst>
                </a:gridCol>
                <a:gridCol w="576072">
                  <a:extLst>
                    <a:ext uri="{9D8B030D-6E8A-4147-A177-3AD203B41FA5}">
                      <a16:colId xmlns:a16="http://schemas.microsoft.com/office/drawing/2014/main" val="1985868187"/>
                    </a:ext>
                  </a:extLst>
                </a:gridCol>
                <a:gridCol w="576072">
                  <a:extLst>
                    <a:ext uri="{9D8B030D-6E8A-4147-A177-3AD203B41FA5}">
                      <a16:colId xmlns:a16="http://schemas.microsoft.com/office/drawing/2014/main" val="4013476754"/>
                    </a:ext>
                  </a:extLst>
                </a:gridCol>
                <a:gridCol w="576072">
                  <a:extLst>
                    <a:ext uri="{9D8B030D-6E8A-4147-A177-3AD203B41FA5}">
                      <a16:colId xmlns:a16="http://schemas.microsoft.com/office/drawing/2014/main" val="3697180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5016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- 2022-05-20 14:46:34</a:t>
                      </a:r>
                      <a:r>
                        <a:rPr kumimoji="0" lang="en-US" sz="1000" b="0" i="0" u="none" strike="noStrike" kern="1200" cap="none" spc="0" normalizeH="0" baseline="0" noProof="0">
                          <a:ln>
                            <a:noFill/>
                          </a:ln>
                          <a:solidFill>
                            <a:prstClr val="black"/>
                          </a:solidFill>
                          <a:effectLst/>
                          <a:uLnTx/>
                          <a:uFillTx/>
                          <a:latin typeface="+mn-lt"/>
                          <a:ea typeface="+mn-ea"/>
                          <a:cs typeface="+mn-cs"/>
                        </a:rPr>
                        <a:t>
 Comienza la temporada de verano y en #Melia buscamos a gente como tú.
Compartimos contigo esa pasión que en el día a día te hace poner tu corazón en todo lo que haces. Por ello, vamos a estar a tu lado para ayudarte a ir más allá de tus límites y para celebrar contigo cada victoria.
Descubre aquí todas nuestras ofertas de empleo. ¡Ahora, tienes el poder de crear tu futuro!
http://ow.ly/w8Ac50JcZQU
· · · 
The summer season begins and at #Melia we are looking for people like you.
We share with you that passion that on a day-to-day basis makes you put your heart into everything you do. Therefore, we will be by your side to help you go beyond your limits and to celebrate each victory with you.
Discover here all our job offers. Now, you have the power to create your future!
http://ow.ly/Oriq50JcZSp 
#MeliaHotelsInternational #Empleo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6.8444090728213 %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8778055"/>
                  </a:ext>
                </a:extLst>
              </a:tr>
            </a:tbl>
          </a:graphicData>
        </a:graphic>
      </p:graphicFrame>
      <p:sp>
        <p:nvSpPr>
          <p:cNvPr id="4" name="Text Placeholder 3">
            <a:extLst>
              <a:ext uri="{FF2B5EF4-FFF2-40B4-BE49-F238E27FC236}">
                <a16:creationId xmlns:a16="http://schemas.microsoft.com/office/drawing/2014/main" id="{3C2AD1BE-CE3A-45C6-A347-1E480A3332B7}"/>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1421708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94CEE-ADAA-41F1-B2A5-554C312F6E1D}"/>
              </a:ext>
            </a:extLst>
          </p:cNvPr>
          <p:cNvSpPr>
            <a:spLocks noGrp="1"/>
          </p:cNvSpPr>
          <p:nvPr>
            <p:ph type="title"/>
          </p:nvPr>
        </p:nvSpPr>
        <p:spPr/>
        <p:txBody>
          <a:bodyPr/>
          <a:lstStyle/>
          <a:p>
            <a:r>
              <a:rPr lang="en-US"/>
              <a:t>LinkedIn Posts Table | INNSIDE LEM REPORT - 8 of 22</a:t>
            </a:r>
          </a:p>
        </p:txBody>
      </p:sp>
      <p:graphicFrame>
        <p:nvGraphicFramePr>
          <p:cNvPr id="5" name="Table Placeholder 4">
            <a:extLst>
              <a:ext uri="{FF2B5EF4-FFF2-40B4-BE49-F238E27FC236}">
                <a16:creationId xmlns:a16="http://schemas.microsoft.com/office/drawing/2014/main" id="{FAA4FE13-E106-472A-ADB2-AAB4689EACB3}"/>
              </a:ext>
            </a:extLst>
          </p:cNvPr>
          <p:cNvGraphicFramePr>
            <a:graphicFrameLocks noGrp="1"/>
          </p:cNvGraphicFramePr>
          <p:nvPr>
            <p:ph type="tbl" sz="quarter" idx="13"/>
            <p:extLst>
              <p:ext uri="{D42A27DB-BD31-4B8C-83A1-F6EECF244321}">
                <p14:modId xmlns:p14="http://schemas.microsoft.com/office/powerpoint/2010/main" val="228483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89139423"/>
                    </a:ext>
                  </a:extLst>
                </a:gridCol>
                <a:gridCol w="1645920">
                  <a:extLst>
                    <a:ext uri="{9D8B030D-6E8A-4147-A177-3AD203B41FA5}">
                      <a16:colId xmlns:a16="http://schemas.microsoft.com/office/drawing/2014/main" val="3780353184"/>
                    </a:ext>
                  </a:extLst>
                </a:gridCol>
                <a:gridCol w="576072">
                  <a:extLst>
                    <a:ext uri="{9D8B030D-6E8A-4147-A177-3AD203B41FA5}">
                      <a16:colId xmlns:a16="http://schemas.microsoft.com/office/drawing/2014/main" val="3419621688"/>
                    </a:ext>
                  </a:extLst>
                </a:gridCol>
                <a:gridCol w="576072">
                  <a:extLst>
                    <a:ext uri="{9D8B030D-6E8A-4147-A177-3AD203B41FA5}">
                      <a16:colId xmlns:a16="http://schemas.microsoft.com/office/drawing/2014/main" val="457110094"/>
                    </a:ext>
                  </a:extLst>
                </a:gridCol>
                <a:gridCol w="576072">
                  <a:extLst>
                    <a:ext uri="{9D8B030D-6E8A-4147-A177-3AD203B41FA5}">
                      <a16:colId xmlns:a16="http://schemas.microsoft.com/office/drawing/2014/main" val="19892872"/>
                    </a:ext>
                  </a:extLst>
                </a:gridCol>
                <a:gridCol w="576072">
                  <a:extLst>
                    <a:ext uri="{9D8B030D-6E8A-4147-A177-3AD203B41FA5}">
                      <a16:colId xmlns:a16="http://schemas.microsoft.com/office/drawing/2014/main" val="1576000780"/>
                    </a:ext>
                  </a:extLst>
                </a:gridCol>
                <a:gridCol w="576072">
                  <a:extLst>
                    <a:ext uri="{9D8B030D-6E8A-4147-A177-3AD203B41FA5}">
                      <a16:colId xmlns:a16="http://schemas.microsoft.com/office/drawing/2014/main" val="54108517"/>
                    </a:ext>
                  </a:extLst>
                </a:gridCol>
                <a:gridCol w="576072">
                  <a:extLst>
                    <a:ext uri="{9D8B030D-6E8A-4147-A177-3AD203B41FA5}">
                      <a16:colId xmlns:a16="http://schemas.microsoft.com/office/drawing/2014/main" val="2411886332"/>
                    </a:ext>
                  </a:extLst>
                </a:gridCol>
                <a:gridCol w="576072">
                  <a:extLst>
                    <a:ext uri="{9D8B030D-6E8A-4147-A177-3AD203B41FA5}">
                      <a16:colId xmlns:a16="http://schemas.microsoft.com/office/drawing/2014/main" val="497796978"/>
                    </a:ext>
                  </a:extLst>
                </a:gridCol>
                <a:gridCol w="576072">
                  <a:extLst>
                    <a:ext uri="{9D8B030D-6E8A-4147-A177-3AD203B41FA5}">
                      <a16:colId xmlns:a16="http://schemas.microsoft.com/office/drawing/2014/main" val="70818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2806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- 2022-05-20 10:52:04</a:t>
                      </a:r>
                      <a:r>
                        <a:rPr kumimoji="0" lang="en-US" sz="1000" b="0" i="0" u="none" strike="noStrike" kern="1200" cap="none" spc="0" normalizeH="0" baseline="0" noProof="0">
                          <a:ln>
                            <a:noFill/>
                          </a:ln>
                          <a:solidFill>
                            <a:prstClr val="black"/>
                          </a:solidFill>
                          <a:effectLst/>
                          <a:uLnTx/>
                          <a:uFillTx/>
                          <a:latin typeface="+mn-lt"/>
                          <a:ea typeface="+mn-ea"/>
                          <a:cs typeface="+mn-cs"/>
                        </a:rPr>
                        <a:t>
 ¡Nos complace comunicar la reapertura de nuestro Meliá Zahara Atlanterra! El próximo mes de junio, el hotel volverá a tener el placer de acoger a sus huéspedes tras experimentar una reforma integral. 
La renovación de espacios y la presentación de nuevos servicios del hotel, tanto en zonas comunes como en habitaciones, permitirá elevar la experiencia vacacional de sus clientes, para que disfruten de las playas interminables de arena blanca y los mejores atardeceres de #Andalucía.
http://ow.ly/lHSo50JcOaq
· · · 
¡We are pleased to announce the reopening of our Meliá Zahara Atlanterra! Next June, the hotel will once again have the pleasure of welcoming its guests after a major renovation.
The new facilities and the introduction of new hotel services will enhance the holiday experience of its guests, so that they can enjoy the endless white-sand beaches and the most magnificent sunsets in #Andalusia.
http://ow.ly/fPqZ50JcObF 
#MeliaHotelsInternational #Melia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5.4940091921044 %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7770609"/>
                  </a:ext>
                </a:extLst>
              </a:tr>
            </a:tbl>
          </a:graphicData>
        </a:graphic>
      </p:graphicFrame>
      <p:sp>
        <p:nvSpPr>
          <p:cNvPr id="4" name="Text Placeholder 3">
            <a:extLst>
              <a:ext uri="{FF2B5EF4-FFF2-40B4-BE49-F238E27FC236}">
                <a16:creationId xmlns:a16="http://schemas.microsoft.com/office/drawing/2014/main" id="{F6098D85-BBE8-4F59-B33F-CCF39EF960C4}"/>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285094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1B42-5EA2-429C-B886-E7F843A841BE}"/>
              </a:ext>
            </a:extLst>
          </p:cNvPr>
          <p:cNvSpPr>
            <a:spLocks noGrp="1"/>
          </p:cNvSpPr>
          <p:nvPr>
            <p:ph type="title"/>
          </p:nvPr>
        </p:nvSpPr>
        <p:spPr/>
        <p:txBody>
          <a:bodyPr/>
          <a:lstStyle/>
          <a:p>
            <a:r>
              <a:rPr lang="en-US"/>
              <a:t>LinkedIn Posts Table | INNSIDE LEM REPORT - 9 of 22</a:t>
            </a:r>
          </a:p>
        </p:txBody>
      </p:sp>
      <p:graphicFrame>
        <p:nvGraphicFramePr>
          <p:cNvPr id="5" name="Table Placeholder 4">
            <a:extLst>
              <a:ext uri="{FF2B5EF4-FFF2-40B4-BE49-F238E27FC236}">
                <a16:creationId xmlns:a16="http://schemas.microsoft.com/office/drawing/2014/main" id="{5AC87CD9-F3C9-4EAD-A0C5-8F252D7B3C7A}"/>
              </a:ext>
            </a:extLst>
          </p:cNvPr>
          <p:cNvGraphicFramePr>
            <a:graphicFrameLocks noGrp="1"/>
          </p:cNvGraphicFramePr>
          <p:nvPr>
            <p:ph type="tbl" sz="quarter" idx="13"/>
            <p:extLst>
              <p:ext uri="{D42A27DB-BD31-4B8C-83A1-F6EECF244321}">
                <p14:modId xmlns:p14="http://schemas.microsoft.com/office/powerpoint/2010/main" val="105207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03645928"/>
                    </a:ext>
                  </a:extLst>
                </a:gridCol>
                <a:gridCol w="1645920">
                  <a:extLst>
                    <a:ext uri="{9D8B030D-6E8A-4147-A177-3AD203B41FA5}">
                      <a16:colId xmlns:a16="http://schemas.microsoft.com/office/drawing/2014/main" val="556194016"/>
                    </a:ext>
                  </a:extLst>
                </a:gridCol>
                <a:gridCol w="576072">
                  <a:extLst>
                    <a:ext uri="{9D8B030D-6E8A-4147-A177-3AD203B41FA5}">
                      <a16:colId xmlns:a16="http://schemas.microsoft.com/office/drawing/2014/main" val="2478432655"/>
                    </a:ext>
                  </a:extLst>
                </a:gridCol>
                <a:gridCol w="576072">
                  <a:extLst>
                    <a:ext uri="{9D8B030D-6E8A-4147-A177-3AD203B41FA5}">
                      <a16:colId xmlns:a16="http://schemas.microsoft.com/office/drawing/2014/main" val="404997796"/>
                    </a:ext>
                  </a:extLst>
                </a:gridCol>
                <a:gridCol w="576072">
                  <a:extLst>
                    <a:ext uri="{9D8B030D-6E8A-4147-A177-3AD203B41FA5}">
                      <a16:colId xmlns:a16="http://schemas.microsoft.com/office/drawing/2014/main" val="514327723"/>
                    </a:ext>
                  </a:extLst>
                </a:gridCol>
                <a:gridCol w="576072">
                  <a:extLst>
                    <a:ext uri="{9D8B030D-6E8A-4147-A177-3AD203B41FA5}">
                      <a16:colId xmlns:a16="http://schemas.microsoft.com/office/drawing/2014/main" val="1676328569"/>
                    </a:ext>
                  </a:extLst>
                </a:gridCol>
                <a:gridCol w="576072">
                  <a:extLst>
                    <a:ext uri="{9D8B030D-6E8A-4147-A177-3AD203B41FA5}">
                      <a16:colId xmlns:a16="http://schemas.microsoft.com/office/drawing/2014/main" val="322807544"/>
                    </a:ext>
                  </a:extLst>
                </a:gridCol>
                <a:gridCol w="576072">
                  <a:extLst>
                    <a:ext uri="{9D8B030D-6E8A-4147-A177-3AD203B41FA5}">
                      <a16:colId xmlns:a16="http://schemas.microsoft.com/office/drawing/2014/main" val="2264986095"/>
                    </a:ext>
                  </a:extLst>
                </a:gridCol>
                <a:gridCol w="576072">
                  <a:extLst>
                    <a:ext uri="{9D8B030D-6E8A-4147-A177-3AD203B41FA5}">
                      <a16:colId xmlns:a16="http://schemas.microsoft.com/office/drawing/2014/main" val="1645011028"/>
                    </a:ext>
                  </a:extLst>
                </a:gridCol>
                <a:gridCol w="576072">
                  <a:extLst>
                    <a:ext uri="{9D8B030D-6E8A-4147-A177-3AD203B41FA5}">
                      <a16:colId xmlns:a16="http://schemas.microsoft.com/office/drawing/2014/main" val="4274784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8801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- 2022-05-18 17:09:39</a:t>
                      </a:r>
                      <a:r>
                        <a:rPr kumimoji="0" lang="en-US" sz="1000" b="0" i="0" u="none" strike="noStrike" kern="1200" cap="none" spc="0" normalizeH="0" baseline="0" noProof="0">
                          <a:ln>
                            <a:noFill/>
                          </a:ln>
                          <a:solidFill>
                            <a:prstClr val="black"/>
                          </a:solidFill>
                          <a:effectLst/>
                          <a:uLnTx/>
                          <a:uFillTx/>
                          <a:latin typeface="+mn-lt"/>
                          <a:ea typeface="+mn-ea"/>
                          <a:cs typeface="+mn-cs"/>
                        </a:rPr>
                        <a:t>
 ME by Meliá is the place where design, art, music and experiences merge. Travel to reinvigorate your senses, to transcend the everyday and breathe new life into your stories through contemporary culture. Discover the new campaign of our brand ME by Meliá and explore your experience.
http://ow.ly/rYbZ50JbfWV
· · ·
ME by Meliá, es el lugar donde el diseño, el arte, la música y las experiencias se fusionan. Viaja para revitalizar los sentidos, trascender lo cotidiano y dar una nueva vida a tus historias a través de la cultura contemporánea. Descubre la nueva campaña de nuestra marca ME by Meliá y explora tu experiencia.
http://ow.ly/o7Iv50JbfNc
#WeAreME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2.6667740895907 %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a:t>
                      </a:r>
                    </a:p>
                  </a:txBody>
                  <a:tcPr/>
                </a:tc>
                <a:extLst>
                  <a:ext uri="{0D108BD9-81ED-4DB2-BD59-A6C34878D82A}">
                    <a16:rowId xmlns:a16="http://schemas.microsoft.com/office/drawing/2014/main" val="961877653"/>
                  </a:ext>
                </a:extLst>
              </a:tr>
            </a:tbl>
          </a:graphicData>
        </a:graphic>
      </p:graphicFrame>
      <p:sp>
        <p:nvSpPr>
          <p:cNvPr id="4" name="Text Placeholder 3">
            <a:extLst>
              <a:ext uri="{FF2B5EF4-FFF2-40B4-BE49-F238E27FC236}">
                <a16:creationId xmlns:a16="http://schemas.microsoft.com/office/drawing/2014/main" id="{11FB5FD1-AD3A-4C8F-9321-22F6FA18B0AC}"/>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854625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2E89F-838C-4E6E-B12F-807C429BB8E3}"/>
              </a:ext>
            </a:extLst>
          </p:cNvPr>
          <p:cNvSpPr>
            <a:spLocks noGrp="1"/>
          </p:cNvSpPr>
          <p:nvPr>
            <p:ph type="title"/>
          </p:nvPr>
        </p:nvSpPr>
        <p:spPr/>
        <p:txBody>
          <a:bodyPr/>
          <a:lstStyle/>
          <a:p>
            <a:r>
              <a:rPr lang="en-US"/>
              <a:t>LinkedIn Posts Table | INNSIDE LEM REPORT - 10 of 22</a:t>
            </a:r>
          </a:p>
        </p:txBody>
      </p:sp>
      <p:graphicFrame>
        <p:nvGraphicFramePr>
          <p:cNvPr id="5" name="Table Placeholder 4">
            <a:extLst>
              <a:ext uri="{FF2B5EF4-FFF2-40B4-BE49-F238E27FC236}">
                <a16:creationId xmlns:a16="http://schemas.microsoft.com/office/drawing/2014/main" id="{D64778C3-5DD6-42C1-AEA8-67EDB0BE99AC}"/>
              </a:ext>
            </a:extLst>
          </p:cNvPr>
          <p:cNvGraphicFramePr>
            <a:graphicFrameLocks noGrp="1"/>
          </p:cNvGraphicFramePr>
          <p:nvPr>
            <p:ph type="tbl" sz="quarter" idx="13"/>
            <p:extLst>
              <p:ext uri="{D42A27DB-BD31-4B8C-83A1-F6EECF244321}">
                <p14:modId xmlns:p14="http://schemas.microsoft.com/office/powerpoint/2010/main" val="98699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441588"/>
                    </a:ext>
                  </a:extLst>
                </a:gridCol>
                <a:gridCol w="1645920">
                  <a:extLst>
                    <a:ext uri="{9D8B030D-6E8A-4147-A177-3AD203B41FA5}">
                      <a16:colId xmlns:a16="http://schemas.microsoft.com/office/drawing/2014/main" val="790598470"/>
                    </a:ext>
                  </a:extLst>
                </a:gridCol>
                <a:gridCol w="576072">
                  <a:extLst>
                    <a:ext uri="{9D8B030D-6E8A-4147-A177-3AD203B41FA5}">
                      <a16:colId xmlns:a16="http://schemas.microsoft.com/office/drawing/2014/main" val="3993379397"/>
                    </a:ext>
                  </a:extLst>
                </a:gridCol>
                <a:gridCol w="576072">
                  <a:extLst>
                    <a:ext uri="{9D8B030D-6E8A-4147-A177-3AD203B41FA5}">
                      <a16:colId xmlns:a16="http://schemas.microsoft.com/office/drawing/2014/main" val="2390164433"/>
                    </a:ext>
                  </a:extLst>
                </a:gridCol>
                <a:gridCol w="576072">
                  <a:extLst>
                    <a:ext uri="{9D8B030D-6E8A-4147-A177-3AD203B41FA5}">
                      <a16:colId xmlns:a16="http://schemas.microsoft.com/office/drawing/2014/main" val="2479730761"/>
                    </a:ext>
                  </a:extLst>
                </a:gridCol>
                <a:gridCol w="576072">
                  <a:extLst>
                    <a:ext uri="{9D8B030D-6E8A-4147-A177-3AD203B41FA5}">
                      <a16:colId xmlns:a16="http://schemas.microsoft.com/office/drawing/2014/main" val="1308148971"/>
                    </a:ext>
                  </a:extLst>
                </a:gridCol>
                <a:gridCol w="576072">
                  <a:extLst>
                    <a:ext uri="{9D8B030D-6E8A-4147-A177-3AD203B41FA5}">
                      <a16:colId xmlns:a16="http://schemas.microsoft.com/office/drawing/2014/main" val="2863467043"/>
                    </a:ext>
                  </a:extLst>
                </a:gridCol>
                <a:gridCol w="576072">
                  <a:extLst>
                    <a:ext uri="{9D8B030D-6E8A-4147-A177-3AD203B41FA5}">
                      <a16:colId xmlns:a16="http://schemas.microsoft.com/office/drawing/2014/main" val="2253232011"/>
                    </a:ext>
                  </a:extLst>
                </a:gridCol>
                <a:gridCol w="576072">
                  <a:extLst>
                    <a:ext uri="{9D8B030D-6E8A-4147-A177-3AD203B41FA5}">
                      <a16:colId xmlns:a16="http://schemas.microsoft.com/office/drawing/2014/main" val="3106430145"/>
                    </a:ext>
                  </a:extLst>
                </a:gridCol>
                <a:gridCol w="576072">
                  <a:extLst>
                    <a:ext uri="{9D8B030D-6E8A-4147-A177-3AD203B41FA5}">
                      <a16:colId xmlns:a16="http://schemas.microsoft.com/office/drawing/2014/main" val="1141778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6283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- 2022-05-17 17:01:42</a:t>
                      </a:r>
                      <a:r>
                        <a:rPr kumimoji="0" lang="en-US" sz="1000" b="0" i="0" u="none" strike="noStrike" kern="1200" cap="none" spc="0" normalizeH="0" baseline="0" noProof="0">
                          <a:ln>
                            <a:noFill/>
                          </a:ln>
                          <a:solidFill>
                            <a:prstClr val="black"/>
                          </a:solidFill>
                          <a:effectLst/>
                          <a:uLnTx/>
                          <a:uFillTx/>
                          <a:latin typeface="+mn-lt"/>
                          <a:ea typeface="+mn-ea"/>
                          <a:cs typeface="+mn-cs"/>
                        </a:rPr>
                        <a:t>
 We are really happy to share the new campaign of our brand INNSiDE by Meliá. ‘Hello Curious’ shows the holidays of the most curious tourists who want to discover and enjoy the paradise and essence of the Balearic Islands.
A campaign starring the influencers Alex Boisset, Mikel Boisset, Albert Vicente and Beltrán González.
We’re saying Hello to an old friend – and sparking new adventures.
#HelloCurious #HelloBalearicIslands
· · ·
Estamos muy contentos de compartir la nueva campaña de nuestra marca INNSiDE by Meliá. ‘Hello Curious’ retrata las vacaciones de las mentes más curiosas que desean descubrir y disfrutar el paraíso, y la esencia de las Islas Baleares.
La campaña ha sido protagonizada por los influencers Alex Boisset, Mikel Boisset, Albert Vicente y Beltrán González, con los que despertamos esa curiosidad dormida y reconectamos con nuestro lado más aventurero.
http://ow.ly/SJLM50J6gOV
#HelloCurious #HelloBalearicIslands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2.4406117800195 %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extLst>
                  <a:ext uri="{0D108BD9-81ED-4DB2-BD59-A6C34878D82A}">
                    <a16:rowId xmlns:a16="http://schemas.microsoft.com/office/drawing/2014/main" val="2269648165"/>
                  </a:ext>
                </a:extLst>
              </a:tr>
            </a:tbl>
          </a:graphicData>
        </a:graphic>
      </p:graphicFrame>
      <p:sp>
        <p:nvSpPr>
          <p:cNvPr id="4" name="Text Placeholder 3">
            <a:extLst>
              <a:ext uri="{FF2B5EF4-FFF2-40B4-BE49-F238E27FC236}">
                <a16:creationId xmlns:a16="http://schemas.microsoft.com/office/drawing/2014/main" id="{C33DFAD6-AA8F-4EA8-89D6-28CEDD40E6B0}"/>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2249125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F8A8C-D9B5-4064-A26C-79136C05666B}"/>
              </a:ext>
            </a:extLst>
          </p:cNvPr>
          <p:cNvSpPr>
            <a:spLocks noGrp="1"/>
          </p:cNvSpPr>
          <p:nvPr>
            <p:ph type="title"/>
          </p:nvPr>
        </p:nvSpPr>
        <p:spPr/>
        <p:txBody>
          <a:bodyPr/>
          <a:lstStyle/>
          <a:p>
            <a:r>
              <a:rPr lang="en-US"/>
              <a:t>LinkedIn Posts Table | INNSIDE LEM REPORT - 11 of 22</a:t>
            </a:r>
          </a:p>
        </p:txBody>
      </p:sp>
      <p:graphicFrame>
        <p:nvGraphicFramePr>
          <p:cNvPr id="5" name="Table Placeholder 4">
            <a:extLst>
              <a:ext uri="{FF2B5EF4-FFF2-40B4-BE49-F238E27FC236}">
                <a16:creationId xmlns:a16="http://schemas.microsoft.com/office/drawing/2014/main" id="{ED2A94C7-92DB-43AC-B47F-F388C6884C7F}"/>
              </a:ext>
            </a:extLst>
          </p:cNvPr>
          <p:cNvGraphicFramePr>
            <a:graphicFrameLocks noGrp="1"/>
          </p:cNvGraphicFramePr>
          <p:nvPr>
            <p:ph type="tbl" sz="quarter" idx="13"/>
            <p:extLst>
              <p:ext uri="{D42A27DB-BD31-4B8C-83A1-F6EECF244321}">
                <p14:modId xmlns:p14="http://schemas.microsoft.com/office/powerpoint/2010/main" val="540357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51460680"/>
                    </a:ext>
                  </a:extLst>
                </a:gridCol>
                <a:gridCol w="1645920">
                  <a:extLst>
                    <a:ext uri="{9D8B030D-6E8A-4147-A177-3AD203B41FA5}">
                      <a16:colId xmlns:a16="http://schemas.microsoft.com/office/drawing/2014/main" val="3553108868"/>
                    </a:ext>
                  </a:extLst>
                </a:gridCol>
                <a:gridCol w="576072">
                  <a:extLst>
                    <a:ext uri="{9D8B030D-6E8A-4147-A177-3AD203B41FA5}">
                      <a16:colId xmlns:a16="http://schemas.microsoft.com/office/drawing/2014/main" val="4062975418"/>
                    </a:ext>
                  </a:extLst>
                </a:gridCol>
                <a:gridCol w="576072">
                  <a:extLst>
                    <a:ext uri="{9D8B030D-6E8A-4147-A177-3AD203B41FA5}">
                      <a16:colId xmlns:a16="http://schemas.microsoft.com/office/drawing/2014/main" val="3360038555"/>
                    </a:ext>
                  </a:extLst>
                </a:gridCol>
                <a:gridCol w="576072">
                  <a:extLst>
                    <a:ext uri="{9D8B030D-6E8A-4147-A177-3AD203B41FA5}">
                      <a16:colId xmlns:a16="http://schemas.microsoft.com/office/drawing/2014/main" val="943528966"/>
                    </a:ext>
                  </a:extLst>
                </a:gridCol>
                <a:gridCol w="576072">
                  <a:extLst>
                    <a:ext uri="{9D8B030D-6E8A-4147-A177-3AD203B41FA5}">
                      <a16:colId xmlns:a16="http://schemas.microsoft.com/office/drawing/2014/main" val="3583836534"/>
                    </a:ext>
                  </a:extLst>
                </a:gridCol>
                <a:gridCol w="576072">
                  <a:extLst>
                    <a:ext uri="{9D8B030D-6E8A-4147-A177-3AD203B41FA5}">
                      <a16:colId xmlns:a16="http://schemas.microsoft.com/office/drawing/2014/main" val="2137992144"/>
                    </a:ext>
                  </a:extLst>
                </a:gridCol>
                <a:gridCol w="576072">
                  <a:extLst>
                    <a:ext uri="{9D8B030D-6E8A-4147-A177-3AD203B41FA5}">
                      <a16:colId xmlns:a16="http://schemas.microsoft.com/office/drawing/2014/main" val="2165099788"/>
                    </a:ext>
                  </a:extLst>
                </a:gridCol>
                <a:gridCol w="576072">
                  <a:extLst>
                    <a:ext uri="{9D8B030D-6E8A-4147-A177-3AD203B41FA5}">
                      <a16:colId xmlns:a16="http://schemas.microsoft.com/office/drawing/2014/main" val="695407227"/>
                    </a:ext>
                  </a:extLst>
                </a:gridCol>
                <a:gridCol w="576072">
                  <a:extLst>
                    <a:ext uri="{9D8B030D-6E8A-4147-A177-3AD203B41FA5}">
                      <a16:colId xmlns:a16="http://schemas.microsoft.com/office/drawing/2014/main" val="907844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6982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- 2022-05-16 20:49:47</a:t>
                      </a:r>
                      <a:r>
                        <a:rPr kumimoji="0" lang="en-US" sz="1000" b="0" i="0" u="none" strike="noStrike" kern="1200" cap="none" spc="0" normalizeH="0" baseline="0" noProof="0">
                          <a:ln>
                            <a:noFill/>
                          </a:ln>
                          <a:solidFill>
                            <a:prstClr val="black"/>
                          </a:solidFill>
                          <a:effectLst/>
                          <a:uLnTx/>
                          <a:uFillTx/>
                          <a:latin typeface="+mn-lt"/>
                          <a:ea typeface="+mn-ea"/>
                          <a:cs typeface="+mn-cs"/>
                        </a:rPr>
                        <a:t>
 The new campaign of our brand Paradisus by Meliá invites you to embrace the moment in its luxury all-inclusive resorts. Sustainable hotels that allow you to experience the local culture, ensuring a vacation filled with unforgettable experiences.
It's time to embrace the moment!
http://ow.ly/y8Zm50J98Fc 
#EmbraceTheMoment #EmbraceYourNature #ParadisusbyMelia
· · ·
La nueva campaña de nuestra marca Paradisus by Meliá nos invita a disfrutar de momentos que durarán para siempre en sus exclusivos resorts todo incluido. Hoteles sostenibles que permiten vivir la cultura local y asegurar unas vacaciones llenas de momentos memorables.
¡Es tiempo de disfrutar de cada momento!
http://ow.ly/J7Ya50J98Cx
#EmbraceTheMoment #EmbraceYourNature #ParadisusbyMelia #Vacation #Hospitality #Travel #MeliaHotelsInternational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2.4144869215292 %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extLst>
                  <a:ext uri="{0D108BD9-81ED-4DB2-BD59-A6C34878D82A}">
                    <a16:rowId xmlns:a16="http://schemas.microsoft.com/office/drawing/2014/main" val="2108614585"/>
                  </a:ext>
                </a:extLst>
              </a:tr>
            </a:tbl>
          </a:graphicData>
        </a:graphic>
      </p:graphicFrame>
      <p:sp>
        <p:nvSpPr>
          <p:cNvPr id="4" name="Text Placeholder 3">
            <a:extLst>
              <a:ext uri="{FF2B5EF4-FFF2-40B4-BE49-F238E27FC236}">
                <a16:creationId xmlns:a16="http://schemas.microsoft.com/office/drawing/2014/main" id="{8B3EF1E9-D470-4E3C-B374-3B5969766524}"/>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509909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5D69-D2D2-4ABD-B162-11B1509243A9}"/>
              </a:ext>
            </a:extLst>
          </p:cNvPr>
          <p:cNvSpPr>
            <a:spLocks noGrp="1"/>
          </p:cNvSpPr>
          <p:nvPr>
            <p:ph type="title"/>
          </p:nvPr>
        </p:nvSpPr>
        <p:spPr/>
        <p:txBody>
          <a:bodyPr/>
          <a:lstStyle/>
          <a:p>
            <a:r>
              <a:rPr lang="en-US"/>
              <a:t>LinkedIn Posts Table | INNSIDE LEM REPORT - 12 of 22</a:t>
            </a:r>
          </a:p>
        </p:txBody>
      </p:sp>
      <p:graphicFrame>
        <p:nvGraphicFramePr>
          <p:cNvPr id="5" name="Table Placeholder 4">
            <a:extLst>
              <a:ext uri="{FF2B5EF4-FFF2-40B4-BE49-F238E27FC236}">
                <a16:creationId xmlns:a16="http://schemas.microsoft.com/office/drawing/2014/main" id="{672FC48F-9CD6-4E57-A2A7-01A799FB1CDB}"/>
              </a:ext>
            </a:extLst>
          </p:cNvPr>
          <p:cNvGraphicFramePr>
            <a:graphicFrameLocks noGrp="1"/>
          </p:cNvGraphicFramePr>
          <p:nvPr>
            <p:ph type="tbl" sz="quarter" idx="13"/>
            <p:extLst>
              <p:ext uri="{D42A27DB-BD31-4B8C-83A1-F6EECF244321}">
                <p14:modId xmlns:p14="http://schemas.microsoft.com/office/powerpoint/2010/main" val="4006881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08100304"/>
                    </a:ext>
                  </a:extLst>
                </a:gridCol>
                <a:gridCol w="1645920">
                  <a:extLst>
                    <a:ext uri="{9D8B030D-6E8A-4147-A177-3AD203B41FA5}">
                      <a16:colId xmlns:a16="http://schemas.microsoft.com/office/drawing/2014/main" val="1206188006"/>
                    </a:ext>
                  </a:extLst>
                </a:gridCol>
                <a:gridCol w="576072">
                  <a:extLst>
                    <a:ext uri="{9D8B030D-6E8A-4147-A177-3AD203B41FA5}">
                      <a16:colId xmlns:a16="http://schemas.microsoft.com/office/drawing/2014/main" val="1617051627"/>
                    </a:ext>
                  </a:extLst>
                </a:gridCol>
                <a:gridCol w="576072">
                  <a:extLst>
                    <a:ext uri="{9D8B030D-6E8A-4147-A177-3AD203B41FA5}">
                      <a16:colId xmlns:a16="http://schemas.microsoft.com/office/drawing/2014/main" val="1061027130"/>
                    </a:ext>
                  </a:extLst>
                </a:gridCol>
                <a:gridCol w="576072">
                  <a:extLst>
                    <a:ext uri="{9D8B030D-6E8A-4147-A177-3AD203B41FA5}">
                      <a16:colId xmlns:a16="http://schemas.microsoft.com/office/drawing/2014/main" val="1853413154"/>
                    </a:ext>
                  </a:extLst>
                </a:gridCol>
                <a:gridCol w="576072">
                  <a:extLst>
                    <a:ext uri="{9D8B030D-6E8A-4147-A177-3AD203B41FA5}">
                      <a16:colId xmlns:a16="http://schemas.microsoft.com/office/drawing/2014/main" val="3304877925"/>
                    </a:ext>
                  </a:extLst>
                </a:gridCol>
                <a:gridCol w="576072">
                  <a:extLst>
                    <a:ext uri="{9D8B030D-6E8A-4147-A177-3AD203B41FA5}">
                      <a16:colId xmlns:a16="http://schemas.microsoft.com/office/drawing/2014/main" val="1011302659"/>
                    </a:ext>
                  </a:extLst>
                </a:gridCol>
                <a:gridCol w="576072">
                  <a:extLst>
                    <a:ext uri="{9D8B030D-6E8A-4147-A177-3AD203B41FA5}">
                      <a16:colId xmlns:a16="http://schemas.microsoft.com/office/drawing/2014/main" val="3985921026"/>
                    </a:ext>
                  </a:extLst>
                </a:gridCol>
                <a:gridCol w="576072">
                  <a:extLst>
                    <a:ext uri="{9D8B030D-6E8A-4147-A177-3AD203B41FA5}">
                      <a16:colId xmlns:a16="http://schemas.microsoft.com/office/drawing/2014/main" val="3577571051"/>
                    </a:ext>
                  </a:extLst>
                </a:gridCol>
                <a:gridCol w="576072">
                  <a:extLst>
                    <a:ext uri="{9D8B030D-6E8A-4147-A177-3AD203B41FA5}">
                      <a16:colId xmlns:a16="http://schemas.microsoft.com/office/drawing/2014/main" val="3880884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9661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- 2022-05-16 20:47:54</a:t>
                      </a:r>
                      <a:r>
                        <a:rPr kumimoji="0" lang="en-US" sz="1000" b="0" i="0" u="none" strike="noStrike" kern="1200" cap="none" spc="0" normalizeH="0" baseline="0" noProof="0">
                          <a:ln>
                            <a:noFill/>
                          </a:ln>
                          <a:solidFill>
                            <a:prstClr val="black"/>
                          </a:solidFill>
                          <a:effectLst/>
                          <a:uLnTx/>
                          <a:uFillTx/>
                          <a:latin typeface="+mn-lt"/>
                          <a:ea typeface="+mn-ea"/>
                          <a:cs typeface="+mn-cs"/>
                        </a:rPr>
                        <a:t>
 The new campaign of our brand Paradisus by Meliá invites you to embrace the moment in its luxury all-inclusive resorts. Sustainable hotels that allow you to experience the local culture, ensuring a vacation filled with unforgettable experiences.
It's time to embrace the moment!
http://ow.ly/y8Zm50J98Fc 
· · ·
La nueva campaña de nuestra marca Paradisus by Meliá nos invita a disfrutar de momentos que durarán para siempre en sus exclusivos resorts todo incluido. Hoteles sostenibles que permiten vivir la cultura local y asegurar unas vacaciones llenas de momentos memorables.
¡Es tiempo de disfrutar!
http://ow.ly/J7Ya50J98Cx
#EmbraceTheMoment #EmbraceYourNature #ParadisusbyMelia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3232848"/>
                  </a:ext>
                </a:extLst>
              </a:tr>
            </a:tbl>
          </a:graphicData>
        </a:graphic>
      </p:graphicFrame>
      <p:sp>
        <p:nvSpPr>
          <p:cNvPr id="4" name="Text Placeholder 3">
            <a:extLst>
              <a:ext uri="{FF2B5EF4-FFF2-40B4-BE49-F238E27FC236}">
                <a16:creationId xmlns:a16="http://schemas.microsoft.com/office/drawing/2014/main" id="{DD868802-BAF0-4808-82DF-2B5A375694E1}"/>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896831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9151-E5FD-43DA-A3CB-81191025BDD9}"/>
              </a:ext>
            </a:extLst>
          </p:cNvPr>
          <p:cNvSpPr>
            <a:spLocks noGrp="1"/>
          </p:cNvSpPr>
          <p:nvPr>
            <p:ph type="title"/>
          </p:nvPr>
        </p:nvSpPr>
        <p:spPr/>
        <p:txBody>
          <a:bodyPr/>
          <a:lstStyle/>
          <a:p>
            <a:r>
              <a:rPr lang="en-US"/>
              <a:t>LinkedIn Posts Table | INNSIDE LEM REPORT - 13 of 22</a:t>
            </a:r>
          </a:p>
        </p:txBody>
      </p:sp>
      <p:graphicFrame>
        <p:nvGraphicFramePr>
          <p:cNvPr id="5" name="Table Placeholder 4">
            <a:extLst>
              <a:ext uri="{FF2B5EF4-FFF2-40B4-BE49-F238E27FC236}">
                <a16:creationId xmlns:a16="http://schemas.microsoft.com/office/drawing/2014/main" id="{9782BFCB-6B22-40BA-952B-8B95354FC6E9}"/>
              </a:ext>
            </a:extLst>
          </p:cNvPr>
          <p:cNvGraphicFramePr>
            <a:graphicFrameLocks noGrp="1"/>
          </p:cNvGraphicFramePr>
          <p:nvPr>
            <p:ph type="tbl" sz="quarter" idx="13"/>
            <p:extLst>
              <p:ext uri="{D42A27DB-BD31-4B8C-83A1-F6EECF244321}">
                <p14:modId xmlns:p14="http://schemas.microsoft.com/office/powerpoint/2010/main" val="428755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86778324"/>
                    </a:ext>
                  </a:extLst>
                </a:gridCol>
                <a:gridCol w="1645920">
                  <a:extLst>
                    <a:ext uri="{9D8B030D-6E8A-4147-A177-3AD203B41FA5}">
                      <a16:colId xmlns:a16="http://schemas.microsoft.com/office/drawing/2014/main" val="754838589"/>
                    </a:ext>
                  </a:extLst>
                </a:gridCol>
                <a:gridCol w="576072">
                  <a:extLst>
                    <a:ext uri="{9D8B030D-6E8A-4147-A177-3AD203B41FA5}">
                      <a16:colId xmlns:a16="http://schemas.microsoft.com/office/drawing/2014/main" val="2144749511"/>
                    </a:ext>
                  </a:extLst>
                </a:gridCol>
                <a:gridCol w="576072">
                  <a:extLst>
                    <a:ext uri="{9D8B030D-6E8A-4147-A177-3AD203B41FA5}">
                      <a16:colId xmlns:a16="http://schemas.microsoft.com/office/drawing/2014/main" val="3941068962"/>
                    </a:ext>
                  </a:extLst>
                </a:gridCol>
                <a:gridCol w="576072">
                  <a:extLst>
                    <a:ext uri="{9D8B030D-6E8A-4147-A177-3AD203B41FA5}">
                      <a16:colId xmlns:a16="http://schemas.microsoft.com/office/drawing/2014/main" val="146905539"/>
                    </a:ext>
                  </a:extLst>
                </a:gridCol>
                <a:gridCol w="576072">
                  <a:extLst>
                    <a:ext uri="{9D8B030D-6E8A-4147-A177-3AD203B41FA5}">
                      <a16:colId xmlns:a16="http://schemas.microsoft.com/office/drawing/2014/main" val="586266403"/>
                    </a:ext>
                  </a:extLst>
                </a:gridCol>
                <a:gridCol w="576072">
                  <a:extLst>
                    <a:ext uri="{9D8B030D-6E8A-4147-A177-3AD203B41FA5}">
                      <a16:colId xmlns:a16="http://schemas.microsoft.com/office/drawing/2014/main" val="2998061654"/>
                    </a:ext>
                  </a:extLst>
                </a:gridCol>
                <a:gridCol w="576072">
                  <a:extLst>
                    <a:ext uri="{9D8B030D-6E8A-4147-A177-3AD203B41FA5}">
                      <a16:colId xmlns:a16="http://schemas.microsoft.com/office/drawing/2014/main" val="3820526172"/>
                    </a:ext>
                  </a:extLst>
                </a:gridCol>
                <a:gridCol w="576072">
                  <a:extLst>
                    <a:ext uri="{9D8B030D-6E8A-4147-A177-3AD203B41FA5}">
                      <a16:colId xmlns:a16="http://schemas.microsoft.com/office/drawing/2014/main" val="3404924728"/>
                    </a:ext>
                  </a:extLst>
                </a:gridCol>
                <a:gridCol w="576072">
                  <a:extLst>
                    <a:ext uri="{9D8B030D-6E8A-4147-A177-3AD203B41FA5}">
                      <a16:colId xmlns:a16="http://schemas.microsoft.com/office/drawing/2014/main" val="4143792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71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- 2022-05-16 11:10:09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2.9402940294029 %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6715824"/>
                  </a:ext>
                </a:extLst>
              </a:tr>
            </a:tbl>
          </a:graphicData>
        </a:graphic>
      </p:graphicFrame>
      <p:sp>
        <p:nvSpPr>
          <p:cNvPr id="4" name="Text Placeholder 3">
            <a:extLst>
              <a:ext uri="{FF2B5EF4-FFF2-40B4-BE49-F238E27FC236}">
                <a16:creationId xmlns:a16="http://schemas.microsoft.com/office/drawing/2014/main" id="{713459FC-EEEC-4C6C-8C74-E1AE3C7E6CE3}"/>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1518778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E15A-B442-4FCE-A72C-D892C94F1FEC}"/>
              </a:ext>
            </a:extLst>
          </p:cNvPr>
          <p:cNvSpPr>
            <a:spLocks noGrp="1"/>
          </p:cNvSpPr>
          <p:nvPr>
            <p:ph type="title"/>
          </p:nvPr>
        </p:nvSpPr>
        <p:spPr/>
        <p:txBody>
          <a:bodyPr/>
          <a:lstStyle/>
          <a:p>
            <a:r>
              <a:rPr lang="en-US"/>
              <a:t>LinkedIn Posts Table | INNSIDE LEM REPORT - 14 of 22</a:t>
            </a:r>
          </a:p>
        </p:txBody>
      </p:sp>
      <p:graphicFrame>
        <p:nvGraphicFramePr>
          <p:cNvPr id="5" name="Table Placeholder 4">
            <a:extLst>
              <a:ext uri="{FF2B5EF4-FFF2-40B4-BE49-F238E27FC236}">
                <a16:creationId xmlns:a16="http://schemas.microsoft.com/office/drawing/2014/main" id="{2FE3A693-C9D1-45AD-902B-596546EE3402}"/>
              </a:ext>
            </a:extLst>
          </p:cNvPr>
          <p:cNvGraphicFramePr>
            <a:graphicFrameLocks noGrp="1"/>
          </p:cNvGraphicFramePr>
          <p:nvPr>
            <p:ph type="tbl" sz="quarter" idx="13"/>
            <p:extLst>
              <p:ext uri="{D42A27DB-BD31-4B8C-83A1-F6EECF244321}">
                <p14:modId xmlns:p14="http://schemas.microsoft.com/office/powerpoint/2010/main" val="385947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4248574"/>
                    </a:ext>
                  </a:extLst>
                </a:gridCol>
                <a:gridCol w="1645920">
                  <a:extLst>
                    <a:ext uri="{9D8B030D-6E8A-4147-A177-3AD203B41FA5}">
                      <a16:colId xmlns:a16="http://schemas.microsoft.com/office/drawing/2014/main" val="1221853724"/>
                    </a:ext>
                  </a:extLst>
                </a:gridCol>
                <a:gridCol w="576072">
                  <a:extLst>
                    <a:ext uri="{9D8B030D-6E8A-4147-A177-3AD203B41FA5}">
                      <a16:colId xmlns:a16="http://schemas.microsoft.com/office/drawing/2014/main" val="4040565683"/>
                    </a:ext>
                  </a:extLst>
                </a:gridCol>
                <a:gridCol w="576072">
                  <a:extLst>
                    <a:ext uri="{9D8B030D-6E8A-4147-A177-3AD203B41FA5}">
                      <a16:colId xmlns:a16="http://schemas.microsoft.com/office/drawing/2014/main" val="1941879418"/>
                    </a:ext>
                  </a:extLst>
                </a:gridCol>
                <a:gridCol w="576072">
                  <a:extLst>
                    <a:ext uri="{9D8B030D-6E8A-4147-A177-3AD203B41FA5}">
                      <a16:colId xmlns:a16="http://schemas.microsoft.com/office/drawing/2014/main" val="3063913913"/>
                    </a:ext>
                  </a:extLst>
                </a:gridCol>
                <a:gridCol w="576072">
                  <a:extLst>
                    <a:ext uri="{9D8B030D-6E8A-4147-A177-3AD203B41FA5}">
                      <a16:colId xmlns:a16="http://schemas.microsoft.com/office/drawing/2014/main" val="383044843"/>
                    </a:ext>
                  </a:extLst>
                </a:gridCol>
                <a:gridCol w="576072">
                  <a:extLst>
                    <a:ext uri="{9D8B030D-6E8A-4147-A177-3AD203B41FA5}">
                      <a16:colId xmlns:a16="http://schemas.microsoft.com/office/drawing/2014/main" val="3837467758"/>
                    </a:ext>
                  </a:extLst>
                </a:gridCol>
                <a:gridCol w="576072">
                  <a:extLst>
                    <a:ext uri="{9D8B030D-6E8A-4147-A177-3AD203B41FA5}">
                      <a16:colId xmlns:a16="http://schemas.microsoft.com/office/drawing/2014/main" val="2893709770"/>
                    </a:ext>
                  </a:extLst>
                </a:gridCol>
                <a:gridCol w="576072">
                  <a:extLst>
                    <a:ext uri="{9D8B030D-6E8A-4147-A177-3AD203B41FA5}">
                      <a16:colId xmlns:a16="http://schemas.microsoft.com/office/drawing/2014/main" val="3083991071"/>
                    </a:ext>
                  </a:extLst>
                </a:gridCol>
                <a:gridCol w="576072">
                  <a:extLst>
                    <a:ext uri="{9D8B030D-6E8A-4147-A177-3AD203B41FA5}">
                      <a16:colId xmlns:a16="http://schemas.microsoft.com/office/drawing/2014/main" val="218563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4679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- 2022-05-12 15:03:58</a:t>
                      </a:r>
                      <a:r>
                        <a:rPr kumimoji="0" lang="en-US" sz="1000" b="0" i="0" u="none" strike="noStrike" kern="1200" cap="none" spc="0" normalizeH="0" baseline="0" noProof="0">
                          <a:ln>
                            <a:noFill/>
                          </a:ln>
                          <a:solidFill>
                            <a:prstClr val="black"/>
                          </a:solidFill>
                          <a:effectLst/>
                          <a:uLnTx/>
                          <a:uFillTx/>
                          <a:latin typeface="+mn-lt"/>
                          <a:ea typeface="+mn-ea"/>
                          <a:cs typeface="+mn-cs"/>
                        </a:rPr>
                        <a:t>
 We are really happy to share the new campaign of our brand INNSiDE by Meliá. ‘Hello Curious’ shows the holidays of the most curious tourists who want to discover and enjoy the paradise and essence of the Balearic Islands.
A campaign starring the influencers Alex Boisset, Mikel Boisset, Albert Vicente and Beltrán González.
We’re saying Hello to an old friend – and sparking new adventures.
#HelloCurious #HelloBalearicIslands
 · · ·
Estamos muy contentos de compartir la nueva campaña de nuestra marca INNSiDE by Meliá. ‘Hello Curious’ retrata las vacaciones de las mentes más curiosas que desean descubrir y disfrutar el paraíso, y la esencia de las Islas Baleares.
La campaña ha sido protagonizada por los influencers Alex Boisset, Mikel Boisset, Albert Vicente y Beltrán González, con los que despertamos esa curiosidad dormida y reconectamos con nuestro lado más aventurero.
http://ow.ly/SJLM50J6gOV
#HelloCurious #HelloBalearicIslands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2.5500583640119 %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a:t>
                      </a:r>
                    </a:p>
                  </a:txBody>
                  <a:tcPr/>
                </a:tc>
                <a:extLst>
                  <a:ext uri="{0D108BD9-81ED-4DB2-BD59-A6C34878D82A}">
                    <a16:rowId xmlns:a16="http://schemas.microsoft.com/office/drawing/2014/main" val="3692849247"/>
                  </a:ext>
                </a:extLst>
              </a:tr>
            </a:tbl>
          </a:graphicData>
        </a:graphic>
      </p:graphicFrame>
      <p:sp>
        <p:nvSpPr>
          <p:cNvPr id="4" name="Text Placeholder 3">
            <a:extLst>
              <a:ext uri="{FF2B5EF4-FFF2-40B4-BE49-F238E27FC236}">
                <a16:creationId xmlns:a16="http://schemas.microsoft.com/office/drawing/2014/main" id="{E8659171-7DB2-4B68-AF44-B60F45C611CF}"/>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145337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34C62-3DB6-4C9B-BB7A-C70DD1039881}"/>
              </a:ext>
            </a:extLst>
          </p:cNvPr>
          <p:cNvSpPr>
            <a:spLocks noGrp="1"/>
          </p:cNvSpPr>
          <p:nvPr>
            <p:ph type="title"/>
          </p:nvPr>
        </p:nvSpPr>
        <p:spPr/>
        <p:txBody>
          <a:bodyPr/>
          <a:lstStyle/>
          <a:p>
            <a:r>
              <a:rPr lang="en-US"/>
              <a:t>LinkedIn Posts Table | INNSIDE LEM REPORT - 15 of 22</a:t>
            </a:r>
          </a:p>
        </p:txBody>
      </p:sp>
      <p:graphicFrame>
        <p:nvGraphicFramePr>
          <p:cNvPr id="5" name="Table Placeholder 4">
            <a:extLst>
              <a:ext uri="{FF2B5EF4-FFF2-40B4-BE49-F238E27FC236}">
                <a16:creationId xmlns:a16="http://schemas.microsoft.com/office/drawing/2014/main" id="{92D90595-8E51-44A7-A5F0-7A96DF65FEC6}"/>
              </a:ext>
            </a:extLst>
          </p:cNvPr>
          <p:cNvGraphicFramePr>
            <a:graphicFrameLocks noGrp="1"/>
          </p:cNvGraphicFramePr>
          <p:nvPr>
            <p:ph type="tbl" sz="quarter" idx="13"/>
            <p:extLst>
              <p:ext uri="{D42A27DB-BD31-4B8C-83A1-F6EECF244321}">
                <p14:modId xmlns:p14="http://schemas.microsoft.com/office/powerpoint/2010/main" val="3159792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905368"/>
                    </a:ext>
                  </a:extLst>
                </a:gridCol>
                <a:gridCol w="1645920">
                  <a:extLst>
                    <a:ext uri="{9D8B030D-6E8A-4147-A177-3AD203B41FA5}">
                      <a16:colId xmlns:a16="http://schemas.microsoft.com/office/drawing/2014/main" val="1839040545"/>
                    </a:ext>
                  </a:extLst>
                </a:gridCol>
                <a:gridCol w="576072">
                  <a:extLst>
                    <a:ext uri="{9D8B030D-6E8A-4147-A177-3AD203B41FA5}">
                      <a16:colId xmlns:a16="http://schemas.microsoft.com/office/drawing/2014/main" val="2057990863"/>
                    </a:ext>
                  </a:extLst>
                </a:gridCol>
                <a:gridCol w="576072">
                  <a:extLst>
                    <a:ext uri="{9D8B030D-6E8A-4147-A177-3AD203B41FA5}">
                      <a16:colId xmlns:a16="http://schemas.microsoft.com/office/drawing/2014/main" val="1229869328"/>
                    </a:ext>
                  </a:extLst>
                </a:gridCol>
                <a:gridCol w="576072">
                  <a:extLst>
                    <a:ext uri="{9D8B030D-6E8A-4147-A177-3AD203B41FA5}">
                      <a16:colId xmlns:a16="http://schemas.microsoft.com/office/drawing/2014/main" val="2372520392"/>
                    </a:ext>
                  </a:extLst>
                </a:gridCol>
                <a:gridCol w="576072">
                  <a:extLst>
                    <a:ext uri="{9D8B030D-6E8A-4147-A177-3AD203B41FA5}">
                      <a16:colId xmlns:a16="http://schemas.microsoft.com/office/drawing/2014/main" val="2191758814"/>
                    </a:ext>
                  </a:extLst>
                </a:gridCol>
                <a:gridCol w="576072">
                  <a:extLst>
                    <a:ext uri="{9D8B030D-6E8A-4147-A177-3AD203B41FA5}">
                      <a16:colId xmlns:a16="http://schemas.microsoft.com/office/drawing/2014/main" val="1844199630"/>
                    </a:ext>
                  </a:extLst>
                </a:gridCol>
                <a:gridCol w="576072">
                  <a:extLst>
                    <a:ext uri="{9D8B030D-6E8A-4147-A177-3AD203B41FA5}">
                      <a16:colId xmlns:a16="http://schemas.microsoft.com/office/drawing/2014/main" val="3933728575"/>
                    </a:ext>
                  </a:extLst>
                </a:gridCol>
                <a:gridCol w="576072">
                  <a:extLst>
                    <a:ext uri="{9D8B030D-6E8A-4147-A177-3AD203B41FA5}">
                      <a16:colId xmlns:a16="http://schemas.microsoft.com/office/drawing/2014/main" val="3832710973"/>
                    </a:ext>
                  </a:extLst>
                </a:gridCol>
                <a:gridCol w="576072">
                  <a:extLst>
                    <a:ext uri="{9D8B030D-6E8A-4147-A177-3AD203B41FA5}">
                      <a16:colId xmlns:a16="http://schemas.microsoft.com/office/drawing/2014/main" val="2306169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2436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- 2022-05-11 21:53:15</a:t>
                      </a:r>
                      <a:r>
                        <a:rPr kumimoji="0" lang="en-US" sz="1000" b="0" i="0" u="none" strike="noStrike" kern="1200" cap="none" spc="0" normalizeH="0" baseline="0" noProof="0">
                          <a:ln>
                            <a:noFill/>
                          </a:ln>
                          <a:solidFill>
                            <a:prstClr val="black"/>
                          </a:solidFill>
                          <a:effectLst/>
                          <a:uLnTx/>
                          <a:uFillTx/>
                          <a:latin typeface="+mn-lt"/>
                          <a:ea typeface="+mn-ea"/>
                          <a:cs typeface="+mn-cs"/>
                        </a:rPr>
                        <a:t>
 Descubre lo que nos hace diferentes. Conoce INNSiDE, nuestros innovadores hoteles lifestyle con un ambiente exclusivo y cosmopolita.
Una cama donde descansar. Un espacio amplio. Comida con la que te sientes saludable. Detalles a medida del viajero y grandes ideas, así convertimos cada momento del día a día en una colección de experiencias que inspiran.
 https://lnkd.in/eE_UkNPT
· · ·
Discover our not-so standards. Known INNSiDE, our innovative lifestyle hotels with an exclusive and cosmopolitan atmosphere.
A comfy bed. Space to move. Food to make you feel good. We all have our essentials. But we turn the must-haves into moments to charm and captivate, through thoughtful touches, backed up by big ideas.
 https://lnkd.in/eAxcshHB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6.295907660021 %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4003721"/>
                  </a:ext>
                </a:extLst>
              </a:tr>
            </a:tbl>
          </a:graphicData>
        </a:graphic>
      </p:graphicFrame>
      <p:sp>
        <p:nvSpPr>
          <p:cNvPr id="4" name="Text Placeholder 3">
            <a:extLst>
              <a:ext uri="{FF2B5EF4-FFF2-40B4-BE49-F238E27FC236}">
                <a16:creationId xmlns:a16="http://schemas.microsoft.com/office/drawing/2014/main" id="{2E400D04-D4C8-4CAC-B526-263130EF74ED}"/>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1255313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256DC-A3C8-45E0-8899-0F3324A8C4DD}"/>
              </a:ext>
            </a:extLst>
          </p:cNvPr>
          <p:cNvSpPr>
            <a:spLocks noGrp="1"/>
          </p:cNvSpPr>
          <p:nvPr>
            <p:ph type="title"/>
          </p:nvPr>
        </p:nvSpPr>
        <p:spPr/>
        <p:txBody>
          <a:bodyPr/>
          <a:lstStyle/>
          <a:p>
            <a:r>
              <a:rPr lang="en-US"/>
              <a:t>LinkedIn Posts Table | INNSIDE LEM REPORT - 16 of 22</a:t>
            </a:r>
          </a:p>
        </p:txBody>
      </p:sp>
      <p:graphicFrame>
        <p:nvGraphicFramePr>
          <p:cNvPr id="5" name="Table Placeholder 4">
            <a:extLst>
              <a:ext uri="{FF2B5EF4-FFF2-40B4-BE49-F238E27FC236}">
                <a16:creationId xmlns:a16="http://schemas.microsoft.com/office/drawing/2014/main" id="{B5590877-5513-47E7-AED9-2F458C967ABB}"/>
              </a:ext>
            </a:extLst>
          </p:cNvPr>
          <p:cNvGraphicFramePr>
            <a:graphicFrameLocks noGrp="1"/>
          </p:cNvGraphicFramePr>
          <p:nvPr>
            <p:ph type="tbl" sz="quarter" idx="13"/>
            <p:extLst>
              <p:ext uri="{D42A27DB-BD31-4B8C-83A1-F6EECF244321}">
                <p14:modId xmlns:p14="http://schemas.microsoft.com/office/powerpoint/2010/main" val="296908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87266490"/>
                    </a:ext>
                  </a:extLst>
                </a:gridCol>
                <a:gridCol w="1645920">
                  <a:extLst>
                    <a:ext uri="{9D8B030D-6E8A-4147-A177-3AD203B41FA5}">
                      <a16:colId xmlns:a16="http://schemas.microsoft.com/office/drawing/2014/main" val="1974022612"/>
                    </a:ext>
                  </a:extLst>
                </a:gridCol>
                <a:gridCol w="576072">
                  <a:extLst>
                    <a:ext uri="{9D8B030D-6E8A-4147-A177-3AD203B41FA5}">
                      <a16:colId xmlns:a16="http://schemas.microsoft.com/office/drawing/2014/main" val="3482312054"/>
                    </a:ext>
                  </a:extLst>
                </a:gridCol>
                <a:gridCol w="576072">
                  <a:extLst>
                    <a:ext uri="{9D8B030D-6E8A-4147-A177-3AD203B41FA5}">
                      <a16:colId xmlns:a16="http://schemas.microsoft.com/office/drawing/2014/main" val="3644894060"/>
                    </a:ext>
                  </a:extLst>
                </a:gridCol>
                <a:gridCol w="576072">
                  <a:extLst>
                    <a:ext uri="{9D8B030D-6E8A-4147-A177-3AD203B41FA5}">
                      <a16:colId xmlns:a16="http://schemas.microsoft.com/office/drawing/2014/main" val="4167321121"/>
                    </a:ext>
                  </a:extLst>
                </a:gridCol>
                <a:gridCol w="576072">
                  <a:extLst>
                    <a:ext uri="{9D8B030D-6E8A-4147-A177-3AD203B41FA5}">
                      <a16:colId xmlns:a16="http://schemas.microsoft.com/office/drawing/2014/main" val="269835099"/>
                    </a:ext>
                  </a:extLst>
                </a:gridCol>
                <a:gridCol w="576072">
                  <a:extLst>
                    <a:ext uri="{9D8B030D-6E8A-4147-A177-3AD203B41FA5}">
                      <a16:colId xmlns:a16="http://schemas.microsoft.com/office/drawing/2014/main" val="2269567938"/>
                    </a:ext>
                  </a:extLst>
                </a:gridCol>
                <a:gridCol w="576072">
                  <a:extLst>
                    <a:ext uri="{9D8B030D-6E8A-4147-A177-3AD203B41FA5}">
                      <a16:colId xmlns:a16="http://schemas.microsoft.com/office/drawing/2014/main" val="424544486"/>
                    </a:ext>
                  </a:extLst>
                </a:gridCol>
                <a:gridCol w="576072">
                  <a:extLst>
                    <a:ext uri="{9D8B030D-6E8A-4147-A177-3AD203B41FA5}">
                      <a16:colId xmlns:a16="http://schemas.microsoft.com/office/drawing/2014/main" val="460314452"/>
                    </a:ext>
                  </a:extLst>
                </a:gridCol>
                <a:gridCol w="576072">
                  <a:extLst>
                    <a:ext uri="{9D8B030D-6E8A-4147-A177-3AD203B41FA5}">
                      <a16:colId xmlns:a16="http://schemas.microsoft.com/office/drawing/2014/main" val="138555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3059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- 2022-05-11 18:09:56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2.4159458932171 %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704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- 2022-05-10 18:52:51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1.7161410018553 %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4959964"/>
                  </a:ext>
                </a:extLst>
              </a:tr>
            </a:tbl>
          </a:graphicData>
        </a:graphic>
      </p:graphicFrame>
      <p:sp>
        <p:nvSpPr>
          <p:cNvPr id="4" name="Text Placeholder 3">
            <a:extLst>
              <a:ext uri="{FF2B5EF4-FFF2-40B4-BE49-F238E27FC236}">
                <a16:creationId xmlns:a16="http://schemas.microsoft.com/office/drawing/2014/main" id="{9C7C0070-CC53-4681-868F-39B9752605C6}"/>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2282274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12D78-3C14-4B7B-A355-79556E7A4EDC}"/>
              </a:ext>
            </a:extLst>
          </p:cNvPr>
          <p:cNvSpPr>
            <a:spLocks noGrp="1"/>
          </p:cNvSpPr>
          <p:nvPr>
            <p:ph type="title"/>
          </p:nvPr>
        </p:nvSpPr>
        <p:spPr/>
        <p:txBody>
          <a:bodyPr/>
          <a:lstStyle/>
          <a:p>
            <a:r>
              <a:rPr lang="en-US"/>
              <a:t>LinkedIn Posts Table | INNSIDE LEM REPORT - 17 of 22</a:t>
            </a:r>
          </a:p>
        </p:txBody>
      </p:sp>
      <p:graphicFrame>
        <p:nvGraphicFramePr>
          <p:cNvPr id="5" name="Table Placeholder 4">
            <a:extLst>
              <a:ext uri="{FF2B5EF4-FFF2-40B4-BE49-F238E27FC236}">
                <a16:creationId xmlns:a16="http://schemas.microsoft.com/office/drawing/2014/main" id="{4479049F-63AA-48DF-9516-49BE1365A750}"/>
              </a:ext>
            </a:extLst>
          </p:cNvPr>
          <p:cNvGraphicFramePr>
            <a:graphicFrameLocks noGrp="1"/>
          </p:cNvGraphicFramePr>
          <p:nvPr>
            <p:ph type="tbl" sz="quarter" idx="13"/>
            <p:extLst>
              <p:ext uri="{D42A27DB-BD31-4B8C-83A1-F6EECF244321}">
                <p14:modId xmlns:p14="http://schemas.microsoft.com/office/powerpoint/2010/main" val="1842723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46625263"/>
                    </a:ext>
                  </a:extLst>
                </a:gridCol>
                <a:gridCol w="1645920">
                  <a:extLst>
                    <a:ext uri="{9D8B030D-6E8A-4147-A177-3AD203B41FA5}">
                      <a16:colId xmlns:a16="http://schemas.microsoft.com/office/drawing/2014/main" val="3358361677"/>
                    </a:ext>
                  </a:extLst>
                </a:gridCol>
                <a:gridCol w="576072">
                  <a:extLst>
                    <a:ext uri="{9D8B030D-6E8A-4147-A177-3AD203B41FA5}">
                      <a16:colId xmlns:a16="http://schemas.microsoft.com/office/drawing/2014/main" val="3265976626"/>
                    </a:ext>
                  </a:extLst>
                </a:gridCol>
                <a:gridCol w="576072">
                  <a:extLst>
                    <a:ext uri="{9D8B030D-6E8A-4147-A177-3AD203B41FA5}">
                      <a16:colId xmlns:a16="http://schemas.microsoft.com/office/drawing/2014/main" val="1828453554"/>
                    </a:ext>
                  </a:extLst>
                </a:gridCol>
                <a:gridCol w="576072">
                  <a:extLst>
                    <a:ext uri="{9D8B030D-6E8A-4147-A177-3AD203B41FA5}">
                      <a16:colId xmlns:a16="http://schemas.microsoft.com/office/drawing/2014/main" val="3474815020"/>
                    </a:ext>
                  </a:extLst>
                </a:gridCol>
                <a:gridCol w="576072">
                  <a:extLst>
                    <a:ext uri="{9D8B030D-6E8A-4147-A177-3AD203B41FA5}">
                      <a16:colId xmlns:a16="http://schemas.microsoft.com/office/drawing/2014/main" val="3078973334"/>
                    </a:ext>
                  </a:extLst>
                </a:gridCol>
                <a:gridCol w="576072">
                  <a:extLst>
                    <a:ext uri="{9D8B030D-6E8A-4147-A177-3AD203B41FA5}">
                      <a16:colId xmlns:a16="http://schemas.microsoft.com/office/drawing/2014/main" val="971334911"/>
                    </a:ext>
                  </a:extLst>
                </a:gridCol>
                <a:gridCol w="576072">
                  <a:extLst>
                    <a:ext uri="{9D8B030D-6E8A-4147-A177-3AD203B41FA5}">
                      <a16:colId xmlns:a16="http://schemas.microsoft.com/office/drawing/2014/main" val="1309243835"/>
                    </a:ext>
                  </a:extLst>
                </a:gridCol>
                <a:gridCol w="576072">
                  <a:extLst>
                    <a:ext uri="{9D8B030D-6E8A-4147-A177-3AD203B41FA5}">
                      <a16:colId xmlns:a16="http://schemas.microsoft.com/office/drawing/2014/main" val="2445913027"/>
                    </a:ext>
                  </a:extLst>
                </a:gridCol>
                <a:gridCol w="576072">
                  <a:extLst>
                    <a:ext uri="{9D8B030D-6E8A-4147-A177-3AD203B41FA5}">
                      <a16:colId xmlns:a16="http://schemas.microsoft.com/office/drawing/2014/main" val="3718430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1953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Meliá Hotels International - 2022-05-10 12:59:07</a:t>
                      </a:r>
                      <a:r>
                        <a:rPr kumimoji="0" lang="es-ES" sz="1000" b="0" i="0" u="none" strike="noStrike" kern="1200" cap="none" spc="0" normalizeH="0" baseline="0" noProof="0">
                          <a:ln>
                            <a:noFill/>
                          </a:ln>
                          <a:solidFill>
                            <a:prstClr val="black"/>
                          </a:solidFill>
                          <a:effectLst/>
                          <a:uLnTx/>
                          <a:uFillTx/>
                          <a:latin typeface="+mn-lt"/>
                          <a:ea typeface="+mn-ea"/>
                          <a:cs typeface="+mn-cs"/>
                        </a:rPr>
                        <a:t>
 Smart Travel News también comparte nuestra nueva aventura en TikTok con Marcos Toscani, Experto en Hoteles: "#TikTok es la plataforma del momento con un crecimiento sorprendente y estoy feliz de poder aportar mi mirada a una cadena hotelera que admiro y que siempre va un paso adelante, esta vez en mi nuevo rol de Meliá TikTok Luxury Expert".
#MeliaHotelsInternational #LuxuryExpert #SocialMedia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2.3101265822785 %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5318512"/>
                  </a:ext>
                </a:extLst>
              </a:tr>
            </a:tbl>
          </a:graphicData>
        </a:graphic>
      </p:graphicFrame>
      <p:sp>
        <p:nvSpPr>
          <p:cNvPr id="4" name="Text Placeholder 3">
            <a:extLst>
              <a:ext uri="{FF2B5EF4-FFF2-40B4-BE49-F238E27FC236}">
                <a16:creationId xmlns:a16="http://schemas.microsoft.com/office/drawing/2014/main" id="{1AA7AF67-7279-44AF-B09D-83955F716B5A}"/>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916718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E5777-08D2-425D-AC21-6A432A7A1E74}"/>
              </a:ext>
            </a:extLst>
          </p:cNvPr>
          <p:cNvSpPr>
            <a:spLocks noGrp="1"/>
          </p:cNvSpPr>
          <p:nvPr>
            <p:ph type="title"/>
          </p:nvPr>
        </p:nvSpPr>
        <p:spPr/>
        <p:txBody>
          <a:bodyPr/>
          <a:lstStyle/>
          <a:p>
            <a:r>
              <a:rPr lang="en-US"/>
              <a:t>LinkedIn Posts Table | INNSIDE LEM REPORT - 18 of 22</a:t>
            </a:r>
          </a:p>
        </p:txBody>
      </p:sp>
      <p:graphicFrame>
        <p:nvGraphicFramePr>
          <p:cNvPr id="5" name="Table Placeholder 4">
            <a:extLst>
              <a:ext uri="{FF2B5EF4-FFF2-40B4-BE49-F238E27FC236}">
                <a16:creationId xmlns:a16="http://schemas.microsoft.com/office/drawing/2014/main" id="{4D4F4739-5E29-4D92-B640-83A23AA5C672}"/>
              </a:ext>
            </a:extLst>
          </p:cNvPr>
          <p:cNvGraphicFramePr>
            <a:graphicFrameLocks noGrp="1"/>
          </p:cNvGraphicFramePr>
          <p:nvPr>
            <p:ph type="tbl" sz="quarter" idx="13"/>
            <p:extLst>
              <p:ext uri="{D42A27DB-BD31-4B8C-83A1-F6EECF244321}">
                <p14:modId xmlns:p14="http://schemas.microsoft.com/office/powerpoint/2010/main" val="128606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64155377"/>
                    </a:ext>
                  </a:extLst>
                </a:gridCol>
                <a:gridCol w="1645920">
                  <a:extLst>
                    <a:ext uri="{9D8B030D-6E8A-4147-A177-3AD203B41FA5}">
                      <a16:colId xmlns:a16="http://schemas.microsoft.com/office/drawing/2014/main" val="2345796062"/>
                    </a:ext>
                  </a:extLst>
                </a:gridCol>
                <a:gridCol w="576072">
                  <a:extLst>
                    <a:ext uri="{9D8B030D-6E8A-4147-A177-3AD203B41FA5}">
                      <a16:colId xmlns:a16="http://schemas.microsoft.com/office/drawing/2014/main" val="4224364821"/>
                    </a:ext>
                  </a:extLst>
                </a:gridCol>
                <a:gridCol w="576072">
                  <a:extLst>
                    <a:ext uri="{9D8B030D-6E8A-4147-A177-3AD203B41FA5}">
                      <a16:colId xmlns:a16="http://schemas.microsoft.com/office/drawing/2014/main" val="98044470"/>
                    </a:ext>
                  </a:extLst>
                </a:gridCol>
                <a:gridCol w="576072">
                  <a:extLst>
                    <a:ext uri="{9D8B030D-6E8A-4147-A177-3AD203B41FA5}">
                      <a16:colId xmlns:a16="http://schemas.microsoft.com/office/drawing/2014/main" val="3023062025"/>
                    </a:ext>
                  </a:extLst>
                </a:gridCol>
                <a:gridCol w="576072">
                  <a:extLst>
                    <a:ext uri="{9D8B030D-6E8A-4147-A177-3AD203B41FA5}">
                      <a16:colId xmlns:a16="http://schemas.microsoft.com/office/drawing/2014/main" val="1959383805"/>
                    </a:ext>
                  </a:extLst>
                </a:gridCol>
                <a:gridCol w="576072">
                  <a:extLst>
                    <a:ext uri="{9D8B030D-6E8A-4147-A177-3AD203B41FA5}">
                      <a16:colId xmlns:a16="http://schemas.microsoft.com/office/drawing/2014/main" val="2042454816"/>
                    </a:ext>
                  </a:extLst>
                </a:gridCol>
                <a:gridCol w="576072">
                  <a:extLst>
                    <a:ext uri="{9D8B030D-6E8A-4147-A177-3AD203B41FA5}">
                      <a16:colId xmlns:a16="http://schemas.microsoft.com/office/drawing/2014/main" val="671008933"/>
                    </a:ext>
                  </a:extLst>
                </a:gridCol>
                <a:gridCol w="576072">
                  <a:extLst>
                    <a:ext uri="{9D8B030D-6E8A-4147-A177-3AD203B41FA5}">
                      <a16:colId xmlns:a16="http://schemas.microsoft.com/office/drawing/2014/main" val="2950538594"/>
                    </a:ext>
                  </a:extLst>
                </a:gridCol>
                <a:gridCol w="576072">
                  <a:extLst>
                    <a:ext uri="{9D8B030D-6E8A-4147-A177-3AD203B41FA5}">
                      <a16:colId xmlns:a16="http://schemas.microsoft.com/office/drawing/2014/main" val="2117821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3310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- 2022-05-10 09:45:02</a:t>
                      </a:r>
                      <a:r>
                        <a:rPr kumimoji="0" lang="en-US" sz="1000" b="0" i="0" u="none" strike="noStrike" kern="1200" cap="none" spc="0" normalizeH="0" baseline="0" noProof="0">
                          <a:ln>
                            <a:noFill/>
                          </a:ln>
                          <a:solidFill>
                            <a:prstClr val="black"/>
                          </a:solidFill>
                          <a:effectLst/>
                          <a:uLnTx/>
                          <a:uFillTx/>
                          <a:latin typeface="+mn-lt"/>
                          <a:ea typeface="+mn-ea"/>
                          <a:cs typeface="+mn-cs"/>
                        </a:rPr>
                        <a:t>
 Hospitality Net talks about our debut on #TikTok: "To ensure it understands the motivations and expectations of this new audience, Meliá has worked with several universities all over the world through the World Tourism Organization Student League, which has played a key role in the creative process and strategy definition."
#MeliaHotelsInternational #HospitalityNews #Tourism #Hospitality #SocialMedia #WorldTourismOrganization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0.6544502617801 %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678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- 2022-05-10 09:33:55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3.847619047619 %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0625967"/>
                  </a:ext>
                </a:extLst>
              </a:tr>
            </a:tbl>
          </a:graphicData>
        </a:graphic>
      </p:graphicFrame>
      <p:sp>
        <p:nvSpPr>
          <p:cNvPr id="4" name="Text Placeholder 3">
            <a:extLst>
              <a:ext uri="{FF2B5EF4-FFF2-40B4-BE49-F238E27FC236}">
                <a16:creationId xmlns:a16="http://schemas.microsoft.com/office/drawing/2014/main" id="{1A1E4B8F-86B5-4343-BF12-460585DE5F22}"/>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840138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0F693-3CA9-4EEE-A2D4-C312E3ABBF4B}"/>
              </a:ext>
            </a:extLst>
          </p:cNvPr>
          <p:cNvSpPr>
            <a:spLocks noGrp="1"/>
          </p:cNvSpPr>
          <p:nvPr>
            <p:ph type="title"/>
          </p:nvPr>
        </p:nvSpPr>
        <p:spPr/>
        <p:txBody>
          <a:bodyPr/>
          <a:lstStyle/>
          <a:p>
            <a:r>
              <a:rPr lang="en-US"/>
              <a:t>LinkedIn Posts Table | INNSIDE LEM REPORT - 19 of 22</a:t>
            </a:r>
          </a:p>
        </p:txBody>
      </p:sp>
      <p:graphicFrame>
        <p:nvGraphicFramePr>
          <p:cNvPr id="5" name="Table Placeholder 4">
            <a:extLst>
              <a:ext uri="{FF2B5EF4-FFF2-40B4-BE49-F238E27FC236}">
                <a16:creationId xmlns:a16="http://schemas.microsoft.com/office/drawing/2014/main" id="{DE4E4345-F109-49EE-8C03-3B5B603F5EE9}"/>
              </a:ext>
            </a:extLst>
          </p:cNvPr>
          <p:cNvGraphicFramePr>
            <a:graphicFrameLocks noGrp="1"/>
          </p:cNvGraphicFramePr>
          <p:nvPr>
            <p:ph type="tbl" sz="quarter" idx="13"/>
            <p:extLst>
              <p:ext uri="{D42A27DB-BD31-4B8C-83A1-F6EECF244321}">
                <p14:modId xmlns:p14="http://schemas.microsoft.com/office/powerpoint/2010/main" val="927996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81481182"/>
                    </a:ext>
                  </a:extLst>
                </a:gridCol>
                <a:gridCol w="1645920">
                  <a:extLst>
                    <a:ext uri="{9D8B030D-6E8A-4147-A177-3AD203B41FA5}">
                      <a16:colId xmlns:a16="http://schemas.microsoft.com/office/drawing/2014/main" val="2744467702"/>
                    </a:ext>
                  </a:extLst>
                </a:gridCol>
                <a:gridCol w="576072">
                  <a:extLst>
                    <a:ext uri="{9D8B030D-6E8A-4147-A177-3AD203B41FA5}">
                      <a16:colId xmlns:a16="http://schemas.microsoft.com/office/drawing/2014/main" val="2918534159"/>
                    </a:ext>
                  </a:extLst>
                </a:gridCol>
                <a:gridCol w="576072">
                  <a:extLst>
                    <a:ext uri="{9D8B030D-6E8A-4147-A177-3AD203B41FA5}">
                      <a16:colId xmlns:a16="http://schemas.microsoft.com/office/drawing/2014/main" val="1070727793"/>
                    </a:ext>
                  </a:extLst>
                </a:gridCol>
                <a:gridCol w="576072">
                  <a:extLst>
                    <a:ext uri="{9D8B030D-6E8A-4147-A177-3AD203B41FA5}">
                      <a16:colId xmlns:a16="http://schemas.microsoft.com/office/drawing/2014/main" val="3449894781"/>
                    </a:ext>
                  </a:extLst>
                </a:gridCol>
                <a:gridCol w="576072">
                  <a:extLst>
                    <a:ext uri="{9D8B030D-6E8A-4147-A177-3AD203B41FA5}">
                      <a16:colId xmlns:a16="http://schemas.microsoft.com/office/drawing/2014/main" val="3782593937"/>
                    </a:ext>
                  </a:extLst>
                </a:gridCol>
                <a:gridCol w="576072">
                  <a:extLst>
                    <a:ext uri="{9D8B030D-6E8A-4147-A177-3AD203B41FA5}">
                      <a16:colId xmlns:a16="http://schemas.microsoft.com/office/drawing/2014/main" val="3440451929"/>
                    </a:ext>
                  </a:extLst>
                </a:gridCol>
                <a:gridCol w="576072">
                  <a:extLst>
                    <a:ext uri="{9D8B030D-6E8A-4147-A177-3AD203B41FA5}">
                      <a16:colId xmlns:a16="http://schemas.microsoft.com/office/drawing/2014/main" val="3749827065"/>
                    </a:ext>
                  </a:extLst>
                </a:gridCol>
                <a:gridCol w="576072">
                  <a:extLst>
                    <a:ext uri="{9D8B030D-6E8A-4147-A177-3AD203B41FA5}">
                      <a16:colId xmlns:a16="http://schemas.microsoft.com/office/drawing/2014/main" val="913792830"/>
                    </a:ext>
                  </a:extLst>
                </a:gridCol>
                <a:gridCol w="576072">
                  <a:extLst>
                    <a:ext uri="{9D8B030D-6E8A-4147-A177-3AD203B41FA5}">
                      <a16:colId xmlns:a16="http://schemas.microsoft.com/office/drawing/2014/main" val="313112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8528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- 2022-05-10 09:33:28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2.7472527472527 %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9134973"/>
                  </a:ext>
                </a:extLst>
              </a:tr>
            </a:tbl>
          </a:graphicData>
        </a:graphic>
      </p:graphicFrame>
      <p:sp>
        <p:nvSpPr>
          <p:cNvPr id="4" name="Text Placeholder 3">
            <a:extLst>
              <a:ext uri="{FF2B5EF4-FFF2-40B4-BE49-F238E27FC236}">
                <a16:creationId xmlns:a16="http://schemas.microsoft.com/office/drawing/2014/main" id="{4EA01911-C710-4781-8A3D-A0DA5020F6AF}"/>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2186329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BC8F4-ADF8-4AF1-ABD2-44D47A885F61}"/>
              </a:ext>
            </a:extLst>
          </p:cNvPr>
          <p:cNvSpPr>
            <a:spLocks noGrp="1"/>
          </p:cNvSpPr>
          <p:nvPr>
            <p:ph type="title"/>
          </p:nvPr>
        </p:nvSpPr>
        <p:spPr/>
        <p:txBody>
          <a:bodyPr/>
          <a:lstStyle/>
          <a:p>
            <a:r>
              <a:rPr lang="en-US"/>
              <a:t>LinkedIn Posts Table | INNSIDE LEM REPORT - 20 of 22</a:t>
            </a:r>
          </a:p>
        </p:txBody>
      </p:sp>
      <p:graphicFrame>
        <p:nvGraphicFramePr>
          <p:cNvPr id="5" name="Table Placeholder 4">
            <a:extLst>
              <a:ext uri="{FF2B5EF4-FFF2-40B4-BE49-F238E27FC236}">
                <a16:creationId xmlns:a16="http://schemas.microsoft.com/office/drawing/2014/main" id="{717176C6-F42D-4CC0-B30D-5401C71B7E88}"/>
              </a:ext>
            </a:extLst>
          </p:cNvPr>
          <p:cNvGraphicFramePr>
            <a:graphicFrameLocks noGrp="1"/>
          </p:cNvGraphicFramePr>
          <p:nvPr>
            <p:ph type="tbl" sz="quarter" idx="13"/>
            <p:extLst>
              <p:ext uri="{D42A27DB-BD31-4B8C-83A1-F6EECF244321}">
                <p14:modId xmlns:p14="http://schemas.microsoft.com/office/powerpoint/2010/main" val="78503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44415644"/>
                    </a:ext>
                  </a:extLst>
                </a:gridCol>
                <a:gridCol w="1645920">
                  <a:extLst>
                    <a:ext uri="{9D8B030D-6E8A-4147-A177-3AD203B41FA5}">
                      <a16:colId xmlns:a16="http://schemas.microsoft.com/office/drawing/2014/main" val="3978566805"/>
                    </a:ext>
                  </a:extLst>
                </a:gridCol>
                <a:gridCol w="576072">
                  <a:extLst>
                    <a:ext uri="{9D8B030D-6E8A-4147-A177-3AD203B41FA5}">
                      <a16:colId xmlns:a16="http://schemas.microsoft.com/office/drawing/2014/main" val="1801317506"/>
                    </a:ext>
                  </a:extLst>
                </a:gridCol>
                <a:gridCol w="576072">
                  <a:extLst>
                    <a:ext uri="{9D8B030D-6E8A-4147-A177-3AD203B41FA5}">
                      <a16:colId xmlns:a16="http://schemas.microsoft.com/office/drawing/2014/main" val="1656252075"/>
                    </a:ext>
                  </a:extLst>
                </a:gridCol>
                <a:gridCol w="576072">
                  <a:extLst>
                    <a:ext uri="{9D8B030D-6E8A-4147-A177-3AD203B41FA5}">
                      <a16:colId xmlns:a16="http://schemas.microsoft.com/office/drawing/2014/main" val="4123115939"/>
                    </a:ext>
                  </a:extLst>
                </a:gridCol>
                <a:gridCol w="576072">
                  <a:extLst>
                    <a:ext uri="{9D8B030D-6E8A-4147-A177-3AD203B41FA5}">
                      <a16:colId xmlns:a16="http://schemas.microsoft.com/office/drawing/2014/main" val="1322882685"/>
                    </a:ext>
                  </a:extLst>
                </a:gridCol>
                <a:gridCol w="576072">
                  <a:extLst>
                    <a:ext uri="{9D8B030D-6E8A-4147-A177-3AD203B41FA5}">
                      <a16:colId xmlns:a16="http://schemas.microsoft.com/office/drawing/2014/main" val="2534690580"/>
                    </a:ext>
                  </a:extLst>
                </a:gridCol>
                <a:gridCol w="576072">
                  <a:extLst>
                    <a:ext uri="{9D8B030D-6E8A-4147-A177-3AD203B41FA5}">
                      <a16:colId xmlns:a16="http://schemas.microsoft.com/office/drawing/2014/main" val="1655229860"/>
                    </a:ext>
                  </a:extLst>
                </a:gridCol>
                <a:gridCol w="576072">
                  <a:extLst>
                    <a:ext uri="{9D8B030D-6E8A-4147-A177-3AD203B41FA5}">
                      <a16:colId xmlns:a16="http://schemas.microsoft.com/office/drawing/2014/main" val="2439474735"/>
                    </a:ext>
                  </a:extLst>
                </a:gridCol>
                <a:gridCol w="576072">
                  <a:extLst>
                    <a:ext uri="{9D8B030D-6E8A-4147-A177-3AD203B41FA5}">
                      <a16:colId xmlns:a16="http://schemas.microsoft.com/office/drawing/2014/main" val="1262950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435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Meliá Hotels International - 2022-05-09 21:11:06</a:t>
                      </a:r>
                      <a:r>
                        <a:rPr kumimoji="0" lang="en-US" sz="1000" b="0" i="0" u="none" strike="noStrike" kern="1200" cap="none" spc="0" normalizeH="0" baseline="0" noProof="0">
                          <a:ln>
                            <a:noFill/>
                          </a:ln>
                          <a:solidFill>
                            <a:prstClr val="black"/>
                          </a:solidFill>
                          <a:effectLst/>
                          <a:uLnTx/>
                          <a:uFillTx/>
                          <a:latin typeface="+mn-lt"/>
                          <a:ea typeface="+mn-ea"/>
                          <a:cs typeface="+mn-cs"/>
                        </a:rPr>
                        <a:t>
 Tu verano está en las Islas Canarias. ¿Conoces Tenerife? Vívelo en su naturaleza más salvaje, en sus sabores y en sus colores. El plan ideal te espera en los rincones más top de la isla. ¿Los descubrimos?
Reserva ya y benefíciate de las promociones especiales por reservar tus días de sol y playa con antelación. ¡Déjate sorprender por los mejores paisajes y playas! Todo lo que buscas está aquí:
https://lnkd.in/gE-KfUaz
· · ·
Your dreamed summer awaits in the Canary Islands. Have you been to Tenerife? Come and experience its wildest nature, in its flavors and its colors. The ideal plan awaits you in the top spots of the island. Shall we go discover them? 
Book now and enjoy special promotions for booking in advance a
vacation full of sun and beach. Let yourself be amazed by the best
landscapes and beaches! Everything you are looking for is here:
 https://lnkd.in/g_CFwgmT
#Melia #MeliaHotelsInternational #Tenerife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6.1484978986146 %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2068846"/>
                  </a:ext>
                </a:extLst>
              </a:tr>
            </a:tbl>
          </a:graphicData>
        </a:graphic>
      </p:graphicFrame>
      <p:sp>
        <p:nvSpPr>
          <p:cNvPr id="4" name="Text Placeholder 3">
            <a:extLst>
              <a:ext uri="{FF2B5EF4-FFF2-40B4-BE49-F238E27FC236}">
                <a16:creationId xmlns:a16="http://schemas.microsoft.com/office/drawing/2014/main" id="{C84C54B7-F6E4-4628-B327-88E6A81A315A}"/>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2522695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5694E-FD49-4FE0-810C-9CEC68126698}"/>
              </a:ext>
            </a:extLst>
          </p:cNvPr>
          <p:cNvSpPr>
            <a:spLocks noGrp="1"/>
          </p:cNvSpPr>
          <p:nvPr>
            <p:ph type="title"/>
          </p:nvPr>
        </p:nvSpPr>
        <p:spPr/>
        <p:txBody>
          <a:bodyPr/>
          <a:lstStyle/>
          <a:p>
            <a:r>
              <a:rPr lang="en-US"/>
              <a:t>LinkedIn Posts Table | INNSIDE LEM REPORT - 21 of 22</a:t>
            </a:r>
          </a:p>
        </p:txBody>
      </p:sp>
      <p:graphicFrame>
        <p:nvGraphicFramePr>
          <p:cNvPr id="5" name="Table Placeholder 4">
            <a:extLst>
              <a:ext uri="{FF2B5EF4-FFF2-40B4-BE49-F238E27FC236}">
                <a16:creationId xmlns:a16="http://schemas.microsoft.com/office/drawing/2014/main" id="{19D419F9-5B59-4AED-A902-140E24BEE5F9}"/>
              </a:ext>
            </a:extLst>
          </p:cNvPr>
          <p:cNvGraphicFramePr>
            <a:graphicFrameLocks noGrp="1"/>
          </p:cNvGraphicFramePr>
          <p:nvPr>
            <p:ph type="tbl" sz="quarter" idx="13"/>
            <p:extLst>
              <p:ext uri="{D42A27DB-BD31-4B8C-83A1-F6EECF244321}">
                <p14:modId xmlns:p14="http://schemas.microsoft.com/office/powerpoint/2010/main" val="1990543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58127984"/>
                    </a:ext>
                  </a:extLst>
                </a:gridCol>
                <a:gridCol w="1645920">
                  <a:extLst>
                    <a:ext uri="{9D8B030D-6E8A-4147-A177-3AD203B41FA5}">
                      <a16:colId xmlns:a16="http://schemas.microsoft.com/office/drawing/2014/main" val="516214944"/>
                    </a:ext>
                  </a:extLst>
                </a:gridCol>
                <a:gridCol w="576072">
                  <a:extLst>
                    <a:ext uri="{9D8B030D-6E8A-4147-A177-3AD203B41FA5}">
                      <a16:colId xmlns:a16="http://schemas.microsoft.com/office/drawing/2014/main" val="2981111008"/>
                    </a:ext>
                  </a:extLst>
                </a:gridCol>
                <a:gridCol w="576072">
                  <a:extLst>
                    <a:ext uri="{9D8B030D-6E8A-4147-A177-3AD203B41FA5}">
                      <a16:colId xmlns:a16="http://schemas.microsoft.com/office/drawing/2014/main" val="3871229045"/>
                    </a:ext>
                  </a:extLst>
                </a:gridCol>
                <a:gridCol w="576072">
                  <a:extLst>
                    <a:ext uri="{9D8B030D-6E8A-4147-A177-3AD203B41FA5}">
                      <a16:colId xmlns:a16="http://schemas.microsoft.com/office/drawing/2014/main" val="257088662"/>
                    </a:ext>
                  </a:extLst>
                </a:gridCol>
                <a:gridCol w="576072">
                  <a:extLst>
                    <a:ext uri="{9D8B030D-6E8A-4147-A177-3AD203B41FA5}">
                      <a16:colId xmlns:a16="http://schemas.microsoft.com/office/drawing/2014/main" val="1849027257"/>
                    </a:ext>
                  </a:extLst>
                </a:gridCol>
                <a:gridCol w="576072">
                  <a:extLst>
                    <a:ext uri="{9D8B030D-6E8A-4147-A177-3AD203B41FA5}">
                      <a16:colId xmlns:a16="http://schemas.microsoft.com/office/drawing/2014/main" val="3379526597"/>
                    </a:ext>
                  </a:extLst>
                </a:gridCol>
                <a:gridCol w="576072">
                  <a:extLst>
                    <a:ext uri="{9D8B030D-6E8A-4147-A177-3AD203B41FA5}">
                      <a16:colId xmlns:a16="http://schemas.microsoft.com/office/drawing/2014/main" val="1541151742"/>
                    </a:ext>
                  </a:extLst>
                </a:gridCol>
                <a:gridCol w="576072">
                  <a:extLst>
                    <a:ext uri="{9D8B030D-6E8A-4147-A177-3AD203B41FA5}">
                      <a16:colId xmlns:a16="http://schemas.microsoft.com/office/drawing/2014/main" val="111729209"/>
                    </a:ext>
                  </a:extLst>
                </a:gridCol>
                <a:gridCol w="576072">
                  <a:extLst>
                    <a:ext uri="{9D8B030D-6E8A-4147-A177-3AD203B41FA5}">
                      <a16:colId xmlns:a16="http://schemas.microsoft.com/office/drawing/2014/main" val="2844870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6718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Meliá Hotels International - 2022-05-09 17:46:24</a:t>
                      </a:r>
                      <a:r>
                        <a:rPr kumimoji="0" lang="es-ES" sz="1000" b="0" i="0" u="none" strike="noStrike" kern="1200" cap="none" spc="0" normalizeH="0" baseline="0" noProof="0">
                          <a:ln>
                            <a:noFill/>
                          </a:ln>
                          <a:solidFill>
                            <a:prstClr val="black"/>
                          </a:solidFill>
                          <a:effectLst/>
                          <a:uLnTx/>
                          <a:uFillTx/>
                          <a:latin typeface="+mn-lt"/>
                          <a:ea typeface="+mn-ea"/>
                          <a:cs typeface="+mn-cs"/>
                        </a:rPr>
                        <a:t>
 Tourinews cuenta que "hoteles como Gran Meliá Iguazú (Argentina), Paradisus Grand Cana (República Dominicana) o ME Cabo (México), todos de categoría 5 estrellas, han sido los primeros establecimientos elegidos por el experto Marcos Toscani para mostrarlos en el nuevo canal de #TikTok". 
¡Sigue leyendo para no perderte ningún detalle!
#MeliaHotelsInternational #LuxuryHotels #TravelNews
https://lnkd.in/gxnwWFUB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2.5750159608427 %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821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Meliá Hotels International - 2022-05-09 11:39:56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2.7696793002915 %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845078"/>
                  </a:ext>
                </a:extLst>
              </a:tr>
            </a:tbl>
          </a:graphicData>
        </a:graphic>
      </p:graphicFrame>
      <p:sp>
        <p:nvSpPr>
          <p:cNvPr id="4" name="Text Placeholder 3">
            <a:extLst>
              <a:ext uri="{FF2B5EF4-FFF2-40B4-BE49-F238E27FC236}">
                <a16:creationId xmlns:a16="http://schemas.microsoft.com/office/drawing/2014/main" id="{459F111C-C792-4E32-82A2-1E6A8ED867CE}"/>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852399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85EA-9C00-4B2C-8AC9-6785F402EE36}"/>
              </a:ext>
            </a:extLst>
          </p:cNvPr>
          <p:cNvSpPr>
            <a:spLocks noGrp="1"/>
          </p:cNvSpPr>
          <p:nvPr>
            <p:ph type="title"/>
          </p:nvPr>
        </p:nvSpPr>
        <p:spPr/>
        <p:txBody>
          <a:bodyPr/>
          <a:lstStyle/>
          <a:p>
            <a:r>
              <a:rPr lang="en-US"/>
              <a:t>LinkedIn Posts Table | INNSIDE LEM REPORT - 22 of 22</a:t>
            </a:r>
          </a:p>
        </p:txBody>
      </p:sp>
      <p:graphicFrame>
        <p:nvGraphicFramePr>
          <p:cNvPr id="5" name="Table Placeholder 4">
            <a:extLst>
              <a:ext uri="{FF2B5EF4-FFF2-40B4-BE49-F238E27FC236}">
                <a16:creationId xmlns:a16="http://schemas.microsoft.com/office/drawing/2014/main" id="{76301DE6-849F-4219-9583-7FC6C5B354A0}"/>
              </a:ext>
            </a:extLst>
          </p:cNvPr>
          <p:cNvGraphicFramePr>
            <a:graphicFrameLocks noGrp="1"/>
          </p:cNvGraphicFramePr>
          <p:nvPr>
            <p:ph type="tbl" sz="quarter" idx="13"/>
            <p:extLst>
              <p:ext uri="{D42A27DB-BD31-4B8C-83A1-F6EECF244321}">
                <p14:modId xmlns:p14="http://schemas.microsoft.com/office/powerpoint/2010/main" val="1323859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53413453"/>
                    </a:ext>
                  </a:extLst>
                </a:gridCol>
                <a:gridCol w="1645920">
                  <a:extLst>
                    <a:ext uri="{9D8B030D-6E8A-4147-A177-3AD203B41FA5}">
                      <a16:colId xmlns:a16="http://schemas.microsoft.com/office/drawing/2014/main" val="3600889780"/>
                    </a:ext>
                  </a:extLst>
                </a:gridCol>
                <a:gridCol w="576072">
                  <a:extLst>
                    <a:ext uri="{9D8B030D-6E8A-4147-A177-3AD203B41FA5}">
                      <a16:colId xmlns:a16="http://schemas.microsoft.com/office/drawing/2014/main" val="2356301858"/>
                    </a:ext>
                  </a:extLst>
                </a:gridCol>
                <a:gridCol w="576072">
                  <a:extLst>
                    <a:ext uri="{9D8B030D-6E8A-4147-A177-3AD203B41FA5}">
                      <a16:colId xmlns:a16="http://schemas.microsoft.com/office/drawing/2014/main" val="4047378743"/>
                    </a:ext>
                  </a:extLst>
                </a:gridCol>
                <a:gridCol w="576072">
                  <a:extLst>
                    <a:ext uri="{9D8B030D-6E8A-4147-A177-3AD203B41FA5}">
                      <a16:colId xmlns:a16="http://schemas.microsoft.com/office/drawing/2014/main" val="1771402332"/>
                    </a:ext>
                  </a:extLst>
                </a:gridCol>
                <a:gridCol w="576072">
                  <a:extLst>
                    <a:ext uri="{9D8B030D-6E8A-4147-A177-3AD203B41FA5}">
                      <a16:colId xmlns:a16="http://schemas.microsoft.com/office/drawing/2014/main" val="224388793"/>
                    </a:ext>
                  </a:extLst>
                </a:gridCol>
                <a:gridCol w="576072">
                  <a:extLst>
                    <a:ext uri="{9D8B030D-6E8A-4147-A177-3AD203B41FA5}">
                      <a16:colId xmlns:a16="http://schemas.microsoft.com/office/drawing/2014/main" val="4071326338"/>
                    </a:ext>
                  </a:extLst>
                </a:gridCol>
                <a:gridCol w="576072">
                  <a:extLst>
                    <a:ext uri="{9D8B030D-6E8A-4147-A177-3AD203B41FA5}">
                      <a16:colId xmlns:a16="http://schemas.microsoft.com/office/drawing/2014/main" val="426598570"/>
                    </a:ext>
                  </a:extLst>
                </a:gridCol>
                <a:gridCol w="576072">
                  <a:extLst>
                    <a:ext uri="{9D8B030D-6E8A-4147-A177-3AD203B41FA5}">
                      <a16:colId xmlns:a16="http://schemas.microsoft.com/office/drawing/2014/main" val="2499547153"/>
                    </a:ext>
                  </a:extLst>
                </a:gridCol>
                <a:gridCol w="576072">
                  <a:extLst>
                    <a:ext uri="{9D8B030D-6E8A-4147-A177-3AD203B41FA5}">
                      <a16:colId xmlns:a16="http://schemas.microsoft.com/office/drawing/2014/main" val="180772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4586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Meliá Hotels International - 2022-05-09 11:28:19</a:t>
                      </a:r>
                      <a:r>
                        <a:rPr kumimoji="0" lang="es-ES" sz="1000" b="0" i="0" u="none" strike="noStrike" kern="1200" cap="none" spc="0" normalizeH="0" baseline="0" noProof="0">
                          <a:ln>
                            <a:noFill/>
                          </a:ln>
                          <a:solidFill>
                            <a:prstClr val="black"/>
                          </a:solidFill>
                          <a:effectLst/>
                          <a:uLnTx/>
                          <a:uFillTx/>
                          <a:latin typeface="+mn-lt"/>
                          <a:ea typeface="+mn-ea"/>
                          <a:cs typeface="+mn-cs"/>
                        </a:rPr>
                        <a:t>
 "Tras varios años construyendo el posicionamiento y notoriedad de nuestras marcas en las principales redes sociales, estamos muy orgullosos de haber dado un paso fundamental para conectar con la nueva generación de viajeros con una fórmula innovadora e inmersiva. Así, a través del ojo crítico de Toscani, gran conocedor del mundo del lujo, los seguidores de la marca podrán descubrir las experiencias más selectas de su portfolio de hoteles", asegura Santiago Garcia Solimei, Head of Global Social Media &amp; Brands PR de Meliá Hotels International.
Vía Forbes Argentina.
#MeliaHotelsInternational #TikTok #SocialMedia #LuxuryTravel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3.2940865193809 %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4247805"/>
                  </a:ext>
                </a:extLst>
              </a:tr>
            </a:tbl>
          </a:graphicData>
        </a:graphic>
      </p:graphicFrame>
      <p:sp>
        <p:nvSpPr>
          <p:cNvPr id="4" name="Text Placeholder 3">
            <a:extLst>
              <a:ext uri="{FF2B5EF4-FFF2-40B4-BE49-F238E27FC236}">
                <a16:creationId xmlns:a16="http://schemas.microsoft.com/office/drawing/2014/main" id="{0796FC4F-722A-4A27-A9B0-137C77BB0455}"/>
              </a:ext>
            </a:extLst>
          </p:cNvPr>
          <p:cNvSpPr>
            <a:spLocks noGrp="1"/>
          </p:cNvSpPr>
          <p:nvPr>
            <p:ph type="body" sz="quarter" idx="14"/>
          </p:nvPr>
        </p:nvSpPr>
        <p:spPr/>
        <p:txBody>
          <a:bodyPr/>
          <a:lstStyle/>
          <a:p>
            <a:r>
              <a:rPr lang="en-US"/>
              <a:t>04/29/2022 - 05/27/2022</a:t>
            </a:r>
          </a:p>
        </p:txBody>
      </p:sp>
    </p:spTree>
    <p:extLst>
      <p:ext uri="{BB962C8B-B14F-4D97-AF65-F5344CB8AC3E}">
        <p14:creationId xmlns:p14="http://schemas.microsoft.com/office/powerpoint/2010/main" val="35152578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1022</Words>
  <Application>Microsoft Office PowerPoint</Application>
  <PresentationFormat>On-screen Show (4:3)</PresentationFormat>
  <Paragraphs>489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LinkedIn Posts Table | INNSIDE LEM REPORT - 1 of 22</vt:lpstr>
      <vt:lpstr>LinkedIn Posts Table | INNSIDE LEM REPORT - 2 of 22</vt:lpstr>
      <vt:lpstr>LinkedIn Posts Table | INNSIDE LEM REPORT - 3 of 22</vt:lpstr>
      <vt:lpstr>LinkedIn Posts Table | INNSIDE LEM REPORT - 4 of 22</vt:lpstr>
      <vt:lpstr>LinkedIn Posts Table | INNSIDE LEM REPORT - 5 of 22</vt:lpstr>
      <vt:lpstr>LinkedIn Posts Table | INNSIDE LEM REPORT - 6 of 22</vt:lpstr>
      <vt:lpstr>LinkedIn Posts Table | INNSIDE LEM REPORT - 7 of 22</vt:lpstr>
      <vt:lpstr>LinkedIn Posts Table | INNSIDE LEM REPORT - 8 of 22</vt:lpstr>
      <vt:lpstr>LinkedIn Posts Table | INNSIDE LEM REPORT - 9 of 22</vt:lpstr>
      <vt:lpstr>LinkedIn Posts Table | INNSIDE LEM REPORT - 10 of 22</vt:lpstr>
      <vt:lpstr>LinkedIn Posts Table | INNSIDE LEM REPORT - 11 of 22</vt:lpstr>
      <vt:lpstr>LinkedIn Posts Table | INNSIDE LEM REPORT - 12 of 22</vt:lpstr>
      <vt:lpstr>LinkedIn Posts Table | INNSIDE LEM REPORT - 13 of 22</vt:lpstr>
      <vt:lpstr>LinkedIn Posts Table | INNSIDE LEM REPORT - 14 of 22</vt:lpstr>
      <vt:lpstr>LinkedIn Posts Table | INNSIDE LEM REPORT - 15 of 22</vt:lpstr>
      <vt:lpstr>LinkedIn Posts Table | INNSIDE LEM REPORT - 16 of 22</vt:lpstr>
      <vt:lpstr>LinkedIn Posts Table | INNSIDE LEM REPORT - 17 of 22</vt:lpstr>
      <vt:lpstr>LinkedIn Posts Table | INNSIDE LEM REPORT - 18 of 22</vt:lpstr>
      <vt:lpstr>LinkedIn Posts Table | INNSIDE LEM REPORT - 19 of 22</vt:lpstr>
      <vt:lpstr>LinkedIn Posts Table | INNSIDE LEM REPORT - 20 of 22</vt:lpstr>
      <vt:lpstr>LinkedIn Posts Table | INNSIDE LEM REPORT - 21 of 22</vt:lpstr>
      <vt:lpstr>LinkedIn Posts Table | INNSIDE LEM REPORT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INNSIDE LEM REPORT - 1 of 22</dc:title>
  <dc:creator>Administrator</dc:creator>
  <cp:lastModifiedBy>Administrator</cp:lastModifiedBy>
  <cp:revision>1</cp:revision>
  <dcterms:created xsi:type="dcterms:W3CDTF">2022-05-31T09:51:29Z</dcterms:created>
  <dcterms:modified xsi:type="dcterms:W3CDTF">2022-05-31T09:53:47Z</dcterms:modified>
</cp:coreProperties>
</file>