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6" r:id="rId10"/>
    <p:sldId id="267" r:id="rId11"/>
    <p:sldId id="269" r:id="rId12"/>
    <p:sldId id="270" r:id="rId13"/>
    <p:sldId id="271" r:id="rId14"/>
    <p:sldId id="273" r:id="rId15"/>
    <p:sldId id="274" r:id="rId16"/>
    <p:sldId id="275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 25-34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FA-46C9-9098-B199FB6564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FA-46C9-9098-B199FB6564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FA-46C9-9098-B199FB65642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DFA-46C9-9098-B199FB65642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Male 25-34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4518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FA-46C9-9098-B199FB65642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Female 18-24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DFA-46C9-9098-B199FB65642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DFA-46C9-9098-B199FB65642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Female 55-64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1615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DFA-46C9-9098-B199FB65642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Male 18-24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1302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DFA-46C9-9098-B199FB65642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Male 55-64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Sheet1!$K$2</c:f>
              <c:numCache>
                <c:formatCode>General</c:formatCode>
                <c:ptCount val="1"/>
                <c:pt idx="0">
                  <c:v>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DFA-46C9-9098-B199FB65642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Female 65+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Sheet1!$L$2</c:f>
              <c:numCache>
                <c:formatCode>General</c:formatCode>
                <c:ptCount val="1"/>
                <c:pt idx="0">
                  <c:v>623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DFA-46C9-9098-B199FB65642F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Male 65+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Sheet1!$M$2</c:f>
              <c:numCache>
                <c:formatCode>General</c:formatCode>
                <c:ptCount val="1"/>
                <c:pt idx="0">
                  <c:v>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DFA-46C9-9098-B199FB65642F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Female 13-17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Sheet1!$N$2</c:f>
              <c:numCache>
                <c:formatCode>General</c:formatCode>
                <c:ptCount val="1"/>
                <c:pt idx="0">
                  <c:v>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DFA-46C9-9098-B199FB65642F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Unknown 35-44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Sheet1!$O$2</c:f>
              <c:numCache>
                <c:formatCode>General</c:formatCode>
                <c:ptCount val="1"/>
                <c:pt idx="0">
                  <c:v>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DFA-46C9-9098-B199FB65642F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Unknown 45-54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Sheet1!$P$2</c:f>
              <c:numCache>
                <c:formatCode>General</c:formatCode>
                <c:ptCount val="1"/>
                <c:pt idx="0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DFA-46C9-9098-B199FB65642F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Unknown 25-34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Sheet1!$Q$2</c:f>
              <c:numCache>
                <c:formatCode>General</c:formatCode>
                <c:ptCount val="1"/>
                <c:pt idx="0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0DFA-46C9-9098-B199FB65642F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Male 13-17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Sheet1!$R$2</c:f>
              <c:numCache>
                <c:formatCode>General</c:formatCode>
                <c:ptCount val="1"/>
                <c:pt idx="0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DFA-46C9-9098-B199FB65642F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Unknown 55-64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Sheet1!$S$2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0DFA-46C9-9098-B199FB65642F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Unknown 65+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Sheet1!$T$2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DFA-46C9-9098-B199FB65642F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Unknown 18-24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Sheet1!$U$2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0DFA-46C9-9098-B199FB65642F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Unknown 13-17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Sheet1!$V$2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0DFA-46C9-9098-B199FB6564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8335864"/>
        <c:axId val="258334880"/>
      </c:barChart>
      <c:catAx>
        <c:axId val="258335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34880"/>
        <c:crosses val="autoZero"/>
        <c:auto val="1"/>
        <c:lblAlgn val="ctr"/>
        <c:lblOffset val="100"/>
        <c:noMultiLvlLbl val="0"/>
      </c:catAx>
      <c:valAx>
        <c:axId val="25833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35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6E-42A0-B4CA-9535344522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6E-42A0-B4CA-9535344522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14893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6E-42A0-B4CA-95353445224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14640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A6E-42A0-B4CA-95353445224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7682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6E-42A0-B4CA-95353445224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2360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A6E-42A0-B4CA-95353445224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1065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A6E-42A0-B4CA-9535344522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8399856"/>
        <c:axId val="256909200"/>
      </c:barChart>
      <c:catAx>
        <c:axId val="25839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909200"/>
        <c:crosses val="autoZero"/>
        <c:auto val="1"/>
        <c:lblAlgn val="ctr"/>
        <c:lblOffset val="100"/>
        <c:noMultiLvlLbl val="0"/>
      </c:catAx>
      <c:valAx>
        <c:axId val="25690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9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14033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0B-47AC-909C-89D7D25649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0B-47AC-909C-89D7D25649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Unknown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0B-47AC-909C-89D7D2564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336440"/>
        <c:axId val="303027592"/>
      </c:barChart>
      <c:catAx>
        <c:axId val="51336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027592"/>
        <c:crosses val="autoZero"/>
        <c:auto val="1"/>
        <c:lblAlgn val="ctr"/>
        <c:lblOffset val="100"/>
        <c:noMultiLvlLbl val="0"/>
      </c:catAx>
      <c:valAx>
        <c:axId val="30302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336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F81F2-D952-4607-809B-42CD442434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AUDIENCE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B94C0-B6CE-43F6-89F7-6E3522C65C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Meliá</a:t>
            </a:r>
          </a:p>
        </p:txBody>
      </p:sp>
    </p:spTree>
    <p:extLst>
      <p:ext uri="{BB962C8B-B14F-4D97-AF65-F5344CB8AC3E}">
        <p14:creationId xmlns:p14="http://schemas.microsoft.com/office/powerpoint/2010/main" val="2139737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3F1D3-1CF3-4217-B0B6-8DCB233B6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gran_melia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57C5A3-7DD8-4235-9FB2-B383F16743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06813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E53034-9EF8-4412-A1A8-29B7B6A0DB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0034B-8C35-4206-8B9E-AF074C147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14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F3547-435E-4DC7-AC48-3DDF74D0B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Age Group Breakdown | gran_melia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A969F2-13B2-4867-9AB7-F0433623D9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087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D6CAD-F4F3-4A2D-8541-A71812BA57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FB931-F87B-4B0F-B4CB-B298C2290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195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9D294-1E5F-46B7-A997-B06C00674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Gender Breakdown | gran_melia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F2FD4B-EB00-476B-92E4-52B79B3BD5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8288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A130B-A272-4F23-996D-A6E8CE815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27319-E722-44E6-8D45-49E7DE0E0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394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A65B1-EBF8-4691-9E2D-58F18D7D9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Country Table | gran_melia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2AEE1B-D740-45A4-A88F-93A0450B01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4350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8217396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43135354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33115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989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797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385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86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86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286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339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006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03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382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544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E7A59-45AF-4BB0-93F8-30A0E47A51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1952704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9CDC3-531C-4ED3-81BD-B3EBDDF2A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Country Table | gran_melia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5839C1-86D4-4CE9-97FF-B6BCF2B764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6594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8211486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65331342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85022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942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Dominican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5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025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617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Venezuela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724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025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203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Tanzania, United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864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403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9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069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7AB708-0D6C-4EC9-AFB7-6A92B5F443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1161511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C0710-41CD-41F0-B6A8-5F83716B0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Country Table | gran_melia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382934-3DD4-4692-84BB-2BEB22FEEB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5077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26298058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7355568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576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34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Paraguay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89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573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162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520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628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2CC79-D12A-434C-9A5C-7390CE7B26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1690462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7F3BD-2B46-4CFD-B8E5-5770651B2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gran_melia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B85C2C-2C1D-4320-910A-5962974647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5362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52738159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406166741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30272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308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Rio de Janeiro, Rio de Janeiro (state)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315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São Paulo, São Paulo (state)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600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Madrid, Comunidad de Madrid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56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Buenos Aires, Ciudad Autónoma de Buenos Aires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671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London,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029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Barcelona, Cataluña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269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Palma de Mallorca, Balearic Islands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270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Belo Horizonte, Minas Gerais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278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 York, New York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760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 Cruz de Tenerife, Islas Canarias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310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6F3E3-284D-4835-B6DE-E919DB3486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1377232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9385C-51E4-4C0E-AD9B-F82AE4CE0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gran_melia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8009D9-BC50-4C9D-A04C-57665FF985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2756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83956677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57013404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62943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01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Brasília, Federal District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261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Santo Domingo, Distrito Nacional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798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Córdoba, Córdoba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729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Santiago, Santiago Metropolitan 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160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Valencia, Comunidad Valenciana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082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Jakarta, Jakarta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878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Seville, Andalusia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083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Málaga, Andalusia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33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Rosario, Santa 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392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Goiânia, Goiás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35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125C7-AF3F-4541-AA1F-DE1B54437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2222455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FE89F-0C73-4A1F-A061-5986FD971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gran_melia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D5EF75-04C2-499A-8BD9-45CC8942D5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2803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2580476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24106241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89451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528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Paris, Île-de-France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189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Caracas, Capital District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272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Rome, Lazio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038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Salvador, Bahia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657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 City, Distrito Federal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870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EC331-DC14-4DC1-87B7-EDCC174876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3149022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A0EE5-DAB9-4C54-823E-F4DE1D7E8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Used | gran_melia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08C5E2-CFC5-46F0-9AC0-2EAF90B833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7366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2894002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413522602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09458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544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299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pt_BR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05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6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138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998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401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444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128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id_ID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31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pt_PT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891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E4B71-472F-41E6-8446-52F00F7BBE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4152637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DA284-CC60-4B08-B7A0-97723FA5B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Used | gran_melia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7BC3BA-010D-43F4-8836-F33176CADA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4328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45386593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54375582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37431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896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ru_RU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06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sv_SE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688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963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nl_NL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258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da_DK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768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114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nb_NO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668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pl_PL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634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ro_RO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360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tr_TR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540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A340E-A64A-4172-9132-9E220A4159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1703780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DE2C-94E7-4105-A8E9-A271FCB46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Used | gran_melia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33C8E3-66A5-4413-BD5C-452A2A272E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1432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4198470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26022883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76752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293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fr_CA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816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sw_KE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536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el_GR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510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fi_FI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402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sq_AL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300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356C3D-9216-41A3-B1D9-E9B2EE7D8F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1565752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18783-C10C-4069-BDEC-C5EFFBC22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Online by Time | gran_melia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4BBD90-9E53-4470-B5F4-47FA876BFC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9537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5236381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0703441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596271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27451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Hour of the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277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17757.933333333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369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15710.666666667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500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14065.24137931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128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12644.966666667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89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10742.233333333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211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8383.9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581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6464.8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152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5990.2666666667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644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6785.7096774194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298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207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1BDA1E-CD59-4092-9F6B-BF1207C710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1496060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32458-8F85-4735-87D6-E59A5F674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Online by Time | gran_melia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9B9B68-EBA6-4889-9DF0-CC8A9263C7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0558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138355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5846323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118471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14821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Hour of the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915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9282.9666666667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118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10859.466666667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884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12809.933333333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927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14914.733333333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22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16766.1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844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18141.933333333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134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620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19310.566666667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372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19629.666666667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743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19775.9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659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7AF25-E0C2-4AE3-A7FA-348A2AD43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35329345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AFB6B-A66D-44DF-9D40-A260AAF1B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Online by Time | gran_melia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CE7805-5704-4165-9927-E57788A6A3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4954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4863702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2892361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538764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56529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Hour of the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1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048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20311.933333333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717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20336.2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071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19545.233333333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935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BD0F4-F5E3-44CE-9855-F5B91BD817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13624764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952</Words>
  <Application>Microsoft Office PowerPoint</Application>
  <PresentationFormat>On-screen Show (4:3)</PresentationFormat>
  <Paragraphs>395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AUDIENCE ANALYSIS</vt:lpstr>
      <vt:lpstr>Instagram Followers Demographics | gran_melia</vt:lpstr>
      <vt:lpstr>Instagram Followers Age Group Breakdown | gran_melia</vt:lpstr>
      <vt:lpstr>Instagram Followers Gender Breakdown | gran_melia</vt:lpstr>
      <vt:lpstr>Instagram Followers by Country Table | gran_melia - 1 of 3</vt:lpstr>
      <vt:lpstr>Instagram Followers by Country Table | gran_melia - 2 of 3</vt:lpstr>
      <vt:lpstr>Instagram Followers by Country Table | gran_melia - 3 of 3</vt:lpstr>
      <vt:lpstr>Instagram Followers by City Table | gran_melia - 1 of 3</vt:lpstr>
      <vt:lpstr>Instagram Followers by City Table | gran_melia - 2 of 3</vt:lpstr>
      <vt:lpstr>Instagram Followers by City Table | gran_melia - 3 of 3</vt:lpstr>
      <vt:lpstr>Instagram Followers by Language Used | gran_melia - 1 of 3</vt:lpstr>
      <vt:lpstr>Instagram Followers by Language Used | gran_melia - 2 of 3</vt:lpstr>
      <vt:lpstr>Instagram Followers by Language Used | gran_melia - 3 of 3</vt:lpstr>
      <vt:lpstr>Instagram Followers Online by Time | gran_melia - 1 of 3</vt:lpstr>
      <vt:lpstr>Instagram Followers Online by Time | gran_melia - 2 of 3</vt:lpstr>
      <vt:lpstr>Instagram Followers Online by Time | gran_melia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AUDIENCE ANALYSIS</dc:title>
  <dc:creator>Frederik Peiniger</dc:creator>
  <cp:lastModifiedBy>Frederik Peiniger</cp:lastModifiedBy>
  <cp:revision>1</cp:revision>
  <dcterms:created xsi:type="dcterms:W3CDTF">2020-04-14T11:58:34Z</dcterms:created>
  <dcterms:modified xsi:type="dcterms:W3CDTF">2020-04-14T11:59:43Z</dcterms:modified>
</cp:coreProperties>
</file>