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  <p:sldId id="257" r:id="rId3"/>
    <p:sldId id="258" r:id="rId4"/>
    <p:sldId id="259" r:id="rId5"/>
    <p:sldId id="261" r:id="rId6"/>
    <p:sldId id="262" r:id="rId7"/>
    <p:sldId id="263" r:id="rId8"/>
    <p:sldId id="265" r:id="rId9"/>
    <p:sldId id="266" r:id="rId10"/>
    <p:sldId id="267" r:id="rId11"/>
    <p:sldId id="269" r:id="rId12"/>
    <p:sldId id="270" r:id="rId13"/>
    <p:sldId id="271" r:id="rId14"/>
    <p:sldId id="273" r:id="rId15"/>
    <p:sldId id="274" r:id="rId16"/>
    <p:sldId id="275" r:id="rId17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18"/>
      <p:bold r:id="rId19"/>
      <p:italic r:id="rId20"/>
      <p:boldItalic r:id="rId21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font" Target="fonts/font1.fntdata"/><Relationship Id="rId3" Type="http://schemas.openxmlformats.org/officeDocument/2006/relationships/slide" Target="slides/slide2.xml"/><Relationship Id="rId21" Type="http://schemas.openxmlformats.org/officeDocument/2006/relationships/font" Target="fonts/font4.fntdata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font" Target="fonts/font3.fntdata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font" Target="fonts/font2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1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2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Female 25-34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10273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DAF-4A9D-A9F3-27F2952329D1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 35-44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9867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FDAF-4A9D-A9F3-27F2952329D1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Female 45-54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5143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FDAF-4A9D-A9F3-27F2952329D1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Male 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4554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FDAF-4A9D-A9F3-27F2952329D1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Male 25-34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4518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FDAF-4A9D-A9F3-27F2952329D1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Female 18-24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2716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FDAF-4A9D-A9F3-27F2952329D1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Male 45-54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2429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FDAF-4A9D-A9F3-27F2952329D1}"/>
            </c:ext>
          </c:extLst>
        </c:ser>
        <c:ser>
          <c:idx val="7"/>
          <c:order val="7"/>
          <c:tx>
            <c:strRef>
              <c:f>Sheet1!$I$1</c:f>
              <c:strCache>
                <c:ptCount val="1"/>
                <c:pt idx="0">
                  <c:v>Female 55-64</c:v>
                </c:pt>
              </c:strCache>
            </c:strRef>
          </c:tx>
          <c:spPr>
            <a:solidFill>
              <a:schemeClr val="accent2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Sheet1!$I$2</c:f>
              <c:numCache>
                <c:formatCode>General</c:formatCode>
                <c:ptCount val="1"/>
                <c:pt idx="0">
                  <c:v>1615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FDAF-4A9D-A9F3-27F2952329D1}"/>
            </c:ext>
          </c:extLst>
        </c:ser>
        <c:ser>
          <c:idx val="8"/>
          <c:order val="8"/>
          <c:tx>
            <c:strRef>
              <c:f>Sheet1!$J$1</c:f>
              <c:strCache>
                <c:ptCount val="1"/>
                <c:pt idx="0">
                  <c:v>Male 18-24</c:v>
                </c:pt>
              </c:strCache>
            </c:strRef>
          </c:tx>
          <c:spPr>
            <a:solidFill>
              <a:schemeClr val="accent3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Sheet1!$J$2</c:f>
              <c:numCache>
                <c:formatCode>General</c:formatCode>
                <c:ptCount val="1"/>
                <c:pt idx="0">
                  <c:v>1302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FDAF-4A9D-A9F3-27F2952329D1}"/>
            </c:ext>
          </c:extLst>
        </c:ser>
        <c:ser>
          <c:idx val="9"/>
          <c:order val="9"/>
          <c:tx>
            <c:strRef>
              <c:f>Sheet1!$K$1</c:f>
              <c:strCache>
                <c:ptCount val="1"/>
                <c:pt idx="0">
                  <c:v>Male 55-64</c:v>
                </c:pt>
              </c:strCache>
            </c:strRef>
          </c:tx>
          <c:spPr>
            <a:solidFill>
              <a:schemeClr val="accent4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Sheet1!$K$2</c:f>
              <c:numCache>
                <c:formatCode>General</c:formatCode>
                <c:ptCount val="1"/>
                <c:pt idx="0">
                  <c:v>713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FDAF-4A9D-A9F3-27F2952329D1}"/>
            </c:ext>
          </c:extLst>
        </c:ser>
        <c:ser>
          <c:idx val="10"/>
          <c:order val="10"/>
          <c:tx>
            <c:strRef>
              <c:f>Sheet1!$L$1</c:f>
              <c:strCache>
                <c:ptCount val="1"/>
                <c:pt idx="0">
                  <c:v>Female 65+</c:v>
                </c:pt>
              </c:strCache>
            </c:strRef>
          </c:tx>
          <c:spPr>
            <a:solidFill>
              <a:schemeClr val="accent5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Sheet1!$L$2</c:f>
              <c:numCache>
                <c:formatCode>General</c:formatCode>
                <c:ptCount val="1"/>
                <c:pt idx="0">
                  <c:v>623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FDAF-4A9D-A9F3-27F2952329D1}"/>
            </c:ext>
          </c:extLst>
        </c:ser>
        <c:ser>
          <c:idx val="11"/>
          <c:order val="11"/>
          <c:tx>
            <c:strRef>
              <c:f>Sheet1!$M$1</c:f>
              <c:strCache>
                <c:ptCount val="1"/>
                <c:pt idx="0">
                  <c:v>Male 65+</c:v>
                </c:pt>
              </c:strCache>
            </c:strRef>
          </c:tx>
          <c:spPr>
            <a:solidFill>
              <a:schemeClr val="accent6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Sheet1!$M$2</c:f>
              <c:numCache>
                <c:formatCode>General</c:formatCode>
                <c:ptCount val="1"/>
                <c:pt idx="0">
                  <c:v>421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B-FDAF-4A9D-A9F3-27F2952329D1}"/>
            </c:ext>
          </c:extLst>
        </c:ser>
        <c:ser>
          <c:idx val="12"/>
          <c:order val="12"/>
          <c:tx>
            <c:strRef>
              <c:f>Sheet1!$N$1</c:f>
              <c:strCache>
                <c:ptCount val="1"/>
                <c:pt idx="0">
                  <c:v>Female 13-17</c:v>
                </c:pt>
              </c:strCache>
            </c:strRef>
          </c:tx>
          <c:spPr>
            <a:solidFill>
              <a:schemeClr val="accent1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Sheet1!$N$2</c:f>
              <c:numCache>
                <c:formatCode>General</c:formatCode>
                <c:ptCount val="1"/>
                <c:pt idx="0">
                  <c:v>285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FDAF-4A9D-A9F3-27F2952329D1}"/>
            </c:ext>
          </c:extLst>
        </c:ser>
        <c:ser>
          <c:idx val="13"/>
          <c:order val="13"/>
          <c:tx>
            <c:strRef>
              <c:f>Sheet1!$O$1</c:f>
              <c:strCache>
                <c:ptCount val="1"/>
                <c:pt idx="0">
                  <c:v>Unknown 35-44</c:v>
                </c:pt>
              </c:strCache>
            </c:strRef>
          </c:tx>
          <c:spPr>
            <a:solidFill>
              <a:schemeClr val="accent2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Sheet1!$O$2</c:f>
              <c:numCache>
                <c:formatCode>General</c:formatCode>
                <c:ptCount val="1"/>
                <c:pt idx="0">
                  <c:v>219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FDAF-4A9D-A9F3-27F2952329D1}"/>
            </c:ext>
          </c:extLst>
        </c:ser>
        <c:ser>
          <c:idx val="14"/>
          <c:order val="14"/>
          <c:tx>
            <c:strRef>
              <c:f>Sheet1!$P$1</c:f>
              <c:strCache>
                <c:ptCount val="1"/>
                <c:pt idx="0">
                  <c:v>Unknown 45-54</c:v>
                </c:pt>
              </c:strCache>
            </c:strRef>
          </c:tx>
          <c:spPr>
            <a:solidFill>
              <a:schemeClr val="accent3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Sheet1!$P$2</c:f>
              <c:numCache>
                <c:formatCode>General</c:formatCode>
                <c:ptCount val="1"/>
                <c:pt idx="0">
                  <c:v>110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FDAF-4A9D-A9F3-27F2952329D1}"/>
            </c:ext>
          </c:extLst>
        </c:ser>
        <c:ser>
          <c:idx val="15"/>
          <c:order val="15"/>
          <c:tx>
            <c:strRef>
              <c:f>Sheet1!$Q$1</c:f>
              <c:strCache>
                <c:ptCount val="1"/>
                <c:pt idx="0">
                  <c:v>Unknown 25-34</c:v>
                </c:pt>
              </c:strCache>
            </c:strRef>
          </c:tx>
          <c:spPr>
            <a:solidFill>
              <a:schemeClr val="accent4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Sheet1!$Q$2</c:f>
              <c:numCache>
                <c:formatCode>General</c:formatCode>
                <c:ptCount val="1"/>
                <c:pt idx="0">
                  <c:v>102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F-FDAF-4A9D-A9F3-27F2952329D1}"/>
            </c:ext>
          </c:extLst>
        </c:ser>
        <c:ser>
          <c:idx val="16"/>
          <c:order val="16"/>
          <c:tx>
            <c:strRef>
              <c:f>Sheet1!$R$1</c:f>
              <c:strCache>
                <c:ptCount val="1"/>
                <c:pt idx="0">
                  <c:v>Male 13-17</c:v>
                </c:pt>
              </c:strCache>
            </c:strRef>
          </c:tx>
          <c:spPr>
            <a:solidFill>
              <a:schemeClr val="accent5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Sheet1!$R$2</c:f>
              <c:numCache>
                <c:formatCode>General</c:formatCode>
                <c:ptCount val="1"/>
                <c:pt idx="0">
                  <c:v>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FDAF-4A9D-A9F3-27F2952329D1}"/>
            </c:ext>
          </c:extLst>
        </c:ser>
        <c:ser>
          <c:idx val="17"/>
          <c:order val="17"/>
          <c:tx>
            <c:strRef>
              <c:f>Sheet1!$S$1</c:f>
              <c:strCache>
                <c:ptCount val="1"/>
                <c:pt idx="0">
                  <c:v>Unknown 55-64</c:v>
                </c:pt>
              </c:strCache>
            </c:strRef>
          </c:tx>
          <c:spPr>
            <a:solidFill>
              <a:schemeClr val="accent6">
                <a:lumMod val="80000"/>
                <a:lumOff val="2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Sheet1!$S$2</c:f>
              <c:numCache>
                <c:formatCode>General</c:formatCode>
                <c:ptCount val="1"/>
                <c:pt idx="0">
                  <c:v>32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1-FDAF-4A9D-A9F3-27F2952329D1}"/>
            </c:ext>
          </c:extLst>
        </c:ser>
        <c:ser>
          <c:idx val="18"/>
          <c:order val="18"/>
          <c:tx>
            <c:strRef>
              <c:f>Sheet1!$T$1</c:f>
              <c:strCache>
                <c:ptCount val="1"/>
                <c:pt idx="0">
                  <c:v>Unknown 65+</c:v>
                </c:pt>
              </c:strCache>
            </c:strRef>
          </c:tx>
          <c:spPr>
            <a:solidFill>
              <a:schemeClr val="accent1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Sheet1!$T$2</c:f>
              <c:numCache>
                <c:formatCode>General</c:formatCode>
                <c:ptCount val="1"/>
                <c:pt idx="0">
                  <c:v>21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2-FDAF-4A9D-A9F3-27F2952329D1}"/>
            </c:ext>
          </c:extLst>
        </c:ser>
        <c:ser>
          <c:idx val="19"/>
          <c:order val="19"/>
          <c:tx>
            <c:strRef>
              <c:f>Sheet1!$U$1</c:f>
              <c:strCache>
                <c:ptCount val="1"/>
                <c:pt idx="0">
                  <c:v>Unknown 18-24</c:v>
                </c:pt>
              </c:strCache>
            </c:strRef>
          </c:tx>
          <c:spPr>
            <a:solidFill>
              <a:schemeClr val="accent2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Sheet1!$U$2</c:f>
              <c:numCache>
                <c:formatCode>General</c:formatCode>
                <c:ptCount val="1"/>
                <c:pt idx="0">
                  <c:v>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3-FDAF-4A9D-A9F3-27F2952329D1}"/>
            </c:ext>
          </c:extLst>
        </c:ser>
        <c:ser>
          <c:idx val="20"/>
          <c:order val="20"/>
          <c:tx>
            <c:strRef>
              <c:f>Sheet1!$V$1</c:f>
              <c:strCache>
                <c:ptCount val="1"/>
                <c:pt idx="0">
                  <c:v>Unknown 13-17</c:v>
                </c:pt>
              </c:strCache>
            </c:strRef>
          </c:tx>
          <c:spPr>
            <a:solidFill>
              <a:schemeClr val="accent3">
                <a:lumMod val="8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Sheet1!$V$2</c:f>
              <c:numCache>
                <c:formatCode>General</c:formatCode>
                <c:ptCount val="1"/>
                <c:pt idx="0">
                  <c:v>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DAF-4A9D-A9F3-27F2952329D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573048"/>
        <c:axId val="298565832"/>
      </c:barChart>
      <c:catAx>
        <c:axId val="29857304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65832"/>
        <c:crosses val="autoZero"/>
        <c:auto val="1"/>
        <c:lblAlgn val="ctr"/>
        <c:lblOffset val="100"/>
        <c:noMultiLvlLbl val="0"/>
      </c:catAx>
      <c:valAx>
        <c:axId val="2985658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7304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13-17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385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7B1-49FD-BC80-EFEDA74197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18-24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4034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7B1-49FD-BC80-EFEDA74197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25-34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14893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7B1-49FD-BC80-EFEDA74197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35-44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Sheet1!$E$2</c:f>
              <c:numCache>
                <c:formatCode>General</c:formatCode>
                <c:ptCount val="1"/>
                <c:pt idx="0">
                  <c:v>14640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7B1-49FD-BC80-EFEDA74197EE}"/>
            </c:ext>
          </c:extLst>
        </c:ser>
        <c:ser>
          <c:idx val="4"/>
          <c:order val="4"/>
          <c:tx>
            <c:strRef>
              <c:f>Sheet1!$F$1</c:f>
              <c:strCache>
                <c:ptCount val="1"/>
                <c:pt idx="0">
                  <c:v>45-54</c:v>
                </c:pt>
              </c:strCache>
            </c:strRef>
          </c:tx>
          <c:spPr>
            <a:solidFill>
              <a:schemeClr val="accent5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Sheet1!$F$2</c:f>
              <c:numCache>
                <c:formatCode>General</c:formatCode>
                <c:ptCount val="1"/>
                <c:pt idx="0">
                  <c:v>7682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87B1-49FD-BC80-EFEDA74197EE}"/>
            </c:ext>
          </c:extLst>
        </c:ser>
        <c:ser>
          <c:idx val="5"/>
          <c:order val="5"/>
          <c:tx>
            <c:strRef>
              <c:f>Sheet1!$G$1</c:f>
              <c:strCache>
                <c:ptCount val="1"/>
                <c:pt idx="0">
                  <c:v>55-64</c:v>
                </c:pt>
              </c:strCache>
            </c:strRef>
          </c:tx>
          <c:spPr>
            <a:solidFill>
              <a:schemeClr val="accent6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Sheet1!$G$2</c:f>
              <c:numCache>
                <c:formatCode>General</c:formatCode>
                <c:ptCount val="1"/>
                <c:pt idx="0">
                  <c:v>2360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87B1-49FD-BC80-EFEDA74197EE}"/>
            </c:ext>
          </c:extLst>
        </c:ser>
        <c:ser>
          <c:idx val="6"/>
          <c:order val="6"/>
          <c:tx>
            <c:strRef>
              <c:f>Sheet1!$H$1</c:f>
              <c:strCache>
                <c:ptCount val="1"/>
                <c:pt idx="0">
                  <c:v>65+</c:v>
                </c:pt>
              </c:strCache>
            </c:strRef>
          </c:tx>
          <c:spPr>
            <a:solidFill>
              <a:schemeClr val="accent1">
                <a:lumMod val="60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Sheet1!$H$2</c:f>
              <c:numCache>
                <c:formatCode>General</c:formatCode>
                <c:ptCount val="1"/>
                <c:pt idx="0">
                  <c:v>1065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6-87B1-49FD-BC80-EFEDA74197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98572064"/>
        <c:axId val="298572392"/>
      </c:barChart>
      <c:catAx>
        <c:axId val="298572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72392"/>
        <c:crosses val="autoZero"/>
        <c:auto val="1"/>
        <c:lblAlgn val="ctr"/>
        <c:lblOffset val="100"/>
        <c:noMultiLvlLbl val="0"/>
      </c:catAx>
      <c:valAx>
        <c:axId val="29857239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98572064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Male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Sheet1!$B$2</c:f>
              <c:numCache>
                <c:formatCode>General</c:formatCode>
                <c:ptCount val="1"/>
                <c:pt idx="0">
                  <c:v>14033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C79-4B14-8441-754ED7271DA3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Female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Sheet1!$C$2</c:f>
              <c:numCache>
                <c:formatCode>General</c:formatCode>
                <c:ptCount val="1"/>
                <c:pt idx="0">
                  <c:v>30522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C79-4B14-8441-754ED7271DA3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Unknown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</c:f>
              <c:strCache>
                <c:ptCount val="1"/>
                <c:pt idx="0">
                  <c:v>gran_melia</c:v>
                </c:pt>
              </c:strCache>
            </c:strRef>
          </c:cat>
          <c:val>
            <c:numRef>
              <c:f>Sheet1!$D$2</c:f>
              <c:numCache>
                <c:formatCode>General</c:formatCode>
                <c:ptCount val="1"/>
                <c:pt idx="0">
                  <c:v>504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C79-4B14-8441-754ED7271DA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302464176"/>
        <c:axId val="302461880"/>
      </c:barChart>
      <c:catAx>
        <c:axId val="3024641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61880"/>
        <c:crosses val="autoZero"/>
        <c:auto val="1"/>
        <c:lblAlgn val="ctr"/>
        <c:lblOffset val="100"/>
        <c:noMultiLvlLbl val="0"/>
      </c:catAx>
      <c:valAx>
        <c:axId val="3024618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024641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4/14/2020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59C4BE-4D22-4CE3-A42E-AC25F3A59C97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/>
              <a:t>AUDIENCE ANALYSIS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1D197E6D-C3D2-4FAE-9EF4-9B66FE47504D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/>
              <a:t>Meliá</a:t>
            </a:r>
          </a:p>
        </p:txBody>
      </p:sp>
    </p:spTree>
    <p:extLst>
      <p:ext uri="{BB962C8B-B14F-4D97-AF65-F5344CB8AC3E}">
        <p14:creationId xmlns:p14="http://schemas.microsoft.com/office/powerpoint/2010/main" val="301274075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ECE84A-287B-49C4-A204-7CF054BC418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Demographics | gran_melia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503C698F-6F93-4DED-8E96-E4296A23E7F8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98112760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7289269-16F6-40AD-9C9B-3FEA1133642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D8736-B2A6-4186-A30B-D10D3A6F07F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9956895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D40CF10-41E5-4D9A-B333-FA8445FBF25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Age Group Breakdown | gran_melia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EAF5B792-4DED-4298-BB6A-4D6DC3919813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368053331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5668FDB-AAB3-49C9-BF78-3AEB860F15F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A7AD26B-2715-4B6A-8DCD-004FE7442B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7608837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6159A7-787A-46B7-8CF2-067F22E8389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Gender Breakdown | gran_melia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6D42F4F-1558-4CF9-970E-5BF68FF5BC1A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2649119012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4E261A1-090B-42F9-883D-3931B8FB700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AE5B5938-2E91-4B55-BCD6-C81EA2AFAC0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7285432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5CBBF5-748F-4AA8-8229-54E5855AB24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446ABCD-3CC4-4D89-88D9-CB87B7D23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869615333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79655757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72570749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24956994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11177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Brazil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10655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6247468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Spain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96482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Argentina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5881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644637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Kingdom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4190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75766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United States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2521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178471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Italy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1351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4235425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Germany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26157401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Indonesia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7251746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315426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774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4400978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9A065E8-07E4-4FC6-B427-D7A8673A1A7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85440260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D46D735-8F1A-4C52-8B2E-1FABEFC8B44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DED7D44-7B26-4D9E-9B22-28BDD51CED03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0828111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2626903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16467463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92701089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48363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Dominican Republic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325168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Chile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460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149495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Portugal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3377539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Venezuela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446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63426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Canada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032104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Colombia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9028748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Tanzania, United Republic of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6881210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Switzerland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601472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Algeria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1987691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Belgium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0385876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F607BE1-CC09-437E-8B68-CBBA030C303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660905997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04D3BE6-E3A6-4892-BD47-B6A5AD2A2F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Country Table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44AA0B6F-3AAC-4812-BD76-F37D48CAFE1C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79373049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197323859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34818793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24662175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Country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419706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Paraguay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107607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Puerto Rico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320858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Sweden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1674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Peru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314363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Ireland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84856172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00691C-7FC7-45A3-8A32-142E029F6CA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733475495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7F95371-C3D2-4594-9AD7-0688F19C9F9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9F91DF26-1B39-49B7-A57A-9AF960EE467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64746828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342630291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066738204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62868740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27158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Rio de Janeiro, Rio de Janeiro (state)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796532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São Paulo, São Paulo (state)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6708556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Madrid, Comunidad de Madrid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1545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609766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Buenos Aires, Ciudad Autónoma de Buenos Aires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1488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135473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London, England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891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6562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Barcelona, Cataluña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689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1331399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s-E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Palma de Mallorca, Balearic Islands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519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216762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Belo Horizonte, Minas Gerais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928947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New York, New York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337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0063219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pt-BR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Santa Cruz de Tenerife, Islas Canarias</a:t>
                      </a:r>
                      <a:endParaRPr kumimoji="0" lang="en-US" sz="1000" b="0" i="0" u="none" strike="noStrike" kern="1200" cap="none" spc="0" normalizeH="0" baseline="0" noProof="0">
                        <a:ln>
                          <a:noFill/>
                        </a:ln>
                        <a:solidFill>
                          <a:prstClr val="black"/>
                        </a:solidFill>
                        <a:effectLst/>
                        <a:uLnTx/>
                        <a:uFillTx/>
                        <a:latin typeface="+mn-lt"/>
                        <a:ea typeface="+mn-ea"/>
                        <a:cs typeface="+mn-cs"/>
                      </a:endParaRP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323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814511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818B064-3896-4514-A3DB-F2650FFB8F92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02085836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44E2063-54C9-4E99-8D52-ADBD19B7D7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5B3B14F-5483-4509-ACD4-BFB2D23846B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346426174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49160303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183295886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14380073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7556739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Brasília, Federal 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8173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Santo Domingo, Distrito Nacional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314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44933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Córdoba, Córdoba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290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0955120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Santiago, Santiago Metropolitan Region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278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7749332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Valencia, Comunidad Valenciana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264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413373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Jakarta, Jakarta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750336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Seville, Andalusia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81723039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Málaga, Andalusia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255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157033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Rosario, Santa Fe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686761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Goiânia, Goiás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242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8561004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F631CC9-9B6A-43D4-B1AA-18D648BF8EA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30155785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51CCB64-C28C-4375-B348-5E77C64EFC6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City Table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62D26DCB-09D4-4F79-A4BD-5A8F1D2DE0E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233029551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4174914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891978349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239335756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City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6460745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Paris, Île-de-France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7455658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Caracas, Capital District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7432940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Rome, Lazio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8896855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Salvador, Bahia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610004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Mexico City, Distrito Federal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79792033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221D8B-89DF-4AE8-9C89-83677345FE0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85290325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2039E8E-245B-479D-B898-504A2594DAE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Used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F3A5AA0E-9FCD-4DC6-8C00-ECCDA244CE55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672578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2027984175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2569085228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135739045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512015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es_LA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11092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748275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pt_BR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10473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8674320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es_ES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6352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601714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en_US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5820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2071539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en_GB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3543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811986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it_IT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5293861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fr_FR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613911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de_DE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1228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10092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id_ID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917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7410364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pt_PT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698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2292849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D64027A-4216-4E49-8100-D89E6DEC082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75854459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E5CB631-115A-4CC8-AE87-7D597A9CC91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Used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F1D8F17-BB7F-4077-B8C7-31A50DBA4729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48582582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022355810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20254695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52855491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2987581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ru_RU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282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351441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sv_SE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905703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ar_AR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4900272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nl_NL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81591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da_DK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72759125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ca_ES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90979702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nb_NO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756743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pl_PL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105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54594180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ro_RO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44747177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tr_TR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87095855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401D27A8-8F03-4269-B851-4D7FF9D5DD96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49722710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EB2F356-34C2-4EF4-A4CD-2BBBFD91E3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by Language Used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111F9CA2-26C8-40BE-8995-DC836CCDAC82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359374616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2057400">
                  <a:extLst>
                    <a:ext uri="{9D8B030D-6E8A-4147-A177-3AD203B41FA5}">
                      <a16:colId xmlns:a16="http://schemas.microsoft.com/office/drawing/2014/main" val="4133007552"/>
                    </a:ext>
                  </a:extLst>
                </a:gridCol>
                <a:gridCol w="4114800">
                  <a:extLst>
                    <a:ext uri="{9D8B030D-6E8A-4147-A177-3AD203B41FA5}">
                      <a16:colId xmlns:a16="http://schemas.microsoft.com/office/drawing/2014/main" val="1918699397"/>
                    </a:ext>
                  </a:extLst>
                </a:gridCol>
                <a:gridCol w="2057400">
                  <a:extLst>
                    <a:ext uri="{9D8B030D-6E8A-4147-A177-3AD203B41FA5}">
                      <a16:colId xmlns:a16="http://schemas.microsoft.com/office/drawing/2014/main" val="4089705096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Language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57997657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fr_CA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39032124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sw_KE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87881751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el_GR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40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0749103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fi_FI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0079981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sq_AL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7359969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08A03F9-F64F-4DAE-A0E8-679667D2FFFE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88395172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83EB0F4-475F-48AA-971E-1469033D903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gran_melia - 1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513A116C-2B77-4A6E-AFB6-ED15C2A4EB7F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1506218440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429370486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499118345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4541946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4087265383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556543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0-1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17757.933333333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5949466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1-2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15710.666666667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81697674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2-3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14065.24137931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1800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3-4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12644.966666667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16329776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4-5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10742.233333333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02705336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5-6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8383.9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8394094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6-7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6464.8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56609451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7-8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5990.2666666667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1075520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8-9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6785.7096774194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61652937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9-10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8010.1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21280413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AE974FD-1CF2-40CA-8501-DD6B67376983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28044849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9BC62B-4EA2-4EF7-9675-1FF2F312987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gran_melia - 2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252534F6-F370-479F-98E5-73A4A58D7304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889886717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523186820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294305191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172361238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0762949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51688519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10-11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9282.9666666667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416921679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11-12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10859.466666667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454258781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12-13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12809.933333333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46510593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13-14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14914.733333333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2238178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14-15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16766.1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29045469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15-16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15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18141.933333333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34746154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16-17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16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18850.6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39724832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17-18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17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19310.566666667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0832097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18-19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18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19629.666666667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0024975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19-20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19775.9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46913746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291048-97A7-415F-97B2-BF5A4D63A8C5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101305079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5DB97EE-7D85-4D1F-A839-B4C210A61A8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Instagram Followers Online by Time | gran_melia - 3 of 3</a:t>
            </a:r>
          </a:p>
        </p:txBody>
      </p:sp>
      <p:graphicFrame>
        <p:nvGraphicFramePr>
          <p:cNvPr id="5" name="Table Placeholder 4">
            <a:extLst>
              <a:ext uri="{FF2B5EF4-FFF2-40B4-BE49-F238E27FC236}">
                <a16:creationId xmlns:a16="http://schemas.microsoft.com/office/drawing/2014/main" id="{A3F8457A-7B36-4D70-A8FB-89849B7DB891}"/>
              </a:ext>
            </a:extLst>
          </p:cNvPr>
          <p:cNvGraphicFramePr>
            <a:graphicFrameLocks noGrp="1"/>
          </p:cNvGraphicFramePr>
          <p:nvPr>
            <p:ph type="tbl" sz="quarter" idx="13"/>
            <p:extLst>
              <p:ext uri="{D42A27DB-BD31-4B8C-83A1-F6EECF244321}">
                <p14:modId xmlns:p14="http://schemas.microsoft.com/office/powerpoint/2010/main" val="2577015778"/>
              </p:ext>
            </p:extLst>
          </p:nvPr>
        </p:nvGraphicFramePr>
        <p:xfrm>
          <a:off x="457200" y="1731963"/>
          <a:ext cx="8229600" cy="4440237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5920">
                  <a:extLst>
                    <a:ext uri="{9D8B030D-6E8A-4147-A177-3AD203B41FA5}">
                      <a16:colId xmlns:a16="http://schemas.microsoft.com/office/drawing/2014/main" val="156418145"/>
                    </a:ext>
                  </a:extLst>
                </a:gridCol>
                <a:gridCol w="3291840">
                  <a:extLst>
                    <a:ext uri="{9D8B030D-6E8A-4147-A177-3AD203B41FA5}">
                      <a16:colId xmlns:a16="http://schemas.microsoft.com/office/drawing/2014/main" val="1074647814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2181691557"/>
                    </a:ext>
                  </a:extLst>
                </a:gridCol>
                <a:gridCol w="1645920">
                  <a:extLst>
                    <a:ext uri="{9D8B030D-6E8A-4147-A177-3AD203B41FA5}">
                      <a16:colId xmlns:a16="http://schemas.microsoft.com/office/drawing/2014/main" val="1053920992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Profile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 of the Day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Hour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1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white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Followers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92381605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20-21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20062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29768188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21-22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21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20311.933333333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176606889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22-23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22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20336.2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498301726"/>
                  </a:ext>
                </a:extLst>
              </a:tr>
              <a:tr h="370840"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gran_melia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23-24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23</a:t>
                      </a:r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lvl="0" indent="0" algn="l" defTabSz="3429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kumimoji="0" lang="en-US" sz="1000" b="0" i="0" u="none" strike="noStrike" kern="1200" cap="none" spc="0" normalizeH="0" baseline="0" noProof="0">
                          <a:ln>
                            <a:noFill/>
                          </a:ln>
                          <a:solidFill>
                            <a:prstClr val="black"/>
                          </a:solidFill>
                          <a:effectLst/>
                          <a:uLnTx/>
                          <a:uFillTx/>
                          <a:latin typeface="+mn-lt"/>
                          <a:ea typeface="+mn-ea"/>
                          <a:cs typeface="+mn-cs"/>
                        </a:rPr>
                        <a:t>19545.233333333</a:t>
                      </a:r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681606977"/>
                  </a:ext>
                </a:extLst>
              </a:tr>
            </a:tbl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633228-75A8-427C-AC64-07D91B9DA20A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03/14/2020 - 04/14/2020</a:t>
            </a:r>
          </a:p>
        </p:txBody>
      </p:sp>
    </p:spTree>
    <p:extLst>
      <p:ext uri="{BB962C8B-B14F-4D97-AF65-F5344CB8AC3E}">
        <p14:creationId xmlns:p14="http://schemas.microsoft.com/office/powerpoint/2010/main" val="308034148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1</TotalTime>
  <Words>952</Words>
  <Application>Microsoft Office PowerPoint</Application>
  <PresentationFormat>On-screen Show (4:3)</PresentationFormat>
  <Paragraphs>395</Paragraphs>
  <Slides>16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9" baseType="lpstr">
      <vt:lpstr>Arial</vt:lpstr>
      <vt:lpstr>Calibri</vt:lpstr>
      <vt:lpstr>quintly_template</vt:lpstr>
      <vt:lpstr>AUDIENCE ANALYSIS</vt:lpstr>
      <vt:lpstr>Instagram Followers Demographics | gran_melia</vt:lpstr>
      <vt:lpstr>Instagram Followers Age Group Breakdown | gran_melia</vt:lpstr>
      <vt:lpstr>Instagram Followers Gender Breakdown | gran_melia</vt:lpstr>
      <vt:lpstr>Instagram Followers by Country Table | gran_melia - 1 of 3</vt:lpstr>
      <vt:lpstr>Instagram Followers by Country Table | gran_melia - 2 of 3</vt:lpstr>
      <vt:lpstr>Instagram Followers by Country Table | gran_melia - 3 of 3</vt:lpstr>
      <vt:lpstr>Instagram Followers by City Table | gran_melia - 1 of 3</vt:lpstr>
      <vt:lpstr>Instagram Followers by City Table | gran_melia - 2 of 3</vt:lpstr>
      <vt:lpstr>Instagram Followers by City Table | gran_melia - 3 of 3</vt:lpstr>
      <vt:lpstr>Instagram Followers by Language Used | gran_melia - 1 of 3</vt:lpstr>
      <vt:lpstr>Instagram Followers by Language Used | gran_melia - 2 of 3</vt:lpstr>
      <vt:lpstr>Instagram Followers by Language Used | gran_melia - 3 of 3</vt:lpstr>
      <vt:lpstr>Instagram Followers Online by Time | gran_melia - 1 of 3</vt:lpstr>
      <vt:lpstr>Instagram Followers Online by Time | gran_melia - 2 of 3</vt:lpstr>
      <vt:lpstr>Instagram Followers Online by Time | gran_melia - 3 of 3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AUDIENCE ANALYSIS</dc:title>
  <dc:creator>Frederik Peiniger</dc:creator>
  <cp:lastModifiedBy>Frederik Peiniger</cp:lastModifiedBy>
  <cp:revision>1</cp:revision>
  <dcterms:created xsi:type="dcterms:W3CDTF">2020-04-14T11:57:12Z</dcterms:created>
  <dcterms:modified xsi:type="dcterms:W3CDTF">2020-04-14T11:58:20Z</dcterms:modified>
</cp:coreProperties>
</file>