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me_by_melia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8237</c:v>
                </c:pt>
                <c:pt idx="1">
                  <c:v>27428</c:v>
                </c:pt>
                <c:pt idx="2">
                  <c:v>12858</c:v>
                </c:pt>
                <c:pt idx="3">
                  <c:v>0</c:v>
                </c:pt>
                <c:pt idx="4">
                  <c:v>14706</c:v>
                </c:pt>
                <c:pt idx="5">
                  <c:v>37961</c:v>
                </c:pt>
                <c:pt idx="6">
                  <c:v>20537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AB-45A3-BEE5-A1D7C0D87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177080"/>
        <c:axId val="358174784"/>
      </c:barChart>
      <c:catAx>
        <c:axId val="35817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74784"/>
        <c:crosses val="autoZero"/>
        <c:auto val="1"/>
        <c:lblAlgn val="ctr"/>
        <c:lblOffset val="100"/>
        <c:noMultiLvlLbl val="0"/>
      </c:catAx>
      <c:valAx>
        <c:axId val="35817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7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me_by_melia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226</c:v>
                </c:pt>
                <c:pt idx="1">
                  <c:v>1114</c:v>
                </c:pt>
                <c:pt idx="2">
                  <c:v>334</c:v>
                </c:pt>
                <c:pt idx="3">
                  <c:v>0</c:v>
                </c:pt>
                <c:pt idx="4">
                  <c:v>353</c:v>
                </c:pt>
                <c:pt idx="5">
                  <c:v>1937</c:v>
                </c:pt>
                <c:pt idx="6">
                  <c:v>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E-4B85-8812-D333ED7086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084560"/>
        <c:axId val="348230576"/>
      </c:barChart>
      <c:catAx>
        <c:axId val="40208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30576"/>
        <c:crosses val="autoZero"/>
        <c:auto val="1"/>
        <c:lblAlgn val="ctr"/>
        <c:lblOffset val="100"/>
        <c:noMultiLvlLbl val="0"/>
      </c:catAx>
      <c:valAx>
        <c:axId val="34823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8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E-4234-91E5-8177753383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862.8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E-4234-91E5-817775338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9937744"/>
        <c:axId val="419938400"/>
      </c:barChart>
      <c:catAx>
        <c:axId val="41993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38400"/>
        <c:crosses val="autoZero"/>
        <c:auto val="1"/>
        <c:lblAlgn val="ctr"/>
        <c:lblOffset val="100"/>
        <c:noMultiLvlLbl val="0"/>
      </c:catAx>
      <c:valAx>
        <c:axId val="41993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3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ED-4439-82AE-C62C22D8C2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me_by_melia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ED-4439-82AE-C62C22D8C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9940040"/>
        <c:axId val="419940696"/>
      </c:barChart>
      <c:catAx>
        <c:axId val="41994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40696"/>
        <c:crosses val="autoZero"/>
        <c:auto val="1"/>
        <c:lblAlgn val="ctr"/>
        <c:lblOffset val="100"/>
        <c:noMultiLvlLbl val="0"/>
      </c:catAx>
      <c:valAx>
        <c:axId val="41994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4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FC870-239A-4ADB-BA00-46C85B9F43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B2D64-0783-4FE0-B51B-C4400B95F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Meliá</a:t>
            </a:r>
          </a:p>
        </p:txBody>
      </p:sp>
    </p:spTree>
    <p:extLst>
      <p:ext uri="{BB962C8B-B14F-4D97-AF65-F5344CB8AC3E}">
        <p14:creationId xmlns:p14="http://schemas.microsoft.com/office/powerpoint/2010/main" val="3262052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2EA11-DDED-47EF-BBC8-5C34BFCA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COMPSET - 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E4ABFF-C059-4E96-915F-13B7D1A76A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538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704813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1739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2162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5906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3996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0914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9763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5646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1706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5857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8591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8483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3827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9674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48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slshotels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25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me_by_melia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20287.833333333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38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editionhotels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61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andaz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30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90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2FFB4-B8D5-4374-90CC-9ADB64D92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</p:spTree>
    <p:extLst>
      <p:ext uri="{BB962C8B-B14F-4D97-AF65-F5344CB8AC3E}">
        <p14:creationId xmlns:p14="http://schemas.microsoft.com/office/powerpoint/2010/main" val="3843151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25717-68DB-48B8-8641-853B1EC89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43EBC7-CEBE-49D7-8C09-2E273B75A9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6553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AEA56-4B7A-45FD-BA7C-52FE06425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E4D50-A921-498B-B3FA-65356D222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64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44E9D-E983-434E-A7EE-CBDB8E512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COMPSET - ME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5A8A90-3E79-49A1-A22B-AF6100D831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4318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77268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8430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8372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027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204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7341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267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507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41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#MECabo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01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#MEbyMelia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26567.333333333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20287.833333333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36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#poolside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53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#MEIbiza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4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32678.666666667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26082.333333333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64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53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#MELondon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16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73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42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#SansanonasnasxME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375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1387E-CE4A-4D69-973D-B2C25A77E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</p:spTree>
    <p:extLst>
      <p:ext uri="{BB962C8B-B14F-4D97-AF65-F5344CB8AC3E}">
        <p14:creationId xmlns:p14="http://schemas.microsoft.com/office/powerpoint/2010/main" val="17410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CA6E1-6487-45AC-9B12-6BBA4FD8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COMPSET - ME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58292-0EB2-4174-98B6-EFBE8ADF3D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1613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27569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644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466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990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95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709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173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550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09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#MEMadrid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44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860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8B4AB-3BA5-4CD7-BC41-146995CF0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</p:spTree>
    <p:extLst>
      <p:ext uri="{BB962C8B-B14F-4D97-AF65-F5344CB8AC3E}">
        <p14:creationId xmlns:p14="http://schemas.microsoft.com/office/powerpoint/2010/main" val="3714413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62F0B-79B6-4830-B762-69BAFAAE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1666F7-C08C-4FF0-8A09-52FD46E825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6344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D7E2D-ACD9-48A8-8186-F5724ED7D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29FD1-FCFC-4FA5-BEA6-342B847D6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3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BFA29-8D1A-4A3F-B3FC-5A6801D57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COMPSET - ME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6E8C2-55C7-4D1F-B55C-9A08F07760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437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539712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523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167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2806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502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416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35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0988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1143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7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me_by_melia - 2019-01-23 18:05:20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Discover the energy of the city. But first, cocktails.
Image: @alexiaaslanidis
#MELondon #MEbyMelia #views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8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me_by_melia - 2019-01-22 18:56:27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Ibiza, but not as you know it.
Image: @chetfrancisco
#MEIbiza #MEbyMelia #views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124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me_by_melia - 2019-01-21 17:44:23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Immerse yourself in the Madrid art scene. Celebrate the 10th anniversary of @sansanonasnas, artist, performer and musician, direct from ME Madrid this Thursday 24th.
#SansanonasnasxME #MEbyMelia #MEMadrid #art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35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me_by_melia - 2019-01-20 13:55:07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Born to stand out. 
#MELondon #MEbyMelia #design #architecture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472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32E6D-D0CC-4E65-B175-5AD0BF957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</p:spTree>
    <p:extLst>
      <p:ext uri="{BB962C8B-B14F-4D97-AF65-F5344CB8AC3E}">
        <p14:creationId xmlns:p14="http://schemas.microsoft.com/office/powerpoint/2010/main" val="354586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419EE-3F9A-480B-9935-628BA052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COMPSET - ME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586E39-E399-46E2-B119-DC88301BF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4593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573438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484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919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33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911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7106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9315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586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7038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9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me_by_melia - 2019-01-19 12:50:06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Reminiscing on the endless summer inspo from ME Ibiza.
Image: @luiskek
#MEIbiza #MEbyMelia #views #sunset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65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me_by_melia - 2019-01-18 18:50:15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Rewrite the rules at ME Cabo. 
#MECabo #MEbyMelia #poolside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29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B36DF-84AC-4BC1-A8FC-5078D6864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</p:spTree>
    <p:extLst>
      <p:ext uri="{BB962C8B-B14F-4D97-AF65-F5344CB8AC3E}">
        <p14:creationId xmlns:p14="http://schemas.microsoft.com/office/powerpoint/2010/main" val="3002628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68280-A9F6-491C-9F11-BE3DC4378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Engagement Distribution by Post Type 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3EFF6D-6F8B-43A2-8287-4D2C7215F2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8049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30688-6642-4269-B006-9AD6E1A5A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0F2DC-7D70-4805-963E-BB68DA4FF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74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E76B1-87AB-457F-BF96-6CC7F9E4A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A8A1B9-899D-4F49-813F-62B42AF92A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6388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79BED-2347-4E74-9252-0F4E9CE80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2D59B-540C-49CD-AB4C-7A5756210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065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DA2D4-5937-4915-A3EF-28066FEA8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COMPSET - ME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0A06EC-9BC9-43FF-B81E-184E381C9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6504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335301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25954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5304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081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561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100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117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90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5929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76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- 2019-01-24 22:30:27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Head to 
@radiomemadrid 
#SansanonasnasXME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https://scontent.xx.fbcdn.net/v/t51.12442-15/50170737_226609371618215_7029189156459871073_n.jpg?_nc_cat=109&amp;_nc_ht=scontent.xx&amp;oh=966795bfd39fb951cb42600401f513ec&amp;oe=5CFBC0E9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49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- 2019-01-24 21:54:16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seeing the night out @radiomemadrid to the soundtrack of
@sansanonasnas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https://scontent.xx.fbcdn.net/v/t51.12442-15/51050479_101393244265215_7898347450282655509_n.jpg?_nc_cat=111&amp;_nc_ht=scontent.xx&amp;oh=4b736b22367d0c7362a652f65715e49e&amp;oe=5CBC4A07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4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- 2019-01-24 21:29:26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avant-garde Madrid fashion scene, personified.
#SansanonasnasxME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https://scontent.xx.fbcdn.net/v/t51.12442-15/50058447_2345125745721856_8064293562680117407_n.jpg?_nc_cat=105&amp;_nc_ht=scontent.xx&amp;oh=4c32b7b5416e0024bc07d57d8c77d971&amp;oe=5CF5971B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237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23FE1-4F17-4622-90FE-8BA0E26FD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</p:spTree>
    <p:extLst>
      <p:ext uri="{BB962C8B-B14F-4D97-AF65-F5344CB8AC3E}">
        <p14:creationId xmlns:p14="http://schemas.microsoft.com/office/powerpoint/2010/main" val="3172115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A184F-2AC2-470B-B947-7AF4A54C4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COMPSET - ME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3CDA2-328E-4D14-A1F2-A4DBCD584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7164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63121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11894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800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5735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146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034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6224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259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3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89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- 2019-01-24 18:49:35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a new perspective. Our exhibition showcasing highlights of
@sansanonasnas career, on show until February.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https://scontent.xx.fbcdn.net/v/t51.12442-15/50590552_319818518637750_5684315789894662649_n.jpg?_nc_cat=105&amp;_nc_ht=scontent.xx&amp;oh=f357479d29620f180dab18edd4974a66&amp;oe=5CF6BE7E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38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- 2019-01-24 15:56:52 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#SansanonasnasXME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https://scontent.xx.fbcdn.net/v/t51.12442-15/49699912_114981666247283_2295856226029899238_n.jpg?_nc_cat=103&amp;_nc_ht=scontent.xx&amp;oh=66a5614e3c9a32d3258da2f13b1c1ad9&amp;oe=5CC86A15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64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- 2019-01-24 14:07:53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#SansanonasnasXME 
Is officially here.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https://scontent.xx.fbcdn.net/v/t51.12442-15/49648280_765523800491292_8152659447381917023_n.jpg?_nc_cat=108&amp;_nc_ht=scontent.xx&amp;oh=d2a0f9aba4ad0d04640d3283f0a5be80&amp;oe=5CFA5720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437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42112-6427-43BF-A502-259DC16C1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</p:spTree>
    <p:extLst>
      <p:ext uri="{BB962C8B-B14F-4D97-AF65-F5344CB8AC3E}">
        <p14:creationId xmlns:p14="http://schemas.microsoft.com/office/powerpoint/2010/main" val="2502484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99180-7C14-4DA9-82EC-6D210F6B5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COMPSET - ME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CDA1D-4C56-403E-8486-3AF16EAF12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273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5031557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83838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24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969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408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356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1525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242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3299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1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- 2019-01-24 13:44:27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https://scontent.xx.fbcdn.net/v/t51.12442-15/49579473_402773207157885_4978412784265158238_n.jpg?_nc_cat=101&amp;_nc_ht=scontent.xx&amp;oh=825cf95d56c10050febfe1f2d10577e6&amp;oe=5CC56F16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33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- 2019-01-21 17:46:37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https://scontent.xx.fbcdn.net/v/t51.12442-15/47694226_369273057240863_8611547803777261996_n.jpg?_nc_cat=111&amp;_nc_ht=scontent.xx&amp;oh=9fd8f271ce045a3d387016104044e57a&amp;oe=5CC0FC04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00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- 2019-01-18 19:03:12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https://scontent.xx.fbcdn.net/v/t51.12442-15/49933648_538134876700388_6501678635295954628_n.jpg?_nc_cat=100&amp;_nc_ht=scontent.xx&amp;oh=2b3beffc6997293e7e2e3d700e593a68&amp;oe=5D0113A8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121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D7BA7-4E0F-483F-8FBF-5D6ADF7C5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</p:spTree>
    <p:extLst>
      <p:ext uri="{BB962C8B-B14F-4D97-AF65-F5344CB8AC3E}">
        <p14:creationId xmlns:p14="http://schemas.microsoft.com/office/powerpoint/2010/main" val="3908317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077D-670B-42F7-9C5E-74AA1EF6E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COMPSET - ME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D2208-DADA-4405-8AEC-0AB859C44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4119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400518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7585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338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159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1901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889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142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178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9695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12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- 2019-01-18 19:02:34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https://scontent.xx.fbcdn.net/v/t51.12442-15/47584073_822917924712278_4395910167010235083_n.jpg?_nc_cat=106&amp;_nc_ht=scontent.xx&amp;oh=daf9704d9b1c2748ce356f72365c2855&amp;oe=5CFA4261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24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- 2019-01-18 19:01:30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https://scontent.xx.fbcdn.net/v/t51.12442-15/47693249_1561531633949476_4769356237989919632_n.jpg?_nc_cat=105&amp;_nc_ht=scontent.xx&amp;oh=c1c0c5d2ce34ea9e57d7b1f89428393a&amp;oe=5D0027DD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15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me_by_melia - 2019-01-18 18:59:28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https://scontent.xx.fbcdn.net/v/t51.12442-15/49845471_376787439548776_3953977458961305082_n.jpg?_nc_cat=102&amp;_nc_ht=scontent.xx&amp;oh=98377cac300062cebaa3e5e58cd294ae&amp;oe=5CC4D514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707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F26FB-7235-45C5-9830-22198701E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01/18/2019 - 01/24/2019</a:t>
            </a:r>
          </a:p>
        </p:txBody>
      </p:sp>
    </p:spTree>
    <p:extLst>
      <p:ext uri="{BB962C8B-B14F-4D97-AF65-F5344CB8AC3E}">
        <p14:creationId xmlns:p14="http://schemas.microsoft.com/office/powerpoint/2010/main" val="956607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1285</Words>
  <Application>Microsoft Office PowerPoint</Application>
  <PresentationFormat>On-screen Show (4:3)</PresentationFormat>
  <Paragraphs>458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Deep Insights</vt:lpstr>
      <vt:lpstr>Instagram Key Metrics Table | COMPSET - ME</vt:lpstr>
      <vt:lpstr>Instagram Organic Reach By Weekday | COMPSET - ME</vt:lpstr>
      <vt:lpstr>Instagram Hashtag Detection | COMPSET - ME - 1 of 2</vt:lpstr>
      <vt:lpstr>Instagram Hashtag Detection | COMPSET - ME - 2 of 2</vt:lpstr>
      <vt:lpstr>Instagram Engagements By Weekday | COMPSET - ME</vt:lpstr>
      <vt:lpstr>Instagram Posts Table | COMPSET - ME - 1 of 2</vt:lpstr>
      <vt:lpstr>Instagram Posts Table | COMPSET - ME - 2 of 2</vt:lpstr>
      <vt:lpstr>Instagram Organic Engagement Distribution by Post Type  | COMPSET - ME</vt:lpstr>
      <vt:lpstr>Instagram Organic Reach by Post Type  | COMPSET - ME</vt:lpstr>
      <vt:lpstr>Instagram Stories Table  | COMPSET - ME - 1 of 4</vt:lpstr>
      <vt:lpstr>Instagram Stories Table  | COMPSET - ME - 2 of 4</vt:lpstr>
      <vt:lpstr>Instagram Stories Table  | COMPSET - ME - 3 of 4</vt:lpstr>
      <vt:lpstr>Instagram Stories Table  | COMPSET - ME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2019-01-25T12:03:50Z</dcterms:created>
  <dcterms:modified xsi:type="dcterms:W3CDTF">2019-01-25T12:04:29Z</dcterms:modified>
</cp:coreProperties>
</file>