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 London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25397</c:v>
                </c:pt>
                <c:pt idx="1">
                  <c:v>27005</c:v>
                </c:pt>
                <c:pt idx="2">
                  <c:v>29357</c:v>
                </c:pt>
                <c:pt idx="3">
                  <c:v>31126</c:v>
                </c:pt>
                <c:pt idx="4">
                  <c:v>31334</c:v>
                </c:pt>
                <c:pt idx="5">
                  <c:v>31337</c:v>
                </c:pt>
                <c:pt idx="8">
                  <c:v>38233</c:v>
                </c:pt>
                <c:pt idx="9">
                  <c:v>38531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E2-4A97-B9B1-CDEBFA4C9B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 Madrid Reina Victoria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18178</c:v>
                </c:pt>
                <c:pt idx="1">
                  <c:v>18770</c:v>
                </c:pt>
                <c:pt idx="2">
                  <c:v>20196</c:v>
                </c:pt>
                <c:pt idx="3">
                  <c:v>22202</c:v>
                </c:pt>
                <c:pt idx="4">
                  <c:v>22442</c:v>
                </c:pt>
                <c:pt idx="5">
                  <c:v>22441</c:v>
                </c:pt>
                <c:pt idx="8">
                  <c:v>23722</c:v>
                </c:pt>
                <c:pt idx="9">
                  <c:v>23966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E2-4A97-B9B1-CDEBFA4C9B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 Milan - Il Duca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16524</c:v>
                </c:pt>
                <c:pt idx="1">
                  <c:v>17851</c:v>
                </c:pt>
                <c:pt idx="2">
                  <c:v>17915</c:v>
                </c:pt>
                <c:pt idx="3">
                  <c:v>18052</c:v>
                </c:pt>
                <c:pt idx="4">
                  <c:v>19726</c:v>
                </c:pt>
                <c:pt idx="5">
                  <c:v>19729</c:v>
                </c:pt>
                <c:pt idx="8">
                  <c:v>20245</c:v>
                </c:pt>
                <c:pt idx="9">
                  <c:v>20292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E2-4A97-B9B1-CDEBFA4C9B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 Miami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83103</c:v>
                </c:pt>
                <c:pt idx="1">
                  <c:v>82873</c:v>
                </c:pt>
                <c:pt idx="2">
                  <c:v>82607</c:v>
                </c:pt>
                <c:pt idx="3">
                  <c:v>82811</c:v>
                </c:pt>
                <c:pt idx="4">
                  <c:v>82658</c:v>
                </c:pt>
                <c:pt idx="5">
                  <c:v>86494</c:v>
                </c:pt>
                <c:pt idx="6">
                  <c:v>91737</c:v>
                </c:pt>
                <c:pt idx="7">
                  <c:v>97672</c:v>
                </c:pt>
                <c:pt idx="8">
                  <c:v>102936</c:v>
                </c:pt>
                <c:pt idx="9">
                  <c:v>102846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E2-4A97-B9B1-CDEBFA4C9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903536"/>
        <c:axId val="279905504"/>
      </c:lineChart>
      <c:dateAx>
        <c:axId val="279903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05504"/>
        <c:crosses val="autoZero"/>
        <c:auto val="1"/>
        <c:lblOffset val="100"/>
        <c:baseTimeUnit val="months"/>
      </c:dateAx>
      <c:valAx>
        <c:axId val="27990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0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 London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524323</c:v>
                </c:pt>
                <c:pt idx="1">
                  <c:v>596900</c:v>
                </c:pt>
                <c:pt idx="2">
                  <c:v>380508</c:v>
                </c:pt>
                <c:pt idx="3">
                  <c:v>243075</c:v>
                </c:pt>
                <c:pt idx="4">
                  <c:v>266710</c:v>
                </c:pt>
                <c:pt idx="5">
                  <c:v>244193</c:v>
                </c:pt>
                <c:pt idx="6">
                  <c:v>517191</c:v>
                </c:pt>
                <c:pt idx="7">
                  <c:v>581083</c:v>
                </c:pt>
                <c:pt idx="8">
                  <c:v>354874</c:v>
                </c:pt>
                <c:pt idx="9">
                  <c:v>47918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E4-485A-B52D-1CC1EE5F27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 Madrid Reina Victoria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259957</c:v>
                </c:pt>
                <c:pt idx="1">
                  <c:v>291859</c:v>
                </c:pt>
                <c:pt idx="2">
                  <c:v>597860</c:v>
                </c:pt>
                <c:pt idx="3">
                  <c:v>309768</c:v>
                </c:pt>
                <c:pt idx="4">
                  <c:v>293624</c:v>
                </c:pt>
                <c:pt idx="5">
                  <c:v>194758</c:v>
                </c:pt>
                <c:pt idx="6">
                  <c:v>120629</c:v>
                </c:pt>
                <c:pt idx="7">
                  <c:v>114195</c:v>
                </c:pt>
                <c:pt idx="8">
                  <c:v>159508</c:v>
                </c:pt>
                <c:pt idx="9">
                  <c:v>98907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E4-485A-B52D-1CC1EE5F27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 Milan - Il Duca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620848</c:v>
                </c:pt>
                <c:pt idx="1">
                  <c:v>200459</c:v>
                </c:pt>
                <c:pt idx="2">
                  <c:v>117118</c:v>
                </c:pt>
                <c:pt idx="3">
                  <c:v>501301</c:v>
                </c:pt>
                <c:pt idx="4">
                  <c:v>461631</c:v>
                </c:pt>
                <c:pt idx="5">
                  <c:v>174623</c:v>
                </c:pt>
                <c:pt idx="6">
                  <c:v>147690</c:v>
                </c:pt>
                <c:pt idx="7">
                  <c:v>121021</c:v>
                </c:pt>
                <c:pt idx="8">
                  <c:v>282834</c:v>
                </c:pt>
                <c:pt idx="9">
                  <c:v>61453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E4-485A-B52D-1CC1EE5F27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 Miami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28602</c:v>
                </c:pt>
                <c:pt idx="1">
                  <c:v>29311</c:v>
                </c:pt>
                <c:pt idx="2">
                  <c:v>45049</c:v>
                </c:pt>
                <c:pt idx="3">
                  <c:v>205814</c:v>
                </c:pt>
                <c:pt idx="4">
                  <c:v>27526</c:v>
                </c:pt>
                <c:pt idx="5">
                  <c:v>432221</c:v>
                </c:pt>
                <c:pt idx="6">
                  <c:v>771672</c:v>
                </c:pt>
                <c:pt idx="7">
                  <c:v>329863</c:v>
                </c:pt>
                <c:pt idx="8">
                  <c:v>549964</c:v>
                </c:pt>
                <c:pt idx="9">
                  <c:v>6497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1E4-485A-B52D-1CC1EE5F27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185712"/>
        <c:axId val="151188664"/>
      </c:lineChart>
      <c:dateAx>
        <c:axId val="151185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188664"/>
        <c:crosses val="autoZero"/>
        <c:auto val="1"/>
        <c:lblOffset val="100"/>
        <c:baseTimeUnit val="months"/>
      </c:dateAx>
      <c:valAx>
        <c:axId val="15118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18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 London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0.19882888842401</c:v>
                </c:pt>
                <c:pt idx="1">
                  <c:v>0.44334678188839999</c:v>
                </c:pt>
                <c:pt idx="2">
                  <c:v>0.25446108164846998</c:v>
                </c:pt>
                <c:pt idx="3">
                  <c:v>0.54182021709550998</c:v>
                </c:pt>
                <c:pt idx="4">
                  <c:v>0.35028132290379999</c:v>
                </c:pt>
                <c:pt idx="5">
                  <c:v>0.96206888691331005</c:v>
                </c:pt>
                <c:pt idx="6">
                  <c:v>0</c:v>
                </c:pt>
                <c:pt idx="7">
                  <c:v>0</c:v>
                </c:pt>
                <c:pt idx="8">
                  <c:v>1.1270251955891999</c:v>
                </c:pt>
                <c:pt idx="9">
                  <c:v>0.47776301391276998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EA-4361-A164-6915E5C815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 Madrid Reina Victoria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0.12078847286946</c:v>
                </c:pt>
                <c:pt idx="1">
                  <c:v>0.10059182274186999</c:v>
                </c:pt>
                <c:pt idx="2">
                  <c:v>0.10243043545209</c:v>
                </c:pt>
                <c:pt idx="3">
                  <c:v>0.26695084244968997</c:v>
                </c:pt>
                <c:pt idx="4">
                  <c:v>8.0824597556968997E-2</c:v>
                </c:pt>
                <c:pt idx="5">
                  <c:v>0.12263268125306</c:v>
                </c:pt>
                <c:pt idx="6">
                  <c:v>0</c:v>
                </c:pt>
                <c:pt idx="7">
                  <c:v>0</c:v>
                </c:pt>
                <c:pt idx="8">
                  <c:v>7.7779909676275003E-2</c:v>
                </c:pt>
                <c:pt idx="9">
                  <c:v>2.8658502488396999E-2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EA-4361-A164-6915E5C815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 Milan - Il Duca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0.14179454533270999</c:v>
                </c:pt>
                <c:pt idx="1">
                  <c:v>0.17018676906965</c:v>
                </c:pt>
                <c:pt idx="2">
                  <c:v>9.2481471444732996E-2</c:v>
                </c:pt>
                <c:pt idx="3">
                  <c:v>0.34407495968414997</c:v>
                </c:pt>
                <c:pt idx="4">
                  <c:v>0.14524211238654999</c:v>
                </c:pt>
                <c:pt idx="5">
                  <c:v>0.26129393493919001</c:v>
                </c:pt>
                <c:pt idx="6">
                  <c:v>0</c:v>
                </c:pt>
                <c:pt idx="7">
                  <c:v>0</c:v>
                </c:pt>
                <c:pt idx="8">
                  <c:v>0.69831104503642005</c:v>
                </c:pt>
                <c:pt idx="9">
                  <c:v>3.2070258535623002E-2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EA-4361-A164-6915E5C815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 Miami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1.9571743709674998E-2</c:v>
                </c:pt>
                <c:pt idx="1">
                  <c:v>1.5822088473766E-2</c:v>
                </c:pt>
                <c:pt idx="2">
                  <c:v>9.5955933519385004E-3</c:v>
                </c:pt>
                <c:pt idx="3">
                  <c:v>9.8739758268950994E-3</c:v>
                </c:pt>
                <c:pt idx="4">
                  <c:v>5.8575118405418004E-3</c:v>
                </c:pt>
                <c:pt idx="5">
                  <c:v>2.0426435476927001E-2</c:v>
                </c:pt>
                <c:pt idx="6">
                  <c:v>2.5360489255456E-2</c:v>
                </c:pt>
                <c:pt idx="7">
                  <c:v>2.5669818410612E-2</c:v>
                </c:pt>
                <c:pt idx="8">
                  <c:v>2.8267009467689001E-2</c:v>
                </c:pt>
                <c:pt idx="9">
                  <c:v>4.4950481577592004E-3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9EA-4361-A164-6915E5C81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582008"/>
        <c:axId val="171670600"/>
      </c:lineChart>
      <c:dateAx>
        <c:axId val="170582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670600"/>
        <c:crosses val="autoZero"/>
        <c:auto val="1"/>
        <c:lblOffset val="100"/>
        <c:baseTimeUnit val="months"/>
      </c:dateAx>
      <c:valAx>
        <c:axId val="17167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58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52372</c:v>
                </c:pt>
                <c:pt idx="1">
                  <c:v>3943</c:v>
                </c:pt>
                <c:pt idx="2">
                  <c:v>9861</c:v>
                </c:pt>
                <c:pt idx="3">
                  <c:v>3566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ED-45A3-9189-A0604FF32F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3342</c:v>
                </c:pt>
                <c:pt idx="1">
                  <c:v>255</c:v>
                </c:pt>
                <c:pt idx="2">
                  <c:v>263</c:v>
                </c:pt>
                <c:pt idx="3">
                  <c:v>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ED-45A3-9189-A0604FF32F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41</c:v>
                </c:pt>
                <c:pt idx="1">
                  <c:v>6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ED-45A3-9189-A0604FF32F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288</c:v>
                </c:pt>
                <c:pt idx="1">
                  <c:v>20</c:v>
                </c:pt>
                <c:pt idx="2">
                  <c:v>51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ED-45A3-9189-A0604FF32F6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ED-45A3-9189-A0604FF32F6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ED-45A3-9189-A0604FF32F6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1681</c:v>
                </c:pt>
                <c:pt idx="1">
                  <c:v>74</c:v>
                </c:pt>
                <c:pt idx="2">
                  <c:v>82</c:v>
                </c:pt>
                <c:pt idx="3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ED-45A3-9189-A0604FF32F6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1397</c:v>
                </c:pt>
                <c:pt idx="1">
                  <c:v>249</c:v>
                </c:pt>
                <c:pt idx="2">
                  <c:v>258</c:v>
                </c:pt>
                <c:pt idx="3">
                  <c:v>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EED-45A3-9189-A0604FF32F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882512"/>
        <c:axId val="278882840"/>
      </c:barChart>
      <c:catAx>
        <c:axId val="27888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82840"/>
        <c:crosses val="autoZero"/>
        <c:auto val="1"/>
        <c:lblAlgn val="ctr"/>
        <c:lblOffset val="100"/>
        <c:noMultiLvlLbl val="0"/>
      </c:catAx>
      <c:valAx>
        <c:axId val="27888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8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407</c:v>
                </c:pt>
                <c:pt idx="1">
                  <c:v>8867</c:v>
                </c:pt>
                <c:pt idx="2">
                  <c:v>48152</c:v>
                </c:pt>
                <c:pt idx="3">
                  <c:v>37830</c:v>
                </c:pt>
                <c:pt idx="4">
                  <c:v>12352</c:v>
                </c:pt>
                <c:pt idx="5">
                  <c:v>1730</c:v>
                </c:pt>
                <c:pt idx="6">
                  <c:v>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24-4072-AB3D-16FB0E17C3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210</c:v>
                </c:pt>
                <c:pt idx="1">
                  <c:v>5738</c:v>
                </c:pt>
                <c:pt idx="2">
                  <c:v>33115</c:v>
                </c:pt>
                <c:pt idx="3">
                  <c:v>24243</c:v>
                </c:pt>
                <c:pt idx="4">
                  <c:v>9145</c:v>
                </c:pt>
                <c:pt idx="5">
                  <c:v>1208</c:v>
                </c:pt>
                <c:pt idx="6">
                  <c:v>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24-4072-AB3D-16FB0E17C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675520"/>
        <c:axId val="171672240"/>
      </c:barChart>
      <c:catAx>
        <c:axId val="17167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672240"/>
        <c:crosses val="autoZero"/>
        <c:auto val="1"/>
        <c:lblAlgn val="ctr"/>
        <c:lblOffset val="100"/>
        <c:noMultiLvlLbl val="0"/>
      </c:catAx>
      <c:valAx>
        <c:axId val="17167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67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ME Miami</c:v>
                </c:pt>
                <c:pt idx="1">
                  <c:v>ME London</c:v>
                </c:pt>
                <c:pt idx="2">
                  <c:v>ME Madrid Reina Victoria</c:v>
                </c:pt>
                <c:pt idx="3">
                  <c:v>ME Milan - Il Duca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102930</c:v>
                </c:pt>
                <c:pt idx="1">
                  <c:v>38287</c:v>
                </c:pt>
                <c:pt idx="2">
                  <c:v>23726</c:v>
                </c:pt>
                <c:pt idx="3">
                  <c:v>20247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73-43F5-AC55-5C46BFF117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 London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16608</c:v>
                </c:pt>
                <c:pt idx="1">
                  <c:v>27047</c:v>
                </c:pt>
                <c:pt idx="2">
                  <c:v>18759</c:v>
                </c:pt>
                <c:pt idx="3">
                  <c:v>16119</c:v>
                </c:pt>
                <c:pt idx="4">
                  <c:v>12522</c:v>
                </c:pt>
                <c:pt idx="5">
                  <c:v>18174</c:v>
                </c:pt>
                <c:pt idx="6">
                  <c:v>25100</c:v>
                </c:pt>
                <c:pt idx="7">
                  <c:v>24202</c:v>
                </c:pt>
                <c:pt idx="8">
                  <c:v>27443</c:v>
                </c:pt>
                <c:pt idx="9">
                  <c:v>3636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A8-4F69-8D3E-67D7F72D92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 Madrid Reina Victoria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5225</c:v>
                </c:pt>
                <c:pt idx="1">
                  <c:v>6009</c:v>
                </c:pt>
                <c:pt idx="2">
                  <c:v>8987</c:v>
                </c:pt>
                <c:pt idx="3">
                  <c:v>9648</c:v>
                </c:pt>
                <c:pt idx="4">
                  <c:v>8145</c:v>
                </c:pt>
                <c:pt idx="5">
                  <c:v>8908</c:v>
                </c:pt>
                <c:pt idx="6">
                  <c:v>8216</c:v>
                </c:pt>
                <c:pt idx="7">
                  <c:v>4837</c:v>
                </c:pt>
                <c:pt idx="8">
                  <c:v>8431</c:v>
                </c:pt>
                <c:pt idx="9">
                  <c:v>11968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A8-4F69-8D3E-67D7F72D92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 Milan - Il Duca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16398</c:v>
                </c:pt>
                <c:pt idx="1">
                  <c:v>12512</c:v>
                </c:pt>
                <c:pt idx="2">
                  <c:v>7797</c:v>
                </c:pt>
                <c:pt idx="3">
                  <c:v>14781</c:v>
                </c:pt>
                <c:pt idx="4">
                  <c:v>11485</c:v>
                </c:pt>
                <c:pt idx="5">
                  <c:v>11529</c:v>
                </c:pt>
                <c:pt idx="6">
                  <c:v>10925</c:v>
                </c:pt>
                <c:pt idx="7">
                  <c:v>6337</c:v>
                </c:pt>
                <c:pt idx="8">
                  <c:v>15445</c:v>
                </c:pt>
                <c:pt idx="9">
                  <c:v>2584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A8-4F69-8D3E-67D7F72D92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 Miami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3538</c:v>
                </c:pt>
                <c:pt idx="1">
                  <c:v>3684</c:v>
                </c:pt>
                <c:pt idx="2">
                  <c:v>2921</c:v>
                </c:pt>
                <c:pt idx="3">
                  <c:v>7239</c:v>
                </c:pt>
                <c:pt idx="4">
                  <c:v>2715</c:v>
                </c:pt>
                <c:pt idx="5">
                  <c:v>21028</c:v>
                </c:pt>
                <c:pt idx="6">
                  <c:v>50139</c:v>
                </c:pt>
                <c:pt idx="7">
                  <c:v>33455</c:v>
                </c:pt>
                <c:pt idx="8">
                  <c:v>36579</c:v>
                </c:pt>
                <c:pt idx="9">
                  <c:v>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A8-4F69-8D3E-67D7F72D92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184728"/>
        <c:axId val="151186040"/>
      </c:lineChart>
      <c:dateAx>
        <c:axId val="151184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186040"/>
        <c:crosses val="autoZero"/>
        <c:auto val="1"/>
        <c:lblOffset val="100"/>
        <c:baseTimeUnit val="months"/>
      </c:dateAx>
      <c:valAx>
        <c:axId val="15118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18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 London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1309597</c:v>
                </c:pt>
                <c:pt idx="1">
                  <c:v>1386085</c:v>
                </c:pt>
                <c:pt idx="2">
                  <c:v>873661</c:v>
                </c:pt>
                <c:pt idx="3">
                  <c:v>639117</c:v>
                </c:pt>
                <c:pt idx="4">
                  <c:v>626842</c:v>
                </c:pt>
                <c:pt idx="5">
                  <c:v>639532</c:v>
                </c:pt>
                <c:pt idx="6">
                  <c:v>1272331</c:v>
                </c:pt>
                <c:pt idx="7">
                  <c:v>1156150</c:v>
                </c:pt>
                <c:pt idx="8">
                  <c:v>977585</c:v>
                </c:pt>
                <c:pt idx="9">
                  <c:v>86015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69-42EE-A9CD-7CCCA6482D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 Madrid Reina Victoria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371026</c:v>
                </c:pt>
                <c:pt idx="1">
                  <c:v>497844</c:v>
                </c:pt>
                <c:pt idx="2">
                  <c:v>1051209</c:v>
                </c:pt>
                <c:pt idx="3">
                  <c:v>526328</c:v>
                </c:pt>
                <c:pt idx="4">
                  <c:v>460549</c:v>
                </c:pt>
                <c:pt idx="5">
                  <c:v>329389</c:v>
                </c:pt>
                <c:pt idx="6">
                  <c:v>252560</c:v>
                </c:pt>
                <c:pt idx="7">
                  <c:v>207313</c:v>
                </c:pt>
                <c:pt idx="8">
                  <c:v>291954</c:v>
                </c:pt>
                <c:pt idx="9">
                  <c:v>222099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C69-42EE-A9CD-7CCCA6482D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 Milan - Il Duca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1409809</c:v>
                </c:pt>
                <c:pt idx="1">
                  <c:v>445517</c:v>
                </c:pt>
                <c:pt idx="2">
                  <c:v>281948</c:v>
                </c:pt>
                <c:pt idx="3">
                  <c:v>1016595</c:v>
                </c:pt>
                <c:pt idx="4">
                  <c:v>921018</c:v>
                </c:pt>
                <c:pt idx="5">
                  <c:v>352106</c:v>
                </c:pt>
                <c:pt idx="6">
                  <c:v>309802</c:v>
                </c:pt>
                <c:pt idx="7">
                  <c:v>235325</c:v>
                </c:pt>
                <c:pt idx="8">
                  <c:v>564947</c:v>
                </c:pt>
                <c:pt idx="9">
                  <c:v>102145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C69-42EE-A9CD-7CCCA6482D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 Miami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73529</c:v>
                </c:pt>
                <c:pt idx="1">
                  <c:v>72214</c:v>
                </c:pt>
                <c:pt idx="2">
                  <c:v>95776</c:v>
                </c:pt>
                <c:pt idx="3">
                  <c:v>360478</c:v>
                </c:pt>
                <c:pt idx="4">
                  <c:v>70137</c:v>
                </c:pt>
                <c:pt idx="5">
                  <c:v>638896</c:v>
                </c:pt>
                <c:pt idx="6">
                  <c:v>1374375</c:v>
                </c:pt>
                <c:pt idx="7">
                  <c:v>569542</c:v>
                </c:pt>
                <c:pt idx="8">
                  <c:v>903966</c:v>
                </c:pt>
                <c:pt idx="9">
                  <c:v>16826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C69-42EE-A9CD-7CCCA6482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901856"/>
        <c:axId val="169899560"/>
      </c:lineChart>
      <c:dateAx>
        <c:axId val="169901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899560"/>
        <c:crosses val="autoZero"/>
        <c:auto val="1"/>
        <c:lblOffset val="100"/>
        <c:baseTimeUnit val="months"/>
      </c:dateAx>
      <c:valAx>
        <c:axId val="16989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0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22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A9-4F91-BD74-2EE5D18F82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</c:v>
                </c:pt>
                <c:pt idx="1">
                  <c:v>11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A9-4F91-BD74-2EE5D18F82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</c:v>
                </c:pt>
                <c:pt idx="1">
                  <c:v>27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A9-4F91-BD74-2EE5D18F82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18</c:v>
                </c:pt>
                <c:pt idx="1">
                  <c:v>26</c:v>
                </c:pt>
                <c:pt idx="2">
                  <c:v>18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A9-4F91-BD74-2EE5D18F82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</c:v>
                </c:pt>
                <c:pt idx="1">
                  <c:v>7</c:v>
                </c:pt>
                <c:pt idx="2">
                  <c:v>11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A9-4F91-BD74-2EE5D18F82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9899232"/>
        <c:axId val="276683664"/>
      </c:barChart>
      <c:catAx>
        <c:axId val="16989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683664"/>
        <c:crosses val="autoZero"/>
        <c:auto val="1"/>
        <c:lblAlgn val="ctr"/>
        <c:lblOffset val="100"/>
        <c:noMultiLvlLbl val="0"/>
      </c:catAx>
      <c:valAx>
        <c:axId val="27668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89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Brand Awareness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CF-4E14-9204-1CED97E1C3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Lead Generation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15</c:v>
                </c:pt>
                <c:pt idx="1">
                  <c:v>0</c:v>
                </c:pt>
                <c:pt idx="2">
                  <c:v>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CF-4E14-9204-1CED97E1C3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 Clicks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78</c:v>
                </c:pt>
                <c:pt idx="1">
                  <c:v>0</c:v>
                </c:pt>
                <c:pt idx="2">
                  <c:v>0</c:v>
                </c:pt>
                <c:pt idx="3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CF-4E14-9204-1CED97E1C30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Likes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CF-4E14-9204-1CED97E1C30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Post Engagement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370</c:v>
                </c:pt>
                <c:pt idx="1">
                  <c:v>36</c:v>
                </c:pt>
                <c:pt idx="2">
                  <c:v>80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ECF-4E14-9204-1CED97E1C30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Reach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28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ECF-4E14-9204-1CED97E1C30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Video Views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0</c:v>
                </c:pt>
                <c:pt idx="1">
                  <c:v>11</c:v>
                </c:pt>
                <c:pt idx="2">
                  <c:v>10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ECF-4E14-9204-1CED97E1C30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Event Responses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ECF-4E14-9204-1CED97E1C30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Messages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Sheet1!$J$2:$J$5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ECF-4E14-9204-1CED97E1C3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268744"/>
        <c:axId val="347272680"/>
      </c:barChart>
      <c:catAx>
        <c:axId val="347268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72680"/>
        <c:crosses val="autoZero"/>
        <c:auto val="1"/>
        <c:lblAlgn val="ctr"/>
        <c:lblOffset val="100"/>
        <c:noMultiLvlLbl val="0"/>
      </c:catAx>
      <c:valAx>
        <c:axId val="34727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6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Ads based on 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397</c:v>
                </c:pt>
                <c:pt idx="1">
                  <c:v>50</c:v>
                </c:pt>
                <c:pt idx="2">
                  <c:v>90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76-42A5-B2B3-82A379DDAE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Ads based on Dark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ME London</c:v>
                </c:pt>
                <c:pt idx="1">
                  <c:v>ME Madrid Reina Victoria</c:v>
                </c:pt>
                <c:pt idx="2">
                  <c:v>ME Milan - Il Duca</c:v>
                </c:pt>
                <c:pt idx="3">
                  <c:v>ME Miami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94</c:v>
                </c:pt>
                <c:pt idx="1">
                  <c:v>3</c:v>
                </c:pt>
                <c:pt idx="2">
                  <c:v>1</c:v>
                </c:pt>
                <c:pt idx="3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76-42A5-B2B3-82A379DDAE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268416"/>
        <c:axId val="347265464"/>
      </c:barChart>
      <c:catAx>
        <c:axId val="34726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65464"/>
        <c:crosses val="autoZero"/>
        <c:auto val="1"/>
        <c:lblAlgn val="ctr"/>
        <c:lblOffset val="100"/>
        <c:noMultiLvlLbl val="0"/>
      </c:catAx>
      <c:valAx>
        <c:axId val="34726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6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E801D-A0F9-469C-84C8-5B4FA00C38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 HOTELS (URBAN)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55B475-2753-4049-80F9-E9BFB61FF4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Meliá</a:t>
            </a:r>
          </a:p>
        </p:txBody>
      </p:sp>
    </p:spTree>
    <p:extLst>
      <p:ext uri="{BB962C8B-B14F-4D97-AF65-F5344CB8AC3E}">
        <p14:creationId xmlns:p14="http://schemas.microsoft.com/office/powerpoint/2010/main" val="305989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4235-580B-49D0-8783-27D4BB397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Fans Total | ME (H) URBANOS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B0179D-9EF8-4B34-99A8-95AD675CAB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2438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23250-0D26-416D-B6E6-4C07D07AA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53420-A7CE-4DEA-8348-F289BE50C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81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B225F-90F9-4A7E-AB60-60419A659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Reach | ME (H) URBANOS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1A3BC3-8368-4546-AFAD-AE4B5ACC8B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2477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690AC-044A-4A85-B818-EB6C13F263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712DC-4A12-434C-85B6-A20B617D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458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E5B80-18D6-4A21-9B4A-B82FE789E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ME (H) URBANOS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59DA24-92A4-4F35-BE30-D8FD6A0C4A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4059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08597-DC95-464C-AE1C-534E4BAEFB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C3EEF-4027-447B-B5CD-63593AEDA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23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1F811-2575-43B8-A6BC-93E21F9B6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ME (H) URBANOS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0482AF-CCC3-4901-A7A3-F61A529CB1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1958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56E59-497C-42F4-A3DF-C245BA426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2DED3-8CE7-42A3-97A7-68FA13D40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548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42893-4579-446E-9357-D5A6C9DB1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Fan Demographics | ME (H) URBANOS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89D390-AD67-4DC6-8834-4E63A065F9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8214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CC32D-8618-4A42-A7BA-EF23522D0B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9797A-A95E-4CA3-8B14-564AF6175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666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1EC42-13B4-4ADF-A44C-DA99251B0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Fan Distribution | ME (H) URBANOS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605A24-A587-4381-B76D-D8CEB272A0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6788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672A5-F3DE-47BD-82FE-3FBEE123C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F38F3-CEA3-4A76-BE5C-9DDEFC028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883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C7834-DE5D-4946-B064-2FFFEB9B5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ME (H) URBANOS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7B2939-6035-4073-8B31-4D3303B791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5339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75F7B6-6AB7-4303-9E1A-09956D99D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1BD4E-5683-4439-A3AB-AC1E8F1B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497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DE19B-1B14-452B-8E36-928424113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Facebook Impressions | ME (H) URBANOS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682CB1-133A-4DA7-B00C-C2D15DB8E5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8463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7D760-43BF-409F-A4C0-DD64BC0865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8D696-450F-402C-9FF0-3326D00E6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155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F27D4-3441-4534-988A-4A5FA19B6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Response Times Distribution | ME (H) URBANOS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299AA7-1099-404C-B253-397CB03F43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0978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6D2D7-894F-4CAE-BF9E-C54644C00D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1416F-CB0A-455D-9DF8-19E76DF94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863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41067-BF76-4829-B732-4216D2621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Objective Distribution | ME (H) URBANOS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EBCE06-2C59-4A1D-964A-EED76A359B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8894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7B072-90EB-4E8F-B9D2-17727CAE0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C8D4E-E901-42BA-8FE1-55E6F29E2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906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C3E87-34E2-4C00-88EA-6ADF8D938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Creative Type Distribution | ME (H) URBANOS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257B90-2B10-4035-98FC-109AADFEC9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8610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5A018-3C8E-45C4-8EDA-881018916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FF6B0-4C94-41F4-93DC-A3D626E2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65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D20CA-4083-4BC2-8A0A-A6ABEEE35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 | ME (H) URBANOS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A0F741-1480-423C-9336-0ADEA7189B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6539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2005981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41909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7069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7774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86018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80139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18711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357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9439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88622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9414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06031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5641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822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 London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13455.2 €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3002.52 €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3832453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6314.8638297872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8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 Madrid Reina Victoria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802.65 €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38.92 €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6393.4150943396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82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 Milan - Il Duca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1405.41 €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230.78 €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6426.7386363636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90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 Miami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4806.49 €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579.46 €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2577738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24365.647887324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359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54D821-F889-471A-8CCC-3E4A0C0830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01/01/2018 - 10/01/2018</a:t>
            </a:r>
          </a:p>
        </p:txBody>
      </p:sp>
    </p:spTree>
    <p:extLst>
      <p:ext uri="{BB962C8B-B14F-4D97-AF65-F5344CB8AC3E}">
        <p14:creationId xmlns:p14="http://schemas.microsoft.com/office/powerpoint/2010/main" val="37716546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286</Words>
  <Application>Microsoft Office PowerPoint</Application>
  <PresentationFormat>On-screen Show (4:3)</PresentationFormat>
  <Paragraphs>102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ME HOTELS (URBAN)</vt:lpstr>
      <vt:lpstr>Facebook Fans Total | ME (H) URBANOS</vt:lpstr>
      <vt:lpstr>Facebook Reach | ME (H) URBANOS</vt:lpstr>
      <vt:lpstr>Facebook Interaction Rate | ME (H) URBANOS</vt:lpstr>
      <vt:lpstr>Facebook Interactions Distribution | ME (H) URBANOS</vt:lpstr>
      <vt:lpstr>Facebook Fan Demographics | ME (H) URBANOS</vt:lpstr>
      <vt:lpstr>Facebook Fan Distribution | ME (H) URBANOS</vt:lpstr>
      <vt:lpstr>Facebook Engaged Users | ME (H) URBANOS</vt:lpstr>
      <vt:lpstr>Facebook Impressions | ME (H) URBANOS</vt:lpstr>
      <vt:lpstr>Facebook Private Conversations Response Times Distribution | ME (H) URBANOS</vt:lpstr>
      <vt:lpstr>Facebook Ads Objective Distribution | ME (H) URBANOS</vt:lpstr>
      <vt:lpstr>Facebook Ads Creative Type Distribution | ME (H) URBANOS</vt:lpstr>
      <vt:lpstr>Facebook Ads Key Metrics Table | ME (H) URBANOS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 HOTELS (URBAN)</dc:title>
  <dc:creator>Administrator</dc:creator>
  <cp:lastModifiedBy>Administrator</cp:lastModifiedBy>
  <cp:revision>1</cp:revision>
  <dcterms:created xsi:type="dcterms:W3CDTF">2018-10-09T11:36:25Z</dcterms:created>
  <dcterms:modified xsi:type="dcterms:W3CDTF">2018-10-09T11:36:53Z</dcterms:modified>
</cp:coreProperties>
</file>