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3524</c:v>
                </c:pt>
                <c:pt idx="1">
                  <c:v>0</c:v>
                </c:pt>
                <c:pt idx="2">
                  <c:v>10462</c:v>
                </c:pt>
                <c:pt idx="3">
                  <c:v>2194</c:v>
                </c:pt>
                <c:pt idx="4">
                  <c:v>1532</c:v>
                </c:pt>
                <c:pt idx="5">
                  <c:v>1722</c:v>
                </c:pt>
                <c:pt idx="6">
                  <c:v>1719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D8-4E6B-851C-BCCFD39F59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389</c:v>
                </c:pt>
                <c:pt idx="2">
                  <c:v>0</c:v>
                </c:pt>
                <c:pt idx="3">
                  <c:v>126</c:v>
                </c:pt>
                <c:pt idx="4">
                  <c:v>0</c:v>
                </c:pt>
                <c:pt idx="5">
                  <c:v>0</c:v>
                </c:pt>
                <c:pt idx="6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D8-4E6B-851C-BCCFD39F59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Facelift Data Studio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D8-4E6B-851C-BCCFD39F59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11063</c:v>
                </c:pt>
                <c:pt idx="1">
                  <c:v>4912</c:v>
                </c:pt>
                <c:pt idx="2">
                  <c:v>5371</c:v>
                </c:pt>
                <c:pt idx="3">
                  <c:v>3982</c:v>
                </c:pt>
                <c:pt idx="4">
                  <c:v>1993</c:v>
                </c:pt>
                <c:pt idx="5">
                  <c:v>4615</c:v>
                </c:pt>
                <c:pt idx="6">
                  <c:v>1952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D8-4E6B-851C-BCCFD39F597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Audi Deutschland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107</c:v>
                </c:pt>
                <c:pt idx="1">
                  <c:v>311</c:v>
                </c:pt>
                <c:pt idx="2">
                  <c:v>384</c:v>
                </c:pt>
                <c:pt idx="3">
                  <c:v>273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5D8-4E6B-851C-BCCFD39F597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Bergzeit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615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5D8-4E6B-851C-BCCFD39F597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Audi France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428</c:v>
                </c:pt>
                <c:pt idx="5">
                  <c:v>0</c:v>
                </c:pt>
                <c:pt idx="6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5D8-4E6B-851C-BCCFD39F597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Constantin Film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Sheet1!$I$2:$I$8</c:f>
              <c:numCache>
                <c:formatCode>General</c:formatCode>
                <c:ptCount val="7"/>
                <c:pt idx="0">
                  <c:v>16781</c:v>
                </c:pt>
                <c:pt idx="1">
                  <c:v>27</c:v>
                </c:pt>
                <c:pt idx="2">
                  <c:v>60</c:v>
                </c:pt>
                <c:pt idx="3">
                  <c:v>6</c:v>
                </c:pt>
                <c:pt idx="4">
                  <c:v>207</c:v>
                </c:pt>
                <c:pt idx="5">
                  <c:v>13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5D8-4E6B-851C-BCCFD39F597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DEPOT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89</c:v>
                </c:pt>
                <c:pt idx="2">
                  <c:v>74</c:v>
                </c:pt>
                <c:pt idx="3">
                  <c:v>0</c:v>
                </c:pt>
                <c:pt idx="4">
                  <c:v>94</c:v>
                </c:pt>
                <c:pt idx="5">
                  <c:v>36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5D8-4E6B-851C-BCCFD39F597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Audi India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Sheet1!$K$2:$K$8</c:f>
              <c:numCache>
                <c:formatCode>General</c:formatCode>
                <c:ptCount val="7"/>
                <c:pt idx="0">
                  <c:v>262</c:v>
                </c:pt>
                <c:pt idx="1">
                  <c:v>0</c:v>
                </c:pt>
                <c:pt idx="2">
                  <c:v>172</c:v>
                </c:pt>
                <c:pt idx="3">
                  <c:v>0</c:v>
                </c:pt>
                <c:pt idx="4">
                  <c:v>66</c:v>
                </c:pt>
                <c:pt idx="5">
                  <c:v>0</c:v>
                </c:pt>
                <c:pt idx="6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5D8-4E6B-851C-BCCFD39F597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Ärzte ohne Grenzen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Sheet1!$L$2:$L$8</c:f>
              <c:numCache>
                <c:formatCode>General</c:formatCode>
                <c:ptCount val="7"/>
                <c:pt idx="0">
                  <c:v>0</c:v>
                </c:pt>
                <c:pt idx="1">
                  <c:v>44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5D8-4E6B-851C-BCCFD39F597D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Theater Regensburg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Sheet1!$M$2:$M$8</c:f>
              <c:numCache>
                <c:formatCode>General</c:formatCode>
                <c:ptCount val="7"/>
                <c:pt idx="0">
                  <c:v>7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25</c:v>
                </c:pt>
                <c:pt idx="5">
                  <c:v>13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5D8-4E6B-851C-BCCFD39F597D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Möbel Höffner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Sheet1!$N$2:$N$8</c:f>
              <c:numCache>
                <c:formatCode>General</c:formatCode>
                <c:ptCount val="7"/>
                <c:pt idx="0">
                  <c:v>47</c:v>
                </c:pt>
                <c:pt idx="1">
                  <c:v>88</c:v>
                </c:pt>
                <c:pt idx="2">
                  <c:v>42</c:v>
                </c:pt>
                <c:pt idx="3">
                  <c:v>27</c:v>
                </c:pt>
                <c:pt idx="4">
                  <c:v>17</c:v>
                </c:pt>
                <c:pt idx="5">
                  <c:v>555</c:v>
                </c:pt>
                <c:pt idx="6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5D8-4E6B-851C-BCCFD39F597D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Audi España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Sheet1!$O$2:$O$8</c:f>
              <c:numCache>
                <c:formatCode>General</c:formatCode>
                <c:ptCount val="7"/>
                <c:pt idx="0">
                  <c:v>121</c:v>
                </c:pt>
                <c:pt idx="1">
                  <c:v>178</c:v>
                </c:pt>
                <c:pt idx="2">
                  <c:v>113</c:v>
                </c:pt>
                <c:pt idx="3">
                  <c:v>50</c:v>
                </c:pt>
                <c:pt idx="4">
                  <c:v>105</c:v>
                </c:pt>
                <c:pt idx="5">
                  <c:v>41</c:v>
                </c:pt>
                <c:pt idx="6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5D8-4E6B-851C-BCCFD39F597D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Emirates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Sheet1!$P$2:$P$8</c:f>
              <c:numCache>
                <c:formatCode>General</c:formatCode>
                <c:ptCount val="7"/>
                <c:pt idx="0">
                  <c:v>3914</c:v>
                </c:pt>
                <c:pt idx="1">
                  <c:v>3888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5D8-4E6B-851C-BCCFD39F597D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POCO Einrichtungsmärkte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Sheet1!$Q$2:$Q$8</c:f>
              <c:numCache>
                <c:formatCode>General</c:formatCode>
                <c:ptCount val="7"/>
                <c:pt idx="0">
                  <c:v>14</c:v>
                </c:pt>
                <c:pt idx="1">
                  <c:v>13</c:v>
                </c:pt>
                <c:pt idx="2">
                  <c:v>13</c:v>
                </c:pt>
                <c:pt idx="3">
                  <c:v>20</c:v>
                </c:pt>
                <c:pt idx="4">
                  <c:v>12</c:v>
                </c:pt>
                <c:pt idx="5">
                  <c:v>12</c:v>
                </c:pt>
                <c:pt idx="6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5D8-4E6B-851C-BCCFD39F597D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IKEA @IKEAdeutschland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Sheet1!$R$2:$R$8</c:f>
              <c:numCache>
                <c:formatCode>General</c:formatCode>
                <c:ptCount val="7"/>
                <c:pt idx="0">
                  <c:v>195</c:v>
                </c:pt>
                <c:pt idx="1">
                  <c:v>99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464</c:v>
                </c:pt>
                <c:pt idx="6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5D8-4E6B-851C-BCCFD39F597D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EDAG Group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Sheet1!$S$2:$S$8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5D8-4E6B-851C-BCCFD39F597D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mömax Deutschland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Sheet1!$T$2:$T$8</c:f>
              <c:numCache>
                <c:formatCode>General</c:formatCode>
                <c:ptCount val="7"/>
                <c:pt idx="0">
                  <c:v>1806</c:v>
                </c:pt>
                <c:pt idx="1">
                  <c:v>488</c:v>
                </c:pt>
                <c:pt idx="2">
                  <c:v>632</c:v>
                </c:pt>
                <c:pt idx="3">
                  <c:v>52</c:v>
                </c:pt>
                <c:pt idx="4">
                  <c:v>1332</c:v>
                </c:pt>
                <c:pt idx="5">
                  <c:v>793</c:v>
                </c:pt>
                <c:pt idx="6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5D8-4E6B-851C-BCCFD39F597D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STIHL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Sheet1!$U$2:$U$8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49</c:v>
                </c:pt>
                <c:pt idx="4">
                  <c:v>0</c:v>
                </c:pt>
                <c:pt idx="5">
                  <c:v>0</c:v>
                </c:pt>
                <c:pt idx="6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5D8-4E6B-851C-BCCFD39F597D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WeJam Social Deutschland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Sheet1!$V$2:$V$8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F5D8-4E6B-851C-BCCFD39F597D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Sheet1!$W$2:$W$8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F5D8-4E6B-851C-BCCFD39F597D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SpaceOutfitters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Sheet1!$X$2:$X$8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F5D8-4E6B-851C-BCCFD39F597D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Cakeflair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Sheet1!$Y$2:$Y$8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F5D8-4E6B-851C-BCCFD39F597D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Sheet1!$Z$2:$Z$8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F5D8-4E6B-851C-BCCFD39F597D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WeJam Dubai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Sheet1!$AA$2:$AA$8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F5D8-4E6B-851C-BCCFD39F597D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Daimler Truck AG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Sheet1!$AB$2:$AB$8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F5D8-4E6B-851C-BCCFD39F597D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DUDEMICH Consulting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Sheet1!$AC$2:$AC$8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F5D8-4E6B-851C-BCCFD39F597D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ELA Container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Sheet1!$AD$2:$AD$8</c:f>
              <c:numCache>
                <c:formatCode>General</c:formatCode>
                <c:ptCount val="7"/>
                <c:pt idx="0">
                  <c:v>35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F5D8-4E6B-851C-BCCFD39F597D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Daimler Truck &amp; Bus Romania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Sheet1!$AE$2:$AE$8</c:f>
              <c:numCache>
                <c:formatCode>General</c:formatCode>
                <c:ptCount val="7"/>
                <c:pt idx="0">
                  <c:v>0</c:v>
                </c:pt>
                <c:pt idx="1">
                  <c:v>328</c:v>
                </c:pt>
                <c:pt idx="2">
                  <c:v>0</c:v>
                </c:pt>
                <c:pt idx="3">
                  <c:v>4</c:v>
                </c:pt>
                <c:pt idx="4">
                  <c:v>19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F5D8-4E6B-851C-BCCFD39F597D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Daimler Truck BeLux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Sheet1!$AF$2:$AF$8</c:f>
              <c:numCache>
                <c:formatCode>General</c:formatCode>
                <c:ptCount val="7"/>
                <c:pt idx="0">
                  <c:v>5</c:v>
                </c:pt>
                <c:pt idx="1">
                  <c:v>26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F5D8-4E6B-851C-BCCFD39F597D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Daimler Truck Career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Sheet1!$AG$2:$AG$8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F5D8-4E6B-851C-BCCFD39F597D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Daimler Truck Planta Saltillo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45776</c:v>
                </c:pt>
                <c:pt idx="1">
                  <c:v>45777</c:v>
                </c:pt>
                <c:pt idx="2">
                  <c:v>45778</c:v>
                </c:pt>
                <c:pt idx="3">
                  <c:v>45779</c:v>
                </c:pt>
                <c:pt idx="4">
                  <c:v>45780</c:v>
                </c:pt>
                <c:pt idx="5">
                  <c:v>45781</c:v>
                </c:pt>
                <c:pt idx="6">
                  <c:v>45782</c:v>
                </c:pt>
              </c:numCache>
            </c:numRef>
          </c:cat>
          <c:val>
            <c:numRef>
              <c:f>Sheet1!$AH$2:$AH$8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F5D8-4E6B-851C-BCCFD39F5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5766688"/>
        <c:axId val="485763408"/>
      </c:lineChart>
      <c:dateAx>
        <c:axId val="48576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763408"/>
        <c:crosses val="autoZero"/>
        <c:auto val="1"/>
        <c:lblOffset val="100"/>
        <c:baseTimeUnit val="days"/>
      </c:dateAx>
      <c:valAx>
        <c:axId val="48576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76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C2B93-804D-4CFE-8A7D-B5D6C5D9A1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56A11-5C27-4AF9-86F3-2F336ED587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(Main account)</a:t>
            </a:r>
          </a:p>
        </p:txBody>
      </p:sp>
    </p:spTree>
    <p:extLst>
      <p:ext uri="{BB962C8B-B14F-4D97-AF65-F5344CB8AC3E}">
        <p14:creationId xmlns:p14="http://schemas.microsoft.com/office/powerpoint/2010/main" val="43644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3B96B-860F-4327-BF7D-CF7A5D1AB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B7E492-5042-4B7E-8C27-AE5AC6D2F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8160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01227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2501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582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9911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583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8214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476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393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5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Daimler Truck Planta Saltillo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77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Daimler Truck Career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37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Bergzeit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62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ELA Container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5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Ärzte ohne Grenzen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11549953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958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IKEA @IKEAdeutschland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33224908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10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mömax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672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STIHL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3667131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66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Daimler Truck &amp; Bus 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87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Constantin Film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54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B80A8-A112-4D87-9097-FFCC75670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04/05/2025 - 05/05/2025</a:t>
            </a:r>
          </a:p>
        </p:txBody>
      </p:sp>
    </p:spTree>
    <p:extLst>
      <p:ext uri="{BB962C8B-B14F-4D97-AF65-F5344CB8AC3E}">
        <p14:creationId xmlns:p14="http://schemas.microsoft.com/office/powerpoint/2010/main" val="200059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2178D-8C1E-459D-94F8-5504069E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DEACEA-3862-4E64-B1AD-20A1B0A42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472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3098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68586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848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5274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04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809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6477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697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242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Theater Regensburg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01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97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11185792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53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POCO Einrichtungsmärkte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12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EDAG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4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WeJam Social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32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419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SpaceOutfitters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653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Cakeflair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4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WeJam Social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161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B0FCC-64E7-4CD6-ADCC-E61AB4957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04/05/2025 - 05/05/2025</a:t>
            </a:r>
          </a:p>
        </p:txBody>
      </p:sp>
    </p:spTree>
    <p:extLst>
      <p:ext uri="{BB962C8B-B14F-4D97-AF65-F5344CB8AC3E}">
        <p14:creationId xmlns:p14="http://schemas.microsoft.com/office/powerpoint/2010/main" val="1146757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525C1-4FD7-4DDC-97EF-B409DBB48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9B34C7-99F7-467C-BD43-18EDDA667C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2763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01262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4686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75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5944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269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2041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2298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493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3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WeJam 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50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DUDEMICH Consulting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4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Daimler Truck BeLux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690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20354452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-14200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98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10704574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633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3DC87-7B26-4A97-B965-579477B3E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04/05/2025 - 05/05/2025</a:t>
            </a:r>
          </a:p>
        </p:txBody>
      </p:sp>
    </p:spTree>
    <p:extLst>
      <p:ext uri="{BB962C8B-B14F-4D97-AF65-F5344CB8AC3E}">
        <p14:creationId xmlns:p14="http://schemas.microsoft.com/office/powerpoint/2010/main" val="282586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3CE6-C8D3-4484-A1A9-B2F88CAA2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3ABECC-252F-4131-99B7-7565F80740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6726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33815-287E-482D-B24D-DDFD55765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04/29/2025 - 05/05/2025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B0768-D7FA-402B-BC72-6C41AAF8D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19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426</Words>
  <Application>Microsoft Office PowerPoint</Application>
  <PresentationFormat>On-screen Show (4:3)</PresentationFormat>
  <Paragraphs>235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Test</vt:lpstr>
      <vt:lpstr>Facebook Fans Table | All profiles - 1 of 3</vt:lpstr>
      <vt:lpstr>Facebook Fans Table | All profiles - 2 of 3</vt:lpstr>
      <vt:lpstr>Facebook Fans Table | All profiles - 3 of 3</vt:lpstr>
      <vt:lpstr>Facebook Average Interactions Per Post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Frederik Born</dc:creator>
  <cp:lastModifiedBy>Frederik Born</cp:lastModifiedBy>
  <cp:revision>1</cp:revision>
  <dcterms:created xsi:type="dcterms:W3CDTF">2025-05-06T12:54:07Z</dcterms:created>
  <dcterms:modified xsi:type="dcterms:W3CDTF">2025-05-06T12:54:28Z</dcterms:modified>
</cp:coreProperties>
</file>