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Sprinklr</c:v>
                </c:pt>
              </c:strCache>
            </c:strRef>
          </c:tx>
          <c:spPr>
            <a:solidFill>
              <a:schemeClr val="accent1"/>
            </a:solidFill>
            <a:ln>
              <a:noFill/>
            </a:ln>
            <a:effectLst/>
          </c:spPr>
          <c:invertIfNegative val="0"/>
          <c:cat>
            <c:strRef>
              <c:f>Sheet1!$A$2:$A$31</c:f>
              <c:strCache>
                <c:ptCount val="30"/>
                <c:pt idx="0">
                  <c:v>16.03.2025</c:v>
                </c:pt>
                <c:pt idx="1">
                  <c:v>17.03.2025</c:v>
                </c:pt>
                <c:pt idx="2">
                  <c:v>18.03.2025</c:v>
                </c:pt>
                <c:pt idx="3">
                  <c:v>19.03.2025</c:v>
                </c:pt>
                <c:pt idx="4">
                  <c:v>20.03.2025</c:v>
                </c:pt>
                <c:pt idx="5">
                  <c:v>21.03.2025</c:v>
                </c:pt>
                <c:pt idx="6">
                  <c:v>22.03.2025</c:v>
                </c:pt>
                <c:pt idx="7">
                  <c:v>23.03.2025</c:v>
                </c:pt>
                <c:pt idx="8">
                  <c:v>24.03.2025</c:v>
                </c:pt>
                <c:pt idx="9">
                  <c:v>25.03.2025</c:v>
                </c:pt>
                <c:pt idx="10">
                  <c:v>26.03.2025</c:v>
                </c:pt>
                <c:pt idx="11">
                  <c:v>27.03.2025</c:v>
                </c:pt>
                <c:pt idx="12">
                  <c:v>28.03.2025</c:v>
                </c:pt>
                <c:pt idx="13">
                  <c:v>29.03.2025</c:v>
                </c:pt>
                <c:pt idx="14">
                  <c:v>30.03.2025</c:v>
                </c:pt>
                <c:pt idx="15">
                  <c:v>31.03.2025</c:v>
                </c:pt>
                <c:pt idx="16">
                  <c:v>01.04.2025</c:v>
                </c:pt>
                <c:pt idx="17">
                  <c:v>02.04.2025</c:v>
                </c:pt>
                <c:pt idx="18">
                  <c:v>03.04.2025</c:v>
                </c:pt>
                <c:pt idx="19">
                  <c:v>04.04.2025</c:v>
                </c:pt>
                <c:pt idx="20">
                  <c:v>05.04.2025</c:v>
                </c:pt>
                <c:pt idx="21">
                  <c:v>06.04.2025</c:v>
                </c:pt>
                <c:pt idx="22">
                  <c:v>07.04.2025</c:v>
                </c:pt>
                <c:pt idx="23">
                  <c:v>08.04.2025</c:v>
                </c:pt>
                <c:pt idx="24">
                  <c:v>09.04.2025</c:v>
                </c:pt>
                <c:pt idx="25">
                  <c:v>10.04.2025</c:v>
                </c:pt>
                <c:pt idx="26">
                  <c:v>11.04.2025</c:v>
                </c:pt>
                <c:pt idx="27">
                  <c:v>12.04.2025</c:v>
                </c:pt>
                <c:pt idx="28">
                  <c:v>13.04.2025</c:v>
                </c:pt>
                <c:pt idx="29">
                  <c:v>14.04.2025</c:v>
                </c:pt>
              </c:strCache>
            </c:strRef>
          </c:cat>
          <c:val>
            <c:numRef>
              <c:f>Sheet1!$B$2:$B$31</c:f>
              <c:numCache>
                <c:formatCode>General</c:formatCode>
                <c:ptCount val="30"/>
                <c:pt idx="0">
                  <c:v>0</c:v>
                </c:pt>
                <c:pt idx="1">
                  <c:v>0</c:v>
                </c:pt>
                <c:pt idx="2">
                  <c:v>1</c:v>
                </c:pt>
                <c:pt idx="3">
                  <c:v>0</c:v>
                </c:pt>
                <c:pt idx="4">
                  <c:v>1</c:v>
                </c:pt>
                <c:pt idx="5">
                  <c:v>0</c:v>
                </c:pt>
                <c:pt idx="6">
                  <c:v>0</c:v>
                </c:pt>
                <c:pt idx="7">
                  <c:v>0</c:v>
                </c:pt>
                <c:pt idx="8">
                  <c:v>0</c:v>
                </c:pt>
                <c:pt idx="9">
                  <c:v>0</c:v>
                </c:pt>
                <c:pt idx="10">
                  <c:v>0</c:v>
                </c:pt>
                <c:pt idx="11">
                  <c:v>0</c:v>
                </c:pt>
                <c:pt idx="12">
                  <c:v>0</c:v>
                </c:pt>
                <c:pt idx="13">
                  <c:v>0</c:v>
                </c:pt>
                <c:pt idx="14">
                  <c:v>0</c:v>
                </c:pt>
                <c:pt idx="15">
                  <c:v>0</c:v>
                </c:pt>
                <c:pt idx="16">
                  <c:v>0</c:v>
                </c:pt>
                <c:pt idx="17">
                  <c:v>1</c:v>
                </c:pt>
                <c:pt idx="18">
                  <c:v>0</c:v>
                </c:pt>
                <c:pt idx="19">
                  <c:v>0</c:v>
                </c:pt>
                <c:pt idx="20">
                  <c:v>0</c:v>
                </c:pt>
                <c:pt idx="21">
                  <c:v>0</c:v>
                </c:pt>
                <c:pt idx="22">
                  <c:v>0</c:v>
                </c:pt>
                <c:pt idx="23">
                  <c:v>0</c:v>
                </c:pt>
                <c:pt idx="24">
                  <c:v>0</c:v>
                </c:pt>
                <c:pt idx="25">
                  <c:v>0</c:v>
                </c:pt>
                <c:pt idx="26">
                  <c:v>0</c:v>
                </c:pt>
                <c:pt idx="27">
                  <c:v>0</c:v>
                </c:pt>
                <c:pt idx="28">
                  <c:v>0</c:v>
                </c:pt>
                <c:pt idx="29">
                  <c:v>1</c:v>
                </c:pt>
              </c:numCache>
            </c:numRef>
          </c:val>
          <c:extLst>
            <c:ext xmlns:c16="http://schemas.microsoft.com/office/drawing/2014/chart" uri="{C3380CC4-5D6E-409C-BE32-E72D297353CC}">
              <c16:uniqueId val="{00000000-0F24-4349-A35E-CE40B01F025F}"/>
            </c:ext>
          </c:extLst>
        </c:ser>
        <c:ser>
          <c:idx val="1"/>
          <c:order val="1"/>
          <c:tx>
            <c:strRef>
              <c:f>Sheet1!$C$1</c:f>
              <c:strCache>
                <c:ptCount val="1"/>
                <c:pt idx="0">
                  <c:v>facelift</c:v>
                </c:pt>
              </c:strCache>
            </c:strRef>
          </c:tx>
          <c:spPr>
            <a:solidFill>
              <a:schemeClr val="accent2"/>
            </a:solidFill>
            <a:ln>
              <a:noFill/>
            </a:ln>
            <a:effectLst/>
          </c:spPr>
          <c:invertIfNegative val="0"/>
          <c:cat>
            <c:strRef>
              <c:f>Sheet1!$A$2:$A$31</c:f>
              <c:strCache>
                <c:ptCount val="30"/>
                <c:pt idx="0">
                  <c:v>16.03.2025</c:v>
                </c:pt>
                <c:pt idx="1">
                  <c:v>17.03.2025</c:v>
                </c:pt>
                <c:pt idx="2">
                  <c:v>18.03.2025</c:v>
                </c:pt>
                <c:pt idx="3">
                  <c:v>19.03.2025</c:v>
                </c:pt>
                <c:pt idx="4">
                  <c:v>20.03.2025</c:v>
                </c:pt>
                <c:pt idx="5">
                  <c:v>21.03.2025</c:v>
                </c:pt>
                <c:pt idx="6">
                  <c:v>22.03.2025</c:v>
                </c:pt>
                <c:pt idx="7">
                  <c:v>23.03.2025</c:v>
                </c:pt>
                <c:pt idx="8">
                  <c:v>24.03.2025</c:v>
                </c:pt>
                <c:pt idx="9">
                  <c:v>25.03.2025</c:v>
                </c:pt>
                <c:pt idx="10">
                  <c:v>26.03.2025</c:v>
                </c:pt>
                <c:pt idx="11">
                  <c:v>27.03.2025</c:v>
                </c:pt>
                <c:pt idx="12">
                  <c:v>28.03.2025</c:v>
                </c:pt>
                <c:pt idx="13">
                  <c:v>29.03.2025</c:v>
                </c:pt>
                <c:pt idx="14">
                  <c:v>30.03.2025</c:v>
                </c:pt>
                <c:pt idx="15">
                  <c:v>31.03.2025</c:v>
                </c:pt>
                <c:pt idx="16">
                  <c:v>01.04.2025</c:v>
                </c:pt>
                <c:pt idx="17">
                  <c:v>02.04.2025</c:v>
                </c:pt>
                <c:pt idx="18">
                  <c:v>03.04.2025</c:v>
                </c:pt>
                <c:pt idx="19">
                  <c:v>04.04.2025</c:v>
                </c:pt>
                <c:pt idx="20">
                  <c:v>05.04.2025</c:v>
                </c:pt>
                <c:pt idx="21">
                  <c:v>06.04.2025</c:v>
                </c:pt>
                <c:pt idx="22">
                  <c:v>07.04.2025</c:v>
                </c:pt>
                <c:pt idx="23">
                  <c:v>08.04.2025</c:v>
                </c:pt>
                <c:pt idx="24">
                  <c:v>09.04.2025</c:v>
                </c:pt>
                <c:pt idx="25">
                  <c:v>10.04.2025</c:v>
                </c:pt>
                <c:pt idx="26">
                  <c:v>11.04.2025</c:v>
                </c:pt>
                <c:pt idx="27">
                  <c:v>12.04.2025</c:v>
                </c:pt>
                <c:pt idx="28">
                  <c:v>13.04.2025</c:v>
                </c:pt>
                <c:pt idx="29">
                  <c:v>14.04.2025</c:v>
                </c:pt>
              </c:strCache>
            </c:strRef>
          </c:cat>
          <c:val>
            <c:numRef>
              <c:f>Sheet1!$C$2:$C$31</c:f>
              <c:numCache>
                <c:formatCode>General</c:formatCode>
                <c:ptCount val="30"/>
                <c:pt idx="0">
                  <c:v>0</c:v>
                </c:pt>
                <c:pt idx="1">
                  <c:v>0</c:v>
                </c:pt>
                <c:pt idx="2">
                  <c:v>0</c:v>
                </c:pt>
                <c:pt idx="3">
                  <c:v>0</c:v>
                </c:pt>
                <c:pt idx="4">
                  <c:v>0</c:v>
                </c:pt>
                <c:pt idx="5">
                  <c:v>0</c:v>
                </c:pt>
                <c:pt idx="6">
                  <c:v>1</c:v>
                </c:pt>
                <c:pt idx="7">
                  <c:v>0</c:v>
                </c:pt>
                <c:pt idx="8">
                  <c:v>0</c:v>
                </c:pt>
                <c:pt idx="9">
                  <c:v>0</c:v>
                </c:pt>
                <c:pt idx="10">
                  <c:v>1</c:v>
                </c:pt>
                <c:pt idx="11">
                  <c:v>0</c:v>
                </c:pt>
                <c:pt idx="12">
                  <c:v>2</c:v>
                </c:pt>
                <c:pt idx="13">
                  <c:v>0</c:v>
                </c:pt>
                <c:pt idx="14">
                  <c:v>0</c:v>
                </c:pt>
                <c:pt idx="15">
                  <c:v>0</c:v>
                </c:pt>
                <c:pt idx="16">
                  <c:v>1</c:v>
                </c:pt>
                <c:pt idx="17">
                  <c:v>0</c:v>
                </c:pt>
                <c:pt idx="18">
                  <c:v>0</c:v>
                </c:pt>
                <c:pt idx="19">
                  <c:v>0</c:v>
                </c:pt>
                <c:pt idx="20">
                  <c:v>0</c:v>
                </c:pt>
                <c:pt idx="21">
                  <c:v>0</c:v>
                </c:pt>
                <c:pt idx="22">
                  <c:v>1</c:v>
                </c:pt>
                <c:pt idx="23">
                  <c:v>0</c:v>
                </c:pt>
                <c:pt idx="24">
                  <c:v>1</c:v>
                </c:pt>
                <c:pt idx="25">
                  <c:v>0</c:v>
                </c:pt>
                <c:pt idx="26">
                  <c:v>0</c:v>
                </c:pt>
                <c:pt idx="27">
                  <c:v>0</c:v>
                </c:pt>
                <c:pt idx="28">
                  <c:v>0</c:v>
                </c:pt>
                <c:pt idx="29">
                  <c:v>1</c:v>
                </c:pt>
              </c:numCache>
            </c:numRef>
          </c:val>
          <c:extLst>
            <c:ext xmlns:c16="http://schemas.microsoft.com/office/drawing/2014/chart" uri="{C3380CC4-5D6E-409C-BE32-E72D297353CC}">
              <c16:uniqueId val="{00000001-0F24-4349-A35E-CE40B01F025F}"/>
            </c:ext>
          </c:extLst>
        </c:ser>
        <c:ser>
          <c:idx val="2"/>
          <c:order val="2"/>
          <c:tx>
            <c:strRef>
              <c:f>Sheet1!$D$1</c:f>
              <c:strCache>
                <c:ptCount val="1"/>
                <c:pt idx="0">
                  <c:v>Hootsuite</c:v>
                </c:pt>
              </c:strCache>
            </c:strRef>
          </c:tx>
          <c:spPr>
            <a:solidFill>
              <a:schemeClr val="accent3"/>
            </a:solidFill>
            <a:ln>
              <a:noFill/>
            </a:ln>
            <a:effectLst/>
          </c:spPr>
          <c:invertIfNegative val="0"/>
          <c:cat>
            <c:strRef>
              <c:f>Sheet1!$A$2:$A$31</c:f>
              <c:strCache>
                <c:ptCount val="30"/>
                <c:pt idx="0">
                  <c:v>16.03.2025</c:v>
                </c:pt>
                <c:pt idx="1">
                  <c:v>17.03.2025</c:v>
                </c:pt>
                <c:pt idx="2">
                  <c:v>18.03.2025</c:v>
                </c:pt>
                <c:pt idx="3">
                  <c:v>19.03.2025</c:v>
                </c:pt>
                <c:pt idx="4">
                  <c:v>20.03.2025</c:v>
                </c:pt>
                <c:pt idx="5">
                  <c:v>21.03.2025</c:v>
                </c:pt>
                <c:pt idx="6">
                  <c:v>22.03.2025</c:v>
                </c:pt>
                <c:pt idx="7">
                  <c:v>23.03.2025</c:v>
                </c:pt>
                <c:pt idx="8">
                  <c:v>24.03.2025</c:v>
                </c:pt>
                <c:pt idx="9">
                  <c:v>25.03.2025</c:v>
                </c:pt>
                <c:pt idx="10">
                  <c:v>26.03.2025</c:v>
                </c:pt>
                <c:pt idx="11">
                  <c:v>27.03.2025</c:v>
                </c:pt>
                <c:pt idx="12">
                  <c:v>28.03.2025</c:v>
                </c:pt>
                <c:pt idx="13">
                  <c:v>29.03.2025</c:v>
                </c:pt>
                <c:pt idx="14">
                  <c:v>30.03.2025</c:v>
                </c:pt>
                <c:pt idx="15">
                  <c:v>31.03.2025</c:v>
                </c:pt>
                <c:pt idx="16">
                  <c:v>01.04.2025</c:v>
                </c:pt>
                <c:pt idx="17">
                  <c:v>02.04.2025</c:v>
                </c:pt>
                <c:pt idx="18">
                  <c:v>03.04.2025</c:v>
                </c:pt>
                <c:pt idx="19">
                  <c:v>04.04.2025</c:v>
                </c:pt>
                <c:pt idx="20">
                  <c:v>05.04.2025</c:v>
                </c:pt>
                <c:pt idx="21">
                  <c:v>06.04.2025</c:v>
                </c:pt>
                <c:pt idx="22">
                  <c:v>07.04.2025</c:v>
                </c:pt>
                <c:pt idx="23">
                  <c:v>08.04.2025</c:v>
                </c:pt>
                <c:pt idx="24">
                  <c:v>09.04.2025</c:v>
                </c:pt>
                <c:pt idx="25">
                  <c:v>10.04.2025</c:v>
                </c:pt>
                <c:pt idx="26">
                  <c:v>11.04.2025</c:v>
                </c:pt>
                <c:pt idx="27">
                  <c:v>12.04.2025</c:v>
                </c:pt>
                <c:pt idx="28">
                  <c:v>13.04.2025</c:v>
                </c:pt>
                <c:pt idx="29">
                  <c:v>14.04.2025</c:v>
                </c:pt>
              </c:strCache>
            </c:str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extLst>
            <c:ext xmlns:c16="http://schemas.microsoft.com/office/drawing/2014/chart" uri="{C3380CC4-5D6E-409C-BE32-E72D297353CC}">
              <c16:uniqueId val="{00000002-0F24-4349-A35E-CE40B01F025F}"/>
            </c:ext>
          </c:extLst>
        </c:ser>
        <c:ser>
          <c:idx val="3"/>
          <c:order val="3"/>
          <c:tx>
            <c:strRef>
              <c:f>Sheet1!$E$1</c:f>
              <c:strCache>
                <c:ptCount val="1"/>
                <c:pt idx="0">
                  <c:v>SocialHub</c:v>
                </c:pt>
              </c:strCache>
            </c:strRef>
          </c:tx>
          <c:spPr>
            <a:solidFill>
              <a:schemeClr val="accent4"/>
            </a:solidFill>
            <a:ln>
              <a:noFill/>
            </a:ln>
            <a:effectLst/>
          </c:spPr>
          <c:invertIfNegative val="0"/>
          <c:cat>
            <c:strRef>
              <c:f>Sheet1!$A$2:$A$31</c:f>
              <c:strCache>
                <c:ptCount val="30"/>
                <c:pt idx="0">
                  <c:v>16.03.2025</c:v>
                </c:pt>
                <c:pt idx="1">
                  <c:v>17.03.2025</c:v>
                </c:pt>
                <c:pt idx="2">
                  <c:v>18.03.2025</c:v>
                </c:pt>
                <c:pt idx="3">
                  <c:v>19.03.2025</c:v>
                </c:pt>
                <c:pt idx="4">
                  <c:v>20.03.2025</c:v>
                </c:pt>
                <c:pt idx="5">
                  <c:v>21.03.2025</c:v>
                </c:pt>
                <c:pt idx="6">
                  <c:v>22.03.2025</c:v>
                </c:pt>
                <c:pt idx="7">
                  <c:v>23.03.2025</c:v>
                </c:pt>
                <c:pt idx="8">
                  <c:v>24.03.2025</c:v>
                </c:pt>
                <c:pt idx="9">
                  <c:v>25.03.2025</c:v>
                </c:pt>
                <c:pt idx="10">
                  <c:v>26.03.2025</c:v>
                </c:pt>
                <c:pt idx="11">
                  <c:v>27.03.2025</c:v>
                </c:pt>
                <c:pt idx="12">
                  <c:v>28.03.2025</c:v>
                </c:pt>
                <c:pt idx="13">
                  <c:v>29.03.2025</c:v>
                </c:pt>
                <c:pt idx="14">
                  <c:v>30.03.2025</c:v>
                </c:pt>
                <c:pt idx="15">
                  <c:v>31.03.2025</c:v>
                </c:pt>
                <c:pt idx="16">
                  <c:v>01.04.2025</c:v>
                </c:pt>
                <c:pt idx="17">
                  <c:v>02.04.2025</c:v>
                </c:pt>
                <c:pt idx="18">
                  <c:v>03.04.2025</c:v>
                </c:pt>
                <c:pt idx="19">
                  <c:v>04.04.2025</c:v>
                </c:pt>
                <c:pt idx="20">
                  <c:v>05.04.2025</c:v>
                </c:pt>
                <c:pt idx="21">
                  <c:v>06.04.2025</c:v>
                </c:pt>
                <c:pt idx="22">
                  <c:v>07.04.2025</c:v>
                </c:pt>
                <c:pt idx="23">
                  <c:v>08.04.2025</c:v>
                </c:pt>
                <c:pt idx="24">
                  <c:v>09.04.2025</c:v>
                </c:pt>
                <c:pt idx="25">
                  <c:v>10.04.2025</c:v>
                </c:pt>
                <c:pt idx="26">
                  <c:v>11.04.2025</c:v>
                </c:pt>
                <c:pt idx="27">
                  <c:v>12.04.2025</c:v>
                </c:pt>
                <c:pt idx="28">
                  <c:v>13.04.2025</c:v>
                </c:pt>
                <c:pt idx="29">
                  <c:v>14.04.2025</c:v>
                </c:pt>
              </c:strCache>
            </c:strRef>
          </c:cat>
          <c:val>
            <c:numRef>
              <c:f>Sheet1!$E$2:$E$31</c:f>
              <c:numCache>
                <c:formatCode>General</c:formatCode>
                <c:ptCount val="30"/>
                <c:pt idx="0">
                  <c:v>0</c:v>
                </c:pt>
                <c:pt idx="1">
                  <c:v>0</c:v>
                </c:pt>
                <c:pt idx="2">
                  <c:v>0</c:v>
                </c:pt>
                <c:pt idx="3">
                  <c:v>1</c:v>
                </c:pt>
                <c:pt idx="4">
                  <c:v>0</c:v>
                </c:pt>
                <c:pt idx="5">
                  <c:v>0</c:v>
                </c:pt>
                <c:pt idx="6">
                  <c:v>0</c:v>
                </c:pt>
                <c:pt idx="7">
                  <c:v>0</c:v>
                </c:pt>
                <c:pt idx="8">
                  <c:v>1</c:v>
                </c:pt>
                <c:pt idx="9">
                  <c:v>0</c:v>
                </c:pt>
                <c:pt idx="10">
                  <c:v>0</c:v>
                </c:pt>
                <c:pt idx="11">
                  <c:v>1</c:v>
                </c:pt>
                <c:pt idx="12">
                  <c:v>1</c:v>
                </c:pt>
                <c:pt idx="13">
                  <c:v>0</c:v>
                </c:pt>
                <c:pt idx="14">
                  <c:v>0</c:v>
                </c:pt>
                <c:pt idx="15">
                  <c:v>1</c:v>
                </c:pt>
                <c:pt idx="16">
                  <c:v>1</c:v>
                </c:pt>
                <c:pt idx="17">
                  <c:v>0</c:v>
                </c:pt>
                <c:pt idx="18">
                  <c:v>1</c:v>
                </c:pt>
                <c:pt idx="19">
                  <c:v>0</c:v>
                </c:pt>
                <c:pt idx="20">
                  <c:v>0</c:v>
                </c:pt>
                <c:pt idx="21">
                  <c:v>0</c:v>
                </c:pt>
                <c:pt idx="22">
                  <c:v>1</c:v>
                </c:pt>
                <c:pt idx="23">
                  <c:v>1</c:v>
                </c:pt>
                <c:pt idx="24">
                  <c:v>0</c:v>
                </c:pt>
                <c:pt idx="25">
                  <c:v>1</c:v>
                </c:pt>
                <c:pt idx="26">
                  <c:v>1</c:v>
                </c:pt>
                <c:pt idx="27">
                  <c:v>0</c:v>
                </c:pt>
                <c:pt idx="28">
                  <c:v>0</c:v>
                </c:pt>
                <c:pt idx="29">
                  <c:v>1</c:v>
                </c:pt>
              </c:numCache>
            </c:numRef>
          </c:val>
          <c:extLst>
            <c:ext xmlns:c16="http://schemas.microsoft.com/office/drawing/2014/chart" uri="{C3380CC4-5D6E-409C-BE32-E72D297353CC}">
              <c16:uniqueId val="{00000003-0F24-4349-A35E-CE40B01F025F}"/>
            </c:ext>
          </c:extLst>
        </c:ser>
        <c:ser>
          <c:idx val="4"/>
          <c:order val="4"/>
          <c:tx>
            <c:strRef>
              <c:f>Sheet1!$F$1</c:f>
              <c:strCache>
                <c:ptCount val="1"/>
                <c:pt idx="0">
                  <c:v>Swat.io</c:v>
                </c:pt>
              </c:strCache>
            </c:strRef>
          </c:tx>
          <c:spPr>
            <a:solidFill>
              <a:schemeClr val="accent5"/>
            </a:solidFill>
            <a:ln>
              <a:noFill/>
            </a:ln>
            <a:effectLst/>
          </c:spPr>
          <c:invertIfNegative val="0"/>
          <c:cat>
            <c:strRef>
              <c:f>Sheet1!$A$2:$A$31</c:f>
              <c:strCache>
                <c:ptCount val="30"/>
                <c:pt idx="0">
                  <c:v>16.03.2025</c:v>
                </c:pt>
                <c:pt idx="1">
                  <c:v>17.03.2025</c:v>
                </c:pt>
                <c:pt idx="2">
                  <c:v>18.03.2025</c:v>
                </c:pt>
                <c:pt idx="3">
                  <c:v>19.03.2025</c:v>
                </c:pt>
                <c:pt idx="4">
                  <c:v>20.03.2025</c:v>
                </c:pt>
                <c:pt idx="5">
                  <c:v>21.03.2025</c:v>
                </c:pt>
                <c:pt idx="6">
                  <c:v>22.03.2025</c:v>
                </c:pt>
                <c:pt idx="7">
                  <c:v>23.03.2025</c:v>
                </c:pt>
                <c:pt idx="8">
                  <c:v>24.03.2025</c:v>
                </c:pt>
                <c:pt idx="9">
                  <c:v>25.03.2025</c:v>
                </c:pt>
                <c:pt idx="10">
                  <c:v>26.03.2025</c:v>
                </c:pt>
                <c:pt idx="11">
                  <c:v>27.03.2025</c:v>
                </c:pt>
                <c:pt idx="12">
                  <c:v>28.03.2025</c:v>
                </c:pt>
                <c:pt idx="13">
                  <c:v>29.03.2025</c:v>
                </c:pt>
                <c:pt idx="14">
                  <c:v>30.03.2025</c:v>
                </c:pt>
                <c:pt idx="15">
                  <c:v>31.03.2025</c:v>
                </c:pt>
                <c:pt idx="16">
                  <c:v>01.04.2025</c:v>
                </c:pt>
                <c:pt idx="17">
                  <c:v>02.04.2025</c:v>
                </c:pt>
                <c:pt idx="18">
                  <c:v>03.04.2025</c:v>
                </c:pt>
                <c:pt idx="19">
                  <c:v>04.04.2025</c:v>
                </c:pt>
                <c:pt idx="20">
                  <c:v>05.04.2025</c:v>
                </c:pt>
                <c:pt idx="21">
                  <c:v>06.04.2025</c:v>
                </c:pt>
                <c:pt idx="22">
                  <c:v>07.04.2025</c:v>
                </c:pt>
                <c:pt idx="23">
                  <c:v>08.04.2025</c:v>
                </c:pt>
                <c:pt idx="24">
                  <c:v>09.04.2025</c:v>
                </c:pt>
                <c:pt idx="25">
                  <c:v>10.04.2025</c:v>
                </c:pt>
                <c:pt idx="26">
                  <c:v>11.04.2025</c:v>
                </c:pt>
                <c:pt idx="27">
                  <c:v>12.04.2025</c:v>
                </c:pt>
                <c:pt idx="28">
                  <c:v>13.04.2025</c:v>
                </c:pt>
                <c:pt idx="29">
                  <c:v>14.04.2025</c:v>
                </c:pt>
              </c:strCache>
            </c:strRef>
          </c:cat>
          <c:val>
            <c:numRef>
              <c:f>Sheet1!$F$2:$F$31</c:f>
              <c:numCache>
                <c:formatCode>General</c:formatCode>
                <c:ptCount val="30"/>
                <c:pt idx="0">
                  <c:v>0</c:v>
                </c:pt>
                <c:pt idx="1">
                  <c:v>0</c:v>
                </c:pt>
                <c:pt idx="2">
                  <c:v>1</c:v>
                </c:pt>
                <c:pt idx="3">
                  <c:v>1</c:v>
                </c:pt>
                <c:pt idx="4">
                  <c:v>1</c:v>
                </c:pt>
                <c:pt idx="5">
                  <c:v>0</c:v>
                </c:pt>
                <c:pt idx="6">
                  <c:v>0</c:v>
                </c:pt>
                <c:pt idx="7">
                  <c:v>0</c:v>
                </c:pt>
                <c:pt idx="8">
                  <c:v>0</c:v>
                </c:pt>
                <c:pt idx="9">
                  <c:v>0</c:v>
                </c:pt>
                <c:pt idx="10">
                  <c:v>1</c:v>
                </c:pt>
                <c:pt idx="11">
                  <c:v>1</c:v>
                </c:pt>
                <c:pt idx="12">
                  <c:v>0</c:v>
                </c:pt>
                <c:pt idx="13">
                  <c:v>0</c:v>
                </c:pt>
                <c:pt idx="14">
                  <c:v>0</c:v>
                </c:pt>
                <c:pt idx="15">
                  <c:v>1</c:v>
                </c:pt>
                <c:pt idx="16">
                  <c:v>0</c:v>
                </c:pt>
                <c:pt idx="17">
                  <c:v>1</c:v>
                </c:pt>
                <c:pt idx="18">
                  <c:v>1</c:v>
                </c:pt>
                <c:pt idx="19">
                  <c:v>0</c:v>
                </c:pt>
                <c:pt idx="20">
                  <c:v>0</c:v>
                </c:pt>
                <c:pt idx="21">
                  <c:v>0</c:v>
                </c:pt>
                <c:pt idx="22">
                  <c:v>0</c:v>
                </c:pt>
                <c:pt idx="23">
                  <c:v>1</c:v>
                </c:pt>
                <c:pt idx="24">
                  <c:v>0</c:v>
                </c:pt>
                <c:pt idx="25">
                  <c:v>1</c:v>
                </c:pt>
                <c:pt idx="26">
                  <c:v>0</c:v>
                </c:pt>
                <c:pt idx="27">
                  <c:v>0</c:v>
                </c:pt>
                <c:pt idx="28">
                  <c:v>0</c:v>
                </c:pt>
                <c:pt idx="29">
                  <c:v>0</c:v>
                </c:pt>
              </c:numCache>
            </c:numRef>
          </c:val>
          <c:extLst>
            <c:ext xmlns:c16="http://schemas.microsoft.com/office/drawing/2014/chart" uri="{C3380CC4-5D6E-409C-BE32-E72D297353CC}">
              <c16:uniqueId val="{00000004-0F24-4349-A35E-CE40B01F025F}"/>
            </c:ext>
          </c:extLst>
        </c:ser>
        <c:ser>
          <c:idx val="5"/>
          <c:order val="5"/>
          <c:tx>
            <c:strRef>
              <c:f>Sheet1!$G$1</c:f>
              <c:strCache>
                <c:ptCount val="1"/>
                <c:pt idx="0">
                  <c:v>Agorapulse</c:v>
                </c:pt>
              </c:strCache>
            </c:strRef>
          </c:tx>
          <c:spPr>
            <a:solidFill>
              <a:schemeClr val="accent6"/>
            </a:solidFill>
            <a:ln>
              <a:noFill/>
            </a:ln>
            <a:effectLst/>
          </c:spPr>
          <c:invertIfNegative val="0"/>
          <c:cat>
            <c:strRef>
              <c:f>Sheet1!$A$2:$A$31</c:f>
              <c:strCache>
                <c:ptCount val="30"/>
                <c:pt idx="0">
                  <c:v>16.03.2025</c:v>
                </c:pt>
                <c:pt idx="1">
                  <c:v>17.03.2025</c:v>
                </c:pt>
                <c:pt idx="2">
                  <c:v>18.03.2025</c:v>
                </c:pt>
                <c:pt idx="3">
                  <c:v>19.03.2025</c:v>
                </c:pt>
                <c:pt idx="4">
                  <c:v>20.03.2025</c:v>
                </c:pt>
                <c:pt idx="5">
                  <c:v>21.03.2025</c:v>
                </c:pt>
                <c:pt idx="6">
                  <c:v>22.03.2025</c:v>
                </c:pt>
                <c:pt idx="7">
                  <c:v>23.03.2025</c:v>
                </c:pt>
                <c:pt idx="8">
                  <c:v>24.03.2025</c:v>
                </c:pt>
                <c:pt idx="9">
                  <c:v>25.03.2025</c:v>
                </c:pt>
                <c:pt idx="10">
                  <c:v>26.03.2025</c:v>
                </c:pt>
                <c:pt idx="11">
                  <c:v>27.03.2025</c:v>
                </c:pt>
                <c:pt idx="12">
                  <c:v>28.03.2025</c:v>
                </c:pt>
                <c:pt idx="13">
                  <c:v>29.03.2025</c:v>
                </c:pt>
                <c:pt idx="14">
                  <c:v>30.03.2025</c:v>
                </c:pt>
                <c:pt idx="15">
                  <c:v>31.03.2025</c:v>
                </c:pt>
                <c:pt idx="16">
                  <c:v>01.04.2025</c:v>
                </c:pt>
                <c:pt idx="17">
                  <c:v>02.04.2025</c:v>
                </c:pt>
                <c:pt idx="18">
                  <c:v>03.04.2025</c:v>
                </c:pt>
                <c:pt idx="19">
                  <c:v>04.04.2025</c:v>
                </c:pt>
                <c:pt idx="20">
                  <c:v>05.04.2025</c:v>
                </c:pt>
                <c:pt idx="21">
                  <c:v>06.04.2025</c:v>
                </c:pt>
                <c:pt idx="22">
                  <c:v>07.04.2025</c:v>
                </c:pt>
                <c:pt idx="23">
                  <c:v>08.04.2025</c:v>
                </c:pt>
                <c:pt idx="24">
                  <c:v>09.04.2025</c:v>
                </c:pt>
                <c:pt idx="25">
                  <c:v>10.04.2025</c:v>
                </c:pt>
                <c:pt idx="26">
                  <c:v>11.04.2025</c:v>
                </c:pt>
                <c:pt idx="27">
                  <c:v>12.04.2025</c:v>
                </c:pt>
                <c:pt idx="28">
                  <c:v>13.04.2025</c:v>
                </c:pt>
                <c:pt idx="29">
                  <c:v>14.04.2025</c:v>
                </c:pt>
              </c:strCache>
            </c:strRef>
          </c:cat>
          <c:val>
            <c:numRef>
              <c:f>Sheet1!$G$2:$G$31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1</c:v>
                </c:pt>
                <c:pt idx="25">
                  <c:v>0</c:v>
                </c:pt>
                <c:pt idx="26">
                  <c:v>0</c:v>
                </c:pt>
                <c:pt idx="27">
                  <c:v>0</c:v>
                </c:pt>
                <c:pt idx="28">
                  <c:v>0</c:v>
                </c:pt>
                <c:pt idx="29">
                  <c:v>0</c:v>
                </c:pt>
              </c:numCache>
            </c:numRef>
          </c:val>
          <c:extLst>
            <c:ext xmlns:c16="http://schemas.microsoft.com/office/drawing/2014/chart" uri="{C3380CC4-5D6E-409C-BE32-E72D297353CC}">
              <c16:uniqueId val="{00000005-0F24-4349-A35E-CE40B01F025F}"/>
            </c:ext>
          </c:extLst>
        </c:ser>
        <c:dLbls>
          <c:showLegendKey val="0"/>
          <c:showVal val="0"/>
          <c:showCatName val="0"/>
          <c:showSerName val="0"/>
          <c:showPercent val="0"/>
          <c:showBubbleSize val="0"/>
        </c:dLbls>
        <c:gapWidth val="219"/>
        <c:overlap val="-27"/>
        <c:axId val="400972368"/>
        <c:axId val="400970728"/>
      </c:barChart>
      <c:catAx>
        <c:axId val="400972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970728"/>
        <c:crosses val="autoZero"/>
        <c:auto val="1"/>
        <c:lblAlgn val="ctr"/>
        <c:lblOffset val="100"/>
        <c:noMultiLvlLbl val="0"/>
      </c:catAx>
      <c:valAx>
        <c:axId val="400970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972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Sprinklr</c:v>
                </c:pt>
              </c:strCache>
            </c:strRef>
          </c:tx>
          <c:spPr>
            <a:ln w="28575" cap="rnd">
              <a:solidFill>
                <a:schemeClr val="accent1"/>
              </a:solidFill>
              <a:round/>
            </a:ln>
            <a:effectLst/>
          </c:spPr>
          <c:marker>
            <c:symbol val="none"/>
          </c:marker>
          <c:cat>
            <c:strRef>
              <c:f>Sheet1!$A$2:$A$31</c:f>
              <c:strCache>
                <c:ptCount val="30"/>
                <c:pt idx="0">
                  <c:v>16.03.2025</c:v>
                </c:pt>
                <c:pt idx="1">
                  <c:v>17.03.2025</c:v>
                </c:pt>
                <c:pt idx="2">
                  <c:v>18.03.2025</c:v>
                </c:pt>
                <c:pt idx="3">
                  <c:v>19.03.2025</c:v>
                </c:pt>
                <c:pt idx="4">
                  <c:v>20.03.2025</c:v>
                </c:pt>
                <c:pt idx="5">
                  <c:v>21.03.2025</c:v>
                </c:pt>
                <c:pt idx="6">
                  <c:v>22.03.2025</c:v>
                </c:pt>
                <c:pt idx="7">
                  <c:v>23.03.2025</c:v>
                </c:pt>
                <c:pt idx="8">
                  <c:v>24.03.2025</c:v>
                </c:pt>
                <c:pt idx="9">
                  <c:v>25.03.2025</c:v>
                </c:pt>
                <c:pt idx="10">
                  <c:v>26.03.2025</c:v>
                </c:pt>
                <c:pt idx="11">
                  <c:v>27.03.2025</c:v>
                </c:pt>
                <c:pt idx="12">
                  <c:v>28.03.2025</c:v>
                </c:pt>
                <c:pt idx="13">
                  <c:v>29.03.2025</c:v>
                </c:pt>
                <c:pt idx="14">
                  <c:v>30.03.2025</c:v>
                </c:pt>
                <c:pt idx="15">
                  <c:v>31.03.2025</c:v>
                </c:pt>
                <c:pt idx="16">
                  <c:v>01.04.2025</c:v>
                </c:pt>
                <c:pt idx="17">
                  <c:v>02.04.2025</c:v>
                </c:pt>
                <c:pt idx="18">
                  <c:v>03.04.2025</c:v>
                </c:pt>
                <c:pt idx="19">
                  <c:v>04.04.2025</c:v>
                </c:pt>
                <c:pt idx="20">
                  <c:v>05.04.2025</c:v>
                </c:pt>
                <c:pt idx="21">
                  <c:v>06.04.2025</c:v>
                </c:pt>
                <c:pt idx="22">
                  <c:v>07.04.2025</c:v>
                </c:pt>
                <c:pt idx="23">
                  <c:v>08.04.2025</c:v>
                </c:pt>
                <c:pt idx="24">
                  <c:v>09.04.2025</c:v>
                </c:pt>
                <c:pt idx="25">
                  <c:v>10.04.2025</c:v>
                </c:pt>
                <c:pt idx="26">
                  <c:v>11.04.2025</c:v>
                </c:pt>
                <c:pt idx="27">
                  <c:v>12.04.2025</c:v>
                </c:pt>
                <c:pt idx="28">
                  <c:v>13.04.2025</c:v>
                </c:pt>
                <c:pt idx="29">
                  <c:v>14.04.2025</c:v>
                </c:pt>
              </c:strCache>
            </c:str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1B7C-4124-A56C-AB03EBAAA742}"/>
            </c:ext>
          </c:extLst>
        </c:ser>
        <c:ser>
          <c:idx val="1"/>
          <c:order val="1"/>
          <c:tx>
            <c:strRef>
              <c:f>Sheet1!$C$1</c:f>
              <c:strCache>
                <c:ptCount val="1"/>
                <c:pt idx="0">
                  <c:v>facelift</c:v>
                </c:pt>
              </c:strCache>
            </c:strRef>
          </c:tx>
          <c:spPr>
            <a:ln w="28575" cap="rnd">
              <a:solidFill>
                <a:schemeClr val="accent2"/>
              </a:solidFill>
              <a:round/>
            </a:ln>
            <a:effectLst/>
          </c:spPr>
          <c:marker>
            <c:symbol val="none"/>
          </c:marker>
          <c:cat>
            <c:strRef>
              <c:f>Sheet1!$A$2:$A$31</c:f>
              <c:strCache>
                <c:ptCount val="30"/>
                <c:pt idx="0">
                  <c:v>16.03.2025</c:v>
                </c:pt>
                <c:pt idx="1">
                  <c:v>17.03.2025</c:v>
                </c:pt>
                <c:pt idx="2">
                  <c:v>18.03.2025</c:v>
                </c:pt>
                <c:pt idx="3">
                  <c:v>19.03.2025</c:v>
                </c:pt>
                <c:pt idx="4">
                  <c:v>20.03.2025</c:v>
                </c:pt>
                <c:pt idx="5">
                  <c:v>21.03.2025</c:v>
                </c:pt>
                <c:pt idx="6">
                  <c:v>22.03.2025</c:v>
                </c:pt>
                <c:pt idx="7">
                  <c:v>23.03.2025</c:v>
                </c:pt>
                <c:pt idx="8">
                  <c:v>24.03.2025</c:v>
                </c:pt>
                <c:pt idx="9">
                  <c:v>25.03.2025</c:v>
                </c:pt>
                <c:pt idx="10">
                  <c:v>26.03.2025</c:v>
                </c:pt>
                <c:pt idx="11">
                  <c:v>27.03.2025</c:v>
                </c:pt>
                <c:pt idx="12">
                  <c:v>28.03.2025</c:v>
                </c:pt>
                <c:pt idx="13">
                  <c:v>29.03.2025</c:v>
                </c:pt>
                <c:pt idx="14">
                  <c:v>30.03.2025</c:v>
                </c:pt>
                <c:pt idx="15">
                  <c:v>31.03.2025</c:v>
                </c:pt>
                <c:pt idx="16">
                  <c:v>01.04.2025</c:v>
                </c:pt>
                <c:pt idx="17">
                  <c:v>02.04.2025</c:v>
                </c:pt>
                <c:pt idx="18">
                  <c:v>03.04.2025</c:v>
                </c:pt>
                <c:pt idx="19">
                  <c:v>04.04.2025</c:v>
                </c:pt>
                <c:pt idx="20">
                  <c:v>05.04.2025</c:v>
                </c:pt>
                <c:pt idx="21">
                  <c:v>06.04.2025</c:v>
                </c:pt>
                <c:pt idx="22">
                  <c:v>07.04.2025</c:v>
                </c:pt>
                <c:pt idx="23">
                  <c:v>08.04.2025</c:v>
                </c:pt>
                <c:pt idx="24">
                  <c:v>09.04.2025</c:v>
                </c:pt>
                <c:pt idx="25">
                  <c:v>10.04.2025</c:v>
                </c:pt>
                <c:pt idx="26">
                  <c:v>11.04.2025</c:v>
                </c:pt>
                <c:pt idx="27">
                  <c:v>12.04.2025</c:v>
                </c:pt>
                <c:pt idx="28">
                  <c:v>13.04.2025</c:v>
                </c:pt>
                <c:pt idx="29">
                  <c:v>14.04.2025</c:v>
                </c:pt>
              </c:strCache>
            </c:str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1B7C-4124-A56C-AB03EBAAA742}"/>
            </c:ext>
          </c:extLst>
        </c:ser>
        <c:ser>
          <c:idx val="2"/>
          <c:order val="2"/>
          <c:tx>
            <c:strRef>
              <c:f>Sheet1!$D$1</c:f>
              <c:strCache>
                <c:ptCount val="1"/>
                <c:pt idx="0">
                  <c:v>Hootsuite</c:v>
                </c:pt>
              </c:strCache>
            </c:strRef>
          </c:tx>
          <c:spPr>
            <a:ln w="28575" cap="rnd">
              <a:solidFill>
                <a:schemeClr val="accent3"/>
              </a:solidFill>
              <a:round/>
            </a:ln>
            <a:effectLst/>
          </c:spPr>
          <c:marker>
            <c:symbol val="none"/>
          </c:marker>
          <c:cat>
            <c:strRef>
              <c:f>Sheet1!$A$2:$A$31</c:f>
              <c:strCache>
                <c:ptCount val="30"/>
                <c:pt idx="0">
                  <c:v>16.03.2025</c:v>
                </c:pt>
                <c:pt idx="1">
                  <c:v>17.03.2025</c:v>
                </c:pt>
                <c:pt idx="2">
                  <c:v>18.03.2025</c:v>
                </c:pt>
                <c:pt idx="3">
                  <c:v>19.03.2025</c:v>
                </c:pt>
                <c:pt idx="4">
                  <c:v>20.03.2025</c:v>
                </c:pt>
                <c:pt idx="5">
                  <c:v>21.03.2025</c:v>
                </c:pt>
                <c:pt idx="6">
                  <c:v>22.03.2025</c:v>
                </c:pt>
                <c:pt idx="7">
                  <c:v>23.03.2025</c:v>
                </c:pt>
                <c:pt idx="8">
                  <c:v>24.03.2025</c:v>
                </c:pt>
                <c:pt idx="9">
                  <c:v>25.03.2025</c:v>
                </c:pt>
                <c:pt idx="10">
                  <c:v>26.03.2025</c:v>
                </c:pt>
                <c:pt idx="11">
                  <c:v>27.03.2025</c:v>
                </c:pt>
                <c:pt idx="12">
                  <c:v>28.03.2025</c:v>
                </c:pt>
                <c:pt idx="13">
                  <c:v>29.03.2025</c:v>
                </c:pt>
                <c:pt idx="14">
                  <c:v>30.03.2025</c:v>
                </c:pt>
                <c:pt idx="15">
                  <c:v>31.03.2025</c:v>
                </c:pt>
                <c:pt idx="16">
                  <c:v>01.04.2025</c:v>
                </c:pt>
                <c:pt idx="17">
                  <c:v>02.04.2025</c:v>
                </c:pt>
                <c:pt idx="18">
                  <c:v>03.04.2025</c:v>
                </c:pt>
                <c:pt idx="19">
                  <c:v>04.04.2025</c:v>
                </c:pt>
                <c:pt idx="20">
                  <c:v>05.04.2025</c:v>
                </c:pt>
                <c:pt idx="21">
                  <c:v>06.04.2025</c:v>
                </c:pt>
                <c:pt idx="22">
                  <c:v>07.04.2025</c:v>
                </c:pt>
                <c:pt idx="23">
                  <c:v>08.04.2025</c:v>
                </c:pt>
                <c:pt idx="24">
                  <c:v>09.04.2025</c:v>
                </c:pt>
                <c:pt idx="25">
                  <c:v>10.04.2025</c:v>
                </c:pt>
                <c:pt idx="26">
                  <c:v>11.04.2025</c:v>
                </c:pt>
                <c:pt idx="27">
                  <c:v>12.04.2025</c:v>
                </c:pt>
                <c:pt idx="28">
                  <c:v>13.04.2025</c:v>
                </c:pt>
                <c:pt idx="29">
                  <c:v>14.04.2025</c:v>
                </c:pt>
              </c:strCache>
            </c:str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1B7C-4124-A56C-AB03EBAAA742}"/>
            </c:ext>
          </c:extLst>
        </c:ser>
        <c:ser>
          <c:idx val="3"/>
          <c:order val="3"/>
          <c:tx>
            <c:strRef>
              <c:f>Sheet1!$E$1</c:f>
              <c:strCache>
                <c:ptCount val="1"/>
                <c:pt idx="0">
                  <c:v>SocialHub</c:v>
                </c:pt>
              </c:strCache>
            </c:strRef>
          </c:tx>
          <c:spPr>
            <a:ln w="28575" cap="rnd">
              <a:solidFill>
                <a:schemeClr val="accent4"/>
              </a:solidFill>
              <a:round/>
            </a:ln>
            <a:effectLst/>
          </c:spPr>
          <c:marker>
            <c:symbol val="none"/>
          </c:marker>
          <c:cat>
            <c:strRef>
              <c:f>Sheet1!$A$2:$A$31</c:f>
              <c:strCache>
                <c:ptCount val="30"/>
                <c:pt idx="0">
                  <c:v>16.03.2025</c:v>
                </c:pt>
                <c:pt idx="1">
                  <c:v>17.03.2025</c:v>
                </c:pt>
                <c:pt idx="2">
                  <c:v>18.03.2025</c:v>
                </c:pt>
                <c:pt idx="3">
                  <c:v>19.03.2025</c:v>
                </c:pt>
                <c:pt idx="4">
                  <c:v>20.03.2025</c:v>
                </c:pt>
                <c:pt idx="5">
                  <c:v>21.03.2025</c:v>
                </c:pt>
                <c:pt idx="6">
                  <c:v>22.03.2025</c:v>
                </c:pt>
                <c:pt idx="7">
                  <c:v>23.03.2025</c:v>
                </c:pt>
                <c:pt idx="8">
                  <c:v>24.03.2025</c:v>
                </c:pt>
                <c:pt idx="9">
                  <c:v>25.03.2025</c:v>
                </c:pt>
                <c:pt idx="10">
                  <c:v>26.03.2025</c:v>
                </c:pt>
                <c:pt idx="11">
                  <c:v>27.03.2025</c:v>
                </c:pt>
                <c:pt idx="12">
                  <c:v>28.03.2025</c:v>
                </c:pt>
                <c:pt idx="13">
                  <c:v>29.03.2025</c:v>
                </c:pt>
                <c:pt idx="14">
                  <c:v>30.03.2025</c:v>
                </c:pt>
                <c:pt idx="15">
                  <c:v>31.03.2025</c:v>
                </c:pt>
                <c:pt idx="16">
                  <c:v>01.04.2025</c:v>
                </c:pt>
                <c:pt idx="17">
                  <c:v>02.04.2025</c:v>
                </c:pt>
                <c:pt idx="18">
                  <c:v>03.04.2025</c:v>
                </c:pt>
                <c:pt idx="19">
                  <c:v>04.04.2025</c:v>
                </c:pt>
                <c:pt idx="20">
                  <c:v>05.04.2025</c:v>
                </c:pt>
                <c:pt idx="21">
                  <c:v>06.04.2025</c:v>
                </c:pt>
                <c:pt idx="22">
                  <c:v>07.04.2025</c:v>
                </c:pt>
                <c:pt idx="23">
                  <c:v>08.04.2025</c:v>
                </c:pt>
                <c:pt idx="24">
                  <c:v>09.04.2025</c:v>
                </c:pt>
                <c:pt idx="25">
                  <c:v>10.04.2025</c:v>
                </c:pt>
                <c:pt idx="26">
                  <c:v>11.04.2025</c:v>
                </c:pt>
                <c:pt idx="27">
                  <c:v>12.04.2025</c:v>
                </c:pt>
                <c:pt idx="28">
                  <c:v>13.04.2025</c:v>
                </c:pt>
                <c:pt idx="29">
                  <c:v>14.04.2025</c:v>
                </c:pt>
              </c:strCache>
            </c:strRef>
          </c:cat>
          <c:val>
            <c:numRef>
              <c:f>Sheet1!$E$2:$E$31</c:f>
              <c:numCache>
                <c:formatCode>General</c:formatCode>
                <c:ptCount val="30"/>
                <c:pt idx="0">
                  <c:v>0</c:v>
                </c:pt>
                <c:pt idx="1">
                  <c:v>0</c:v>
                </c:pt>
                <c:pt idx="2">
                  <c:v>0</c:v>
                </c:pt>
                <c:pt idx="3">
                  <c:v>1</c:v>
                </c:pt>
                <c:pt idx="4">
                  <c:v>0</c:v>
                </c:pt>
                <c:pt idx="5">
                  <c:v>0</c:v>
                </c:pt>
                <c:pt idx="6">
                  <c:v>0</c:v>
                </c:pt>
                <c:pt idx="7">
                  <c:v>0</c:v>
                </c:pt>
                <c:pt idx="8">
                  <c:v>1</c:v>
                </c:pt>
                <c:pt idx="9">
                  <c:v>0</c:v>
                </c:pt>
                <c:pt idx="10">
                  <c:v>0</c:v>
                </c:pt>
                <c:pt idx="11">
                  <c:v>1</c:v>
                </c:pt>
                <c:pt idx="12">
                  <c:v>1</c:v>
                </c:pt>
                <c:pt idx="13">
                  <c:v>0</c:v>
                </c:pt>
                <c:pt idx="14">
                  <c:v>0</c:v>
                </c:pt>
                <c:pt idx="15">
                  <c:v>2</c:v>
                </c:pt>
                <c:pt idx="16">
                  <c:v>0</c:v>
                </c:pt>
                <c:pt idx="17">
                  <c:v>0</c:v>
                </c:pt>
                <c:pt idx="18">
                  <c:v>0</c:v>
                </c:pt>
                <c:pt idx="19">
                  <c:v>0</c:v>
                </c:pt>
                <c:pt idx="20">
                  <c:v>0</c:v>
                </c:pt>
                <c:pt idx="21">
                  <c:v>0</c:v>
                </c:pt>
                <c:pt idx="22">
                  <c:v>0</c:v>
                </c:pt>
                <c:pt idx="23">
                  <c:v>4</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3-1B7C-4124-A56C-AB03EBAAA742}"/>
            </c:ext>
          </c:extLst>
        </c:ser>
        <c:ser>
          <c:idx val="4"/>
          <c:order val="4"/>
          <c:tx>
            <c:strRef>
              <c:f>Sheet1!$F$1</c:f>
              <c:strCache>
                <c:ptCount val="1"/>
                <c:pt idx="0">
                  <c:v>Swat.io</c:v>
                </c:pt>
              </c:strCache>
            </c:strRef>
          </c:tx>
          <c:spPr>
            <a:ln w="28575" cap="rnd">
              <a:solidFill>
                <a:schemeClr val="accent5"/>
              </a:solidFill>
              <a:round/>
            </a:ln>
            <a:effectLst/>
          </c:spPr>
          <c:marker>
            <c:symbol val="none"/>
          </c:marker>
          <c:cat>
            <c:strRef>
              <c:f>Sheet1!$A$2:$A$31</c:f>
              <c:strCache>
                <c:ptCount val="30"/>
                <c:pt idx="0">
                  <c:v>16.03.2025</c:v>
                </c:pt>
                <c:pt idx="1">
                  <c:v>17.03.2025</c:v>
                </c:pt>
                <c:pt idx="2">
                  <c:v>18.03.2025</c:v>
                </c:pt>
                <c:pt idx="3">
                  <c:v>19.03.2025</c:v>
                </c:pt>
                <c:pt idx="4">
                  <c:v>20.03.2025</c:v>
                </c:pt>
                <c:pt idx="5">
                  <c:v>21.03.2025</c:v>
                </c:pt>
                <c:pt idx="6">
                  <c:v>22.03.2025</c:v>
                </c:pt>
                <c:pt idx="7">
                  <c:v>23.03.2025</c:v>
                </c:pt>
                <c:pt idx="8">
                  <c:v>24.03.2025</c:v>
                </c:pt>
                <c:pt idx="9">
                  <c:v>25.03.2025</c:v>
                </c:pt>
                <c:pt idx="10">
                  <c:v>26.03.2025</c:v>
                </c:pt>
                <c:pt idx="11">
                  <c:v>27.03.2025</c:v>
                </c:pt>
                <c:pt idx="12">
                  <c:v>28.03.2025</c:v>
                </c:pt>
                <c:pt idx="13">
                  <c:v>29.03.2025</c:v>
                </c:pt>
                <c:pt idx="14">
                  <c:v>30.03.2025</c:v>
                </c:pt>
                <c:pt idx="15">
                  <c:v>31.03.2025</c:v>
                </c:pt>
                <c:pt idx="16">
                  <c:v>01.04.2025</c:v>
                </c:pt>
                <c:pt idx="17">
                  <c:v>02.04.2025</c:v>
                </c:pt>
                <c:pt idx="18">
                  <c:v>03.04.2025</c:v>
                </c:pt>
                <c:pt idx="19">
                  <c:v>04.04.2025</c:v>
                </c:pt>
                <c:pt idx="20">
                  <c:v>05.04.2025</c:v>
                </c:pt>
                <c:pt idx="21">
                  <c:v>06.04.2025</c:v>
                </c:pt>
                <c:pt idx="22">
                  <c:v>07.04.2025</c:v>
                </c:pt>
                <c:pt idx="23">
                  <c:v>08.04.2025</c:v>
                </c:pt>
                <c:pt idx="24">
                  <c:v>09.04.2025</c:v>
                </c:pt>
                <c:pt idx="25">
                  <c:v>10.04.2025</c:v>
                </c:pt>
                <c:pt idx="26">
                  <c:v>11.04.2025</c:v>
                </c:pt>
                <c:pt idx="27">
                  <c:v>12.04.2025</c:v>
                </c:pt>
                <c:pt idx="28">
                  <c:v>13.04.2025</c:v>
                </c:pt>
                <c:pt idx="29">
                  <c:v>14.04.2025</c:v>
                </c:pt>
              </c:strCache>
            </c:strRef>
          </c:cat>
          <c:val>
            <c:numRef>
              <c:f>Sheet1!$F$2:$F$31</c:f>
              <c:numCache>
                <c:formatCode>General</c:formatCode>
                <c:ptCount val="30"/>
                <c:pt idx="0">
                  <c:v>0</c:v>
                </c:pt>
                <c:pt idx="1">
                  <c:v>0</c:v>
                </c:pt>
                <c:pt idx="2">
                  <c:v>1</c:v>
                </c:pt>
                <c:pt idx="3">
                  <c:v>0</c:v>
                </c:pt>
                <c:pt idx="4">
                  <c:v>0</c:v>
                </c:pt>
                <c:pt idx="5">
                  <c:v>0</c:v>
                </c:pt>
                <c:pt idx="6">
                  <c:v>0</c:v>
                </c:pt>
                <c:pt idx="7">
                  <c:v>0</c:v>
                </c:pt>
                <c:pt idx="8">
                  <c:v>0</c:v>
                </c:pt>
                <c:pt idx="9">
                  <c:v>0</c:v>
                </c:pt>
                <c:pt idx="10">
                  <c:v>0</c:v>
                </c:pt>
                <c:pt idx="11">
                  <c:v>1</c:v>
                </c:pt>
                <c:pt idx="12">
                  <c:v>0</c:v>
                </c:pt>
                <c:pt idx="13">
                  <c:v>0</c:v>
                </c:pt>
                <c:pt idx="14">
                  <c:v>0</c:v>
                </c:pt>
                <c:pt idx="15">
                  <c:v>1</c:v>
                </c:pt>
                <c:pt idx="16">
                  <c:v>0</c:v>
                </c:pt>
                <c:pt idx="17">
                  <c:v>0</c:v>
                </c:pt>
                <c:pt idx="18">
                  <c:v>0</c:v>
                </c:pt>
                <c:pt idx="19">
                  <c:v>0</c:v>
                </c:pt>
                <c:pt idx="20">
                  <c:v>0</c:v>
                </c:pt>
                <c:pt idx="21">
                  <c:v>0</c:v>
                </c:pt>
                <c:pt idx="22">
                  <c:v>0</c:v>
                </c:pt>
                <c:pt idx="23">
                  <c:v>1</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4-1B7C-4124-A56C-AB03EBAAA742}"/>
            </c:ext>
          </c:extLst>
        </c:ser>
        <c:ser>
          <c:idx val="5"/>
          <c:order val="5"/>
          <c:tx>
            <c:strRef>
              <c:f>Sheet1!$G$1</c:f>
              <c:strCache>
                <c:ptCount val="1"/>
                <c:pt idx="0">
                  <c:v>Agorapulse</c:v>
                </c:pt>
              </c:strCache>
            </c:strRef>
          </c:tx>
          <c:spPr>
            <a:ln w="28575" cap="rnd">
              <a:solidFill>
                <a:schemeClr val="accent6"/>
              </a:solidFill>
              <a:round/>
            </a:ln>
            <a:effectLst/>
          </c:spPr>
          <c:marker>
            <c:symbol val="none"/>
          </c:marker>
          <c:cat>
            <c:strRef>
              <c:f>Sheet1!$A$2:$A$31</c:f>
              <c:strCache>
                <c:ptCount val="30"/>
                <c:pt idx="0">
                  <c:v>16.03.2025</c:v>
                </c:pt>
                <c:pt idx="1">
                  <c:v>17.03.2025</c:v>
                </c:pt>
                <c:pt idx="2">
                  <c:v>18.03.2025</c:v>
                </c:pt>
                <c:pt idx="3">
                  <c:v>19.03.2025</c:v>
                </c:pt>
                <c:pt idx="4">
                  <c:v>20.03.2025</c:v>
                </c:pt>
                <c:pt idx="5">
                  <c:v>21.03.2025</c:v>
                </c:pt>
                <c:pt idx="6">
                  <c:v>22.03.2025</c:v>
                </c:pt>
                <c:pt idx="7">
                  <c:v>23.03.2025</c:v>
                </c:pt>
                <c:pt idx="8">
                  <c:v>24.03.2025</c:v>
                </c:pt>
                <c:pt idx="9">
                  <c:v>25.03.2025</c:v>
                </c:pt>
                <c:pt idx="10">
                  <c:v>26.03.2025</c:v>
                </c:pt>
                <c:pt idx="11">
                  <c:v>27.03.2025</c:v>
                </c:pt>
                <c:pt idx="12">
                  <c:v>28.03.2025</c:v>
                </c:pt>
                <c:pt idx="13">
                  <c:v>29.03.2025</c:v>
                </c:pt>
                <c:pt idx="14">
                  <c:v>30.03.2025</c:v>
                </c:pt>
                <c:pt idx="15">
                  <c:v>31.03.2025</c:v>
                </c:pt>
                <c:pt idx="16">
                  <c:v>01.04.2025</c:v>
                </c:pt>
                <c:pt idx="17">
                  <c:v>02.04.2025</c:v>
                </c:pt>
                <c:pt idx="18">
                  <c:v>03.04.2025</c:v>
                </c:pt>
                <c:pt idx="19">
                  <c:v>04.04.2025</c:v>
                </c:pt>
                <c:pt idx="20">
                  <c:v>05.04.2025</c:v>
                </c:pt>
                <c:pt idx="21">
                  <c:v>06.04.2025</c:v>
                </c:pt>
                <c:pt idx="22">
                  <c:v>07.04.2025</c:v>
                </c:pt>
                <c:pt idx="23">
                  <c:v>08.04.2025</c:v>
                </c:pt>
                <c:pt idx="24">
                  <c:v>09.04.2025</c:v>
                </c:pt>
                <c:pt idx="25">
                  <c:v>10.04.2025</c:v>
                </c:pt>
                <c:pt idx="26">
                  <c:v>11.04.2025</c:v>
                </c:pt>
                <c:pt idx="27">
                  <c:v>12.04.2025</c:v>
                </c:pt>
                <c:pt idx="28">
                  <c:v>13.04.2025</c:v>
                </c:pt>
                <c:pt idx="29">
                  <c:v>14.04.2025</c:v>
                </c:pt>
              </c:strCache>
            </c:strRef>
          </c:cat>
          <c:val>
            <c:numRef>
              <c:f>Sheet1!$G$2:$G$31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5-1B7C-4124-A56C-AB03EBAAA742}"/>
            </c:ext>
          </c:extLst>
        </c:ser>
        <c:dLbls>
          <c:showLegendKey val="0"/>
          <c:showVal val="0"/>
          <c:showCatName val="0"/>
          <c:showSerName val="0"/>
          <c:showPercent val="0"/>
          <c:showBubbleSize val="0"/>
        </c:dLbls>
        <c:smooth val="0"/>
        <c:axId val="540822800"/>
        <c:axId val="540836904"/>
      </c:lineChart>
      <c:catAx>
        <c:axId val="540822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0836904"/>
        <c:crosses val="autoZero"/>
        <c:auto val="1"/>
        <c:lblAlgn val="ctr"/>
        <c:lblOffset val="100"/>
        <c:noMultiLvlLbl val="0"/>
      </c:catAx>
      <c:valAx>
        <c:axId val="540836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0822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DA7E2-ED8B-44A8-8EA1-AF799A46A890}"/>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AC515160-3E5F-4162-AE64-7ABC83ECF03F}"/>
              </a:ext>
            </a:extLst>
          </p:cNvPr>
          <p:cNvSpPr>
            <a:spLocks noGrp="1"/>
          </p:cNvSpPr>
          <p:nvPr>
            <p:ph type="subTitle" idx="1"/>
          </p:nvPr>
        </p:nvSpPr>
        <p:spPr/>
        <p:txBody>
          <a:bodyPr/>
          <a:lstStyle/>
          <a:p>
            <a:r>
              <a:rPr lang="en-US"/>
              <a:t>Facelift (Main account)</a:t>
            </a:r>
          </a:p>
        </p:txBody>
      </p:sp>
    </p:spTree>
    <p:extLst>
      <p:ext uri="{BB962C8B-B14F-4D97-AF65-F5344CB8AC3E}">
        <p14:creationId xmlns:p14="http://schemas.microsoft.com/office/powerpoint/2010/main" val="24842066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B2195-32E1-44E9-86CA-F1CF96D71764}"/>
              </a:ext>
            </a:extLst>
          </p:cNvPr>
          <p:cNvSpPr>
            <a:spLocks noGrp="1"/>
          </p:cNvSpPr>
          <p:nvPr>
            <p:ph type="title"/>
          </p:nvPr>
        </p:nvSpPr>
        <p:spPr/>
        <p:txBody>
          <a:bodyPr/>
          <a:lstStyle/>
          <a:p>
            <a:r>
              <a:rPr lang="en-US"/>
              <a:t>Facebook Own Posts | All profiles</a:t>
            </a:r>
          </a:p>
        </p:txBody>
      </p:sp>
      <p:graphicFrame>
        <p:nvGraphicFramePr>
          <p:cNvPr id="6" name="Chart Placeholder 5">
            <a:extLst>
              <a:ext uri="{FF2B5EF4-FFF2-40B4-BE49-F238E27FC236}">
                <a16:creationId xmlns:a16="http://schemas.microsoft.com/office/drawing/2014/main" id="{4B890009-2B2E-4222-ACA3-5FAA048823E1}"/>
              </a:ext>
            </a:extLst>
          </p:cNvPr>
          <p:cNvGraphicFramePr>
            <a:graphicFrameLocks noGrp="1"/>
          </p:cNvGraphicFramePr>
          <p:nvPr>
            <p:ph type="chart" sz="quarter" idx="13"/>
            <p:extLst>
              <p:ext uri="{D42A27DB-BD31-4B8C-83A1-F6EECF244321}">
                <p14:modId xmlns:p14="http://schemas.microsoft.com/office/powerpoint/2010/main" val="5989778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B49EA0-89F9-4034-852C-8921230DE0FC}"/>
              </a:ext>
            </a:extLst>
          </p:cNvPr>
          <p:cNvSpPr>
            <a:spLocks noGrp="1"/>
          </p:cNvSpPr>
          <p:nvPr>
            <p:ph type="body" sz="quarter" idx="14"/>
          </p:nvPr>
        </p:nvSpPr>
        <p:spPr/>
        <p:txBody>
          <a:bodyPr/>
          <a:lstStyle/>
          <a:p>
            <a:r>
              <a:rPr lang="en-US"/>
              <a:t>16.03.2025 - 14.04.2025</a:t>
            </a:r>
          </a:p>
        </p:txBody>
      </p:sp>
      <p:sp>
        <p:nvSpPr>
          <p:cNvPr id="5" name="Footer Placeholder 4">
            <a:extLst>
              <a:ext uri="{FF2B5EF4-FFF2-40B4-BE49-F238E27FC236}">
                <a16:creationId xmlns:a16="http://schemas.microsoft.com/office/drawing/2014/main" id="{31D74A8F-229D-4011-8375-1D7F3167EB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56398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5EB79-36D5-43D1-9FBD-C9EA7FBE423E}"/>
              </a:ext>
            </a:extLst>
          </p:cNvPr>
          <p:cNvSpPr>
            <a:spLocks noGrp="1"/>
          </p:cNvSpPr>
          <p:nvPr>
            <p:ph type="title"/>
          </p:nvPr>
        </p:nvSpPr>
        <p:spPr/>
        <p:txBody>
          <a:bodyPr/>
          <a:lstStyle/>
          <a:p>
            <a:r>
              <a:rPr lang="en-US"/>
              <a:t>Facebook Own Posts Table | All profiles - 1 of 23</a:t>
            </a:r>
          </a:p>
        </p:txBody>
      </p:sp>
      <p:graphicFrame>
        <p:nvGraphicFramePr>
          <p:cNvPr id="5" name="Table Placeholder 4">
            <a:extLst>
              <a:ext uri="{FF2B5EF4-FFF2-40B4-BE49-F238E27FC236}">
                <a16:creationId xmlns:a16="http://schemas.microsoft.com/office/drawing/2014/main" id="{031D7E9C-AD68-410A-A376-65E4D1557D82}"/>
              </a:ext>
            </a:extLst>
          </p:cNvPr>
          <p:cNvGraphicFramePr>
            <a:graphicFrameLocks noGrp="1"/>
          </p:cNvGraphicFramePr>
          <p:nvPr>
            <p:ph type="tbl" sz="quarter" idx="13"/>
            <p:extLst>
              <p:ext uri="{D42A27DB-BD31-4B8C-83A1-F6EECF244321}">
                <p14:modId xmlns:p14="http://schemas.microsoft.com/office/powerpoint/2010/main" val="2965782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63349062"/>
                    </a:ext>
                  </a:extLst>
                </a:gridCol>
                <a:gridCol w="1316735">
                  <a:extLst>
                    <a:ext uri="{9D8B030D-6E8A-4147-A177-3AD203B41FA5}">
                      <a16:colId xmlns:a16="http://schemas.microsoft.com/office/drawing/2014/main" val="978404562"/>
                    </a:ext>
                  </a:extLst>
                </a:gridCol>
                <a:gridCol w="905256">
                  <a:extLst>
                    <a:ext uri="{9D8B030D-6E8A-4147-A177-3AD203B41FA5}">
                      <a16:colId xmlns:a16="http://schemas.microsoft.com/office/drawing/2014/main" val="2949591965"/>
                    </a:ext>
                  </a:extLst>
                </a:gridCol>
                <a:gridCol w="411480">
                  <a:extLst>
                    <a:ext uri="{9D8B030D-6E8A-4147-A177-3AD203B41FA5}">
                      <a16:colId xmlns:a16="http://schemas.microsoft.com/office/drawing/2014/main" val="3219873721"/>
                    </a:ext>
                  </a:extLst>
                </a:gridCol>
                <a:gridCol w="411480">
                  <a:extLst>
                    <a:ext uri="{9D8B030D-6E8A-4147-A177-3AD203B41FA5}">
                      <a16:colId xmlns:a16="http://schemas.microsoft.com/office/drawing/2014/main" val="3588244467"/>
                    </a:ext>
                  </a:extLst>
                </a:gridCol>
                <a:gridCol w="411480">
                  <a:extLst>
                    <a:ext uri="{9D8B030D-6E8A-4147-A177-3AD203B41FA5}">
                      <a16:colId xmlns:a16="http://schemas.microsoft.com/office/drawing/2014/main" val="641884597"/>
                    </a:ext>
                  </a:extLst>
                </a:gridCol>
                <a:gridCol w="411480">
                  <a:extLst>
                    <a:ext uri="{9D8B030D-6E8A-4147-A177-3AD203B41FA5}">
                      <a16:colId xmlns:a16="http://schemas.microsoft.com/office/drawing/2014/main" val="1519398556"/>
                    </a:ext>
                  </a:extLst>
                </a:gridCol>
                <a:gridCol w="411480">
                  <a:extLst>
                    <a:ext uri="{9D8B030D-6E8A-4147-A177-3AD203B41FA5}">
                      <a16:colId xmlns:a16="http://schemas.microsoft.com/office/drawing/2014/main" val="1847069089"/>
                    </a:ext>
                  </a:extLst>
                </a:gridCol>
                <a:gridCol w="411480">
                  <a:extLst>
                    <a:ext uri="{9D8B030D-6E8A-4147-A177-3AD203B41FA5}">
                      <a16:colId xmlns:a16="http://schemas.microsoft.com/office/drawing/2014/main" val="1576464426"/>
                    </a:ext>
                  </a:extLst>
                </a:gridCol>
                <a:gridCol w="411480">
                  <a:extLst>
                    <a:ext uri="{9D8B030D-6E8A-4147-A177-3AD203B41FA5}">
                      <a16:colId xmlns:a16="http://schemas.microsoft.com/office/drawing/2014/main" val="828857781"/>
                    </a:ext>
                  </a:extLst>
                </a:gridCol>
                <a:gridCol w="411480">
                  <a:extLst>
                    <a:ext uri="{9D8B030D-6E8A-4147-A177-3AD203B41FA5}">
                      <a16:colId xmlns:a16="http://schemas.microsoft.com/office/drawing/2014/main" val="3789720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688826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Sprinklr - 2025-04-14 17:30:01</a:t>
                      </a:r>
                      <a:r>
                        <a:rPr kumimoji="0" lang="en-US" sz="1000" b="0" i="0" u="none" strike="noStrike" kern="1200" cap="none" spc="0" normalizeH="0" baseline="0" noProof="0">
                          <a:ln>
                            <a:noFill/>
                          </a:ln>
                          <a:solidFill>
                            <a:prstClr val="black"/>
                          </a:solidFill>
                          <a:effectLst/>
                          <a:uLnTx/>
                          <a:uFillTx/>
                          <a:latin typeface="Calibri"/>
                          <a:ea typeface="+mn-ea"/>
                          <a:cs typeface="+mn-cs"/>
                        </a:rPr>
                        <a:t>
 Happy to announce that Sprinklr has been named a Strong Performer in The Forrester Wave™: Contact-Center-As-A-Service Platforms, Q2 2025. 
Read the full report to see how we stack up among the top CCaaS platform providers ➡️ https://ms.spr.ly/6181qA3El
#UnifiedCXM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https://quintly-eu-image-storage.s3.amazonaws.com/c0cb609b885460616be65100c1862356/4a8cfa72c9442346b1a273c13cac7936.jpg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14.04.2025 22:47:53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827467226"/>
                  </a:ext>
                </a:extLst>
              </a:tr>
            </a:tbl>
          </a:graphicData>
        </a:graphic>
      </p:graphicFrame>
      <p:sp>
        <p:nvSpPr>
          <p:cNvPr id="4" name="Text Placeholder 3">
            <a:extLst>
              <a:ext uri="{FF2B5EF4-FFF2-40B4-BE49-F238E27FC236}">
                <a16:creationId xmlns:a16="http://schemas.microsoft.com/office/drawing/2014/main" id="{0C0C3507-3A95-48A2-9826-7CA84D25B90D}"/>
              </a:ext>
            </a:extLst>
          </p:cNvPr>
          <p:cNvSpPr>
            <a:spLocks noGrp="1"/>
          </p:cNvSpPr>
          <p:nvPr>
            <p:ph type="body" sz="quarter" idx="14"/>
          </p:nvPr>
        </p:nvSpPr>
        <p:spPr/>
        <p:txBody>
          <a:bodyPr/>
          <a:lstStyle/>
          <a:p>
            <a:r>
              <a:rPr lang="en-US"/>
              <a:t>16.03.2025 - 14.04.2025</a:t>
            </a:r>
          </a:p>
        </p:txBody>
      </p:sp>
    </p:spTree>
    <p:extLst>
      <p:ext uri="{BB962C8B-B14F-4D97-AF65-F5344CB8AC3E}">
        <p14:creationId xmlns:p14="http://schemas.microsoft.com/office/powerpoint/2010/main" val="2259831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57212-D3B0-45BB-84F4-7FE09C9C7F69}"/>
              </a:ext>
            </a:extLst>
          </p:cNvPr>
          <p:cNvSpPr>
            <a:spLocks noGrp="1"/>
          </p:cNvSpPr>
          <p:nvPr>
            <p:ph type="title"/>
          </p:nvPr>
        </p:nvSpPr>
        <p:spPr/>
        <p:txBody>
          <a:bodyPr/>
          <a:lstStyle/>
          <a:p>
            <a:r>
              <a:rPr lang="en-US"/>
              <a:t>Facebook Own Posts Table | All profiles - 2 of 23</a:t>
            </a:r>
          </a:p>
        </p:txBody>
      </p:sp>
      <p:graphicFrame>
        <p:nvGraphicFramePr>
          <p:cNvPr id="5" name="Table Placeholder 4">
            <a:extLst>
              <a:ext uri="{FF2B5EF4-FFF2-40B4-BE49-F238E27FC236}">
                <a16:creationId xmlns:a16="http://schemas.microsoft.com/office/drawing/2014/main" id="{28C3AF23-97AC-4623-BD05-696464F9E1EF}"/>
              </a:ext>
            </a:extLst>
          </p:cNvPr>
          <p:cNvGraphicFramePr>
            <a:graphicFrameLocks noGrp="1"/>
          </p:cNvGraphicFramePr>
          <p:nvPr>
            <p:ph type="tbl" sz="quarter" idx="13"/>
            <p:extLst>
              <p:ext uri="{D42A27DB-BD31-4B8C-83A1-F6EECF244321}">
                <p14:modId xmlns:p14="http://schemas.microsoft.com/office/powerpoint/2010/main" val="2138697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801527899"/>
                    </a:ext>
                  </a:extLst>
                </a:gridCol>
                <a:gridCol w="1316735">
                  <a:extLst>
                    <a:ext uri="{9D8B030D-6E8A-4147-A177-3AD203B41FA5}">
                      <a16:colId xmlns:a16="http://schemas.microsoft.com/office/drawing/2014/main" val="1116563628"/>
                    </a:ext>
                  </a:extLst>
                </a:gridCol>
                <a:gridCol w="905256">
                  <a:extLst>
                    <a:ext uri="{9D8B030D-6E8A-4147-A177-3AD203B41FA5}">
                      <a16:colId xmlns:a16="http://schemas.microsoft.com/office/drawing/2014/main" val="553426499"/>
                    </a:ext>
                  </a:extLst>
                </a:gridCol>
                <a:gridCol w="411480">
                  <a:extLst>
                    <a:ext uri="{9D8B030D-6E8A-4147-A177-3AD203B41FA5}">
                      <a16:colId xmlns:a16="http://schemas.microsoft.com/office/drawing/2014/main" val="3332255335"/>
                    </a:ext>
                  </a:extLst>
                </a:gridCol>
                <a:gridCol w="411480">
                  <a:extLst>
                    <a:ext uri="{9D8B030D-6E8A-4147-A177-3AD203B41FA5}">
                      <a16:colId xmlns:a16="http://schemas.microsoft.com/office/drawing/2014/main" val="2327714598"/>
                    </a:ext>
                  </a:extLst>
                </a:gridCol>
                <a:gridCol w="411480">
                  <a:extLst>
                    <a:ext uri="{9D8B030D-6E8A-4147-A177-3AD203B41FA5}">
                      <a16:colId xmlns:a16="http://schemas.microsoft.com/office/drawing/2014/main" val="3955795604"/>
                    </a:ext>
                  </a:extLst>
                </a:gridCol>
                <a:gridCol w="411480">
                  <a:extLst>
                    <a:ext uri="{9D8B030D-6E8A-4147-A177-3AD203B41FA5}">
                      <a16:colId xmlns:a16="http://schemas.microsoft.com/office/drawing/2014/main" val="458286090"/>
                    </a:ext>
                  </a:extLst>
                </a:gridCol>
                <a:gridCol w="411480">
                  <a:extLst>
                    <a:ext uri="{9D8B030D-6E8A-4147-A177-3AD203B41FA5}">
                      <a16:colId xmlns:a16="http://schemas.microsoft.com/office/drawing/2014/main" val="3215945737"/>
                    </a:ext>
                  </a:extLst>
                </a:gridCol>
                <a:gridCol w="411480">
                  <a:extLst>
                    <a:ext uri="{9D8B030D-6E8A-4147-A177-3AD203B41FA5}">
                      <a16:colId xmlns:a16="http://schemas.microsoft.com/office/drawing/2014/main" val="635214356"/>
                    </a:ext>
                  </a:extLst>
                </a:gridCol>
                <a:gridCol w="411480">
                  <a:extLst>
                    <a:ext uri="{9D8B030D-6E8A-4147-A177-3AD203B41FA5}">
                      <a16:colId xmlns:a16="http://schemas.microsoft.com/office/drawing/2014/main" val="809633702"/>
                    </a:ext>
                  </a:extLst>
                </a:gridCol>
                <a:gridCol w="411480">
                  <a:extLst>
                    <a:ext uri="{9D8B030D-6E8A-4147-A177-3AD203B41FA5}">
                      <a16:colId xmlns:a16="http://schemas.microsoft.com/office/drawing/2014/main" val="1187044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586563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facelift - 2025-04-14 16:15:02</a:t>
                      </a:r>
                      <a:r>
                        <a:rPr kumimoji="0" lang="en-US" sz="1000" b="0" i="0" u="none" strike="noStrike" kern="1200" cap="none" spc="0" normalizeH="0" baseline="0" noProof="0">
                          <a:ln>
                            <a:noFill/>
                          </a:ln>
                          <a:solidFill>
                            <a:prstClr val="black"/>
                          </a:solidFill>
                          <a:effectLst/>
                          <a:uLnTx/>
                          <a:uFillTx/>
                          <a:latin typeface="Calibri"/>
                          <a:ea typeface="+mn-ea"/>
                          <a:cs typeface="+mn-cs"/>
                        </a:rPr>
                        <a:t>
 The Entirely Summit 2025 is officially on, and early bird registration just opened!
As a founding partner and true believer, Facelift is proud to be represented at the summit alongside our sister companies to help demonstrate Entirely's vision - a vision that will help move us forward.
Join us October 28-30 at the Corinthia Hotel Lisbon, one of the city’s finest venues, for three days of bold thinking, networking, and sharp content.
The Entirely Summit 2025 is a community-driven gathering built by and for the people shaping the future of Martech.
What’s already confirmed:
- Keynote speaker: Kriti Sharma, a global voice on responsible AI
- A growing program of panels,
- Expert networking opportunities in the MarTech sphere,
- and many immersive formats to choose from
Early bird pricing is available through May 31. Tickets are limited to ensure high-quality networking.
📍 Entirely Summit 2025: October 28–30 | Lisbon
🎟️ Early bird pricing ends soon: https://fcld.ly/entirelysummit-earlybird 
🌍 Summit website just launched: https://summit.entirely.com/ 
Marketing is at a turning point. Legacy tools are falling behind. What’s needed now is bold, connected thinking across stacks, systems, and silos.
Entirely is where builders, orchestrators, thinkers, and leaders come together to shape the future.
If this feels like your space, don’t wait.
Join the movement. Be early. Be there.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https://quintly-eu-image-storage.s3.amazonaws.com/11260c1de9d4e52a0c73cd0d7f043150/f326e249462f63beac37624b024d0d3e.jpg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14.04.2025 17:32:19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614705395"/>
                  </a:ext>
                </a:extLst>
              </a:tr>
            </a:tbl>
          </a:graphicData>
        </a:graphic>
      </p:graphicFrame>
      <p:sp>
        <p:nvSpPr>
          <p:cNvPr id="4" name="Text Placeholder 3">
            <a:extLst>
              <a:ext uri="{FF2B5EF4-FFF2-40B4-BE49-F238E27FC236}">
                <a16:creationId xmlns:a16="http://schemas.microsoft.com/office/drawing/2014/main" id="{D485BBED-3A03-469F-BE00-FD7835264418}"/>
              </a:ext>
            </a:extLst>
          </p:cNvPr>
          <p:cNvSpPr>
            <a:spLocks noGrp="1"/>
          </p:cNvSpPr>
          <p:nvPr>
            <p:ph type="body" sz="quarter" idx="14"/>
          </p:nvPr>
        </p:nvSpPr>
        <p:spPr/>
        <p:txBody>
          <a:bodyPr/>
          <a:lstStyle/>
          <a:p>
            <a:r>
              <a:rPr lang="en-US"/>
              <a:t>16.03.2025 - 14.04.2025</a:t>
            </a:r>
          </a:p>
        </p:txBody>
      </p:sp>
    </p:spTree>
    <p:extLst>
      <p:ext uri="{BB962C8B-B14F-4D97-AF65-F5344CB8AC3E}">
        <p14:creationId xmlns:p14="http://schemas.microsoft.com/office/powerpoint/2010/main" val="34461215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D9A24-9D81-4262-BE5E-8CEC3BA3B7B5}"/>
              </a:ext>
            </a:extLst>
          </p:cNvPr>
          <p:cNvSpPr>
            <a:spLocks noGrp="1"/>
          </p:cNvSpPr>
          <p:nvPr>
            <p:ph type="title"/>
          </p:nvPr>
        </p:nvSpPr>
        <p:spPr/>
        <p:txBody>
          <a:bodyPr/>
          <a:lstStyle/>
          <a:p>
            <a:r>
              <a:rPr lang="en-US"/>
              <a:t>Facebook Own Posts Table | All profiles - 3 of 23</a:t>
            </a:r>
          </a:p>
        </p:txBody>
      </p:sp>
      <p:graphicFrame>
        <p:nvGraphicFramePr>
          <p:cNvPr id="5" name="Table Placeholder 4">
            <a:extLst>
              <a:ext uri="{FF2B5EF4-FFF2-40B4-BE49-F238E27FC236}">
                <a16:creationId xmlns:a16="http://schemas.microsoft.com/office/drawing/2014/main" id="{80953145-0E44-4179-B452-8C39417DC92D}"/>
              </a:ext>
            </a:extLst>
          </p:cNvPr>
          <p:cNvGraphicFramePr>
            <a:graphicFrameLocks noGrp="1"/>
          </p:cNvGraphicFramePr>
          <p:nvPr>
            <p:ph type="tbl" sz="quarter" idx="13"/>
            <p:extLst>
              <p:ext uri="{D42A27DB-BD31-4B8C-83A1-F6EECF244321}">
                <p14:modId xmlns:p14="http://schemas.microsoft.com/office/powerpoint/2010/main" val="34176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90472623"/>
                    </a:ext>
                  </a:extLst>
                </a:gridCol>
                <a:gridCol w="1316735">
                  <a:extLst>
                    <a:ext uri="{9D8B030D-6E8A-4147-A177-3AD203B41FA5}">
                      <a16:colId xmlns:a16="http://schemas.microsoft.com/office/drawing/2014/main" val="1440379346"/>
                    </a:ext>
                  </a:extLst>
                </a:gridCol>
                <a:gridCol w="905256">
                  <a:extLst>
                    <a:ext uri="{9D8B030D-6E8A-4147-A177-3AD203B41FA5}">
                      <a16:colId xmlns:a16="http://schemas.microsoft.com/office/drawing/2014/main" val="2112183866"/>
                    </a:ext>
                  </a:extLst>
                </a:gridCol>
                <a:gridCol w="411480">
                  <a:extLst>
                    <a:ext uri="{9D8B030D-6E8A-4147-A177-3AD203B41FA5}">
                      <a16:colId xmlns:a16="http://schemas.microsoft.com/office/drawing/2014/main" val="388768641"/>
                    </a:ext>
                  </a:extLst>
                </a:gridCol>
                <a:gridCol w="411480">
                  <a:extLst>
                    <a:ext uri="{9D8B030D-6E8A-4147-A177-3AD203B41FA5}">
                      <a16:colId xmlns:a16="http://schemas.microsoft.com/office/drawing/2014/main" val="2129161644"/>
                    </a:ext>
                  </a:extLst>
                </a:gridCol>
                <a:gridCol w="411480">
                  <a:extLst>
                    <a:ext uri="{9D8B030D-6E8A-4147-A177-3AD203B41FA5}">
                      <a16:colId xmlns:a16="http://schemas.microsoft.com/office/drawing/2014/main" val="3100003317"/>
                    </a:ext>
                  </a:extLst>
                </a:gridCol>
                <a:gridCol w="411480">
                  <a:extLst>
                    <a:ext uri="{9D8B030D-6E8A-4147-A177-3AD203B41FA5}">
                      <a16:colId xmlns:a16="http://schemas.microsoft.com/office/drawing/2014/main" val="3439334174"/>
                    </a:ext>
                  </a:extLst>
                </a:gridCol>
                <a:gridCol w="411480">
                  <a:extLst>
                    <a:ext uri="{9D8B030D-6E8A-4147-A177-3AD203B41FA5}">
                      <a16:colId xmlns:a16="http://schemas.microsoft.com/office/drawing/2014/main" val="2341327866"/>
                    </a:ext>
                  </a:extLst>
                </a:gridCol>
                <a:gridCol w="411480">
                  <a:extLst>
                    <a:ext uri="{9D8B030D-6E8A-4147-A177-3AD203B41FA5}">
                      <a16:colId xmlns:a16="http://schemas.microsoft.com/office/drawing/2014/main" val="1994828929"/>
                    </a:ext>
                  </a:extLst>
                </a:gridCol>
                <a:gridCol w="411480">
                  <a:extLst>
                    <a:ext uri="{9D8B030D-6E8A-4147-A177-3AD203B41FA5}">
                      <a16:colId xmlns:a16="http://schemas.microsoft.com/office/drawing/2014/main" val="2079510338"/>
                    </a:ext>
                  </a:extLst>
                </a:gridCol>
                <a:gridCol w="411480">
                  <a:extLst>
                    <a:ext uri="{9D8B030D-6E8A-4147-A177-3AD203B41FA5}">
                      <a16:colId xmlns:a16="http://schemas.microsoft.com/office/drawing/2014/main" val="3285157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655281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SocialHub - 2025-04-14 11:41:24</a:t>
                      </a:r>
                      <a:r>
                        <a:rPr kumimoji="0" lang="de-DE" sz="1000" b="0" i="0" u="none" strike="noStrike" kern="1200" cap="none" spc="0" normalizeH="0" baseline="0" noProof="0">
                          <a:ln>
                            <a:noFill/>
                          </a:ln>
                          <a:solidFill>
                            <a:prstClr val="black"/>
                          </a:solidFill>
                          <a:effectLst/>
                          <a:uLnTx/>
                          <a:uFillTx/>
                          <a:latin typeface="Calibri"/>
                          <a:ea typeface="+mn-ea"/>
                          <a:cs typeface="+mn-cs"/>
                        </a:rPr>
                        <a:t>
 "Nein nein, die Meta Business Suite reicht uns vollkommen!"
Aber sobald die 💩 am Dampfen ist, brauchen alle ganz schnell ein Tool 😅
*In diesem Video kam keine Tupper zu schaden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https://quintly-eu-image-storage.s3.amazonaws.com/acb7d22099d679f6e78aa03c51a7381d/cd0816735895ead289c0ff3cbd22d731.jpg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14.04.2025 16:33:52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723876316"/>
                  </a:ext>
                </a:extLst>
              </a:tr>
            </a:tbl>
          </a:graphicData>
        </a:graphic>
      </p:graphicFrame>
      <p:sp>
        <p:nvSpPr>
          <p:cNvPr id="4" name="Text Placeholder 3">
            <a:extLst>
              <a:ext uri="{FF2B5EF4-FFF2-40B4-BE49-F238E27FC236}">
                <a16:creationId xmlns:a16="http://schemas.microsoft.com/office/drawing/2014/main" id="{2511813E-B2D3-43B3-A3E9-2AB06A8BD175}"/>
              </a:ext>
            </a:extLst>
          </p:cNvPr>
          <p:cNvSpPr>
            <a:spLocks noGrp="1"/>
          </p:cNvSpPr>
          <p:nvPr>
            <p:ph type="body" sz="quarter" idx="14"/>
          </p:nvPr>
        </p:nvSpPr>
        <p:spPr/>
        <p:txBody>
          <a:bodyPr/>
          <a:lstStyle/>
          <a:p>
            <a:r>
              <a:rPr lang="en-US"/>
              <a:t>16.03.2025 - 14.04.2025</a:t>
            </a:r>
          </a:p>
        </p:txBody>
      </p:sp>
    </p:spTree>
    <p:extLst>
      <p:ext uri="{BB962C8B-B14F-4D97-AF65-F5344CB8AC3E}">
        <p14:creationId xmlns:p14="http://schemas.microsoft.com/office/powerpoint/2010/main" val="9301172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9524A-6F86-472F-A9FA-18C1AC5654E6}"/>
              </a:ext>
            </a:extLst>
          </p:cNvPr>
          <p:cNvSpPr>
            <a:spLocks noGrp="1"/>
          </p:cNvSpPr>
          <p:nvPr>
            <p:ph type="title"/>
          </p:nvPr>
        </p:nvSpPr>
        <p:spPr/>
        <p:txBody>
          <a:bodyPr/>
          <a:lstStyle/>
          <a:p>
            <a:r>
              <a:rPr lang="en-US"/>
              <a:t>Facebook Own Posts Table | All profiles - 4 of 23</a:t>
            </a:r>
          </a:p>
        </p:txBody>
      </p:sp>
      <p:graphicFrame>
        <p:nvGraphicFramePr>
          <p:cNvPr id="5" name="Table Placeholder 4">
            <a:extLst>
              <a:ext uri="{FF2B5EF4-FFF2-40B4-BE49-F238E27FC236}">
                <a16:creationId xmlns:a16="http://schemas.microsoft.com/office/drawing/2014/main" id="{BF2056FB-30B4-40E0-AEFE-9499A6EC5BFA}"/>
              </a:ext>
            </a:extLst>
          </p:cNvPr>
          <p:cNvGraphicFramePr>
            <a:graphicFrameLocks noGrp="1"/>
          </p:cNvGraphicFramePr>
          <p:nvPr>
            <p:ph type="tbl" sz="quarter" idx="13"/>
            <p:extLst>
              <p:ext uri="{D42A27DB-BD31-4B8C-83A1-F6EECF244321}">
                <p14:modId xmlns:p14="http://schemas.microsoft.com/office/powerpoint/2010/main" val="2589106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050972703"/>
                    </a:ext>
                  </a:extLst>
                </a:gridCol>
                <a:gridCol w="1316735">
                  <a:extLst>
                    <a:ext uri="{9D8B030D-6E8A-4147-A177-3AD203B41FA5}">
                      <a16:colId xmlns:a16="http://schemas.microsoft.com/office/drawing/2014/main" val="2231595814"/>
                    </a:ext>
                  </a:extLst>
                </a:gridCol>
                <a:gridCol w="905256">
                  <a:extLst>
                    <a:ext uri="{9D8B030D-6E8A-4147-A177-3AD203B41FA5}">
                      <a16:colId xmlns:a16="http://schemas.microsoft.com/office/drawing/2014/main" val="4070030057"/>
                    </a:ext>
                  </a:extLst>
                </a:gridCol>
                <a:gridCol w="411480">
                  <a:extLst>
                    <a:ext uri="{9D8B030D-6E8A-4147-A177-3AD203B41FA5}">
                      <a16:colId xmlns:a16="http://schemas.microsoft.com/office/drawing/2014/main" val="2691131850"/>
                    </a:ext>
                  </a:extLst>
                </a:gridCol>
                <a:gridCol w="411480">
                  <a:extLst>
                    <a:ext uri="{9D8B030D-6E8A-4147-A177-3AD203B41FA5}">
                      <a16:colId xmlns:a16="http://schemas.microsoft.com/office/drawing/2014/main" val="4093852800"/>
                    </a:ext>
                  </a:extLst>
                </a:gridCol>
                <a:gridCol w="411480">
                  <a:extLst>
                    <a:ext uri="{9D8B030D-6E8A-4147-A177-3AD203B41FA5}">
                      <a16:colId xmlns:a16="http://schemas.microsoft.com/office/drawing/2014/main" val="294007328"/>
                    </a:ext>
                  </a:extLst>
                </a:gridCol>
                <a:gridCol w="411480">
                  <a:extLst>
                    <a:ext uri="{9D8B030D-6E8A-4147-A177-3AD203B41FA5}">
                      <a16:colId xmlns:a16="http://schemas.microsoft.com/office/drawing/2014/main" val="1980725280"/>
                    </a:ext>
                  </a:extLst>
                </a:gridCol>
                <a:gridCol w="411480">
                  <a:extLst>
                    <a:ext uri="{9D8B030D-6E8A-4147-A177-3AD203B41FA5}">
                      <a16:colId xmlns:a16="http://schemas.microsoft.com/office/drawing/2014/main" val="1058006448"/>
                    </a:ext>
                  </a:extLst>
                </a:gridCol>
                <a:gridCol w="411480">
                  <a:extLst>
                    <a:ext uri="{9D8B030D-6E8A-4147-A177-3AD203B41FA5}">
                      <a16:colId xmlns:a16="http://schemas.microsoft.com/office/drawing/2014/main" val="2630468524"/>
                    </a:ext>
                  </a:extLst>
                </a:gridCol>
                <a:gridCol w="411480">
                  <a:extLst>
                    <a:ext uri="{9D8B030D-6E8A-4147-A177-3AD203B41FA5}">
                      <a16:colId xmlns:a16="http://schemas.microsoft.com/office/drawing/2014/main" val="2761155091"/>
                    </a:ext>
                  </a:extLst>
                </a:gridCol>
                <a:gridCol w="411480">
                  <a:extLst>
                    <a:ext uri="{9D8B030D-6E8A-4147-A177-3AD203B41FA5}">
                      <a16:colId xmlns:a16="http://schemas.microsoft.com/office/drawing/2014/main" val="2939818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580690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SocialHub - 2025-04-11 10:20:32</a:t>
                      </a:r>
                      <a:r>
                        <a:rPr kumimoji="0" lang="de-DE" sz="1000" b="0" i="0" u="none" strike="noStrike" kern="1200" cap="none" spc="0" normalizeH="0" baseline="0" noProof="0">
                          <a:ln>
                            <a:noFill/>
                          </a:ln>
                          <a:solidFill>
                            <a:prstClr val="black"/>
                          </a:solidFill>
                          <a:effectLst/>
                          <a:uLnTx/>
                          <a:uFillTx/>
                          <a:latin typeface="Calibri"/>
                          <a:ea typeface="+mn-ea"/>
                          <a:cs typeface="+mn-cs"/>
                        </a:rPr>
                        <a:t>
 Wenn Social Media Menschen sich im richtigen Leben treffen 👁️👄👁️
...dann treffen viele Smartphones aufeinander 😂
Aber es ist auch so viele wundervolle Menschen! Durch die sich Social Media dann endlich mal wieder so richtig social anfühlt 💛
Und ohne die lieben Menschen aus unserer SocialHub Community wäre das nie möglich!
Dickes Danke ans phaeno Wolfsburg für die Location und die private Führung, sowie ans Wolfsburg Convention Bureau für die Orga und an all die tollen Referent*innen, die uns Insights geliefert haben! 
Das Quiz war auch mega 😍
Jetzt sind wir um einen Funfact reicher. Was glaubt ihr, ist das meistverkaufte Produkt von VW? Spoiler: Es ist kein Auto. Ratet mal, was sein könnte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https://quintly-eu-image-storage.s3.amazonaws.com/acb7d22099d679f6e78aa03c51a7381d/4c704093078aad256c8eb958c703ec9b.jpg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11.04.2025 10:38:17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549973405"/>
                  </a:ext>
                </a:extLst>
              </a:tr>
            </a:tbl>
          </a:graphicData>
        </a:graphic>
      </p:graphicFrame>
      <p:sp>
        <p:nvSpPr>
          <p:cNvPr id="4" name="Text Placeholder 3">
            <a:extLst>
              <a:ext uri="{FF2B5EF4-FFF2-40B4-BE49-F238E27FC236}">
                <a16:creationId xmlns:a16="http://schemas.microsoft.com/office/drawing/2014/main" id="{3BD3D46A-C4E2-4BB1-84D7-7C81DDC0CA08}"/>
              </a:ext>
            </a:extLst>
          </p:cNvPr>
          <p:cNvSpPr>
            <a:spLocks noGrp="1"/>
          </p:cNvSpPr>
          <p:nvPr>
            <p:ph type="body" sz="quarter" idx="14"/>
          </p:nvPr>
        </p:nvSpPr>
        <p:spPr/>
        <p:txBody>
          <a:bodyPr/>
          <a:lstStyle/>
          <a:p>
            <a:r>
              <a:rPr lang="en-US"/>
              <a:t>16.03.2025 - 14.04.2025</a:t>
            </a:r>
          </a:p>
        </p:txBody>
      </p:sp>
    </p:spTree>
    <p:extLst>
      <p:ext uri="{BB962C8B-B14F-4D97-AF65-F5344CB8AC3E}">
        <p14:creationId xmlns:p14="http://schemas.microsoft.com/office/powerpoint/2010/main" val="1645500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5C5B4-1AAB-44D4-AE8D-C5E78E90C3B6}"/>
              </a:ext>
            </a:extLst>
          </p:cNvPr>
          <p:cNvSpPr>
            <a:spLocks noGrp="1"/>
          </p:cNvSpPr>
          <p:nvPr>
            <p:ph type="title"/>
          </p:nvPr>
        </p:nvSpPr>
        <p:spPr/>
        <p:txBody>
          <a:bodyPr/>
          <a:lstStyle/>
          <a:p>
            <a:r>
              <a:rPr lang="en-US"/>
              <a:t>Facebook Own Posts Table | All profiles - 5 of 23</a:t>
            </a:r>
          </a:p>
        </p:txBody>
      </p:sp>
      <p:graphicFrame>
        <p:nvGraphicFramePr>
          <p:cNvPr id="5" name="Table Placeholder 4">
            <a:extLst>
              <a:ext uri="{FF2B5EF4-FFF2-40B4-BE49-F238E27FC236}">
                <a16:creationId xmlns:a16="http://schemas.microsoft.com/office/drawing/2014/main" id="{2894783A-D5A2-41AE-A3C7-C2C721A7904E}"/>
              </a:ext>
            </a:extLst>
          </p:cNvPr>
          <p:cNvGraphicFramePr>
            <a:graphicFrameLocks noGrp="1"/>
          </p:cNvGraphicFramePr>
          <p:nvPr>
            <p:ph type="tbl" sz="quarter" idx="13"/>
            <p:extLst>
              <p:ext uri="{D42A27DB-BD31-4B8C-83A1-F6EECF244321}">
                <p14:modId xmlns:p14="http://schemas.microsoft.com/office/powerpoint/2010/main" val="465644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540873364"/>
                    </a:ext>
                  </a:extLst>
                </a:gridCol>
                <a:gridCol w="1316735">
                  <a:extLst>
                    <a:ext uri="{9D8B030D-6E8A-4147-A177-3AD203B41FA5}">
                      <a16:colId xmlns:a16="http://schemas.microsoft.com/office/drawing/2014/main" val="2241092158"/>
                    </a:ext>
                  </a:extLst>
                </a:gridCol>
                <a:gridCol w="905256">
                  <a:extLst>
                    <a:ext uri="{9D8B030D-6E8A-4147-A177-3AD203B41FA5}">
                      <a16:colId xmlns:a16="http://schemas.microsoft.com/office/drawing/2014/main" val="324905692"/>
                    </a:ext>
                  </a:extLst>
                </a:gridCol>
                <a:gridCol w="411480">
                  <a:extLst>
                    <a:ext uri="{9D8B030D-6E8A-4147-A177-3AD203B41FA5}">
                      <a16:colId xmlns:a16="http://schemas.microsoft.com/office/drawing/2014/main" val="1073910886"/>
                    </a:ext>
                  </a:extLst>
                </a:gridCol>
                <a:gridCol w="411480">
                  <a:extLst>
                    <a:ext uri="{9D8B030D-6E8A-4147-A177-3AD203B41FA5}">
                      <a16:colId xmlns:a16="http://schemas.microsoft.com/office/drawing/2014/main" val="258592659"/>
                    </a:ext>
                  </a:extLst>
                </a:gridCol>
                <a:gridCol w="411480">
                  <a:extLst>
                    <a:ext uri="{9D8B030D-6E8A-4147-A177-3AD203B41FA5}">
                      <a16:colId xmlns:a16="http://schemas.microsoft.com/office/drawing/2014/main" val="1438881916"/>
                    </a:ext>
                  </a:extLst>
                </a:gridCol>
                <a:gridCol w="411480">
                  <a:extLst>
                    <a:ext uri="{9D8B030D-6E8A-4147-A177-3AD203B41FA5}">
                      <a16:colId xmlns:a16="http://schemas.microsoft.com/office/drawing/2014/main" val="4013824758"/>
                    </a:ext>
                  </a:extLst>
                </a:gridCol>
                <a:gridCol w="411480">
                  <a:extLst>
                    <a:ext uri="{9D8B030D-6E8A-4147-A177-3AD203B41FA5}">
                      <a16:colId xmlns:a16="http://schemas.microsoft.com/office/drawing/2014/main" val="1916172765"/>
                    </a:ext>
                  </a:extLst>
                </a:gridCol>
                <a:gridCol w="411480">
                  <a:extLst>
                    <a:ext uri="{9D8B030D-6E8A-4147-A177-3AD203B41FA5}">
                      <a16:colId xmlns:a16="http://schemas.microsoft.com/office/drawing/2014/main" val="2617099263"/>
                    </a:ext>
                  </a:extLst>
                </a:gridCol>
                <a:gridCol w="411480">
                  <a:extLst>
                    <a:ext uri="{9D8B030D-6E8A-4147-A177-3AD203B41FA5}">
                      <a16:colId xmlns:a16="http://schemas.microsoft.com/office/drawing/2014/main" val="3056172358"/>
                    </a:ext>
                  </a:extLst>
                </a:gridCol>
                <a:gridCol w="411480">
                  <a:extLst>
                    <a:ext uri="{9D8B030D-6E8A-4147-A177-3AD203B41FA5}">
                      <a16:colId xmlns:a16="http://schemas.microsoft.com/office/drawing/2014/main" val="1742143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66407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SocialHub - 2025-04-10 12:07:31</a:t>
                      </a:r>
                      <a:r>
                        <a:rPr kumimoji="0" lang="en-US" sz="1000" b="0" i="0" u="none" strike="noStrike" kern="1200" cap="none" spc="0" normalizeH="0" baseline="0" noProof="0">
                          <a:ln>
                            <a:noFill/>
                          </a:ln>
                          <a:solidFill>
                            <a:prstClr val="black"/>
                          </a:solidFill>
                          <a:effectLst/>
                          <a:uLnTx/>
                          <a:uFillTx/>
                          <a:latin typeface="Calibri"/>
                          <a:ea typeface="+mn-ea"/>
                          <a:cs typeface="+mn-cs"/>
                        </a:rPr>
                        <a:t>
 "Was TikTok kann, können wir schon lang 😏" - Insta immer 😩
Ein kleiner Reminder, welche Features sich Insta bei anderen Plattformen abgeguckt hat:
-Stories (Snapchat)
-Close Friends Stories (auch Snapchat)
-Reels (TikToks)
-Broadcast Channels (Telegram)
-IGTV (YouTube)
-2x Playback Speed (TikTok)
-Repost Funktion (TikTok
-Stitch &amp; Remix (TikTok)
Kann man bei Instagram überhaupt noch vom Innovator sprechen oder wird sich alles gemopst, was bei 5 nicht auf'm Baum ist?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https://quintly-eu-image-storage.s3.amazonaws.com/acb7d22099d679f6e78aa03c51a7381d/812d2543dd086af9f3cedeb17146c28e.jpg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10.04.2025 16:38:00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201616912"/>
                  </a:ext>
                </a:extLst>
              </a:tr>
            </a:tbl>
          </a:graphicData>
        </a:graphic>
      </p:graphicFrame>
      <p:sp>
        <p:nvSpPr>
          <p:cNvPr id="4" name="Text Placeholder 3">
            <a:extLst>
              <a:ext uri="{FF2B5EF4-FFF2-40B4-BE49-F238E27FC236}">
                <a16:creationId xmlns:a16="http://schemas.microsoft.com/office/drawing/2014/main" id="{B56C49AE-271B-4F7E-800A-DB7AF6BB27A7}"/>
              </a:ext>
            </a:extLst>
          </p:cNvPr>
          <p:cNvSpPr>
            <a:spLocks noGrp="1"/>
          </p:cNvSpPr>
          <p:nvPr>
            <p:ph type="body" sz="quarter" idx="14"/>
          </p:nvPr>
        </p:nvSpPr>
        <p:spPr/>
        <p:txBody>
          <a:bodyPr/>
          <a:lstStyle/>
          <a:p>
            <a:r>
              <a:rPr lang="en-US"/>
              <a:t>16.03.2025 - 14.04.2025</a:t>
            </a:r>
          </a:p>
        </p:txBody>
      </p:sp>
    </p:spTree>
    <p:extLst>
      <p:ext uri="{BB962C8B-B14F-4D97-AF65-F5344CB8AC3E}">
        <p14:creationId xmlns:p14="http://schemas.microsoft.com/office/powerpoint/2010/main" val="41902304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97637-3172-4ADA-BB65-3560E8D9073A}"/>
              </a:ext>
            </a:extLst>
          </p:cNvPr>
          <p:cNvSpPr>
            <a:spLocks noGrp="1"/>
          </p:cNvSpPr>
          <p:nvPr>
            <p:ph type="title"/>
          </p:nvPr>
        </p:nvSpPr>
        <p:spPr/>
        <p:txBody>
          <a:bodyPr/>
          <a:lstStyle/>
          <a:p>
            <a:r>
              <a:rPr lang="en-US"/>
              <a:t>Facebook Own Posts Table | All profiles - 6 of 23</a:t>
            </a:r>
          </a:p>
        </p:txBody>
      </p:sp>
      <p:graphicFrame>
        <p:nvGraphicFramePr>
          <p:cNvPr id="5" name="Table Placeholder 4">
            <a:extLst>
              <a:ext uri="{FF2B5EF4-FFF2-40B4-BE49-F238E27FC236}">
                <a16:creationId xmlns:a16="http://schemas.microsoft.com/office/drawing/2014/main" id="{5D641536-77A8-4A6C-AFB3-C0E78FBE6D3D}"/>
              </a:ext>
            </a:extLst>
          </p:cNvPr>
          <p:cNvGraphicFramePr>
            <a:graphicFrameLocks noGrp="1"/>
          </p:cNvGraphicFramePr>
          <p:nvPr>
            <p:ph type="tbl" sz="quarter" idx="13"/>
            <p:extLst>
              <p:ext uri="{D42A27DB-BD31-4B8C-83A1-F6EECF244321}">
                <p14:modId xmlns:p14="http://schemas.microsoft.com/office/powerpoint/2010/main" val="3086422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39372954"/>
                    </a:ext>
                  </a:extLst>
                </a:gridCol>
                <a:gridCol w="1316735">
                  <a:extLst>
                    <a:ext uri="{9D8B030D-6E8A-4147-A177-3AD203B41FA5}">
                      <a16:colId xmlns:a16="http://schemas.microsoft.com/office/drawing/2014/main" val="998892213"/>
                    </a:ext>
                  </a:extLst>
                </a:gridCol>
                <a:gridCol w="905256">
                  <a:extLst>
                    <a:ext uri="{9D8B030D-6E8A-4147-A177-3AD203B41FA5}">
                      <a16:colId xmlns:a16="http://schemas.microsoft.com/office/drawing/2014/main" val="4116967808"/>
                    </a:ext>
                  </a:extLst>
                </a:gridCol>
                <a:gridCol w="411480">
                  <a:extLst>
                    <a:ext uri="{9D8B030D-6E8A-4147-A177-3AD203B41FA5}">
                      <a16:colId xmlns:a16="http://schemas.microsoft.com/office/drawing/2014/main" val="3649464600"/>
                    </a:ext>
                  </a:extLst>
                </a:gridCol>
                <a:gridCol w="411480">
                  <a:extLst>
                    <a:ext uri="{9D8B030D-6E8A-4147-A177-3AD203B41FA5}">
                      <a16:colId xmlns:a16="http://schemas.microsoft.com/office/drawing/2014/main" val="3347043175"/>
                    </a:ext>
                  </a:extLst>
                </a:gridCol>
                <a:gridCol w="411480">
                  <a:extLst>
                    <a:ext uri="{9D8B030D-6E8A-4147-A177-3AD203B41FA5}">
                      <a16:colId xmlns:a16="http://schemas.microsoft.com/office/drawing/2014/main" val="516450814"/>
                    </a:ext>
                  </a:extLst>
                </a:gridCol>
                <a:gridCol w="411480">
                  <a:extLst>
                    <a:ext uri="{9D8B030D-6E8A-4147-A177-3AD203B41FA5}">
                      <a16:colId xmlns:a16="http://schemas.microsoft.com/office/drawing/2014/main" val="1763171814"/>
                    </a:ext>
                  </a:extLst>
                </a:gridCol>
                <a:gridCol w="411480">
                  <a:extLst>
                    <a:ext uri="{9D8B030D-6E8A-4147-A177-3AD203B41FA5}">
                      <a16:colId xmlns:a16="http://schemas.microsoft.com/office/drawing/2014/main" val="787743884"/>
                    </a:ext>
                  </a:extLst>
                </a:gridCol>
                <a:gridCol w="411480">
                  <a:extLst>
                    <a:ext uri="{9D8B030D-6E8A-4147-A177-3AD203B41FA5}">
                      <a16:colId xmlns:a16="http://schemas.microsoft.com/office/drawing/2014/main" val="981281803"/>
                    </a:ext>
                  </a:extLst>
                </a:gridCol>
                <a:gridCol w="411480">
                  <a:extLst>
                    <a:ext uri="{9D8B030D-6E8A-4147-A177-3AD203B41FA5}">
                      <a16:colId xmlns:a16="http://schemas.microsoft.com/office/drawing/2014/main" val="2404621842"/>
                    </a:ext>
                  </a:extLst>
                </a:gridCol>
                <a:gridCol w="411480">
                  <a:extLst>
                    <a:ext uri="{9D8B030D-6E8A-4147-A177-3AD203B41FA5}">
                      <a16:colId xmlns:a16="http://schemas.microsoft.com/office/drawing/2014/main" val="281878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89193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Swat.io - 2025-04-10 09:00:22</a:t>
                      </a:r>
                      <a:r>
                        <a:rPr kumimoji="0" lang="en-US" sz="1000" b="0" i="0" u="none" strike="noStrike" kern="1200" cap="none" spc="0" normalizeH="0" baseline="0" noProof="0">
                          <a:ln>
                            <a:noFill/>
                          </a:ln>
                          <a:solidFill>
                            <a:prstClr val="black"/>
                          </a:solidFill>
                          <a:effectLst/>
                          <a:uLnTx/>
                          <a:uFillTx/>
                          <a:latin typeface="Calibri"/>
                          <a:ea typeface="+mn-ea"/>
                          <a:cs typeface="+mn-cs"/>
                        </a:rPr>
                        <a:t>
 🤖 AI &amp; Social Media – The Future is Now!
AI is no longer a “nice to have” in social media management, it’s a must-have! 🚀In 2023, just over 50% of marketers used AI. Now? A whopping 87% are leveraging AI to streamline their workflows.
AI is transforming the way we work. But how do professionals really feel about it? Swipe through to find out!
📖 Get the full insights in our Social Media Report 2025: https://swat.io/de/ebooks/social-media-report/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https://quintly-eu-image-storage.s3.amazonaws.com/bcbcfc6d07085efaefd346f1af94155a/76a9cf6b7ca26295ac13d8c8591cdecf.jpg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10.04.2025 11:23:35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534315017"/>
                  </a:ext>
                </a:extLst>
              </a:tr>
            </a:tbl>
          </a:graphicData>
        </a:graphic>
      </p:graphicFrame>
      <p:sp>
        <p:nvSpPr>
          <p:cNvPr id="4" name="Text Placeholder 3">
            <a:extLst>
              <a:ext uri="{FF2B5EF4-FFF2-40B4-BE49-F238E27FC236}">
                <a16:creationId xmlns:a16="http://schemas.microsoft.com/office/drawing/2014/main" id="{85FA694C-50EB-47D6-A1F7-B839724B5824}"/>
              </a:ext>
            </a:extLst>
          </p:cNvPr>
          <p:cNvSpPr>
            <a:spLocks noGrp="1"/>
          </p:cNvSpPr>
          <p:nvPr>
            <p:ph type="body" sz="quarter" idx="14"/>
          </p:nvPr>
        </p:nvSpPr>
        <p:spPr/>
        <p:txBody>
          <a:bodyPr/>
          <a:lstStyle/>
          <a:p>
            <a:r>
              <a:rPr lang="en-US"/>
              <a:t>16.03.2025 - 14.04.2025</a:t>
            </a:r>
          </a:p>
        </p:txBody>
      </p:sp>
    </p:spTree>
    <p:extLst>
      <p:ext uri="{BB962C8B-B14F-4D97-AF65-F5344CB8AC3E}">
        <p14:creationId xmlns:p14="http://schemas.microsoft.com/office/powerpoint/2010/main" val="41482730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85927-6FE5-4BF2-86BE-565B86FE5B31}"/>
              </a:ext>
            </a:extLst>
          </p:cNvPr>
          <p:cNvSpPr>
            <a:spLocks noGrp="1"/>
          </p:cNvSpPr>
          <p:nvPr>
            <p:ph type="title"/>
          </p:nvPr>
        </p:nvSpPr>
        <p:spPr/>
        <p:txBody>
          <a:bodyPr/>
          <a:lstStyle/>
          <a:p>
            <a:r>
              <a:rPr lang="en-US"/>
              <a:t>Facebook Own Posts Table | All profiles - 7 of 23</a:t>
            </a:r>
          </a:p>
        </p:txBody>
      </p:sp>
      <p:graphicFrame>
        <p:nvGraphicFramePr>
          <p:cNvPr id="5" name="Table Placeholder 4">
            <a:extLst>
              <a:ext uri="{FF2B5EF4-FFF2-40B4-BE49-F238E27FC236}">
                <a16:creationId xmlns:a16="http://schemas.microsoft.com/office/drawing/2014/main" id="{32456B5A-CA27-4759-9AC8-D5AC2869059A}"/>
              </a:ext>
            </a:extLst>
          </p:cNvPr>
          <p:cNvGraphicFramePr>
            <a:graphicFrameLocks noGrp="1"/>
          </p:cNvGraphicFramePr>
          <p:nvPr>
            <p:ph type="tbl" sz="quarter" idx="13"/>
            <p:extLst>
              <p:ext uri="{D42A27DB-BD31-4B8C-83A1-F6EECF244321}">
                <p14:modId xmlns:p14="http://schemas.microsoft.com/office/powerpoint/2010/main" val="3099112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706822942"/>
                    </a:ext>
                  </a:extLst>
                </a:gridCol>
                <a:gridCol w="1316735">
                  <a:extLst>
                    <a:ext uri="{9D8B030D-6E8A-4147-A177-3AD203B41FA5}">
                      <a16:colId xmlns:a16="http://schemas.microsoft.com/office/drawing/2014/main" val="2802520058"/>
                    </a:ext>
                  </a:extLst>
                </a:gridCol>
                <a:gridCol w="905256">
                  <a:extLst>
                    <a:ext uri="{9D8B030D-6E8A-4147-A177-3AD203B41FA5}">
                      <a16:colId xmlns:a16="http://schemas.microsoft.com/office/drawing/2014/main" val="2889479377"/>
                    </a:ext>
                  </a:extLst>
                </a:gridCol>
                <a:gridCol w="411480">
                  <a:extLst>
                    <a:ext uri="{9D8B030D-6E8A-4147-A177-3AD203B41FA5}">
                      <a16:colId xmlns:a16="http://schemas.microsoft.com/office/drawing/2014/main" val="738045581"/>
                    </a:ext>
                  </a:extLst>
                </a:gridCol>
                <a:gridCol w="411480">
                  <a:extLst>
                    <a:ext uri="{9D8B030D-6E8A-4147-A177-3AD203B41FA5}">
                      <a16:colId xmlns:a16="http://schemas.microsoft.com/office/drawing/2014/main" val="3212751936"/>
                    </a:ext>
                  </a:extLst>
                </a:gridCol>
                <a:gridCol w="411480">
                  <a:extLst>
                    <a:ext uri="{9D8B030D-6E8A-4147-A177-3AD203B41FA5}">
                      <a16:colId xmlns:a16="http://schemas.microsoft.com/office/drawing/2014/main" val="2503144794"/>
                    </a:ext>
                  </a:extLst>
                </a:gridCol>
                <a:gridCol w="411480">
                  <a:extLst>
                    <a:ext uri="{9D8B030D-6E8A-4147-A177-3AD203B41FA5}">
                      <a16:colId xmlns:a16="http://schemas.microsoft.com/office/drawing/2014/main" val="4065827827"/>
                    </a:ext>
                  </a:extLst>
                </a:gridCol>
                <a:gridCol w="411480">
                  <a:extLst>
                    <a:ext uri="{9D8B030D-6E8A-4147-A177-3AD203B41FA5}">
                      <a16:colId xmlns:a16="http://schemas.microsoft.com/office/drawing/2014/main" val="1886033863"/>
                    </a:ext>
                  </a:extLst>
                </a:gridCol>
                <a:gridCol w="411480">
                  <a:extLst>
                    <a:ext uri="{9D8B030D-6E8A-4147-A177-3AD203B41FA5}">
                      <a16:colId xmlns:a16="http://schemas.microsoft.com/office/drawing/2014/main" val="3660397415"/>
                    </a:ext>
                  </a:extLst>
                </a:gridCol>
                <a:gridCol w="411480">
                  <a:extLst>
                    <a:ext uri="{9D8B030D-6E8A-4147-A177-3AD203B41FA5}">
                      <a16:colId xmlns:a16="http://schemas.microsoft.com/office/drawing/2014/main" val="2191676868"/>
                    </a:ext>
                  </a:extLst>
                </a:gridCol>
                <a:gridCol w="411480">
                  <a:extLst>
                    <a:ext uri="{9D8B030D-6E8A-4147-A177-3AD203B41FA5}">
                      <a16:colId xmlns:a16="http://schemas.microsoft.com/office/drawing/2014/main" val="2436615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618833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facelift - 2025-04-09 11:00:17</a:t>
                      </a:r>
                      <a:r>
                        <a:rPr kumimoji="0" lang="en-US" sz="1000" b="0" i="0" u="none" strike="noStrike" kern="1200" cap="none" spc="0" normalizeH="0" baseline="0" noProof="0">
                          <a:ln>
                            <a:noFill/>
                          </a:ln>
                          <a:solidFill>
                            <a:prstClr val="black"/>
                          </a:solidFill>
                          <a:effectLst/>
                          <a:uLnTx/>
                          <a:uFillTx/>
                          <a:latin typeface="Calibri"/>
                          <a:ea typeface="+mn-ea"/>
                          <a:cs typeface="+mn-cs"/>
                        </a:rPr>
                        <a:t>
 Every social media platform has its own niche.
Every audience has its own behaviour.
Every algorithm has its own rules.
What counts now:
Social media management, i.e. managing individual platforms, is no longer enough! 
A strategy with content tailored to each platform is required.
You need social media orchestration, a coordinated strategy across all platforms.
- Content that fits the platform + target group 
- Algorithms that are understood &amp; utilised 
- Real-time reactions in all languages &amp; contexts 
- Commerce that fits directly into the feed 
If you want to stand out today, you don't have to be louder.
But more precise. Exactly where your message needs to be strategically orchestrated!
Origin to Orchestration: https://fcld.ly/origin-to-orchestration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https://quintly-eu-image-storage.s3.amazonaws.com/11260c1de9d4e52a0c73cd0d7f043150/eddec143f0ee695d0db216ddcb340e51.jpg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09.04.2025 17:55:59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785706353"/>
                  </a:ext>
                </a:extLst>
              </a:tr>
            </a:tbl>
          </a:graphicData>
        </a:graphic>
      </p:graphicFrame>
      <p:sp>
        <p:nvSpPr>
          <p:cNvPr id="4" name="Text Placeholder 3">
            <a:extLst>
              <a:ext uri="{FF2B5EF4-FFF2-40B4-BE49-F238E27FC236}">
                <a16:creationId xmlns:a16="http://schemas.microsoft.com/office/drawing/2014/main" id="{1B39E4F6-66DA-454C-963F-40B8899334C4}"/>
              </a:ext>
            </a:extLst>
          </p:cNvPr>
          <p:cNvSpPr>
            <a:spLocks noGrp="1"/>
          </p:cNvSpPr>
          <p:nvPr>
            <p:ph type="body" sz="quarter" idx="14"/>
          </p:nvPr>
        </p:nvSpPr>
        <p:spPr/>
        <p:txBody>
          <a:bodyPr/>
          <a:lstStyle/>
          <a:p>
            <a:r>
              <a:rPr lang="en-US"/>
              <a:t>16.03.2025 - 14.04.2025</a:t>
            </a:r>
          </a:p>
        </p:txBody>
      </p:sp>
    </p:spTree>
    <p:extLst>
      <p:ext uri="{BB962C8B-B14F-4D97-AF65-F5344CB8AC3E}">
        <p14:creationId xmlns:p14="http://schemas.microsoft.com/office/powerpoint/2010/main" val="39789229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D9AAD-F950-4195-984E-45AE03926B3E}"/>
              </a:ext>
            </a:extLst>
          </p:cNvPr>
          <p:cNvSpPr>
            <a:spLocks noGrp="1"/>
          </p:cNvSpPr>
          <p:nvPr>
            <p:ph type="title"/>
          </p:nvPr>
        </p:nvSpPr>
        <p:spPr/>
        <p:txBody>
          <a:bodyPr/>
          <a:lstStyle/>
          <a:p>
            <a:r>
              <a:rPr lang="en-US"/>
              <a:t>Facebook Own Posts Table | All profiles - 8 of 23</a:t>
            </a:r>
          </a:p>
        </p:txBody>
      </p:sp>
      <p:graphicFrame>
        <p:nvGraphicFramePr>
          <p:cNvPr id="5" name="Table Placeholder 4">
            <a:extLst>
              <a:ext uri="{FF2B5EF4-FFF2-40B4-BE49-F238E27FC236}">
                <a16:creationId xmlns:a16="http://schemas.microsoft.com/office/drawing/2014/main" id="{C4668C3D-F897-4094-83AF-B394E9EFC31B}"/>
              </a:ext>
            </a:extLst>
          </p:cNvPr>
          <p:cNvGraphicFramePr>
            <a:graphicFrameLocks noGrp="1"/>
          </p:cNvGraphicFramePr>
          <p:nvPr>
            <p:ph type="tbl" sz="quarter" idx="13"/>
            <p:extLst>
              <p:ext uri="{D42A27DB-BD31-4B8C-83A1-F6EECF244321}">
                <p14:modId xmlns:p14="http://schemas.microsoft.com/office/powerpoint/2010/main" val="1506188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60466821"/>
                    </a:ext>
                  </a:extLst>
                </a:gridCol>
                <a:gridCol w="1316735">
                  <a:extLst>
                    <a:ext uri="{9D8B030D-6E8A-4147-A177-3AD203B41FA5}">
                      <a16:colId xmlns:a16="http://schemas.microsoft.com/office/drawing/2014/main" val="1183484258"/>
                    </a:ext>
                  </a:extLst>
                </a:gridCol>
                <a:gridCol w="905256">
                  <a:extLst>
                    <a:ext uri="{9D8B030D-6E8A-4147-A177-3AD203B41FA5}">
                      <a16:colId xmlns:a16="http://schemas.microsoft.com/office/drawing/2014/main" val="3514821046"/>
                    </a:ext>
                  </a:extLst>
                </a:gridCol>
                <a:gridCol w="411480">
                  <a:extLst>
                    <a:ext uri="{9D8B030D-6E8A-4147-A177-3AD203B41FA5}">
                      <a16:colId xmlns:a16="http://schemas.microsoft.com/office/drawing/2014/main" val="2888538489"/>
                    </a:ext>
                  </a:extLst>
                </a:gridCol>
                <a:gridCol w="411480">
                  <a:extLst>
                    <a:ext uri="{9D8B030D-6E8A-4147-A177-3AD203B41FA5}">
                      <a16:colId xmlns:a16="http://schemas.microsoft.com/office/drawing/2014/main" val="1319153730"/>
                    </a:ext>
                  </a:extLst>
                </a:gridCol>
                <a:gridCol w="411480">
                  <a:extLst>
                    <a:ext uri="{9D8B030D-6E8A-4147-A177-3AD203B41FA5}">
                      <a16:colId xmlns:a16="http://schemas.microsoft.com/office/drawing/2014/main" val="109814573"/>
                    </a:ext>
                  </a:extLst>
                </a:gridCol>
                <a:gridCol w="411480">
                  <a:extLst>
                    <a:ext uri="{9D8B030D-6E8A-4147-A177-3AD203B41FA5}">
                      <a16:colId xmlns:a16="http://schemas.microsoft.com/office/drawing/2014/main" val="650632280"/>
                    </a:ext>
                  </a:extLst>
                </a:gridCol>
                <a:gridCol w="411480">
                  <a:extLst>
                    <a:ext uri="{9D8B030D-6E8A-4147-A177-3AD203B41FA5}">
                      <a16:colId xmlns:a16="http://schemas.microsoft.com/office/drawing/2014/main" val="464165117"/>
                    </a:ext>
                  </a:extLst>
                </a:gridCol>
                <a:gridCol w="411480">
                  <a:extLst>
                    <a:ext uri="{9D8B030D-6E8A-4147-A177-3AD203B41FA5}">
                      <a16:colId xmlns:a16="http://schemas.microsoft.com/office/drawing/2014/main" val="3918081717"/>
                    </a:ext>
                  </a:extLst>
                </a:gridCol>
                <a:gridCol w="411480">
                  <a:extLst>
                    <a:ext uri="{9D8B030D-6E8A-4147-A177-3AD203B41FA5}">
                      <a16:colId xmlns:a16="http://schemas.microsoft.com/office/drawing/2014/main" val="1551623920"/>
                    </a:ext>
                  </a:extLst>
                </a:gridCol>
                <a:gridCol w="411480">
                  <a:extLst>
                    <a:ext uri="{9D8B030D-6E8A-4147-A177-3AD203B41FA5}">
                      <a16:colId xmlns:a16="http://schemas.microsoft.com/office/drawing/2014/main" val="2102823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1534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Agorapulse - 2025-04-09 10:29:17</a:t>
                      </a:r>
                      <a:r>
                        <a:rPr kumimoji="0" lang="en-US" sz="1000" b="0" i="0" u="none" strike="noStrike" kern="1200" cap="none" spc="0" normalizeH="0" baseline="0" noProof="0">
                          <a:ln>
                            <a:noFill/>
                          </a:ln>
                          <a:solidFill>
                            <a:prstClr val="black"/>
                          </a:solidFill>
                          <a:effectLst/>
                          <a:uLnTx/>
                          <a:uFillTx/>
                          <a:latin typeface="Calibri"/>
                          <a:ea typeface="+mn-ea"/>
                          <a:cs typeface="+mn-cs"/>
                        </a:rPr>
                        <a:t>
 Bleiben Sie auf dem Laufenden! Folgen Sie unserer globalen Facebook-Seite 📲
Diese Seite wird nicht mehr aktualisiert, aber keine Sorge! Auf unserer globalen Facebook-Seite finden Sie weiterhin die neuesten Social-Media-
Trends, spannende Einblicke und alle neuen Funktionen von Agorapulse.
Warum folgen?�
👉 Aktuelle Trends und Insights aus der Social-Media-Welt.�
👉 Neue Agorapulse-Funktionen, die Ihr Social-Media-Management noch effizienter machen.�
👉 Eine globale Community von Social-Media-Managern.
📥 Haben Sie Fragen zu Ihrem Konto? Unser Support-Team hilft Ihnen gerne weiter! Kontaktieren Sie uns unter supportde@agorapulse.com.
📌Jetzt folgen: https://www.facebook.com/Agorapulse/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https://quintly-eu-image-storage.s3.amazonaws.com/5f1628ec23a204f2ecc88c7d09435192/bf399b4d9a688fbb7a03d6f8d24e45db.jpg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09.04.2025 16:13:16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083379793"/>
                  </a:ext>
                </a:extLst>
              </a:tr>
            </a:tbl>
          </a:graphicData>
        </a:graphic>
      </p:graphicFrame>
      <p:sp>
        <p:nvSpPr>
          <p:cNvPr id="4" name="Text Placeholder 3">
            <a:extLst>
              <a:ext uri="{FF2B5EF4-FFF2-40B4-BE49-F238E27FC236}">
                <a16:creationId xmlns:a16="http://schemas.microsoft.com/office/drawing/2014/main" id="{5308E69C-5B01-4A6A-9348-A720AB7346C4}"/>
              </a:ext>
            </a:extLst>
          </p:cNvPr>
          <p:cNvSpPr>
            <a:spLocks noGrp="1"/>
          </p:cNvSpPr>
          <p:nvPr>
            <p:ph type="body" sz="quarter" idx="14"/>
          </p:nvPr>
        </p:nvSpPr>
        <p:spPr/>
        <p:txBody>
          <a:bodyPr/>
          <a:lstStyle/>
          <a:p>
            <a:r>
              <a:rPr lang="en-US"/>
              <a:t>16.03.2025 - 14.04.2025</a:t>
            </a:r>
          </a:p>
        </p:txBody>
      </p:sp>
    </p:spTree>
    <p:extLst>
      <p:ext uri="{BB962C8B-B14F-4D97-AF65-F5344CB8AC3E}">
        <p14:creationId xmlns:p14="http://schemas.microsoft.com/office/powerpoint/2010/main" val="34496461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AF096-6F00-4AA0-8918-1B722FBB3E6E}"/>
              </a:ext>
            </a:extLst>
          </p:cNvPr>
          <p:cNvSpPr>
            <a:spLocks noGrp="1"/>
          </p:cNvSpPr>
          <p:nvPr>
            <p:ph type="title"/>
          </p:nvPr>
        </p:nvSpPr>
        <p:spPr/>
        <p:txBody>
          <a:bodyPr/>
          <a:lstStyle/>
          <a:p>
            <a:r>
              <a:rPr lang="en-US"/>
              <a:t>Facebook Own Posts Table | All profiles - 9 of 23</a:t>
            </a:r>
          </a:p>
        </p:txBody>
      </p:sp>
      <p:graphicFrame>
        <p:nvGraphicFramePr>
          <p:cNvPr id="5" name="Table Placeholder 4">
            <a:extLst>
              <a:ext uri="{FF2B5EF4-FFF2-40B4-BE49-F238E27FC236}">
                <a16:creationId xmlns:a16="http://schemas.microsoft.com/office/drawing/2014/main" id="{67640A1E-459B-4C92-8060-9D3F46096805}"/>
              </a:ext>
            </a:extLst>
          </p:cNvPr>
          <p:cNvGraphicFramePr>
            <a:graphicFrameLocks noGrp="1"/>
          </p:cNvGraphicFramePr>
          <p:nvPr>
            <p:ph type="tbl" sz="quarter" idx="13"/>
            <p:extLst>
              <p:ext uri="{D42A27DB-BD31-4B8C-83A1-F6EECF244321}">
                <p14:modId xmlns:p14="http://schemas.microsoft.com/office/powerpoint/2010/main" val="3517121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376347845"/>
                    </a:ext>
                  </a:extLst>
                </a:gridCol>
                <a:gridCol w="1316735">
                  <a:extLst>
                    <a:ext uri="{9D8B030D-6E8A-4147-A177-3AD203B41FA5}">
                      <a16:colId xmlns:a16="http://schemas.microsoft.com/office/drawing/2014/main" val="2772184311"/>
                    </a:ext>
                  </a:extLst>
                </a:gridCol>
                <a:gridCol w="905256">
                  <a:extLst>
                    <a:ext uri="{9D8B030D-6E8A-4147-A177-3AD203B41FA5}">
                      <a16:colId xmlns:a16="http://schemas.microsoft.com/office/drawing/2014/main" val="1794379678"/>
                    </a:ext>
                  </a:extLst>
                </a:gridCol>
                <a:gridCol w="411480">
                  <a:extLst>
                    <a:ext uri="{9D8B030D-6E8A-4147-A177-3AD203B41FA5}">
                      <a16:colId xmlns:a16="http://schemas.microsoft.com/office/drawing/2014/main" val="4174225585"/>
                    </a:ext>
                  </a:extLst>
                </a:gridCol>
                <a:gridCol w="411480">
                  <a:extLst>
                    <a:ext uri="{9D8B030D-6E8A-4147-A177-3AD203B41FA5}">
                      <a16:colId xmlns:a16="http://schemas.microsoft.com/office/drawing/2014/main" val="2430119257"/>
                    </a:ext>
                  </a:extLst>
                </a:gridCol>
                <a:gridCol w="411480">
                  <a:extLst>
                    <a:ext uri="{9D8B030D-6E8A-4147-A177-3AD203B41FA5}">
                      <a16:colId xmlns:a16="http://schemas.microsoft.com/office/drawing/2014/main" val="724477431"/>
                    </a:ext>
                  </a:extLst>
                </a:gridCol>
                <a:gridCol w="411480">
                  <a:extLst>
                    <a:ext uri="{9D8B030D-6E8A-4147-A177-3AD203B41FA5}">
                      <a16:colId xmlns:a16="http://schemas.microsoft.com/office/drawing/2014/main" val="3361880767"/>
                    </a:ext>
                  </a:extLst>
                </a:gridCol>
                <a:gridCol w="411480">
                  <a:extLst>
                    <a:ext uri="{9D8B030D-6E8A-4147-A177-3AD203B41FA5}">
                      <a16:colId xmlns:a16="http://schemas.microsoft.com/office/drawing/2014/main" val="641260928"/>
                    </a:ext>
                  </a:extLst>
                </a:gridCol>
                <a:gridCol w="411480">
                  <a:extLst>
                    <a:ext uri="{9D8B030D-6E8A-4147-A177-3AD203B41FA5}">
                      <a16:colId xmlns:a16="http://schemas.microsoft.com/office/drawing/2014/main" val="4294405277"/>
                    </a:ext>
                  </a:extLst>
                </a:gridCol>
                <a:gridCol w="411480">
                  <a:extLst>
                    <a:ext uri="{9D8B030D-6E8A-4147-A177-3AD203B41FA5}">
                      <a16:colId xmlns:a16="http://schemas.microsoft.com/office/drawing/2014/main" val="2158073777"/>
                    </a:ext>
                  </a:extLst>
                </a:gridCol>
                <a:gridCol w="411480">
                  <a:extLst>
                    <a:ext uri="{9D8B030D-6E8A-4147-A177-3AD203B41FA5}">
                      <a16:colId xmlns:a16="http://schemas.microsoft.com/office/drawing/2014/main" val="1565610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4028508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Calibri"/>
                          <a:ea typeface="+mn-ea"/>
                          <a:cs typeface="+mn-cs"/>
                        </a:rPr>
                        <a:t>SocialHub - 2025-04-08 11:36:59</a:t>
                      </a:r>
                      <a:r>
                        <a:rPr kumimoji="0" lang="da-DK"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https://quintly-eu-image-storage.s3.amazonaws.com/acb7d22099d679f6e78aa03c51a7381d/3b6eddb94f4ef45d2f756d2a0551ab28.jpg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11.04.2025 16:37:36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305806639"/>
                  </a:ext>
                </a:extLst>
              </a:tr>
            </a:tbl>
          </a:graphicData>
        </a:graphic>
      </p:graphicFrame>
      <p:sp>
        <p:nvSpPr>
          <p:cNvPr id="4" name="Text Placeholder 3">
            <a:extLst>
              <a:ext uri="{FF2B5EF4-FFF2-40B4-BE49-F238E27FC236}">
                <a16:creationId xmlns:a16="http://schemas.microsoft.com/office/drawing/2014/main" id="{4FEC8ED7-D9C6-467F-B670-8937170B17B1}"/>
              </a:ext>
            </a:extLst>
          </p:cNvPr>
          <p:cNvSpPr>
            <a:spLocks noGrp="1"/>
          </p:cNvSpPr>
          <p:nvPr>
            <p:ph type="body" sz="quarter" idx="14"/>
          </p:nvPr>
        </p:nvSpPr>
        <p:spPr/>
        <p:txBody>
          <a:bodyPr/>
          <a:lstStyle/>
          <a:p>
            <a:r>
              <a:rPr lang="en-US"/>
              <a:t>16.03.2025 - 14.04.2025</a:t>
            </a:r>
          </a:p>
        </p:txBody>
      </p:sp>
    </p:spTree>
    <p:extLst>
      <p:ext uri="{BB962C8B-B14F-4D97-AF65-F5344CB8AC3E}">
        <p14:creationId xmlns:p14="http://schemas.microsoft.com/office/powerpoint/2010/main" val="16953959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5A013-FDFE-4196-BA8C-F9F03D39C91E}"/>
              </a:ext>
            </a:extLst>
          </p:cNvPr>
          <p:cNvSpPr>
            <a:spLocks noGrp="1"/>
          </p:cNvSpPr>
          <p:nvPr>
            <p:ph type="title"/>
          </p:nvPr>
        </p:nvSpPr>
        <p:spPr/>
        <p:txBody>
          <a:bodyPr/>
          <a:lstStyle/>
          <a:p>
            <a:r>
              <a:rPr lang="en-US"/>
              <a:t>Facebook Own Posts Table | All profiles - 10 of 23</a:t>
            </a:r>
          </a:p>
        </p:txBody>
      </p:sp>
      <p:graphicFrame>
        <p:nvGraphicFramePr>
          <p:cNvPr id="5" name="Table Placeholder 4">
            <a:extLst>
              <a:ext uri="{FF2B5EF4-FFF2-40B4-BE49-F238E27FC236}">
                <a16:creationId xmlns:a16="http://schemas.microsoft.com/office/drawing/2014/main" id="{00728ADD-6748-4B7E-8BBB-BB671D5EEB41}"/>
              </a:ext>
            </a:extLst>
          </p:cNvPr>
          <p:cNvGraphicFramePr>
            <a:graphicFrameLocks noGrp="1"/>
          </p:cNvGraphicFramePr>
          <p:nvPr>
            <p:ph type="tbl" sz="quarter" idx="13"/>
            <p:extLst>
              <p:ext uri="{D42A27DB-BD31-4B8C-83A1-F6EECF244321}">
                <p14:modId xmlns:p14="http://schemas.microsoft.com/office/powerpoint/2010/main" val="1145400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148128653"/>
                    </a:ext>
                  </a:extLst>
                </a:gridCol>
                <a:gridCol w="1316735">
                  <a:extLst>
                    <a:ext uri="{9D8B030D-6E8A-4147-A177-3AD203B41FA5}">
                      <a16:colId xmlns:a16="http://schemas.microsoft.com/office/drawing/2014/main" val="4069194193"/>
                    </a:ext>
                  </a:extLst>
                </a:gridCol>
                <a:gridCol w="905256">
                  <a:extLst>
                    <a:ext uri="{9D8B030D-6E8A-4147-A177-3AD203B41FA5}">
                      <a16:colId xmlns:a16="http://schemas.microsoft.com/office/drawing/2014/main" val="3910889108"/>
                    </a:ext>
                  </a:extLst>
                </a:gridCol>
                <a:gridCol w="411480">
                  <a:extLst>
                    <a:ext uri="{9D8B030D-6E8A-4147-A177-3AD203B41FA5}">
                      <a16:colId xmlns:a16="http://schemas.microsoft.com/office/drawing/2014/main" val="2906158634"/>
                    </a:ext>
                  </a:extLst>
                </a:gridCol>
                <a:gridCol w="411480">
                  <a:extLst>
                    <a:ext uri="{9D8B030D-6E8A-4147-A177-3AD203B41FA5}">
                      <a16:colId xmlns:a16="http://schemas.microsoft.com/office/drawing/2014/main" val="1211500341"/>
                    </a:ext>
                  </a:extLst>
                </a:gridCol>
                <a:gridCol w="411480">
                  <a:extLst>
                    <a:ext uri="{9D8B030D-6E8A-4147-A177-3AD203B41FA5}">
                      <a16:colId xmlns:a16="http://schemas.microsoft.com/office/drawing/2014/main" val="385618991"/>
                    </a:ext>
                  </a:extLst>
                </a:gridCol>
                <a:gridCol w="411480">
                  <a:extLst>
                    <a:ext uri="{9D8B030D-6E8A-4147-A177-3AD203B41FA5}">
                      <a16:colId xmlns:a16="http://schemas.microsoft.com/office/drawing/2014/main" val="2490201728"/>
                    </a:ext>
                  </a:extLst>
                </a:gridCol>
                <a:gridCol w="411480">
                  <a:extLst>
                    <a:ext uri="{9D8B030D-6E8A-4147-A177-3AD203B41FA5}">
                      <a16:colId xmlns:a16="http://schemas.microsoft.com/office/drawing/2014/main" val="3370698777"/>
                    </a:ext>
                  </a:extLst>
                </a:gridCol>
                <a:gridCol w="411480">
                  <a:extLst>
                    <a:ext uri="{9D8B030D-6E8A-4147-A177-3AD203B41FA5}">
                      <a16:colId xmlns:a16="http://schemas.microsoft.com/office/drawing/2014/main" val="18430375"/>
                    </a:ext>
                  </a:extLst>
                </a:gridCol>
                <a:gridCol w="411480">
                  <a:extLst>
                    <a:ext uri="{9D8B030D-6E8A-4147-A177-3AD203B41FA5}">
                      <a16:colId xmlns:a16="http://schemas.microsoft.com/office/drawing/2014/main" val="1777614224"/>
                    </a:ext>
                  </a:extLst>
                </a:gridCol>
                <a:gridCol w="411480">
                  <a:extLst>
                    <a:ext uri="{9D8B030D-6E8A-4147-A177-3AD203B41FA5}">
                      <a16:colId xmlns:a16="http://schemas.microsoft.com/office/drawing/2014/main" val="2166018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675963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Swat.io - 2025-04-08 09:00:49</a:t>
                      </a:r>
                      <a:r>
                        <a:rPr kumimoji="0" lang="en-US" sz="1000" b="0" i="0" u="none" strike="noStrike" kern="1200" cap="none" spc="0" normalizeH="0" baseline="0" noProof="0">
                          <a:ln>
                            <a:noFill/>
                          </a:ln>
                          <a:solidFill>
                            <a:prstClr val="black"/>
                          </a:solidFill>
                          <a:effectLst/>
                          <a:uLnTx/>
                          <a:uFillTx/>
                          <a:latin typeface="Calibri"/>
                          <a:ea typeface="+mn-ea"/>
                          <a:cs typeface="+mn-cs"/>
                        </a:rPr>
                        <a:t>
 No time to post on LinkedIn? You can still grow your reach. 🚀
Smart, well-placed comments can be just as powerful as original content - if you do them right. 💡
Swipe through to learn why LinkedIn comments are a hidden marketing gem.
Learn more in our blog post: https://swat.io/en/engage/linkedin-comments/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https://quintly-eu-image-storage.s3.amazonaws.com/bcbcfc6d07085efaefd346f1af94155a/d618734c5ae5754d414b2cf0f7758307.jpg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08.04.2025 11:14:11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32498917"/>
                  </a:ext>
                </a:extLst>
              </a:tr>
            </a:tbl>
          </a:graphicData>
        </a:graphic>
      </p:graphicFrame>
      <p:sp>
        <p:nvSpPr>
          <p:cNvPr id="4" name="Text Placeholder 3">
            <a:extLst>
              <a:ext uri="{FF2B5EF4-FFF2-40B4-BE49-F238E27FC236}">
                <a16:creationId xmlns:a16="http://schemas.microsoft.com/office/drawing/2014/main" id="{8884540C-6D33-4BFD-B311-B3E6C000527E}"/>
              </a:ext>
            </a:extLst>
          </p:cNvPr>
          <p:cNvSpPr>
            <a:spLocks noGrp="1"/>
          </p:cNvSpPr>
          <p:nvPr>
            <p:ph type="body" sz="quarter" idx="14"/>
          </p:nvPr>
        </p:nvSpPr>
        <p:spPr/>
        <p:txBody>
          <a:bodyPr/>
          <a:lstStyle/>
          <a:p>
            <a:r>
              <a:rPr lang="en-US"/>
              <a:t>16.03.2025 - 14.04.2025</a:t>
            </a:r>
          </a:p>
        </p:txBody>
      </p:sp>
    </p:spTree>
    <p:extLst>
      <p:ext uri="{BB962C8B-B14F-4D97-AF65-F5344CB8AC3E}">
        <p14:creationId xmlns:p14="http://schemas.microsoft.com/office/powerpoint/2010/main" val="21032260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E7003-FAE2-48A3-ADBC-81EA04617779}"/>
              </a:ext>
            </a:extLst>
          </p:cNvPr>
          <p:cNvSpPr>
            <a:spLocks noGrp="1"/>
          </p:cNvSpPr>
          <p:nvPr>
            <p:ph type="title"/>
          </p:nvPr>
        </p:nvSpPr>
        <p:spPr/>
        <p:txBody>
          <a:bodyPr/>
          <a:lstStyle/>
          <a:p>
            <a:r>
              <a:rPr lang="en-US"/>
              <a:t>Facebook Own Posts Table | All profiles - 11 of 23</a:t>
            </a:r>
          </a:p>
        </p:txBody>
      </p:sp>
      <p:graphicFrame>
        <p:nvGraphicFramePr>
          <p:cNvPr id="5" name="Table Placeholder 4">
            <a:extLst>
              <a:ext uri="{FF2B5EF4-FFF2-40B4-BE49-F238E27FC236}">
                <a16:creationId xmlns:a16="http://schemas.microsoft.com/office/drawing/2014/main" id="{C891A0DD-2362-4F27-B06E-484090F67F81}"/>
              </a:ext>
            </a:extLst>
          </p:cNvPr>
          <p:cNvGraphicFramePr>
            <a:graphicFrameLocks noGrp="1"/>
          </p:cNvGraphicFramePr>
          <p:nvPr>
            <p:ph type="tbl" sz="quarter" idx="13"/>
            <p:extLst>
              <p:ext uri="{D42A27DB-BD31-4B8C-83A1-F6EECF244321}">
                <p14:modId xmlns:p14="http://schemas.microsoft.com/office/powerpoint/2010/main" val="3952800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981171857"/>
                    </a:ext>
                  </a:extLst>
                </a:gridCol>
                <a:gridCol w="1316735">
                  <a:extLst>
                    <a:ext uri="{9D8B030D-6E8A-4147-A177-3AD203B41FA5}">
                      <a16:colId xmlns:a16="http://schemas.microsoft.com/office/drawing/2014/main" val="3604052906"/>
                    </a:ext>
                  </a:extLst>
                </a:gridCol>
                <a:gridCol w="905256">
                  <a:extLst>
                    <a:ext uri="{9D8B030D-6E8A-4147-A177-3AD203B41FA5}">
                      <a16:colId xmlns:a16="http://schemas.microsoft.com/office/drawing/2014/main" val="1755070149"/>
                    </a:ext>
                  </a:extLst>
                </a:gridCol>
                <a:gridCol w="411480">
                  <a:extLst>
                    <a:ext uri="{9D8B030D-6E8A-4147-A177-3AD203B41FA5}">
                      <a16:colId xmlns:a16="http://schemas.microsoft.com/office/drawing/2014/main" val="1758980227"/>
                    </a:ext>
                  </a:extLst>
                </a:gridCol>
                <a:gridCol w="411480">
                  <a:extLst>
                    <a:ext uri="{9D8B030D-6E8A-4147-A177-3AD203B41FA5}">
                      <a16:colId xmlns:a16="http://schemas.microsoft.com/office/drawing/2014/main" val="2580235517"/>
                    </a:ext>
                  </a:extLst>
                </a:gridCol>
                <a:gridCol w="411480">
                  <a:extLst>
                    <a:ext uri="{9D8B030D-6E8A-4147-A177-3AD203B41FA5}">
                      <a16:colId xmlns:a16="http://schemas.microsoft.com/office/drawing/2014/main" val="2259775709"/>
                    </a:ext>
                  </a:extLst>
                </a:gridCol>
                <a:gridCol w="411480">
                  <a:extLst>
                    <a:ext uri="{9D8B030D-6E8A-4147-A177-3AD203B41FA5}">
                      <a16:colId xmlns:a16="http://schemas.microsoft.com/office/drawing/2014/main" val="2549849040"/>
                    </a:ext>
                  </a:extLst>
                </a:gridCol>
                <a:gridCol w="411480">
                  <a:extLst>
                    <a:ext uri="{9D8B030D-6E8A-4147-A177-3AD203B41FA5}">
                      <a16:colId xmlns:a16="http://schemas.microsoft.com/office/drawing/2014/main" val="936005648"/>
                    </a:ext>
                  </a:extLst>
                </a:gridCol>
                <a:gridCol w="411480">
                  <a:extLst>
                    <a:ext uri="{9D8B030D-6E8A-4147-A177-3AD203B41FA5}">
                      <a16:colId xmlns:a16="http://schemas.microsoft.com/office/drawing/2014/main" val="674004832"/>
                    </a:ext>
                  </a:extLst>
                </a:gridCol>
                <a:gridCol w="411480">
                  <a:extLst>
                    <a:ext uri="{9D8B030D-6E8A-4147-A177-3AD203B41FA5}">
                      <a16:colId xmlns:a16="http://schemas.microsoft.com/office/drawing/2014/main" val="1528213240"/>
                    </a:ext>
                  </a:extLst>
                </a:gridCol>
                <a:gridCol w="411480">
                  <a:extLst>
                    <a:ext uri="{9D8B030D-6E8A-4147-A177-3AD203B41FA5}">
                      <a16:colId xmlns:a16="http://schemas.microsoft.com/office/drawing/2014/main" val="11265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29093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SocialHub - 2025-04-07 12:50:28</a:t>
                      </a:r>
                      <a:r>
                        <a:rPr kumimoji="0" lang="de-DE" sz="1000" b="0" i="0" u="none" strike="noStrike" kern="1200" cap="none" spc="0" normalizeH="0" baseline="0" noProof="0">
                          <a:ln>
                            <a:noFill/>
                          </a:ln>
                          <a:solidFill>
                            <a:prstClr val="black"/>
                          </a:solidFill>
                          <a:effectLst/>
                          <a:uLnTx/>
                          <a:uFillTx/>
                          <a:latin typeface="Calibri"/>
                          <a:ea typeface="+mn-ea"/>
                          <a:cs typeface="+mn-cs"/>
                        </a:rPr>
                        <a:t>
 Wir präsentieren: Der Teleprompter für Arme™
Manchmal reichen ein guter Block &amp; ein Stativ.
Dann kann man sich die Budgetdiskussion mit den Vorgesetzten gleich sparen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https://quintly-eu-image-storage.s3.amazonaws.com/acb7d22099d679f6e78aa03c51a7381d/3da24dd81dde53491d9b19352ff4cc38.jpg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07.04.2025 16:38:07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169994929"/>
                  </a:ext>
                </a:extLst>
              </a:tr>
            </a:tbl>
          </a:graphicData>
        </a:graphic>
      </p:graphicFrame>
      <p:sp>
        <p:nvSpPr>
          <p:cNvPr id="4" name="Text Placeholder 3">
            <a:extLst>
              <a:ext uri="{FF2B5EF4-FFF2-40B4-BE49-F238E27FC236}">
                <a16:creationId xmlns:a16="http://schemas.microsoft.com/office/drawing/2014/main" id="{B59632B0-07AE-43CC-8CC1-7C051FD2C620}"/>
              </a:ext>
            </a:extLst>
          </p:cNvPr>
          <p:cNvSpPr>
            <a:spLocks noGrp="1"/>
          </p:cNvSpPr>
          <p:nvPr>
            <p:ph type="body" sz="quarter" idx="14"/>
          </p:nvPr>
        </p:nvSpPr>
        <p:spPr/>
        <p:txBody>
          <a:bodyPr/>
          <a:lstStyle/>
          <a:p>
            <a:r>
              <a:rPr lang="en-US"/>
              <a:t>16.03.2025 - 14.04.2025</a:t>
            </a:r>
          </a:p>
        </p:txBody>
      </p:sp>
    </p:spTree>
    <p:extLst>
      <p:ext uri="{BB962C8B-B14F-4D97-AF65-F5344CB8AC3E}">
        <p14:creationId xmlns:p14="http://schemas.microsoft.com/office/powerpoint/2010/main" val="15476378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926A2-D4F7-4E9D-8CA8-8E3854D5EF54}"/>
              </a:ext>
            </a:extLst>
          </p:cNvPr>
          <p:cNvSpPr>
            <a:spLocks noGrp="1"/>
          </p:cNvSpPr>
          <p:nvPr>
            <p:ph type="title"/>
          </p:nvPr>
        </p:nvSpPr>
        <p:spPr/>
        <p:txBody>
          <a:bodyPr/>
          <a:lstStyle/>
          <a:p>
            <a:r>
              <a:rPr lang="en-US"/>
              <a:t>Facebook Own Posts Table | All profiles - 12 of 23</a:t>
            </a:r>
          </a:p>
        </p:txBody>
      </p:sp>
      <p:graphicFrame>
        <p:nvGraphicFramePr>
          <p:cNvPr id="5" name="Table Placeholder 4">
            <a:extLst>
              <a:ext uri="{FF2B5EF4-FFF2-40B4-BE49-F238E27FC236}">
                <a16:creationId xmlns:a16="http://schemas.microsoft.com/office/drawing/2014/main" id="{0C221971-61FF-4715-B21F-361F6E820A10}"/>
              </a:ext>
            </a:extLst>
          </p:cNvPr>
          <p:cNvGraphicFramePr>
            <a:graphicFrameLocks noGrp="1"/>
          </p:cNvGraphicFramePr>
          <p:nvPr>
            <p:ph type="tbl" sz="quarter" idx="13"/>
            <p:extLst>
              <p:ext uri="{D42A27DB-BD31-4B8C-83A1-F6EECF244321}">
                <p14:modId xmlns:p14="http://schemas.microsoft.com/office/powerpoint/2010/main" val="3781917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810151462"/>
                    </a:ext>
                  </a:extLst>
                </a:gridCol>
                <a:gridCol w="1316735">
                  <a:extLst>
                    <a:ext uri="{9D8B030D-6E8A-4147-A177-3AD203B41FA5}">
                      <a16:colId xmlns:a16="http://schemas.microsoft.com/office/drawing/2014/main" val="859009654"/>
                    </a:ext>
                  </a:extLst>
                </a:gridCol>
                <a:gridCol w="905256">
                  <a:extLst>
                    <a:ext uri="{9D8B030D-6E8A-4147-A177-3AD203B41FA5}">
                      <a16:colId xmlns:a16="http://schemas.microsoft.com/office/drawing/2014/main" val="3830121741"/>
                    </a:ext>
                  </a:extLst>
                </a:gridCol>
                <a:gridCol w="411480">
                  <a:extLst>
                    <a:ext uri="{9D8B030D-6E8A-4147-A177-3AD203B41FA5}">
                      <a16:colId xmlns:a16="http://schemas.microsoft.com/office/drawing/2014/main" val="740058335"/>
                    </a:ext>
                  </a:extLst>
                </a:gridCol>
                <a:gridCol w="411480">
                  <a:extLst>
                    <a:ext uri="{9D8B030D-6E8A-4147-A177-3AD203B41FA5}">
                      <a16:colId xmlns:a16="http://schemas.microsoft.com/office/drawing/2014/main" val="3771060680"/>
                    </a:ext>
                  </a:extLst>
                </a:gridCol>
                <a:gridCol w="411480">
                  <a:extLst>
                    <a:ext uri="{9D8B030D-6E8A-4147-A177-3AD203B41FA5}">
                      <a16:colId xmlns:a16="http://schemas.microsoft.com/office/drawing/2014/main" val="3290123250"/>
                    </a:ext>
                  </a:extLst>
                </a:gridCol>
                <a:gridCol w="411480">
                  <a:extLst>
                    <a:ext uri="{9D8B030D-6E8A-4147-A177-3AD203B41FA5}">
                      <a16:colId xmlns:a16="http://schemas.microsoft.com/office/drawing/2014/main" val="738584576"/>
                    </a:ext>
                  </a:extLst>
                </a:gridCol>
                <a:gridCol w="411480">
                  <a:extLst>
                    <a:ext uri="{9D8B030D-6E8A-4147-A177-3AD203B41FA5}">
                      <a16:colId xmlns:a16="http://schemas.microsoft.com/office/drawing/2014/main" val="1831107407"/>
                    </a:ext>
                  </a:extLst>
                </a:gridCol>
                <a:gridCol w="411480">
                  <a:extLst>
                    <a:ext uri="{9D8B030D-6E8A-4147-A177-3AD203B41FA5}">
                      <a16:colId xmlns:a16="http://schemas.microsoft.com/office/drawing/2014/main" val="3556777065"/>
                    </a:ext>
                  </a:extLst>
                </a:gridCol>
                <a:gridCol w="411480">
                  <a:extLst>
                    <a:ext uri="{9D8B030D-6E8A-4147-A177-3AD203B41FA5}">
                      <a16:colId xmlns:a16="http://schemas.microsoft.com/office/drawing/2014/main" val="1757560178"/>
                    </a:ext>
                  </a:extLst>
                </a:gridCol>
                <a:gridCol w="411480">
                  <a:extLst>
                    <a:ext uri="{9D8B030D-6E8A-4147-A177-3AD203B41FA5}">
                      <a16:colId xmlns:a16="http://schemas.microsoft.com/office/drawing/2014/main" val="909668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46099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facelift - 2025-04-07 11:00:45</a:t>
                      </a:r>
                      <a:r>
                        <a:rPr kumimoji="0" lang="en-US" sz="1000" b="0" i="0" u="none" strike="noStrike" kern="1200" cap="none" spc="0" normalizeH="0" baseline="0" noProof="0">
                          <a:ln>
                            <a:noFill/>
                          </a:ln>
                          <a:solidFill>
                            <a:prstClr val="black"/>
                          </a:solidFill>
                          <a:effectLst/>
                          <a:uLnTx/>
                          <a:uFillTx/>
                          <a:latin typeface="Calibri"/>
                          <a:ea typeface="+mn-ea"/>
                          <a:cs typeface="+mn-cs"/>
                        </a:rPr>
                        <a:t>
 The marketing "Frankenstein" problem:
Patch it all together and hope it works. You get more tools to fill the holes. It ends up working badly, but at least it works a little bit, right? 
But it's never quite enough! 
These artificially grown monstrosities of tech stacks are on a slow path to decline. They barely get the job done, and on top of that, simply managing them is a job of its own.
Large tech stacks are also hard to change because of their uniqueness, like parts of Frankenstein's monster that only work in that configuration. 
This results in:
🧟‍♂️ Tools that don't integrate, forcing manual workarounds and duplicate data entry. 
🧟‍♂️ Siloed systems that make it impossible to get a complete picture of marketing performance. 
🧟‍♂️ Expensive features that no one uses, but everyone pays for anyway in time or money.
🧟‍♂️ Complicated onboarding because each tool follows a different logic. 
🧟‍♂️ Limited flexibility - you're stuck with a vendor's roadmap instead of your own. 
In the era of AI, instead of working with an unchangeable monstrosity, you're working with a modern-day robot that you can configure to fit your needs and adapt to changing environments.
This leads to:
🤖 Interoperability: Your tools actually talk to each other and share data seamlessly.
🤖 Modularity: Instead of building each campaign from scratch, you work with repeatable, scalable components, from content templates to workflows. 
🤖 Agility: Need to adapt to new trends, channels or strategies? A composable stack lets you stay flexible and evolve with your needs. 
Entirely is pioneering the dream marketing tech stack ecosystem. 
Want to know what composable marketing means? How Entirely is building the future? 
Join us on 8 April at 17:00 CET as we break it down with some leading MarTech experts. 
See you there: https://fcld.ly/entirely-masterclass-2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https://quintly-eu-image-storage.s3.amazonaws.com/11260c1de9d4e52a0c73cd0d7f043150/01a34fd3cc97d57c004185634e5e133b.jpg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07.04.2025 11:27:52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54710606"/>
                  </a:ext>
                </a:extLst>
              </a:tr>
            </a:tbl>
          </a:graphicData>
        </a:graphic>
      </p:graphicFrame>
      <p:sp>
        <p:nvSpPr>
          <p:cNvPr id="4" name="Text Placeholder 3">
            <a:extLst>
              <a:ext uri="{FF2B5EF4-FFF2-40B4-BE49-F238E27FC236}">
                <a16:creationId xmlns:a16="http://schemas.microsoft.com/office/drawing/2014/main" id="{48990DE7-1789-4998-9110-1C03AD132D7D}"/>
              </a:ext>
            </a:extLst>
          </p:cNvPr>
          <p:cNvSpPr>
            <a:spLocks noGrp="1"/>
          </p:cNvSpPr>
          <p:nvPr>
            <p:ph type="body" sz="quarter" idx="14"/>
          </p:nvPr>
        </p:nvSpPr>
        <p:spPr/>
        <p:txBody>
          <a:bodyPr/>
          <a:lstStyle/>
          <a:p>
            <a:r>
              <a:rPr lang="en-US"/>
              <a:t>16.03.2025 - 14.04.2025</a:t>
            </a:r>
          </a:p>
        </p:txBody>
      </p:sp>
    </p:spTree>
    <p:extLst>
      <p:ext uri="{BB962C8B-B14F-4D97-AF65-F5344CB8AC3E}">
        <p14:creationId xmlns:p14="http://schemas.microsoft.com/office/powerpoint/2010/main" val="10392883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ADC73-F506-483F-B22E-9EFB57DA27C0}"/>
              </a:ext>
            </a:extLst>
          </p:cNvPr>
          <p:cNvSpPr>
            <a:spLocks noGrp="1"/>
          </p:cNvSpPr>
          <p:nvPr>
            <p:ph type="title"/>
          </p:nvPr>
        </p:nvSpPr>
        <p:spPr/>
        <p:txBody>
          <a:bodyPr/>
          <a:lstStyle/>
          <a:p>
            <a:r>
              <a:rPr lang="en-US"/>
              <a:t>Facebook Own Posts Table | All profiles - 13 of 23</a:t>
            </a:r>
          </a:p>
        </p:txBody>
      </p:sp>
      <p:graphicFrame>
        <p:nvGraphicFramePr>
          <p:cNvPr id="5" name="Table Placeholder 4">
            <a:extLst>
              <a:ext uri="{FF2B5EF4-FFF2-40B4-BE49-F238E27FC236}">
                <a16:creationId xmlns:a16="http://schemas.microsoft.com/office/drawing/2014/main" id="{097E772E-E549-4D36-B5C1-3674358BE870}"/>
              </a:ext>
            </a:extLst>
          </p:cNvPr>
          <p:cNvGraphicFramePr>
            <a:graphicFrameLocks noGrp="1"/>
          </p:cNvGraphicFramePr>
          <p:nvPr>
            <p:ph type="tbl" sz="quarter" idx="13"/>
            <p:extLst>
              <p:ext uri="{D42A27DB-BD31-4B8C-83A1-F6EECF244321}">
                <p14:modId xmlns:p14="http://schemas.microsoft.com/office/powerpoint/2010/main" val="1272707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472890202"/>
                    </a:ext>
                  </a:extLst>
                </a:gridCol>
                <a:gridCol w="1316735">
                  <a:extLst>
                    <a:ext uri="{9D8B030D-6E8A-4147-A177-3AD203B41FA5}">
                      <a16:colId xmlns:a16="http://schemas.microsoft.com/office/drawing/2014/main" val="625818568"/>
                    </a:ext>
                  </a:extLst>
                </a:gridCol>
                <a:gridCol w="905256">
                  <a:extLst>
                    <a:ext uri="{9D8B030D-6E8A-4147-A177-3AD203B41FA5}">
                      <a16:colId xmlns:a16="http://schemas.microsoft.com/office/drawing/2014/main" val="1583870863"/>
                    </a:ext>
                  </a:extLst>
                </a:gridCol>
                <a:gridCol w="411480">
                  <a:extLst>
                    <a:ext uri="{9D8B030D-6E8A-4147-A177-3AD203B41FA5}">
                      <a16:colId xmlns:a16="http://schemas.microsoft.com/office/drawing/2014/main" val="1886952281"/>
                    </a:ext>
                  </a:extLst>
                </a:gridCol>
                <a:gridCol w="411480">
                  <a:extLst>
                    <a:ext uri="{9D8B030D-6E8A-4147-A177-3AD203B41FA5}">
                      <a16:colId xmlns:a16="http://schemas.microsoft.com/office/drawing/2014/main" val="3240406321"/>
                    </a:ext>
                  </a:extLst>
                </a:gridCol>
                <a:gridCol w="411480">
                  <a:extLst>
                    <a:ext uri="{9D8B030D-6E8A-4147-A177-3AD203B41FA5}">
                      <a16:colId xmlns:a16="http://schemas.microsoft.com/office/drawing/2014/main" val="2160807290"/>
                    </a:ext>
                  </a:extLst>
                </a:gridCol>
                <a:gridCol w="411480">
                  <a:extLst>
                    <a:ext uri="{9D8B030D-6E8A-4147-A177-3AD203B41FA5}">
                      <a16:colId xmlns:a16="http://schemas.microsoft.com/office/drawing/2014/main" val="1462121192"/>
                    </a:ext>
                  </a:extLst>
                </a:gridCol>
                <a:gridCol w="411480">
                  <a:extLst>
                    <a:ext uri="{9D8B030D-6E8A-4147-A177-3AD203B41FA5}">
                      <a16:colId xmlns:a16="http://schemas.microsoft.com/office/drawing/2014/main" val="1819480366"/>
                    </a:ext>
                  </a:extLst>
                </a:gridCol>
                <a:gridCol w="411480">
                  <a:extLst>
                    <a:ext uri="{9D8B030D-6E8A-4147-A177-3AD203B41FA5}">
                      <a16:colId xmlns:a16="http://schemas.microsoft.com/office/drawing/2014/main" val="2331494194"/>
                    </a:ext>
                  </a:extLst>
                </a:gridCol>
                <a:gridCol w="411480">
                  <a:extLst>
                    <a:ext uri="{9D8B030D-6E8A-4147-A177-3AD203B41FA5}">
                      <a16:colId xmlns:a16="http://schemas.microsoft.com/office/drawing/2014/main" val="1232365832"/>
                    </a:ext>
                  </a:extLst>
                </a:gridCol>
                <a:gridCol w="411480">
                  <a:extLst>
                    <a:ext uri="{9D8B030D-6E8A-4147-A177-3AD203B41FA5}">
                      <a16:colId xmlns:a16="http://schemas.microsoft.com/office/drawing/2014/main" val="3636429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566976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SocialHub - 2025-04-03 10:08:26</a:t>
                      </a:r>
                      <a:r>
                        <a:rPr kumimoji="0" lang="de-DE" sz="1000" b="0" i="0" u="none" strike="noStrike" kern="1200" cap="none" spc="0" normalizeH="0" baseline="0" noProof="0">
                          <a:ln>
                            <a:noFill/>
                          </a:ln>
                          <a:solidFill>
                            <a:prstClr val="black"/>
                          </a:solidFill>
                          <a:effectLst/>
                          <a:uLnTx/>
                          <a:uFillTx/>
                          <a:latin typeface="Calibri"/>
                          <a:ea typeface="+mn-ea"/>
                          <a:cs typeface="+mn-cs"/>
                        </a:rPr>
                        <a:t>
 X ist auf'm absteigenden Ast, aber hat das LUSTIGSTE Feature überhaupt! 😂
Community Notes - kennen wir.
Aber Community Notes unter Ads?!
Das ist next level und passt auch gleichzeitig ziemlich gut zur "i don't care"-Attitude, die wir sowieso schon von Elon Musk kennen. Fact Checks unter Ads können nämlich für die Werbetreibenden ziemlich in die Hose gehen und das wollte ich euch wirklich nicht vorenthalten!
*Meta hat übrigens klargestellt, dass sie ihre kommenden Community Notes NICHT unter Ads anzeigen lassen werden. Vermutlich haben sie keine Lust, es sich mit den Werbetreibenden zu verscherzen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https://quintly-eu-image-storage.s3.amazonaws.com/acb7d22099d679f6e78aa03c51a7381d/f070224e034822cf2d44a95eef67aa16.jpg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03.04.2025 10:41:16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481486964"/>
                  </a:ext>
                </a:extLst>
              </a:tr>
            </a:tbl>
          </a:graphicData>
        </a:graphic>
      </p:graphicFrame>
      <p:sp>
        <p:nvSpPr>
          <p:cNvPr id="4" name="Text Placeholder 3">
            <a:extLst>
              <a:ext uri="{FF2B5EF4-FFF2-40B4-BE49-F238E27FC236}">
                <a16:creationId xmlns:a16="http://schemas.microsoft.com/office/drawing/2014/main" id="{8E0CE9BE-1950-4CEE-93C3-DDED51BAD9D6}"/>
              </a:ext>
            </a:extLst>
          </p:cNvPr>
          <p:cNvSpPr>
            <a:spLocks noGrp="1"/>
          </p:cNvSpPr>
          <p:nvPr>
            <p:ph type="body" sz="quarter" idx="14"/>
          </p:nvPr>
        </p:nvSpPr>
        <p:spPr/>
        <p:txBody>
          <a:bodyPr/>
          <a:lstStyle/>
          <a:p>
            <a:r>
              <a:rPr lang="en-US"/>
              <a:t>16.03.2025 - 14.04.2025</a:t>
            </a:r>
          </a:p>
        </p:txBody>
      </p:sp>
    </p:spTree>
    <p:extLst>
      <p:ext uri="{BB962C8B-B14F-4D97-AF65-F5344CB8AC3E}">
        <p14:creationId xmlns:p14="http://schemas.microsoft.com/office/powerpoint/2010/main" val="35649841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45D11-44DA-4860-9D05-5210B925098F}"/>
              </a:ext>
            </a:extLst>
          </p:cNvPr>
          <p:cNvSpPr>
            <a:spLocks noGrp="1"/>
          </p:cNvSpPr>
          <p:nvPr>
            <p:ph type="title"/>
          </p:nvPr>
        </p:nvSpPr>
        <p:spPr/>
        <p:txBody>
          <a:bodyPr/>
          <a:lstStyle/>
          <a:p>
            <a:r>
              <a:rPr lang="en-US"/>
              <a:t>Facebook Own Posts Table | All profiles - 14 of 23</a:t>
            </a:r>
          </a:p>
        </p:txBody>
      </p:sp>
      <p:graphicFrame>
        <p:nvGraphicFramePr>
          <p:cNvPr id="5" name="Table Placeholder 4">
            <a:extLst>
              <a:ext uri="{FF2B5EF4-FFF2-40B4-BE49-F238E27FC236}">
                <a16:creationId xmlns:a16="http://schemas.microsoft.com/office/drawing/2014/main" id="{E6F9DB5B-FEEF-4001-B2CC-85C24AFEC330}"/>
              </a:ext>
            </a:extLst>
          </p:cNvPr>
          <p:cNvGraphicFramePr>
            <a:graphicFrameLocks noGrp="1"/>
          </p:cNvGraphicFramePr>
          <p:nvPr>
            <p:ph type="tbl" sz="quarter" idx="13"/>
            <p:extLst>
              <p:ext uri="{D42A27DB-BD31-4B8C-83A1-F6EECF244321}">
                <p14:modId xmlns:p14="http://schemas.microsoft.com/office/powerpoint/2010/main" val="3375927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61035229"/>
                    </a:ext>
                  </a:extLst>
                </a:gridCol>
                <a:gridCol w="1316735">
                  <a:extLst>
                    <a:ext uri="{9D8B030D-6E8A-4147-A177-3AD203B41FA5}">
                      <a16:colId xmlns:a16="http://schemas.microsoft.com/office/drawing/2014/main" val="3092990562"/>
                    </a:ext>
                  </a:extLst>
                </a:gridCol>
                <a:gridCol w="905256">
                  <a:extLst>
                    <a:ext uri="{9D8B030D-6E8A-4147-A177-3AD203B41FA5}">
                      <a16:colId xmlns:a16="http://schemas.microsoft.com/office/drawing/2014/main" val="347491724"/>
                    </a:ext>
                  </a:extLst>
                </a:gridCol>
                <a:gridCol w="411480">
                  <a:extLst>
                    <a:ext uri="{9D8B030D-6E8A-4147-A177-3AD203B41FA5}">
                      <a16:colId xmlns:a16="http://schemas.microsoft.com/office/drawing/2014/main" val="2211836100"/>
                    </a:ext>
                  </a:extLst>
                </a:gridCol>
                <a:gridCol w="411480">
                  <a:extLst>
                    <a:ext uri="{9D8B030D-6E8A-4147-A177-3AD203B41FA5}">
                      <a16:colId xmlns:a16="http://schemas.microsoft.com/office/drawing/2014/main" val="1820812460"/>
                    </a:ext>
                  </a:extLst>
                </a:gridCol>
                <a:gridCol w="411480">
                  <a:extLst>
                    <a:ext uri="{9D8B030D-6E8A-4147-A177-3AD203B41FA5}">
                      <a16:colId xmlns:a16="http://schemas.microsoft.com/office/drawing/2014/main" val="876793129"/>
                    </a:ext>
                  </a:extLst>
                </a:gridCol>
                <a:gridCol w="411480">
                  <a:extLst>
                    <a:ext uri="{9D8B030D-6E8A-4147-A177-3AD203B41FA5}">
                      <a16:colId xmlns:a16="http://schemas.microsoft.com/office/drawing/2014/main" val="1224971632"/>
                    </a:ext>
                  </a:extLst>
                </a:gridCol>
                <a:gridCol w="411480">
                  <a:extLst>
                    <a:ext uri="{9D8B030D-6E8A-4147-A177-3AD203B41FA5}">
                      <a16:colId xmlns:a16="http://schemas.microsoft.com/office/drawing/2014/main" val="1794332233"/>
                    </a:ext>
                  </a:extLst>
                </a:gridCol>
                <a:gridCol w="411480">
                  <a:extLst>
                    <a:ext uri="{9D8B030D-6E8A-4147-A177-3AD203B41FA5}">
                      <a16:colId xmlns:a16="http://schemas.microsoft.com/office/drawing/2014/main" val="1177650653"/>
                    </a:ext>
                  </a:extLst>
                </a:gridCol>
                <a:gridCol w="411480">
                  <a:extLst>
                    <a:ext uri="{9D8B030D-6E8A-4147-A177-3AD203B41FA5}">
                      <a16:colId xmlns:a16="http://schemas.microsoft.com/office/drawing/2014/main" val="2349551912"/>
                    </a:ext>
                  </a:extLst>
                </a:gridCol>
                <a:gridCol w="411480">
                  <a:extLst>
                    <a:ext uri="{9D8B030D-6E8A-4147-A177-3AD203B41FA5}">
                      <a16:colId xmlns:a16="http://schemas.microsoft.com/office/drawing/2014/main" val="1311503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770643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Swat.io - 2025-04-03 09:03:00</a:t>
                      </a:r>
                      <a:r>
                        <a:rPr kumimoji="0" lang="en-US" sz="1000" b="0" i="0" u="none" strike="noStrike" kern="1200" cap="none" spc="0" normalizeH="0" baseline="0" noProof="0">
                          <a:ln>
                            <a:noFill/>
                          </a:ln>
                          <a:solidFill>
                            <a:prstClr val="black"/>
                          </a:solidFill>
                          <a:effectLst/>
                          <a:uLnTx/>
                          <a:uFillTx/>
                          <a:latin typeface="Calibri"/>
                          <a:ea typeface="+mn-ea"/>
                          <a:cs typeface="+mn-cs"/>
                        </a:rPr>
                        <a:t>
 🚧 The Biggest Challenges in Social Media Management
Managing social media isn’t just about posting content—it comes with its own set of struggles. 😵‍💫 From tight budgets to content planning and keeping up with trends, social media managers have a lot on their plate!
Swipe through to see the top challenges in 2025 and how brands are tackling them. 💡
📖 Get all the insights in our Social Media Report 2025: https://swat.io/de/ebooks/social-media-report/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https://quintly-eu-image-storage.s3.amazonaws.com/bcbcfc6d07085efaefd346f1af94155a/04f4f70da36cf7f0825637ac2ad5ad2c.jpg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03.04.2025 11:28:39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508283026"/>
                  </a:ext>
                </a:extLst>
              </a:tr>
            </a:tbl>
          </a:graphicData>
        </a:graphic>
      </p:graphicFrame>
      <p:sp>
        <p:nvSpPr>
          <p:cNvPr id="4" name="Text Placeholder 3">
            <a:extLst>
              <a:ext uri="{FF2B5EF4-FFF2-40B4-BE49-F238E27FC236}">
                <a16:creationId xmlns:a16="http://schemas.microsoft.com/office/drawing/2014/main" id="{1AD17843-6D4F-4C8F-A5B2-D71213CC757B}"/>
              </a:ext>
            </a:extLst>
          </p:cNvPr>
          <p:cNvSpPr>
            <a:spLocks noGrp="1"/>
          </p:cNvSpPr>
          <p:nvPr>
            <p:ph type="body" sz="quarter" idx="14"/>
          </p:nvPr>
        </p:nvSpPr>
        <p:spPr/>
        <p:txBody>
          <a:bodyPr/>
          <a:lstStyle/>
          <a:p>
            <a:r>
              <a:rPr lang="en-US"/>
              <a:t>16.03.2025 - 14.04.2025</a:t>
            </a:r>
          </a:p>
        </p:txBody>
      </p:sp>
    </p:spTree>
    <p:extLst>
      <p:ext uri="{BB962C8B-B14F-4D97-AF65-F5344CB8AC3E}">
        <p14:creationId xmlns:p14="http://schemas.microsoft.com/office/powerpoint/2010/main" val="2623528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0D22B-1000-436F-A56B-1C59AF34314A}"/>
              </a:ext>
            </a:extLst>
          </p:cNvPr>
          <p:cNvSpPr>
            <a:spLocks noGrp="1"/>
          </p:cNvSpPr>
          <p:nvPr>
            <p:ph type="title"/>
          </p:nvPr>
        </p:nvSpPr>
        <p:spPr/>
        <p:txBody>
          <a:bodyPr/>
          <a:lstStyle/>
          <a:p>
            <a:r>
              <a:rPr lang="en-US"/>
              <a:t>Facebook Own Posts Table | All profiles - 15 of 23</a:t>
            </a:r>
          </a:p>
        </p:txBody>
      </p:sp>
      <p:graphicFrame>
        <p:nvGraphicFramePr>
          <p:cNvPr id="5" name="Table Placeholder 4">
            <a:extLst>
              <a:ext uri="{FF2B5EF4-FFF2-40B4-BE49-F238E27FC236}">
                <a16:creationId xmlns:a16="http://schemas.microsoft.com/office/drawing/2014/main" id="{4BC06650-FE41-4A91-8A28-ABAA39B7BED4}"/>
              </a:ext>
            </a:extLst>
          </p:cNvPr>
          <p:cNvGraphicFramePr>
            <a:graphicFrameLocks noGrp="1"/>
          </p:cNvGraphicFramePr>
          <p:nvPr>
            <p:ph type="tbl" sz="quarter" idx="13"/>
            <p:extLst>
              <p:ext uri="{D42A27DB-BD31-4B8C-83A1-F6EECF244321}">
                <p14:modId xmlns:p14="http://schemas.microsoft.com/office/powerpoint/2010/main" val="1880310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938701933"/>
                    </a:ext>
                  </a:extLst>
                </a:gridCol>
                <a:gridCol w="1316735">
                  <a:extLst>
                    <a:ext uri="{9D8B030D-6E8A-4147-A177-3AD203B41FA5}">
                      <a16:colId xmlns:a16="http://schemas.microsoft.com/office/drawing/2014/main" val="2321490067"/>
                    </a:ext>
                  </a:extLst>
                </a:gridCol>
                <a:gridCol w="905256">
                  <a:extLst>
                    <a:ext uri="{9D8B030D-6E8A-4147-A177-3AD203B41FA5}">
                      <a16:colId xmlns:a16="http://schemas.microsoft.com/office/drawing/2014/main" val="1098925257"/>
                    </a:ext>
                  </a:extLst>
                </a:gridCol>
                <a:gridCol w="411480">
                  <a:extLst>
                    <a:ext uri="{9D8B030D-6E8A-4147-A177-3AD203B41FA5}">
                      <a16:colId xmlns:a16="http://schemas.microsoft.com/office/drawing/2014/main" val="3827834316"/>
                    </a:ext>
                  </a:extLst>
                </a:gridCol>
                <a:gridCol w="411480">
                  <a:extLst>
                    <a:ext uri="{9D8B030D-6E8A-4147-A177-3AD203B41FA5}">
                      <a16:colId xmlns:a16="http://schemas.microsoft.com/office/drawing/2014/main" val="2427510485"/>
                    </a:ext>
                  </a:extLst>
                </a:gridCol>
                <a:gridCol w="411480">
                  <a:extLst>
                    <a:ext uri="{9D8B030D-6E8A-4147-A177-3AD203B41FA5}">
                      <a16:colId xmlns:a16="http://schemas.microsoft.com/office/drawing/2014/main" val="1607690932"/>
                    </a:ext>
                  </a:extLst>
                </a:gridCol>
                <a:gridCol w="411480">
                  <a:extLst>
                    <a:ext uri="{9D8B030D-6E8A-4147-A177-3AD203B41FA5}">
                      <a16:colId xmlns:a16="http://schemas.microsoft.com/office/drawing/2014/main" val="2900599097"/>
                    </a:ext>
                  </a:extLst>
                </a:gridCol>
                <a:gridCol w="411480">
                  <a:extLst>
                    <a:ext uri="{9D8B030D-6E8A-4147-A177-3AD203B41FA5}">
                      <a16:colId xmlns:a16="http://schemas.microsoft.com/office/drawing/2014/main" val="3552670900"/>
                    </a:ext>
                  </a:extLst>
                </a:gridCol>
                <a:gridCol w="411480">
                  <a:extLst>
                    <a:ext uri="{9D8B030D-6E8A-4147-A177-3AD203B41FA5}">
                      <a16:colId xmlns:a16="http://schemas.microsoft.com/office/drawing/2014/main" val="1457503912"/>
                    </a:ext>
                  </a:extLst>
                </a:gridCol>
                <a:gridCol w="411480">
                  <a:extLst>
                    <a:ext uri="{9D8B030D-6E8A-4147-A177-3AD203B41FA5}">
                      <a16:colId xmlns:a16="http://schemas.microsoft.com/office/drawing/2014/main" val="1300271364"/>
                    </a:ext>
                  </a:extLst>
                </a:gridCol>
                <a:gridCol w="411480">
                  <a:extLst>
                    <a:ext uri="{9D8B030D-6E8A-4147-A177-3AD203B41FA5}">
                      <a16:colId xmlns:a16="http://schemas.microsoft.com/office/drawing/2014/main" val="1966084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928858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Sprinklr - 2025-04-02 14:01:00</a:t>
                      </a:r>
                      <a:r>
                        <a:rPr kumimoji="0" lang="en-US" sz="1000" b="0" i="0" u="none" strike="noStrike" kern="1200" cap="none" spc="0" normalizeH="0" baseline="0" noProof="0">
                          <a:ln>
                            <a:noFill/>
                          </a:ln>
                          <a:solidFill>
                            <a:prstClr val="black"/>
                          </a:solidFill>
                          <a:effectLst/>
                          <a:uLnTx/>
                          <a:uFillTx/>
                          <a:latin typeface="Calibri"/>
                          <a:ea typeface="+mn-ea"/>
                          <a:cs typeface="+mn-cs"/>
                        </a:rPr>
                        <a:t>
 A Leader for 6 years! 💪 
Sprinklr is again a Leader in the 2025 Gartner® Magic Quadrant™ for Content Marketing Platforms. See why top brands trust us. 
Download the report here ➡️ https://ms.spr.ly/6186qUGek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https://quintly-eu-image-storage.s3.amazonaws.com/c0cb609b885460616be65100c1862356/47062c53830a822b4c65de18fca8437c.jpg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02.04.2025 16:31:48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209796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Swat.io - 2025-04-02 09:03:04</a:t>
                      </a:r>
                      <a:r>
                        <a:rPr kumimoji="0" lang="en-US" sz="1000" b="0" i="0" u="none" strike="noStrike" kern="1200" cap="none" spc="0" normalizeH="0" baseline="0" noProof="0">
                          <a:ln>
                            <a:noFill/>
                          </a:ln>
                          <a:solidFill>
                            <a:prstClr val="black"/>
                          </a:solidFill>
                          <a:effectLst/>
                          <a:uLnTx/>
                          <a:uFillTx/>
                          <a:latin typeface="Calibri"/>
                          <a:ea typeface="+mn-ea"/>
                          <a:cs typeface="+mn-cs"/>
                        </a:rPr>
                        <a:t>
 April is packed with international holidays that are perfect for engaging your audience! 
From April Fools' Day to Earth Day, there are plenty of opportunities to create relevant, fun, and meaningful content.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https://quintly-eu-image-storage.s3.amazonaws.com/bcbcfc6d07085efaefd346f1af94155a/4a3badac288475a3a82ca9199dba131b.jpg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02.04.2025 11:29:09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193370055"/>
                  </a:ext>
                </a:extLst>
              </a:tr>
            </a:tbl>
          </a:graphicData>
        </a:graphic>
      </p:graphicFrame>
      <p:sp>
        <p:nvSpPr>
          <p:cNvPr id="4" name="Text Placeholder 3">
            <a:extLst>
              <a:ext uri="{FF2B5EF4-FFF2-40B4-BE49-F238E27FC236}">
                <a16:creationId xmlns:a16="http://schemas.microsoft.com/office/drawing/2014/main" id="{8BAFFF02-C275-4D35-AABF-1D02F8997A7A}"/>
              </a:ext>
            </a:extLst>
          </p:cNvPr>
          <p:cNvSpPr>
            <a:spLocks noGrp="1"/>
          </p:cNvSpPr>
          <p:nvPr>
            <p:ph type="body" sz="quarter" idx="14"/>
          </p:nvPr>
        </p:nvSpPr>
        <p:spPr/>
        <p:txBody>
          <a:bodyPr/>
          <a:lstStyle/>
          <a:p>
            <a:r>
              <a:rPr lang="en-US"/>
              <a:t>16.03.2025 - 14.04.2025</a:t>
            </a:r>
          </a:p>
        </p:txBody>
      </p:sp>
    </p:spTree>
    <p:extLst>
      <p:ext uri="{BB962C8B-B14F-4D97-AF65-F5344CB8AC3E}">
        <p14:creationId xmlns:p14="http://schemas.microsoft.com/office/powerpoint/2010/main" val="14463286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186A4-62F4-419C-9A20-F7B8326B4FCE}"/>
              </a:ext>
            </a:extLst>
          </p:cNvPr>
          <p:cNvSpPr>
            <a:spLocks noGrp="1"/>
          </p:cNvSpPr>
          <p:nvPr>
            <p:ph type="title"/>
          </p:nvPr>
        </p:nvSpPr>
        <p:spPr/>
        <p:txBody>
          <a:bodyPr/>
          <a:lstStyle/>
          <a:p>
            <a:r>
              <a:rPr lang="en-US"/>
              <a:t>Facebook Own Posts Table | All profiles - 16 of 23</a:t>
            </a:r>
          </a:p>
        </p:txBody>
      </p:sp>
      <p:graphicFrame>
        <p:nvGraphicFramePr>
          <p:cNvPr id="5" name="Table Placeholder 4">
            <a:extLst>
              <a:ext uri="{FF2B5EF4-FFF2-40B4-BE49-F238E27FC236}">
                <a16:creationId xmlns:a16="http://schemas.microsoft.com/office/drawing/2014/main" id="{5586B017-269E-4886-AC45-F6DD467D2678}"/>
              </a:ext>
            </a:extLst>
          </p:cNvPr>
          <p:cNvGraphicFramePr>
            <a:graphicFrameLocks noGrp="1"/>
          </p:cNvGraphicFramePr>
          <p:nvPr>
            <p:ph type="tbl" sz="quarter" idx="13"/>
            <p:extLst>
              <p:ext uri="{D42A27DB-BD31-4B8C-83A1-F6EECF244321}">
                <p14:modId xmlns:p14="http://schemas.microsoft.com/office/powerpoint/2010/main" val="51877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339505986"/>
                    </a:ext>
                  </a:extLst>
                </a:gridCol>
                <a:gridCol w="1316735">
                  <a:extLst>
                    <a:ext uri="{9D8B030D-6E8A-4147-A177-3AD203B41FA5}">
                      <a16:colId xmlns:a16="http://schemas.microsoft.com/office/drawing/2014/main" val="2874345104"/>
                    </a:ext>
                  </a:extLst>
                </a:gridCol>
                <a:gridCol w="905256">
                  <a:extLst>
                    <a:ext uri="{9D8B030D-6E8A-4147-A177-3AD203B41FA5}">
                      <a16:colId xmlns:a16="http://schemas.microsoft.com/office/drawing/2014/main" val="1836047220"/>
                    </a:ext>
                  </a:extLst>
                </a:gridCol>
                <a:gridCol w="411480">
                  <a:extLst>
                    <a:ext uri="{9D8B030D-6E8A-4147-A177-3AD203B41FA5}">
                      <a16:colId xmlns:a16="http://schemas.microsoft.com/office/drawing/2014/main" val="1545969541"/>
                    </a:ext>
                  </a:extLst>
                </a:gridCol>
                <a:gridCol w="411480">
                  <a:extLst>
                    <a:ext uri="{9D8B030D-6E8A-4147-A177-3AD203B41FA5}">
                      <a16:colId xmlns:a16="http://schemas.microsoft.com/office/drawing/2014/main" val="119456287"/>
                    </a:ext>
                  </a:extLst>
                </a:gridCol>
                <a:gridCol w="411480">
                  <a:extLst>
                    <a:ext uri="{9D8B030D-6E8A-4147-A177-3AD203B41FA5}">
                      <a16:colId xmlns:a16="http://schemas.microsoft.com/office/drawing/2014/main" val="1907567402"/>
                    </a:ext>
                  </a:extLst>
                </a:gridCol>
                <a:gridCol w="411480">
                  <a:extLst>
                    <a:ext uri="{9D8B030D-6E8A-4147-A177-3AD203B41FA5}">
                      <a16:colId xmlns:a16="http://schemas.microsoft.com/office/drawing/2014/main" val="753149651"/>
                    </a:ext>
                  </a:extLst>
                </a:gridCol>
                <a:gridCol w="411480">
                  <a:extLst>
                    <a:ext uri="{9D8B030D-6E8A-4147-A177-3AD203B41FA5}">
                      <a16:colId xmlns:a16="http://schemas.microsoft.com/office/drawing/2014/main" val="963253987"/>
                    </a:ext>
                  </a:extLst>
                </a:gridCol>
                <a:gridCol w="411480">
                  <a:extLst>
                    <a:ext uri="{9D8B030D-6E8A-4147-A177-3AD203B41FA5}">
                      <a16:colId xmlns:a16="http://schemas.microsoft.com/office/drawing/2014/main" val="314930276"/>
                    </a:ext>
                  </a:extLst>
                </a:gridCol>
                <a:gridCol w="411480">
                  <a:extLst>
                    <a:ext uri="{9D8B030D-6E8A-4147-A177-3AD203B41FA5}">
                      <a16:colId xmlns:a16="http://schemas.microsoft.com/office/drawing/2014/main" val="184743701"/>
                    </a:ext>
                  </a:extLst>
                </a:gridCol>
                <a:gridCol w="411480">
                  <a:extLst>
                    <a:ext uri="{9D8B030D-6E8A-4147-A177-3AD203B41FA5}">
                      <a16:colId xmlns:a16="http://schemas.microsoft.com/office/drawing/2014/main" val="806208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817273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facelift - 2025-04-01 15:15:05</a:t>
                      </a:r>
                      <a:r>
                        <a:rPr kumimoji="0" lang="en-US" sz="1000" b="0" i="0" u="none" strike="noStrike" kern="1200" cap="none" spc="0" normalizeH="0" baseline="0" noProof="0">
                          <a:ln>
                            <a:noFill/>
                          </a:ln>
                          <a:solidFill>
                            <a:prstClr val="black"/>
                          </a:solidFill>
                          <a:effectLst/>
                          <a:uLnTx/>
                          <a:uFillTx/>
                          <a:latin typeface="Calibri"/>
                          <a:ea typeface="+mn-ea"/>
                          <a:cs typeface="+mn-cs"/>
                        </a:rPr>
                        <a:t>
 Thank you for your trust! The G2 Spring 2025 badges are in!
This wouldn't be possible without you! Thanks to your important feedback and support, Facelift has once again been recognised in the G2 Spring 2025 Report. 
These wins are a reflection of our shared success:
🏆 Grid Leader 
🏆 Best Support (Mid-Market)
🏆 Highest User Adoption
🏆 Best Est. ROI 
🏆 Easiest To Do Business With (Enterprise) 
🏆 Easiest To Use
These awards are not something we take for granted, they are a motivation to keep doing our best. 
Thank you for being part of our journey!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https://quintly-eu-image-storage.s3.amazonaws.com/11260c1de9d4e52a0c73cd0d7f043150/2c7b06f812b94dcd0dfbcf74445daf8d.jpg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01.04.2025 17:51:40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927714707"/>
                  </a:ext>
                </a:extLst>
              </a:tr>
            </a:tbl>
          </a:graphicData>
        </a:graphic>
      </p:graphicFrame>
      <p:sp>
        <p:nvSpPr>
          <p:cNvPr id="4" name="Text Placeholder 3">
            <a:extLst>
              <a:ext uri="{FF2B5EF4-FFF2-40B4-BE49-F238E27FC236}">
                <a16:creationId xmlns:a16="http://schemas.microsoft.com/office/drawing/2014/main" id="{7123A7E0-9829-4423-A362-AB4A2F92C4CB}"/>
              </a:ext>
            </a:extLst>
          </p:cNvPr>
          <p:cNvSpPr>
            <a:spLocks noGrp="1"/>
          </p:cNvSpPr>
          <p:nvPr>
            <p:ph type="body" sz="quarter" idx="14"/>
          </p:nvPr>
        </p:nvSpPr>
        <p:spPr/>
        <p:txBody>
          <a:bodyPr/>
          <a:lstStyle/>
          <a:p>
            <a:r>
              <a:rPr lang="en-US"/>
              <a:t>16.03.2025 - 14.04.2025</a:t>
            </a:r>
          </a:p>
        </p:txBody>
      </p:sp>
    </p:spTree>
    <p:extLst>
      <p:ext uri="{BB962C8B-B14F-4D97-AF65-F5344CB8AC3E}">
        <p14:creationId xmlns:p14="http://schemas.microsoft.com/office/powerpoint/2010/main" val="10768092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6A489-E4B6-4E92-8CCA-12070F4933C5}"/>
              </a:ext>
            </a:extLst>
          </p:cNvPr>
          <p:cNvSpPr>
            <a:spLocks noGrp="1"/>
          </p:cNvSpPr>
          <p:nvPr>
            <p:ph type="title"/>
          </p:nvPr>
        </p:nvSpPr>
        <p:spPr/>
        <p:txBody>
          <a:bodyPr/>
          <a:lstStyle/>
          <a:p>
            <a:r>
              <a:rPr lang="en-US"/>
              <a:t>Facebook Own Posts Table | All profiles - 17 of 23</a:t>
            </a:r>
          </a:p>
        </p:txBody>
      </p:sp>
      <p:graphicFrame>
        <p:nvGraphicFramePr>
          <p:cNvPr id="5" name="Table Placeholder 4">
            <a:extLst>
              <a:ext uri="{FF2B5EF4-FFF2-40B4-BE49-F238E27FC236}">
                <a16:creationId xmlns:a16="http://schemas.microsoft.com/office/drawing/2014/main" id="{E217CB1B-C639-4615-B18D-97D8361458C5}"/>
              </a:ext>
            </a:extLst>
          </p:cNvPr>
          <p:cNvGraphicFramePr>
            <a:graphicFrameLocks noGrp="1"/>
          </p:cNvGraphicFramePr>
          <p:nvPr>
            <p:ph type="tbl" sz="quarter" idx="13"/>
            <p:extLst>
              <p:ext uri="{D42A27DB-BD31-4B8C-83A1-F6EECF244321}">
                <p14:modId xmlns:p14="http://schemas.microsoft.com/office/powerpoint/2010/main" val="1030137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418050200"/>
                    </a:ext>
                  </a:extLst>
                </a:gridCol>
                <a:gridCol w="1316735">
                  <a:extLst>
                    <a:ext uri="{9D8B030D-6E8A-4147-A177-3AD203B41FA5}">
                      <a16:colId xmlns:a16="http://schemas.microsoft.com/office/drawing/2014/main" val="99545073"/>
                    </a:ext>
                  </a:extLst>
                </a:gridCol>
                <a:gridCol w="905256">
                  <a:extLst>
                    <a:ext uri="{9D8B030D-6E8A-4147-A177-3AD203B41FA5}">
                      <a16:colId xmlns:a16="http://schemas.microsoft.com/office/drawing/2014/main" val="3931121851"/>
                    </a:ext>
                  </a:extLst>
                </a:gridCol>
                <a:gridCol w="411480">
                  <a:extLst>
                    <a:ext uri="{9D8B030D-6E8A-4147-A177-3AD203B41FA5}">
                      <a16:colId xmlns:a16="http://schemas.microsoft.com/office/drawing/2014/main" val="3262625053"/>
                    </a:ext>
                  </a:extLst>
                </a:gridCol>
                <a:gridCol w="411480">
                  <a:extLst>
                    <a:ext uri="{9D8B030D-6E8A-4147-A177-3AD203B41FA5}">
                      <a16:colId xmlns:a16="http://schemas.microsoft.com/office/drawing/2014/main" val="351695333"/>
                    </a:ext>
                  </a:extLst>
                </a:gridCol>
                <a:gridCol w="411480">
                  <a:extLst>
                    <a:ext uri="{9D8B030D-6E8A-4147-A177-3AD203B41FA5}">
                      <a16:colId xmlns:a16="http://schemas.microsoft.com/office/drawing/2014/main" val="1485445461"/>
                    </a:ext>
                  </a:extLst>
                </a:gridCol>
                <a:gridCol w="411480">
                  <a:extLst>
                    <a:ext uri="{9D8B030D-6E8A-4147-A177-3AD203B41FA5}">
                      <a16:colId xmlns:a16="http://schemas.microsoft.com/office/drawing/2014/main" val="490094575"/>
                    </a:ext>
                  </a:extLst>
                </a:gridCol>
                <a:gridCol w="411480">
                  <a:extLst>
                    <a:ext uri="{9D8B030D-6E8A-4147-A177-3AD203B41FA5}">
                      <a16:colId xmlns:a16="http://schemas.microsoft.com/office/drawing/2014/main" val="3574930308"/>
                    </a:ext>
                  </a:extLst>
                </a:gridCol>
                <a:gridCol w="411480">
                  <a:extLst>
                    <a:ext uri="{9D8B030D-6E8A-4147-A177-3AD203B41FA5}">
                      <a16:colId xmlns:a16="http://schemas.microsoft.com/office/drawing/2014/main" val="3951195436"/>
                    </a:ext>
                  </a:extLst>
                </a:gridCol>
                <a:gridCol w="411480">
                  <a:extLst>
                    <a:ext uri="{9D8B030D-6E8A-4147-A177-3AD203B41FA5}">
                      <a16:colId xmlns:a16="http://schemas.microsoft.com/office/drawing/2014/main" val="3764198721"/>
                    </a:ext>
                  </a:extLst>
                </a:gridCol>
                <a:gridCol w="411480">
                  <a:extLst>
                    <a:ext uri="{9D8B030D-6E8A-4147-A177-3AD203B41FA5}">
                      <a16:colId xmlns:a16="http://schemas.microsoft.com/office/drawing/2014/main" val="4164051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017342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SocialHub - 2025-04-01 10:45:30</a:t>
                      </a:r>
                      <a:r>
                        <a:rPr kumimoji="0" lang="en-US" sz="1000" b="0" i="0" u="none" strike="noStrike" kern="1200" cap="none" spc="0" normalizeH="0" baseline="0" noProof="0">
                          <a:ln>
                            <a:noFill/>
                          </a:ln>
                          <a:solidFill>
                            <a:prstClr val="black"/>
                          </a:solidFill>
                          <a:effectLst/>
                          <a:uLnTx/>
                          <a:uFillTx/>
                          <a:latin typeface="Calibri"/>
                          <a:ea typeface="+mn-ea"/>
                          <a:cs typeface="+mn-cs"/>
                        </a:rPr>
                        <a:t>
 Wenn dieser Fitness Influencer eigentlich Social Media Manager wäre:
...dann sähe seine Morning Routine so aus 🤪
Definitiv weniger trainieren, mehr manifestieren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https://quintly-eu-image-storage.s3.amazonaws.com/acb7d22099d679f6e78aa03c51a7381d/72dfea4984ff0882218dd890eaaa002a.jpg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01.04.2025 16:38:32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841296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SocialHub - 2025-03-31 14:54:56</a:t>
                      </a:r>
                      <a:r>
                        <a:rPr kumimoji="0" lang="de-DE" sz="1000" b="0" i="0" u="none" strike="noStrike" kern="1200" cap="none" spc="0" normalizeH="0" baseline="0" noProof="0">
                          <a:ln>
                            <a:noFill/>
                          </a:ln>
                          <a:solidFill>
                            <a:prstClr val="black"/>
                          </a:solidFill>
                          <a:effectLst/>
                          <a:uLnTx/>
                          <a:uFillTx/>
                          <a:latin typeface="Calibri"/>
                          <a:ea typeface="+mn-ea"/>
                          <a:cs typeface="+mn-cs"/>
                        </a:rPr>
                        <a:t>
 100% remote = Die Welt ist unser Büro 🌏🤌
Als full remote company sind unsere Arbeitsplätze auf dem Globus ein bisschen verteilt. Was wir gemeinsam haben? Auf jeden Fall schon mal viele süße Bürotiere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https://quintly-eu-image-storage.s3.amazonaws.com/acb7d22099d679f6e78aa03c51a7381d/4a70de44d85bd078d4f31d3c4a5c55c3.jpg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31.03.2025 22:39:29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120621608"/>
                  </a:ext>
                </a:extLst>
              </a:tr>
            </a:tbl>
          </a:graphicData>
        </a:graphic>
      </p:graphicFrame>
      <p:sp>
        <p:nvSpPr>
          <p:cNvPr id="4" name="Text Placeholder 3">
            <a:extLst>
              <a:ext uri="{FF2B5EF4-FFF2-40B4-BE49-F238E27FC236}">
                <a16:creationId xmlns:a16="http://schemas.microsoft.com/office/drawing/2014/main" id="{4711AD43-F43D-40A1-AAB3-AC6868319028}"/>
              </a:ext>
            </a:extLst>
          </p:cNvPr>
          <p:cNvSpPr>
            <a:spLocks noGrp="1"/>
          </p:cNvSpPr>
          <p:nvPr>
            <p:ph type="body" sz="quarter" idx="14"/>
          </p:nvPr>
        </p:nvSpPr>
        <p:spPr/>
        <p:txBody>
          <a:bodyPr/>
          <a:lstStyle/>
          <a:p>
            <a:r>
              <a:rPr lang="en-US"/>
              <a:t>16.03.2025 - 14.04.2025</a:t>
            </a:r>
          </a:p>
        </p:txBody>
      </p:sp>
    </p:spTree>
    <p:extLst>
      <p:ext uri="{BB962C8B-B14F-4D97-AF65-F5344CB8AC3E}">
        <p14:creationId xmlns:p14="http://schemas.microsoft.com/office/powerpoint/2010/main" val="18258447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6D29E-14E3-4709-B416-4D8C5AAAF071}"/>
              </a:ext>
            </a:extLst>
          </p:cNvPr>
          <p:cNvSpPr>
            <a:spLocks noGrp="1"/>
          </p:cNvSpPr>
          <p:nvPr>
            <p:ph type="title"/>
          </p:nvPr>
        </p:nvSpPr>
        <p:spPr/>
        <p:txBody>
          <a:bodyPr/>
          <a:lstStyle/>
          <a:p>
            <a:r>
              <a:rPr lang="en-US"/>
              <a:t>Facebook Own Posts Table | All profiles - 18 of 23</a:t>
            </a:r>
          </a:p>
        </p:txBody>
      </p:sp>
      <p:graphicFrame>
        <p:nvGraphicFramePr>
          <p:cNvPr id="5" name="Table Placeholder 4">
            <a:extLst>
              <a:ext uri="{FF2B5EF4-FFF2-40B4-BE49-F238E27FC236}">
                <a16:creationId xmlns:a16="http://schemas.microsoft.com/office/drawing/2014/main" id="{734CA961-229C-4885-BBA2-BCC541070E8E}"/>
              </a:ext>
            </a:extLst>
          </p:cNvPr>
          <p:cNvGraphicFramePr>
            <a:graphicFrameLocks noGrp="1"/>
          </p:cNvGraphicFramePr>
          <p:nvPr>
            <p:ph type="tbl" sz="quarter" idx="13"/>
            <p:extLst>
              <p:ext uri="{D42A27DB-BD31-4B8C-83A1-F6EECF244321}">
                <p14:modId xmlns:p14="http://schemas.microsoft.com/office/powerpoint/2010/main" val="1964490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672456700"/>
                    </a:ext>
                  </a:extLst>
                </a:gridCol>
                <a:gridCol w="1316735">
                  <a:extLst>
                    <a:ext uri="{9D8B030D-6E8A-4147-A177-3AD203B41FA5}">
                      <a16:colId xmlns:a16="http://schemas.microsoft.com/office/drawing/2014/main" val="3152457487"/>
                    </a:ext>
                  </a:extLst>
                </a:gridCol>
                <a:gridCol w="905256">
                  <a:extLst>
                    <a:ext uri="{9D8B030D-6E8A-4147-A177-3AD203B41FA5}">
                      <a16:colId xmlns:a16="http://schemas.microsoft.com/office/drawing/2014/main" val="1724964455"/>
                    </a:ext>
                  </a:extLst>
                </a:gridCol>
                <a:gridCol w="411480">
                  <a:extLst>
                    <a:ext uri="{9D8B030D-6E8A-4147-A177-3AD203B41FA5}">
                      <a16:colId xmlns:a16="http://schemas.microsoft.com/office/drawing/2014/main" val="3432713898"/>
                    </a:ext>
                  </a:extLst>
                </a:gridCol>
                <a:gridCol w="411480">
                  <a:extLst>
                    <a:ext uri="{9D8B030D-6E8A-4147-A177-3AD203B41FA5}">
                      <a16:colId xmlns:a16="http://schemas.microsoft.com/office/drawing/2014/main" val="554468687"/>
                    </a:ext>
                  </a:extLst>
                </a:gridCol>
                <a:gridCol w="411480">
                  <a:extLst>
                    <a:ext uri="{9D8B030D-6E8A-4147-A177-3AD203B41FA5}">
                      <a16:colId xmlns:a16="http://schemas.microsoft.com/office/drawing/2014/main" val="1350295138"/>
                    </a:ext>
                  </a:extLst>
                </a:gridCol>
                <a:gridCol w="411480">
                  <a:extLst>
                    <a:ext uri="{9D8B030D-6E8A-4147-A177-3AD203B41FA5}">
                      <a16:colId xmlns:a16="http://schemas.microsoft.com/office/drawing/2014/main" val="651854417"/>
                    </a:ext>
                  </a:extLst>
                </a:gridCol>
                <a:gridCol w="411480">
                  <a:extLst>
                    <a:ext uri="{9D8B030D-6E8A-4147-A177-3AD203B41FA5}">
                      <a16:colId xmlns:a16="http://schemas.microsoft.com/office/drawing/2014/main" val="3821074854"/>
                    </a:ext>
                  </a:extLst>
                </a:gridCol>
                <a:gridCol w="411480">
                  <a:extLst>
                    <a:ext uri="{9D8B030D-6E8A-4147-A177-3AD203B41FA5}">
                      <a16:colId xmlns:a16="http://schemas.microsoft.com/office/drawing/2014/main" val="3641780006"/>
                    </a:ext>
                  </a:extLst>
                </a:gridCol>
                <a:gridCol w="411480">
                  <a:extLst>
                    <a:ext uri="{9D8B030D-6E8A-4147-A177-3AD203B41FA5}">
                      <a16:colId xmlns:a16="http://schemas.microsoft.com/office/drawing/2014/main" val="3243295508"/>
                    </a:ext>
                  </a:extLst>
                </a:gridCol>
                <a:gridCol w="411480">
                  <a:extLst>
                    <a:ext uri="{9D8B030D-6E8A-4147-A177-3AD203B41FA5}">
                      <a16:colId xmlns:a16="http://schemas.microsoft.com/office/drawing/2014/main" val="4130084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121856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Swat.io - 2025-03-31 09:02:29</a:t>
                      </a:r>
                      <a:r>
                        <a:rPr kumimoji="0" lang="en-US" sz="1000" b="0" i="0" u="none" strike="noStrike" kern="1200" cap="none" spc="0" normalizeH="0" baseline="0" noProof="0">
                          <a:ln>
                            <a:noFill/>
                          </a:ln>
                          <a:solidFill>
                            <a:prstClr val="black"/>
                          </a:solidFill>
                          <a:effectLst/>
                          <a:uLnTx/>
                          <a:uFillTx/>
                          <a:latin typeface="Calibri"/>
                          <a:ea typeface="+mn-ea"/>
                          <a:cs typeface="+mn-cs"/>
                        </a:rPr>
                        <a:t>
 🚨 March social media updates you need to know! 🚨
March brought some major changes to your favourite platforms, from AI features to better analytics. 🚀
Swipe through to stay ahead of the trends!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https://quintly-eu-image-storage.s3.amazonaws.com/bcbcfc6d07085efaefd346f1af94155a/d6317dccd79f23db46c2769d3f5e409d.jpg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01.04.2025 17:26:54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163500968"/>
                  </a:ext>
                </a:extLst>
              </a:tr>
            </a:tbl>
          </a:graphicData>
        </a:graphic>
      </p:graphicFrame>
      <p:sp>
        <p:nvSpPr>
          <p:cNvPr id="4" name="Text Placeholder 3">
            <a:extLst>
              <a:ext uri="{FF2B5EF4-FFF2-40B4-BE49-F238E27FC236}">
                <a16:creationId xmlns:a16="http://schemas.microsoft.com/office/drawing/2014/main" id="{E2F4AB11-EC99-4FB3-B51C-4D4A5EBFDF88}"/>
              </a:ext>
            </a:extLst>
          </p:cNvPr>
          <p:cNvSpPr>
            <a:spLocks noGrp="1"/>
          </p:cNvSpPr>
          <p:nvPr>
            <p:ph type="body" sz="quarter" idx="14"/>
          </p:nvPr>
        </p:nvSpPr>
        <p:spPr/>
        <p:txBody>
          <a:bodyPr/>
          <a:lstStyle/>
          <a:p>
            <a:r>
              <a:rPr lang="en-US"/>
              <a:t>16.03.2025 - 14.04.2025</a:t>
            </a:r>
          </a:p>
        </p:txBody>
      </p:sp>
    </p:spTree>
    <p:extLst>
      <p:ext uri="{BB962C8B-B14F-4D97-AF65-F5344CB8AC3E}">
        <p14:creationId xmlns:p14="http://schemas.microsoft.com/office/powerpoint/2010/main" val="32038085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C07AC-6D7C-4B8F-929A-C635B9D115AC}"/>
              </a:ext>
            </a:extLst>
          </p:cNvPr>
          <p:cNvSpPr>
            <a:spLocks noGrp="1"/>
          </p:cNvSpPr>
          <p:nvPr>
            <p:ph type="title"/>
          </p:nvPr>
        </p:nvSpPr>
        <p:spPr/>
        <p:txBody>
          <a:bodyPr/>
          <a:lstStyle/>
          <a:p>
            <a:r>
              <a:rPr lang="en-US"/>
              <a:t>Facebook Own Posts Table | All profiles - 19 of 23</a:t>
            </a:r>
          </a:p>
        </p:txBody>
      </p:sp>
      <p:graphicFrame>
        <p:nvGraphicFramePr>
          <p:cNvPr id="5" name="Table Placeholder 4">
            <a:extLst>
              <a:ext uri="{FF2B5EF4-FFF2-40B4-BE49-F238E27FC236}">
                <a16:creationId xmlns:a16="http://schemas.microsoft.com/office/drawing/2014/main" id="{7D7A20F9-42ED-44EE-986B-B502AB142496}"/>
              </a:ext>
            </a:extLst>
          </p:cNvPr>
          <p:cNvGraphicFramePr>
            <a:graphicFrameLocks noGrp="1"/>
          </p:cNvGraphicFramePr>
          <p:nvPr>
            <p:ph type="tbl" sz="quarter" idx="13"/>
            <p:extLst>
              <p:ext uri="{D42A27DB-BD31-4B8C-83A1-F6EECF244321}">
                <p14:modId xmlns:p14="http://schemas.microsoft.com/office/powerpoint/2010/main" val="2224523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138497859"/>
                    </a:ext>
                  </a:extLst>
                </a:gridCol>
                <a:gridCol w="1316735">
                  <a:extLst>
                    <a:ext uri="{9D8B030D-6E8A-4147-A177-3AD203B41FA5}">
                      <a16:colId xmlns:a16="http://schemas.microsoft.com/office/drawing/2014/main" val="2109708739"/>
                    </a:ext>
                  </a:extLst>
                </a:gridCol>
                <a:gridCol w="905256">
                  <a:extLst>
                    <a:ext uri="{9D8B030D-6E8A-4147-A177-3AD203B41FA5}">
                      <a16:colId xmlns:a16="http://schemas.microsoft.com/office/drawing/2014/main" val="839943177"/>
                    </a:ext>
                  </a:extLst>
                </a:gridCol>
                <a:gridCol w="411480">
                  <a:extLst>
                    <a:ext uri="{9D8B030D-6E8A-4147-A177-3AD203B41FA5}">
                      <a16:colId xmlns:a16="http://schemas.microsoft.com/office/drawing/2014/main" val="1593456567"/>
                    </a:ext>
                  </a:extLst>
                </a:gridCol>
                <a:gridCol w="411480">
                  <a:extLst>
                    <a:ext uri="{9D8B030D-6E8A-4147-A177-3AD203B41FA5}">
                      <a16:colId xmlns:a16="http://schemas.microsoft.com/office/drawing/2014/main" val="2678682235"/>
                    </a:ext>
                  </a:extLst>
                </a:gridCol>
                <a:gridCol w="411480">
                  <a:extLst>
                    <a:ext uri="{9D8B030D-6E8A-4147-A177-3AD203B41FA5}">
                      <a16:colId xmlns:a16="http://schemas.microsoft.com/office/drawing/2014/main" val="2439657152"/>
                    </a:ext>
                  </a:extLst>
                </a:gridCol>
                <a:gridCol w="411480">
                  <a:extLst>
                    <a:ext uri="{9D8B030D-6E8A-4147-A177-3AD203B41FA5}">
                      <a16:colId xmlns:a16="http://schemas.microsoft.com/office/drawing/2014/main" val="1376659915"/>
                    </a:ext>
                  </a:extLst>
                </a:gridCol>
                <a:gridCol w="411480">
                  <a:extLst>
                    <a:ext uri="{9D8B030D-6E8A-4147-A177-3AD203B41FA5}">
                      <a16:colId xmlns:a16="http://schemas.microsoft.com/office/drawing/2014/main" val="2214868581"/>
                    </a:ext>
                  </a:extLst>
                </a:gridCol>
                <a:gridCol w="411480">
                  <a:extLst>
                    <a:ext uri="{9D8B030D-6E8A-4147-A177-3AD203B41FA5}">
                      <a16:colId xmlns:a16="http://schemas.microsoft.com/office/drawing/2014/main" val="3959078077"/>
                    </a:ext>
                  </a:extLst>
                </a:gridCol>
                <a:gridCol w="411480">
                  <a:extLst>
                    <a:ext uri="{9D8B030D-6E8A-4147-A177-3AD203B41FA5}">
                      <a16:colId xmlns:a16="http://schemas.microsoft.com/office/drawing/2014/main" val="641917249"/>
                    </a:ext>
                  </a:extLst>
                </a:gridCol>
                <a:gridCol w="411480">
                  <a:extLst>
                    <a:ext uri="{9D8B030D-6E8A-4147-A177-3AD203B41FA5}">
                      <a16:colId xmlns:a16="http://schemas.microsoft.com/office/drawing/2014/main" val="259066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937311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SocialHub - 2025-03-28 16:08:02</a:t>
                      </a:r>
                      <a:r>
                        <a:rPr kumimoji="0" lang="de-DE" sz="1000" b="0" i="0" u="none" strike="noStrike" kern="1200" cap="none" spc="0" normalizeH="0" baseline="0" noProof="0">
                          <a:ln>
                            <a:noFill/>
                          </a:ln>
                          <a:solidFill>
                            <a:prstClr val="black"/>
                          </a:solidFill>
                          <a:effectLst/>
                          <a:uLnTx/>
                          <a:uFillTx/>
                          <a:latin typeface="Calibri"/>
                          <a:ea typeface="+mn-ea"/>
                          <a:cs typeface="+mn-cs"/>
                        </a:rPr>
                        <a:t>
 Es nicht zu spät, in die 2025 Content Challenge einzusteigen! 💪
52 Ideen für 52 Wochen.
Und das Beste daran:
Du kannst jede Woche mal was Neues ausprobieren.
Kommst aus deinem Content Trott raus.
Und challengest dich selbst!
In vielen Wochen liefern wir dir hier sogar Umsetzungs-Inspiration, wie wir die Challenge umsetzen 🤗 
Die ganze Jahresübersicht gibt's hier zum Download:
https://socialhub.io/challenge25-fb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https://quintly-eu-image-storage.s3.amazonaws.com/acb7d22099d679f6e78aa03c51a7381d/518303d173a4400b0628189314d2aa03.jpg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28.03.2025 21:39:22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15905992"/>
                  </a:ext>
                </a:extLst>
              </a:tr>
            </a:tbl>
          </a:graphicData>
        </a:graphic>
      </p:graphicFrame>
      <p:sp>
        <p:nvSpPr>
          <p:cNvPr id="4" name="Text Placeholder 3">
            <a:extLst>
              <a:ext uri="{FF2B5EF4-FFF2-40B4-BE49-F238E27FC236}">
                <a16:creationId xmlns:a16="http://schemas.microsoft.com/office/drawing/2014/main" id="{1EB5456E-C8DD-4891-A061-977E4B1C5165}"/>
              </a:ext>
            </a:extLst>
          </p:cNvPr>
          <p:cNvSpPr>
            <a:spLocks noGrp="1"/>
          </p:cNvSpPr>
          <p:nvPr>
            <p:ph type="body" sz="quarter" idx="14"/>
          </p:nvPr>
        </p:nvSpPr>
        <p:spPr/>
        <p:txBody>
          <a:bodyPr/>
          <a:lstStyle/>
          <a:p>
            <a:r>
              <a:rPr lang="en-US"/>
              <a:t>16.03.2025 - 14.04.2025</a:t>
            </a:r>
          </a:p>
        </p:txBody>
      </p:sp>
    </p:spTree>
    <p:extLst>
      <p:ext uri="{BB962C8B-B14F-4D97-AF65-F5344CB8AC3E}">
        <p14:creationId xmlns:p14="http://schemas.microsoft.com/office/powerpoint/2010/main" val="25361475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1413C-E30A-43D9-863E-FA0AC7B11254}"/>
              </a:ext>
            </a:extLst>
          </p:cNvPr>
          <p:cNvSpPr>
            <a:spLocks noGrp="1"/>
          </p:cNvSpPr>
          <p:nvPr>
            <p:ph type="title"/>
          </p:nvPr>
        </p:nvSpPr>
        <p:spPr/>
        <p:txBody>
          <a:bodyPr/>
          <a:lstStyle/>
          <a:p>
            <a:r>
              <a:rPr lang="en-US"/>
              <a:t>Facebook Own Posts Table | All profiles - 20 of 23</a:t>
            </a:r>
          </a:p>
        </p:txBody>
      </p:sp>
      <p:graphicFrame>
        <p:nvGraphicFramePr>
          <p:cNvPr id="5" name="Table Placeholder 4">
            <a:extLst>
              <a:ext uri="{FF2B5EF4-FFF2-40B4-BE49-F238E27FC236}">
                <a16:creationId xmlns:a16="http://schemas.microsoft.com/office/drawing/2014/main" id="{13080ADB-10BF-434B-A0B1-19ADE2ECFAF8}"/>
              </a:ext>
            </a:extLst>
          </p:cNvPr>
          <p:cNvGraphicFramePr>
            <a:graphicFrameLocks noGrp="1"/>
          </p:cNvGraphicFramePr>
          <p:nvPr>
            <p:ph type="tbl" sz="quarter" idx="13"/>
            <p:extLst>
              <p:ext uri="{D42A27DB-BD31-4B8C-83A1-F6EECF244321}">
                <p14:modId xmlns:p14="http://schemas.microsoft.com/office/powerpoint/2010/main" val="3091990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984550538"/>
                    </a:ext>
                  </a:extLst>
                </a:gridCol>
                <a:gridCol w="1316735">
                  <a:extLst>
                    <a:ext uri="{9D8B030D-6E8A-4147-A177-3AD203B41FA5}">
                      <a16:colId xmlns:a16="http://schemas.microsoft.com/office/drawing/2014/main" val="4185665067"/>
                    </a:ext>
                  </a:extLst>
                </a:gridCol>
                <a:gridCol w="905256">
                  <a:extLst>
                    <a:ext uri="{9D8B030D-6E8A-4147-A177-3AD203B41FA5}">
                      <a16:colId xmlns:a16="http://schemas.microsoft.com/office/drawing/2014/main" val="1012229488"/>
                    </a:ext>
                  </a:extLst>
                </a:gridCol>
                <a:gridCol w="411480">
                  <a:extLst>
                    <a:ext uri="{9D8B030D-6E8A-4147-A177-3AD203B41FA5}">
                      <a16:colId xmlns:a16="http://schemas.microsoft.com/office/drawing/2014/main" val="1602033457"/>
                    </a:ext>
                  </a:extLst>
                </a:gridCol>
                <a:gridCol w="411480">
                  <a:extLst>
                    <a:ext uri="{9D8B030D-6E8A-4147-A177-3AD203B41FA5}">
                      <a16:colId xmlns:a16="http://schemas.microsoft.com/office/drawing/2014/main" val="594376350"/>
                    </a:ext>
                  </a:extLst>
                </a:gridCol>
                <a:gridCol w="411480">
                  <a:extLst>
                    <a:ext uri="{9D8B030D-6E8A-4147-A177-3AD203B41FA5}">
                      <a16:colId xmlns:a16="http://schemas.microsoft.com/office/drawing/2014/main" val="2122694540"/>
                    </a:ext>
                  </a:extLst>
                </a:gridCol>
                <a:gridCol w="411480">
                  <a:extLst>
                    <a:ext uri="{9D8B030D-6E8A-4147-A177-3AD203B41FA5}">
                      <a16:colId xmlns:a16="http://schemas.microsoft.com/office/drawing/2014/main" val="542090393"/>
                    </a:ext>
                  </a:extLst>
                </a:gridCol>
                <a:gridCol w="411480">
                  <a:extLst>
                    <a:ext uri="{9D8B030D-6E8A-4147-A177-3AD203B41FA5}">
                      <a16:colId xmlns:a16="http://schemas.microsoft.com/office/drawing/2014/main" val="393768289"/>
                    </a:ext>
                  </a:extLst>
                </a:gridCol>
                <a:gridCol w="411480">
                  <a:extLst>
                    <a:ext uri="{9D8B030D-6E8A-4147-A177-3AD203B41FA5}">
                      <a16:colId xmlns:a16="http://schemas.microsoft.com/office/drawing/2014/main" val="1046231297"/>
                    </a:ext>
                  </a:extLst>
                </a:gridCol>
                <a:gridCol w="411480">
                  <a:extLst>
                    <a:ext uri="{9D8B030D-6E8A-4147-A177-3AD203B41FA5}">
                      <a16:colId xmlns:a16="http://schemas.microsoft.com/office/drawing/2014/main" val="901130093"/>
                    </a:ext>
                  </a:extLst>
                </a:gridCol>
                <a:gridCol w="411480">
                  <a:extLst>
                    <a:ext uri="{9D8B030D-6E8A-4147-A177-3AD203B41FA5}">
                      <a16:colId xmlns:a16="http://schemas.microsoft.com/office/drawing/2014/main" val="3008110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416009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facelift - 2025-03-28 14:45:02</a:t>
                      </a:r>
                      <a:r>
                        <a:rPr kumimoji="0" lang="en-US" sz="1000" b="0" i="0" u="none" strike="noStrike" kern="1200" cap="none" spc="0" normalizeH="0" baseline="0" noProof="0">
                          <a:ln>
                            <a:noFill/>
                          </a:ln>
                          <a:solidFill>
                            <a:prstClr val="black"/>
                          </a:solidFill>
                          <a:effectLst/>
                          <a:uLnTx/>
                          <a:uFillTx/>
                          <a:latin typeface="Calibri"/>
                          <a:ea typeface="+mn-ea"/>
                          <a:cs typeface="+mn-cs"/>
                        </a:rPr>
                        <a:t>
 Facelift x Entirely: Invitation to the Masterclass!
As a founding partner of Entirely, we would like to invite you to the Composable Marketing Masterclass!
The first session was a huge success! If you missed it, you can watch the recording on the Entirely website.
Session 1: https://fcld.ly/entirely-masterclass1-recap 
📅 Session 2: Content Meets Campaigns: Real-world use cases driving omnichannel success with integrated platforms 
🗓 When: 8 April 2025 | 17:00-18:00 
🎤 Speakers: Leading MarTech experts including Scott Brinker, Tobias Ackermann (Censhare) &amp; Patrick Moser (Marmind).
Learn how modular platforms optimally link content &amp; campaigns to implement personalised, consistent and successful marketing strategies! 
Register now:
👉https://fcld.ly/entirely-masterclass-2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https://quintly-eu-image-storage.s3.amazonaws.com/11260c1de9d4e52a0c73cd0d7f043150/7bd67ba5bdbac40c02b81a5c1ad84965.jpg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28.03.2025 16:18:52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859436478"/>
                  </a:ext>
                </a:extLst>
              </a:tr>
            </a:tbl>
          </a:graphicData>
        </a:graphic>
      </p:graphicFrame>
      <p:sp>
        <p:nvSpPr>
          <p:cNvPr id="4" name="Text Placeholder 3">
            <a:extLst>
              <a:ext uri="{FF2B5EF4-FFF2-40B4-BE49-F238E27FC236}">
                <a16:creationId xmlns:a16="http://schemas.microsoft.com/office/drawing/2014/main" id="{DA0601A6-424C-4ADB-B71B-6083BEBFABDB}"/>
              </a:ext>
            </a:extLst>
          </p:cNvPr>
          <p:cNvSpPr>
            <a:spLocks noGrp="1"/>
          </p:cNvSpPr>
          <p:nvPr>
            <p:ph type="body" sz="quarter" idx="14"/>
          </p:nvPr>
        </p:nvSpPr>
        <p:spPr/>
        <p:txBody>
          <a:bodyPr/>
          <a:lstStyle/>
          <a:p>
            <a:r>
              <a:rPr lang="en-US"/>
              <a:t>16.03.2025 - 14.04.2025</a:t>
            </a:r>
          </a:p>
        </p:txBody>
      </p:sp>
    </p:spTree>
    <p:extLst>
      <p:ext uri="{BB962C8B-B14F-4D97-AF65-F5344CB8AC3E}">
        <p14:creationId xmlns:p14="http://schemas.microsoft.com/office/powerpoint/2010/main" val="29231443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2A9EA-B866-44A8-B3D1-8F9566BDB6C3}"/>
              </a:ext>
            </a:extLst>
          </p:cNvPr>
          <p:cNvSpPr>
            <a:spLocks noGrp="1"/>
          </p:cNvSpPr>
          <p:nvPr>
            <p:ph type="title"/>
          </p:nvPr>
        </p:nvSpPr>
        <p:spPr/>
        <p:txBody>
          <a:bodyPr/>
          <a:lstStyle/>
          <a:p>
            <a:r>
              <a:rPr lang="en-US"/>
              <a:t>Facebook Own Posts Table | All profiles - 21 of 23</a:t>
            </a:r>
          </a:p>
        </p:txBody>
      </p:sp>
      <p:graphicFrame>
        <p:nvGraphicFramePr>
          <p:cNvPr id="5" name="Table Placeholder 4">
            <a:extLst>
              <a:ext uri="{FF2B5EF4-FFF2-40B4-BE49-F238E27FC236}">
                <a16:creationId xmlns:a16="http://schemas.microsoft.com/office/drawing/2014/main" id="{8F382C4C-5F5F-4012-9AAA-A611AFDE7B3F}"/>
              </a:ext>
            </a:extLst>
          </p:cNvPr>
          <p:cNvGraphicFramePr>
            <a:graphicFrameLocks noGrp="1"/>
          </p:cNvGraphicFramePr>
          <p:nvPr>
            <p:ph type="tbl" sz="quarter" idx="13"/>
            <p:extLst>
              <p:ext uri="{D42A27DB-BD31-4B8C-83A1-F6EECF244321}">
                <p14:modId xmlns:p14="http://schemas.microsoft.com/office/powerpoint/2010/main" val="29085657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955340201"/>
                    </a:ext>
                  </a:extLst>
                </a:gridCol>
                <a:gridCol w="1316735">
                  <a:extLst>
                    <a:ext uri="{9D8B030D-6E8A-4147-A177-3AD203B41FA5}">
                      <a16:colId xmlns:a16="http://schemas.microsoft.com/office/drawing/2014/main" val="1860838103"/>
                    </a:ext>
                  </a:extLst>
                </a:gridCol>
                <a:gridCol w="905256">
                  <a:extLst>
                    <a:ext uri="{9D8B030D-6E8A-4147-A177-3AD203B41FA5}">
                      <a16:colId xmlns:a16="http://schemas.microsoft.com/office/drawing/2014/main" val="77041220"/>
                    </a:ext>
                  </a:extLst>
                </a:gridCol>
                <a:gridCol w="411480">
                  <a:extLst>
                    <a:ext uri="{9D8B030D-6E8A-4147-A177-3AD203B41FA5}">
                      <a16:colId xmlns:a16="http://schemas.microsoft.com/office/drawing/2014/main" val="4049731522"/>
                    </a:ext>
                  </a:extLst>
                </a:gridCol>
                <a:gridCol w="411480">
                  <a:extLst>
                    <a:ext uri="{9D8B030D-6E8A-4147-A177-3AD203B41FA5}">
                      <a16:colId xmlns:a16="http://schemas.microsoft.com/office/drawing/2014/main" val="1925972040"/>
                    </a:ext>
                  </a:extLst>
                </a:gridCol>
                <a:gridCol w="411480">
                  <a:extLst>
                    <a:ext uri="{9D8B030D-6E8A-4147-A177-3AD203B41FA5}">
                      <a16:colId xmlns:a16="http://schemas.microsoft.com/office/drawing/2014/main" val="1569762399"/>
                    </a:ext>
                  </a:extLst>
                </a:gridCol>
                <a:gridCol w="411480">
                  <a:extLst>
                    <a:ext uri="{9D8B030D-6E8A-4147-A177-3AD203B41FA5}">
                      <a16:colId xmlns:a16="http://schemas.microsoft.com/office/drawing/2014/main" val="2831947228"/>
                    </a:ext>
                  </a:extLst>
                </a:gridCol>
                <a:gridCol w="411480">
                  <a:extLst>
                    <a:ext uri="{9D8B030D-6E8A-4147-A177-3AD203B41FA5}">
                      <a16:colId xmlns:a16="http://schemas.microsoft.com/office/drawing/2014/main" val="4131110315"/>
                    </a:ext>
                  </a:extLst>
                </a:gridCol>
                <a:gridCol w="411480">
                  <a:extLst>
                    <a:ext uri="{9D8B030D-6E8A-4147-A177-3AD203B41FA5}">
                      <a16:colId xmlns:a16="http://schemas.microsoft.com/office/drawing/2014/main" val="1761645048"/>
                    </a:ext>
                  </a:extLst>
                </a:gridCol>
                <a:gridCol w="411480">
                  <a:extLst>
                    <a:ext uri="{9D8B030D-6E8A-4147-A177-3AD203B41FA5}">
                      <a16:colId xmlns:a16="http://schemas.microsoft.com/office/drawing/2014/main" val="2191085917"/>
                    </a:ext>
                  </a:extLst>
                </a:gridCol>
                <a:gridCol w="411480">
                  <a:extLst>
                    <a:ext uri="{9D8B030D-6E8A-4147-A177-3AD203B41FA5}">
                      <a16:colId xmlns:a16="http://schemas.microsoft.com/office/drawing/2014/main" val="2556857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641490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facelift - 2025-03-28 09:15:02</a:t>
                      </a:r>
                      <a:r>
                        <a:rPr kumimoji="0" lang="de-DE" sz="1000" b="0" i="0" u="none" strike="noStrike" kern="1200" cap="none" spc="0" normalizeH="0" baseline="0" noProof="0">
                          <a:ln>
                            <a:noFill/>
                          </a:ln>
                          <a:solidFill>
                            <a:prstClr val="black"/>
                          </a:solidFill>
                          <a:effectLst/>
                          <a:uLnTx/>
                          <a:uFillTx/>
                          <a:latin typeface="Calibri"/>
                          <a:ea typeface="+mn-ea"/>
                          <a:cs typeface="+mn-cs"/>
                        </a:rPr>
                        <a:t>
 Community Management 2025: Erfolgreich im B2C unterwegs!
Hallo zusammen, wir von Facelift haben uns angeschaut, wie Marken im B2C-Bereich im Jahr 2025 echte Nähe zu ihrer Community aufbauen können. Unsere Social-Media-Orchestration-Lösung Facelift bündelt sämtliche Kanäle in einer Plattform. 
Darin findet ihr auch unser Community-Management-Modul Engage, das mit dem Facelift AI Assistenten die Bearbeitung von Kommentaren und Nachrichten auf ein neues Level bringt.
1. Schnelle Reaktion, starke Kundenbindung
• Je zeitnaher ihr auf Fragen, Feedback oder Kritik reagiert, desto eher fühlen sich eure Follower wertgeschätzt.
• Umfragen, Live-Sessions oder Challenges machen eure Marke nahbar und steigern die Interaktionsrate.
2. Authentisches Storytelling statt reiner Werbung
• Gebt Einblicke hinter die Kulissen und zeigt die Gesichter eures Teams. Eure Kund*innen wollen echte Menschen und Werte kennenlernen.
• Ladet eure Community ein, eigenen Content zu produzieren (User Generated Content). Das schafft Glaubwürdigkeit und macht Spaß!
3. Professionelle Tools für optimiertes Community Management
Damit alles reibungslos läuft, braucht es ein starkes System. Facelift mit dem Modul Engage unterstützt euch dabei, eure Social-Media-Kanäle effizient zu steuern:
• Übersichtliches Dashboard: Alle wichtigen Kanäle zentral im Blick, um schnell zu reagieren.
• Intelligentes Monitoring: Keine Nachricht geht verloren, dank automatischer Alerts und Filteroptionen.
• Fundierte Analysen: Erkennt, welche Beiträge gut ankommen, und optimiert eure Strategie anhand konkreter Kennzahlen.
• Facelift AI Assistent in Engage: Nutzt KI, um passende Antwortvorschläge zu generieren und so eure Community noch schneller und persönlicher zu betreuen.
Fazit:
Erfolgreiches Community Management lebt 2025 von Schnelligkeit, echter Nähe zur Zielgruppe und leistungsstarker KI-Unterstützung. Mit Facelift – speziell dem Modul Engage und dem Facelift AI Assistenten – bleibt ihr immer am Puls eurer Community und verwandelt Kund*innen in echte Fans.
Habt ihr weitere Fragen oder eigene Erfahrungen rund ums Community Management? Teilt sie gerne in den Kommentaren!
Euer  Facelift Team
#SocialMediaOrchestration #CommunityManagement #Facelift #Engage #FaceliftAI #B2C #SocialMediaMarketing #KI #Automation #CustomerExperience #MarketingTrends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https://quintly-eu-image-storage.s3.amazonaws.com/11260c1de9d4e52a0c73cd0d7f043150/e73ceca36639cfc6042c46f3ee30c17b.jpg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28.03.2025 10:57:10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200454228"/>
                  </a:ext>
                </a:extLst>
              </a:tr>
            </a:tbl>
          </a:graphicData>
        </a:graphic>
      </p:graphicFrame>
      <p:sp>
        <p:nvSpPr>
          <p:cNvPr id="4" name="Text Placeholder 3">
            <a:extLst>
              <a:ext uri="{FF2B5EF4-FFF2-40B4-BE49-F238E27FC236}">
                <a16:creationId xmlns:a16="http://schemas.microsoft.com/office/drawing/2014/main" id="{09DB3AB9-7E41-4865-9FDB-4EE784BE82C2}"/>
              </a:ext>
            </a:extLst>
          </p:cNvPr>
          <p:cNvSpPr>
            <a:spLocks noGrp="1"/>
          </p:cNvSpPr>
          <p:nvPr>
            <p:ph type="body" sz="quarter" idx="14"/>
          </p:nvPr>
        </p:nvSpPr>
        <p:spPr/>
        <p:txBody>
          <a:bodyPr/>
          <a:lstStyle/>
          <a:p>
            <a:r>
              <a:rPr lang="en-US"/>
              <a:t>16.03.2025 - 14.04.2025</a:t>
            </a:r>
          </a:p>
        </p:txBody>
      </p:sp>
    </p:spTree>
    <p:extLst>
      <p:ext uri="{BB962C8B-B14F-4D97-AF65-F5344CB8AC3E}">
        <p14:creationId xmlns:p14="http://schemas.microsoft.com/office/powerpoint/2010/main" val="31091267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27ABE-F082-4CE3-83A9-5E9F17101A65}"/>
              </a:ext>
            </a:extLst>
          </p:cNvPr>
          <p:cNvSpPr>
            <a:spLocks noGrp="1"/>
          </p:cNvSpPr>
          <p:nvPr>
            <p:ph type="title"/>
          </p:nvPr>
        </p:nvSpPr>
        <p:spPr/>
        <p:txBody>
          <a:bodyPr/>
          <a:lstStyle/>
          <a:p>
            <a:r>
              <a:rPr lang="en-US"/>
              <a:t>Facebook Own Posts Table | All profiles - 22 of 23</a:t>
            </a:r>
          </a:p>
        </p:txBody>
      </p:sp>
      <p:graphicFrame>
        <p:nvGraphicFramePr>
          <p:cNvPr id="5" name="Table Placeholder 4">
            <a:extLst>
              <a:ext uri="{FF2B5EF4-FFF2-40B4-BE49-F238E27FC236}">
                <a16:creationId xmlns:a16="http://schemas.microsoft.com/office/drawing/2014/main" id="{65479015-69EE-4A62-9623-073B97AEEAB2}"/>
              </a:ext>
            </a:extLst>
          </p:cNvPr>
          <p:cNvGraphicFramePr>
            <a:graphicFrameLocks noGrp="1"/>
          </p:cNvGraphicFramePr>
          <p:nvPr>
            <p:ph type="tbl" sz="quarter" idx="13"/>
            <p:extLst>
              <p:ext uri="{D42A27DB-BD31-4B8C-83A1-F6EECF244321}">
                <p14:modId xmlns:p14="http://schemas.microsoft.com/office/powerpoint/2010/main" val="3474300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92530517"/>
                    </a:ext>
                  </a:extLst>
                </a:gridCol>
                <a:gridCol w="1316735">
                  <a:extLst>
                    <a:ext uri="{9D8B030D-6E8A-4147-A177-3AD203B41FA5}">
                      <a16:colId xmlns:a16="http://schemas.microsoft.com/office/drawing/2014/main" val="450381606"/>
                    </a:ext>
                  </a:extLst>
                </a:gridCol>
                <a:gridCol w="905256">
                  <a:extLst>
                    <a:ext uri="{9D8B030D-6E8A-4147-A177-3AD203B41FA5}">
                      <a16:colId xmlns:a16="http://schemas.microsoft.com/office/drawing/2014/main" val="1214119613"/>
                    </a:ext>
                  </a:extLst>
                </a:gridCol>
                <a:gridCol w="411480">
                  <a:extLst>
                    <a:ext uri="{9D8B030D-6E8A-4147-A177-3AD203B41FA5}">
                      <a16:colId xmlns:a16="http://schemas.microsoft.com/office/drawing/2014/main" val="3823399130"/>
                    </a:ext>
                  </a:extLst>
                </a:gridCol>
                <a:gridCol w="411480">
                  <a:extLst>
                    <a:ext uri="{9D8B030D-6E8A-4147-A177-3AD203B41FA5}">
                      <a16:colId xmlns:a16="http://schemas.microsoft.com/office/drawing/2014/main" val="874669835"/>
                    </a:ext>
                  </a:extLst>
                </a:gridCol>
                <a:gridCol w="411480">
                  <a:extLst>
                    <a:ext uri="{9D8B030D-6E8A-4147-A177-3AD203B41FA5}">
                      <a16:colId xmlns:a16="http://schemas.microsoft.com/office/drawing/2014/main" val="3635180925"/>
                    </a:ext>
                  </a:extLst>
                </a:gridCol>
                <a:gridCol w="411480">
                  <a:extLst>
                    <a:ext uri="{9D8B030D-6E8A-4147-A177-3AD203B41FA5}">
                      <a16:colId xmlns:a16="http://schemas.microsoft.com/office/drawing/2014/main" val="3281392696"/>
                    </a:ext>
                  </a:extLst>
                </a:gridCol>
                <a:gridCol w="411480">
                  <a:extLst>
                    <a:ext uri="{9D8B030D-6E8A-4147-A177-3AD203B41FA5}">
                      <a16:colId xmlns:a16="http://schemas.microsoft.com/office/drawing/2014/main" val="2939677158"/>
                    </a:ext>
                  </a:extLst>
                </a:gridCol>
                <a:gridCol w="411480">
                  <a:extLst>
                    <a:ext uri="{9D8B030D-6E8A-4147-A177-3AD203B41FA5}">
                      <a16:colId xmlns:a16="http://schemas.microsoft.com/office/drawing/2014/main" val="2953631195"/>
                    </a:ext>
                  </a:extLst>
                </a:gridCol>
                <a:gridCol w="411480">
                  <a:extLst>
                    <a:ext uri="{9D8B030D-6E8A-4147-A177-3AD203B41FA5}">
                      <a16:colId xmlns:a16="http://schemas.microsoft.com/office/drawing/2014/main" val="272118108"/>
                    </a:ext>
                  </a:extLst>
                </a:gridCol>
                <a:gridCol w="411480">
                  <a:extLst>
                    <a:ext uri="{9D8B030D-6E8A-4147-A177-3AD203B41FA5}">
                      <a16:colId xmlns:a16="http://schemas.microsoft.com/office/drawing/2014/main" val="3503352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559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SocialHub - 2025-03-27 10:24:35</a:t>
                      </a:r>
                      <a:r>
                        <a:rPr kumimoji="0" lang="en-US" sz="1000" b="0" i="0" u="none" strike="noStrike" kern="1200" cap="none" spc="0" normalizeH="0" baseline="0" noProof="0">
                          <a:ln>
                            <a:noFill/>
                          </a:ln>
                          <a:solidFill>
                            <a:prstClr val="black"/>
                          </a:solidFill>
                          <a:effectLst/>
                          <a:uLnTx/>
                          <a:uFillTx/>
                          <a:latin typeface="Calibri"/>
                          <a:ea typeface="+mn-ea"/>
                          <a:cs typeface="+mn-cs"/>
                        </a:rPr>
                        <a:t>
 Wie Plattformen 2025 Hashtags in die Irrelevanz drängen 🤐
Wenn Social Plattformen selbst Hashtags oder Hashtag-Funktionalitäten unter den Tisch fallen lassen, ist das schon eine klare Message, oder?
🚫 Insta entfernt Hashtags als Zugriffsquellen-Insight,
🚫 gefolgte Hashtags werden nicht mehr im Feed angezeigt,
🚫 LinkedIn Hashtags bringen keine signifikante Reichweite mehr.
Abseits vom internen Kampagnen- oder Posting-Tracking gibt es also kaum mehr Gründe, sich den Kopf über Hashtags zu zerbrechen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https://quintly-eu-image-storage.s3.amazonaws.com/acb7d22099d679f6e78aa03c51a7381d/b65d0d2de19996e91e64e8c8969c1b01.jpg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27.03.2025 15:38:14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581922682"/>
                  </a:ext>
                </a:extLst>
              </a:tr>
            </a:tbl>
          </a:graphicData>
        </a:graphic>
      </p:graphicFrame>
      <p:sp>
        <p:nvSpPr>
          <p:cNvPr id="4" name="Text Placeholder 3">
            <a:extLst>
              <a:ext uri="{FF2B5EF4-FFF2-40B4-BE49-F238E27FC236}">
                <a16:creationId xmlns:a16="http://schemas.microsoft.com/office/drawing/2014/main" id="{10282F59-91BE-4809-9C7F-B8210A9E1D88}"/>
              </a:ext>
            </a:extLst>
          </p:cNvPr>
          <p:cNvSpPr>
            <a:spLocks noGrp="1"/>
          </p:cNvSpPr>
          <p:nvPr>
            <p:ph type="body" sz="quarter" idx="14"/>
          </p:nvPr>
        </p:nvSpPr>
        <p:spPr/>
        <p:txBody>
          <a:bodyPr/>
          <a:lstStyle/>
          <a:p>
            <a:r>
              <a:rPr lang="en-US"/>
              <a:t>16.03.2025 - 14.04.2025</a:t>
            </a:r>
          </a:p>
        </p:txBody>
      </p:sp>
    </p:spTree>
    <p:extLst>
      <p:ext uri="{BB962C8B-B14F-4D97-AF65-F5344CB8AC3E}">
        <p14:creationId xmlns:p14="http://schemas.microsoft.com/office/powerpoint/2010/main" val="17390812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DB198-ED40-457F-83FA-50DEDE9875B8}"/>
              </a:ext>
            </a:extLst>
          </p:cNvPr>
          <p:cNvSpPr>
            <a:spLocks noGrp="1"/>
          </p:cNvSpPr>
          <p:nvPr>
            <p:ph type="title"/>
          </p:nvPr>
        </p:nvSpPr>
        <p:spPr/>
        <p:txBody>
          <a:bodyPr/>
          <a:lstStyle/>
          <a:p>
            <a:r>
              <a:rPr lang="en-US"/>
              <a:t>Facebook Own Posts Table | All profiles - 23 of 23</a:t>
            </a:r>
          </a:p>
        </p:txBody>
      </p:sp>
      <p:graphicFrame>
        <p:nvGraphicFramePr>
          <p:cNvPr id="5" name="Table Placeholder 4">
            <a:extLst>
              <a:ext uri="{FF2B5EF4-FFF2-40B4-BE49-F238E27FC236}">
                <a16:creationId xmlns:a16="http://schemas.microsoft.com/office/drawing/2014/main" id="{9815580F-11D6-41FF-8DD2-199A43FF638F}"/>
              </a:ext>
            </a:extLst>
          </p:cNvPr>
          <p:cNvGraphicFramePr>
            <a:graphicFrameLocks noGrp="1"/>
          </p:cNvGraphicFramePr>
          <p:nvPr>
            <p:ph type="tbl" sz="quarter" idx="13"/>
            <p:extLst>
              <p:ext uri="{D42A27DB-BD31-4B8C-83A1-F6EECF244321}">
                <p14:modId xmlns:p14="http://schemas.microsoft.com/office/powerpoint/2010/main" val="4017023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634813058"/>
                    </a:ext>
                  </a:extLst>
                </a:gridCol>
                <a:gridCol w="1316735">
                  <a:extLst>
                    <a:ext uri="{9D8B030D-6E8A-4147-A177-3AD203B41FA5}">
                      <a16:colId xmlns:a16="http://schemas.microsoft.com/office/drawing/2014/main" val="2698769931"/>
                    </a:ext>
                  </a:extLst>
                </a:gridCol>
                <a:gridCol w="905256">
                  <a:extLst>
                    <a:ext uri="{9D8B030D-6E8A-4147-A177-3AD203B41FA5}">
                      <a16:colId xmlns:a16="http://schemas.microsoft.com/office/drawing/2014/main" val="2335325565"/>
                    </a:ext>
                  </a:extLst>
                </a:gridCol>
                <a:gridCol w="411480">
                  <a:extLst>
                    <a:ext uri="{9D8B030D-6E8A-4147-A177-3AD203B41FA5}">
                      <a16:colId xmlns:a16="http://schemas.microsoft.com/office/drawing/2014/main" val="4055781599"/>
                    </a:ext>
                  </a:extLst>
                </a:gridCol>
                <a:gridCol w="411480">
                  <a:extLst>
                    <a:ext uri="{9D8B030D-6E8A-4147-A177-3AD203B41FA5}">
                      <a16:colId xmlns:a16="http://schemas.microsoft.com/office/drawing/2014/main" val="4222511533"/>
                    </a:ext>
                  </a:extLst>
                </a:gridCol>
                <a:gridCol w="411480">
                  <a:extLst>
                    <a:ext uri="{9D8B030D-6E8A-4147-A177-3AD203B41FA5}">
                      <a16:colId xmlns:a16="http://schemas.microsoft.com/office/drawing/2014/main" val="831288477"/>
                    </a:ext>
                  </a:extLst>
                </a:gridCol>
                <a:gridCol w="411480">
                  <a:extLst>
                    <a:ext uri="{9D8B030D-6E8A-4147-A177-3AD203B41FA5}">
                      <a16:colId xmlns:a16="http://schemas.microsoft.com/office/drawing/2014/main" val="658779620"/>
                    </a:ext>
                  </a:extLst>
                </a:gridCol>
                <a:gridCol w="411480">
                  <a:extLst>
                    <a:ext uri="{9D8B030D-6E8A-4147-A177-3AD203B41FA5}">
                      <a16:colId xmlns:a16="http://schemas.microsoft.com/office/drawing/2014/main" val="652897311"/>
                    </a:ext>
                  </a:extLst>
                </a:gridCol>
                <a:gridCol w="411480">
                  <a:extLst>
                    <a:ext uri="{9D8B030D-6E8A-4147-A177-3AD203B41FA5}">
                      <a16:colId xmlns:a16="http://schemas.microsoft.com/office/drawing/2014/main" val="535347229"/>
                    </a:ext>
                  </a:extLst>
                </a:gridCol>
                <a:gridCol w="411480">
                  <a:extLst>
                    <a:ext uri="{9D8B030D-6E8A-4147-A177-3AD203B41FA5}">
                      <a16:colId xmlns:a16="http://schemas.microsoft.com/office/drawing/2014/main" val="1383483029"/>
                    </a:ext>
                  </a:extLst>
                </a:gridCol>
                <a:gridCol w="411480">
                  <a:extLst>
                    <a:ext uri="{9D8B030D-6E8A-4147-A177-3AD203B41FA5}">
                      <a16:colId xmlns:a16="http://schemas.microsoft.com/office/drawing/2014/main" val="1918626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938021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Swat.io - 2025-03-27 09:10:33</a:t>
                      </a:r>
                      <a:r>
                        <a:rPr kumimoji="0" lang="en-US" sz="1000" b="0" i="0" u="none" strike="noStrike" kern="1200" cap="none" spc="0" normalizeH="0" baseline="0" noProof="0">
                          <a:ln>
                            <a:noFill/>
                          </a:ln>
                          <a:solidFill>
                            <a:prstClr val="black"/>
                          </a:solidFill>
                          <a:effectLst/>
                          <a:uLnTx/>
                          <a:uFillTx/>
                          <a:latin typeface="Calibri"/>
                          <a:ea typeface="+mn-ea"/>
                          <a:cs typeface="+mn-cs"/>
                        </a:rPr>
                        <a:t>
 Canva makes it super easy to create professional designs—even if you have zero design experience! 
Swipe through to learn:
✅ Why visuals are essential for engagement
✅ How to use Canva like a pro 💡
✅ Game-changing AI features &amp; design hacks
Find out more in our blog post: https://swat.io/en/publish/canva-guide-social-media/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https://quintly-eu-image-storage.s3.amazonaws.com/bcbcfc6d07085efaefd346f1af94155a/6df8621d08f01f715e5bc2dae33890e0.jpg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27.03.2025 16:22:53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689341585"/>
                  </a:ext>
                </a:extLst>
              </a:tr>
            </a:tbl>
          </a:graphicData>
        </a:graphic>
      </p:graphicFrame>
      <p:sp>
        <p:nvSpPr>
          <p:cNvPr id="4" name="Text Placeholder 3">
            <a:extLst>
              <a:ext uri="{FF2B5EF4-FFF2-40B4-BE49-F238E27FC236}">
                <a16:creationId xmlns:a16="http://schemas.microsoft.com/office/drawing/2014/main" id="{64ADE0DE-622E-4B0B-8875-482976CEDDD4}"/>
              </a:ext>
            </a:extLst>
          </p:cNvPr>
          <p:cNvSpPr>
            <a:spLocks noGrp="1"/>
          </p:cNvSpPr>
          <p:nvPr>
            <p:ph type="body" sz="quarter" idx="14"/>
          </p:nvPr>
        </p:nvSpPr>
        <p:spPr/>
        <p:txBody>
          <a:bodyPr/>
          <a:lstStyle/>
          <a:p>
            <a:r>
              <a:rPr lang="en-US"/>
              <a:t>16.03.2025 - 14.04.2025</a:t>
            </a:r>
          </a:p>
        </p:txBody>
      </p:sp>
    </p:spTree>
    <p:extLst>
      <p:ext uri="{BB962C8B-B14F-4D97-AF65-F5344CB8AC3E}">
        <p14:creationId xmlns:p14="http://schemas.microsoft.com/office/powerpoint/2010/main" val="23309506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88D51-83E0-4890-AD5B-C7BDC601D131}"/>
              </a:ext>
            </a:extLst>
          </p:cNvPr>
          <p:cNvSpPr>
            <a:spLocks noGrp="1"/>
          </p:cNvSpPr>
          <p:nvPr>
            <p:ph type="title"/>
          </p:nvPr>
        </p:nvSpPr>
        <p:spPr/>
        <p:txBody>
          <a:bodyPr/>
          <a:lstStyle/>
          <a:p>
            <a:r>
              <a:rPr lang="en-US"/>
              <a:t>Facebook Average Interactions Per Post | All profiles</a:t>
            </a:r>
          </a:p>
        </p:txBody>
      </p:sp>
      <p:graphicFrame>
        <p:nvGraphicFramePr>
          <p:cNvPr id="6" name="Chart Placeholder 5">
            <a:extLst>
              <a:ext uri="{FF2B5EF4-FFF2-40B4-BE49-F238E27FC236}">
                <a16:creationId xmlns:a16="http://schemas.microsoft.com/office/drawing/2014/main" id="{E975A4AF-CF79-4119-8FB7-A49CBF9ADCC9}"/>
              </a:ext>
            </a:extLst>
          </p:cNvPr>
          <p:cNvGraphicFramePr>
            <a:graphicFrameLocks noGrp="1"/>
          </p:cNvGraphicFramePr>
          <p:nvPr>
            <p:ph type="chart" sz="quarter" idx="13"/>
            <p:extLst>
              <p:ext uri="{D42A27DB-BD31-4B8C-83A1-F6EECF244321}">
                <p14:modId xmlns:p14="http://schemas.microsoft.com/office/powerpoint/2010/main" val="23938997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F77B10-BB78-4AAB-9D7D-40DDF73DC5D2}"/>
              </a:ext>
            </a:extLst>
          </p:cNvPr>
          <p:cNvSpPr>
            <a:spLocks noGrp="1"/>
          </p:cNvSpPr>
          <p:nvPr>
            <p:ph type="body" sz="quarter" idx="14"/>
          </p:nvPr>
        </p:nvSpPr>
        <p:spPr/>
        <p:txBody>
          <a:bodyPr/>
          <a:lstStyle/>
          <a:p>
            <a:r>
              <a:rPr lang="en-US"/>
              <a:t>16.03.2025 - 14.04.2025</a:t>
            </a:r>
          </a:p>
        </p:txBody>
      </p:sp>
      <p:sp>
        <p:nvSpPr>
          <p:cNvPr id="5" name="Footer Placeholder 4">
            <a:extLst>
              <a:ext uri="{FF2B5EF4-FFF2-40B4-BE49-F238E27FC236}">
                <a16:creationId xmlns:a16="http://schemas.microsoft.com/office/drawing/2014/main" id="{64BCC1CE-E7C1-48C1-BF37-67BE7A1E93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335759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4406</Words>
  <Application>Microsoft Office PowerPoint</Application>
  <PresentationFormat>On-screen Show (4:3)</PresentationFormat>
  <Paragraphs>582</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Content Optimization Benchmark</vt:lpstr>
      <vt:lpstr>Facebook Own Posts | All profiles</vt:lpstr>
      <vt:lpstr>Facebook Own Posts Table | All profiles - 1 of 23</vt:lpstr>
      <vt:lpstr>Facebook Own Posts Table | All profiles - 2 of 23</vt:lpstr>
      <vt:lpstr>Facebook Own Posts Table | All profiles - 3 of 23</vt:lpstr>
      <vt:lpstr>Facebook Own Posts Table | All profiles - 4 of 23</vt:lpstr>
      <vt:lpstr>Facebook Own Posts Table | All profiles - 5 of 23</vt:lpstr>
      <vt:lpstr>Facebook Own Posts Table | All profiles - 6 of 23</vt:lpstr>
      <vt:lpstr>Facebook Own Posts Table | All profiles - 7 of 23</vt:lpstr>
      <vt:lpstr>Facebook Own Posts Table | All profiles - 8 of 23</vt:lpstr>
      <vt:lpstr>Facebook Own Posts Table | All profiles - 9 of 23</vt:lpstr>
      <vt:lpstr>Facebook Own Posts Table | All profiles - 10 of 23</vt:lpstr>
      <vt:lpstr>Facebook Own Posts Table | All profiles - 11 of 23</vt:lpstr>
      <vt:lpstr>Facebook Own Posts Table | All profiles - 12 of 23</vt:lpstr>
      <vt:lpstr>Facebook Own Posts Table | All profiles - 13 of 23</vt:lpstr>
      <vt:lpstr>Facebook Own Posts Table | All profiles - 14 of 23</vt:lpstr>
      <vt:lpstr>Facebook Own Posts Table | All profiles - 15 of 23</vt:lpstr>
      <vt:lpstr>Facebook Own Posts Table | All profiles - 16 of 23</vt:lpstr>
      <vt:lpstr>Facebook Own Posts Table | All profiles - 17 of 23</vt:lpstr>
      <vt:lpstr>Facebook Own Posts Table | All profiles - 18 of 23</vt:lpstr>
      <vt:lpstr>Facebook Own Posts Table | All profiles - 19 of 23</vt:lpstr>
      <vt:lpstr>Facebook Own Posts Table | All profiles - 20 of 23</vt:lpstr>
      <vt:lpstr>Facebook Own Posts Table | All profiles - 21 of 23</vt:lpstr>
      <vt:lpstr>Facebook Own Posts Table | All profiles - 22 of 23</vt:lpstr>
      <vt:lpstr>Facebook Own Posts Table | All profiles - 23 of 23</vt:lpstr>
      <vt:lpstr>Facebook Average Interactions Per Post | All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Frederik Born</dc:creator>
  <cp:lastModifiedBy>Frederik Born</cp:lastModifiedBy>
  <cp:revision>1</cp:revision>
  <dcterms:created xsi:type="dcterms:W3CDTF">2025-04-15T12:07:17Z</dcterms:created>
  <dcterms:modified xsi:type="dcterms:W3CDTF">2025-04-15T12:08:06Z</dcterms:modified>
</cp:coreProperties>
</file>