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7A16-DF4E-4234-B299-2635C871ACDF}"/>
              </a:ext>
            </a:extLst>
          </p:cNvPr>
          <p:cNvSpPr>
            <a:spLocks noGrp="1"/>
          </p:cNvSpPr>
          <p:nvPr>
            <p:ph type="ctrTitle"/>
          </p:nvPr>
        </p:nvSpPr>
        <p:spPr/>
        <p:txBody>
          <a:bodyPr/>
          <a:lstStyle/>
          <a:p>
            <a:r>
              <a:rPr lang="en-US"/>
              <a:t>Brandmetric</a:t>
            </a:r>
          </a:p>
        </p:txBody>
      </p:sp>
      <p:sp>
        <p:nvSpPr>
          <p:cNvPr id="3" name="Subtitle 2">
            <a:extLst>
              <a:ext uri="{FF2B5EF4-FFF2-40B4-BE49-F238E27FC236}">
                <a16:creationId xmlns:a16="http://schemas.microsoft.com/office/drawing/2014/main" id="{19ACF097-2A00-4D6F-80EE-BF005829DAE6}"/>
              </a:ext>
            </a:extLst>
          </p:cNvPr>
          <p:cNvSpPr>
            <a:spLocks noGrp="1"/>
          </p:cNvSpPr>
          <p:nvPr>
            <p:ph type="subTitle" idx="1"/>
          </p:nvPr>
        </p:nvSpPr>
        <p:spPr/>
        <p:txBody>
          <a:bodyPr/>
          <a:lstStyle/>
          <a:p>
            <a:r>
              <a:rPr lang="en-US"/>
              <a:t>Facelift (Main account)</a:t>
            </a:r>
          </a:p>
        </p:txBody>
      </p:sp>
    </p:spTree>
    <p:extLst>
      <p:ext uri="{BB962C8B-B14F-4D97-AF65-F5344CB8AC3E}">
        <p14:creationId xmlns:p14="http://schemas.microsoft.com/office/powerpoint/2010/main" val="3330717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B959F-7C1B-4E60-BEFD-7B311E22CCCE}"/>
              </a:ext>
            </a:extLst>
          </p:cNvPr>
          <p:cNvSpPr>
            <a:spLocks noGrp="1"/>
          </p:cNvSpPr>
          <p:nvPr>
            <p:ph type="title"/>
          </p:nvPr>
        </p:nvSpPr>
        <p:spPr/>
        <p:txBody>
          <a:bodyPr/>
          <a:lstStyle/>
          <a:p>
            <a:r>
              <a:rPr lang="en-US"/>
              <a:t>Facebook Comments Table | All profiles - 1 of 17</a:t>
            </a:r>
          </a:p>
        </p:txBody>
      </p:sp>
      <p:graphicFrame>
        <p:nvGraphicFramePr>
          <p:cNvPr id="5" name="Table Placeholder 4">
            <a:extLst>
              <a:ext uri="{FF2B5EF4-FFF2-40B4-BE49-F238E27FC236}">
                <a16:creationId xmlns:a16="http://schemas.microsoft.com/office/drawing/2014/main" id="{7FC9780A-107C-4286-A68F-E373D1C729F6}"/>
              </a:ext>
            </a:extLst>
          </p:cNvPr>
          <p:cNvGraphicFramePr>
            <a:graphicFrameLocks noGrp="1"/>
          </p:cNvGraphicFramePr>
          <p:nvPr>
            <p:ph type="tbl" sz="quarter" idx="13"/>
            <p:extLst>
              <p:ext uri="{D42A27DB-BD31-4B8C-83A1-F6EECF244321}">
                <p14:modId xmlns:p14="http://schemas.microsoft.com/office/powerpoint/2010/main" val="101909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1519247"/>
                    </a:ext>
                  </a:extLst>
                </a:gridCol>
                <a:gridCol w="4114800">
                  <a:extLst>
                    <a:ext uri="{9D8B030D-6E8A-4147-A177-3AD203B41FA5}">
                      <a16:colId xmlns:a16="http://schemas.microsoft.com/office/drawing/2014/main" val="236167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05302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PENNY</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PENNY - 2024-12-31 12:33:52</a:t>
                      </a:r>
                      <a:r>
                        <a:rPr kumimoji="0" lang="en-US" sz="1000" b="0" i="0" u="none" strike="noStrike" kern="1200" cap="none" spc="0" normalizeH="0" baseline="0" noProof="0">
                          <a:ln>
                            <a:noFill/>
                          </a:ln>
                          <a:solidFill>
                            <a:prstClr val="black"/>
                          </a:solidFill>
                          <a:effectLst/>
                          <a:uLnTx/>
                          <a:uFillTx/>
                          <a:latin typeface="Calibri"/>
                          <a:ea typeface="+mn-ea"/>
                          <a:cs typeface="+mn-cs"/>
                        </a:rPr>
                        <a:t>
 Roswita Reimann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8762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PENNY</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PENNY - 2024-12-31 12:33:44</a:t>
                      </a:r>
                      <a:r>
                        <a:rPr kumimoji="0" lang="en-US" sz="1000" b="0" i="0" u="none" strike="noStrike" kern="1200" cap="none" spc="0" normalizeH="0" baseline="0" noProof="0">
                          <a:ln>
                            <a:noFill/>
                          </a:ln>
                          <a:solidFill>
                            <a:prstClr val="black"/>
                          </a:solidFill>
                          <a:effectLst/>
                          <a:uLnTx/>
                          <a:uFillTx/>
                          <a:latin typeface="Calibri"/>
                          <a:ea typeface="+mn-ea"/>
                          <a:cs typeface="+mn-cs"/>
                        </a:rPr>
                        <a:t>
 Fetzi Felsenheimer schade, dass es dich verärgert. Wir danken dir trotzdem für dein Feedback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507479935"/>
                  </a:ext>
                </a:extLst>
              </a:tr>
            </a:tbl>
          </a:graphicData>
        </a:graphic>
      </p:graphicFrame>
      <p:sp>
        <p:nvSpPr>
          <p:cNvPr id="4" name="Text Placeholder 3">
            <a:extLst>
              <a:ext uri="{FF2B5EF4-FFF2-40B4-BE49-F238E27FC236}">
                <a16:creationId xmlns:a16="http://schemas.microsoft.com/office/drawing/2014/main" id="{7B8702F3-2CD2-4316-A1BC-7B29A8925A0F}"/>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3398339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45F3F-963B-4DD3-87E8-82C03BBE5187}"/>
              </a:ext>
            </a:extLst>
          </p:cNvPr>
          <p:cNvSpPr>
            <a:spLocks noGrp="1"/>
          </p:cNvSpPr>
          <p:nvPr>
            <p:ph type="title"/>
          </p:nvPr>
        </p:nvSpPr>
        <p:spPr/>
        <p:txBody>
          <a:bodyPr/>
          <a:lstStyle/>
          <a:p>
            <a:r>
              <a:rPr lang="en-US"/>
              <a:t>Facebook Comments Table | All profiles - 2 of 17</a:t>
            </a:r>
          </a:p>
        </p:txBody>
      </p:sp>
      <p:graphicFrame>
        <p:nvGraphicFramePr>
          <p:cNvPr id="5" name="Table Placeholder 4">
            <a:extLst>
              <a:ext uri="{FF2B5EF4-FFF2-40B4-BE49-F238E27FC236}">
                <a16:creationId xmlns:a16="http://schemas.microsoft.com/office/drawing/2014/main" id="{7C13E83A-6BF7-4785-BAA7-40094BF2FD8F}"/>
              </a:ext>
            </a:extLst>
          </p:cNvPr>
          <p:cNvGraphicFramePr>
            <a:graphicFrameLocks noGrp="1"/>
          </p:cNvGraphicFramePr>
          <p:nvPr>
            <p:ph type="tbl" sz="quarter" idx="13"/>
            <p:extLst>
              <p:ext uri="{D42A27DB-BD31-4B8C-83A1-F6EECF244321}">
                <p14:modId xmlns:p14="http://schemas.microsoft.com/office/powerpoint/2010/main" val="321267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4300991"/>
                    </a:ext>
                  </a:extLst>
                </a:gridCol>
                <a:gridCol w="4114800">
                  <a:extLst>
                    <a:ext uri="{9D8B030D-6E8A-4147-A177-3AD203B41FA5}">
                      <a16:colId xmlns:a16="http://schemas.microsoft.com/office/drawing/2014/main" val="2198047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00794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- 2024-12-30 21:08:53</a:t>
                      </a:r>
                      <a:r>
                        <a:rPr kumimoji="0" lang="de-DE" sz="1000" b="0" i="0" u="none" strike="noStrike" kern="1200" cap="none" spc="0" normalizeH="0" baseline="0" noProof="0">
                          <a:ln>
                            <a:noFill/>
                          </a:ln>
                          <a:solidFill>
                            <a:prstClr val="black"/>
                          </a:solidFill>
                          <a:effectLst/>
                          <a:uLnTx/>
                          <a:uFillTx/>
                          <a:latin typeface="Calibri"/>
                          <a:ea typeface="+mn-ea"/>
                          <a:cs typeface="+mn-cs"/>
                        </a:rPr>
                        <a:t>
 Ich möchte nicht für jeden Supermarkt eine App auf meinem Handy haben. Das ist einfach nur nervig und überflüssig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8461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- 2024-12-29 20:02:04</a:t>
                      </a:r>
                      <a:r>
                        <a:rPr kumimoji="0" lang="de-DE" sz="1000" b="0" i="0" u="none" strike="noStrike" kern="1200" cap="none" spc="0" normalizeH="0" baseline="0" noProof="0">
                          <a:ln>
                            <a:noFill/>
                          </a:ln>
                          <a:solidFill>
                            <a:prstClr val="black"/>
                          </a:solidFill>
                          <a:effectLst/>
                          <a:uLnTx/>
                          <a:uFillTx/>
                          <a:latin typeface="Calibri"/>
                          <a:ea typeface="+mn-ea"/>
                          <a:cs typeface="+mn-cs"/>
                        </a:rPr>
                        <a:t>
 Das  sind Sachen, die ich üblicherweise sowieso nicht einkaufe.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713013047"/>
                  </a:ext>
                </a:extLst>
              </a:tr>
            </a:tbl>
          </a:graphicData>
        </a:graphic>
      </p:graphicFrame>
      <p:sp>
        <p:nvSpPr>
          <p:cNvPr id="4" name="Text Placeholder 3">
            <a:extLst>
              <a:ext uri="{FF2B5EF4-FFF2-40B4-BE49-F238E27FC236}">
                <a16:creationId xmlns:a16="http://schemas.microsoft.com/office/drawing/2014/main" id="{C2BE2D90-D666-446B-8321-C4743A5E0AF0}"/>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511074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FD6F-2BC2-40D5-8A4D-0B23A5473C12}"/>
              </a:ext>
            </a:extLst>
          </p:cNvPr>
          <p:cNvSpPr>
            <a:spLocks noGrp="1"/>
          </p:cNvSpPr>
          <p:nvPr>
            <p:ph type="title"/>
          </p:nvPr>
        </p:nvSpPr>
        <p:spPr/>
        <p:txBody>
          <a:bodyPr/>
          <a:lstStyle/>
          <a:p>
            <a:r>
              <a:rPr lang="en-US"/>
              <a:t>Facebook Comments Table | All profiles - 3 of 17</a:t>
            </a:r>
          </a:p>
        </p:txBody>
      </p:sp>
      <p:graphicFrame>
        <p:nvGraphicFramePr>
          <p:cNvPr id="5" name="Table Placeholder 4">
            <a:extLst>
              <a:ext uri="{FF2B5EF4-FFF2-40B4-BE49-F238E27FC236}">
                <a16:creationId xmlns:a16="http://schemas.microsoft.com/office/drawing/2014/main" id="{DFC98A26-3893-4606-B065-99F76ED1BB35}"/>
              </a:ext>
            </a:extLst>
          </p:cNvPr>
          <p:cNvGraphicFramePr>
            <a:graphicFrameLocks noGrp="1"/>
          </p:cNvGraphicFramePr>
          <p:nvPr>
            <p:ph type="tbl" sz="quarter" idx="13"/>
            <p:extLst>
              <p:ext uri="{D42A27DB-BD31-4B8C-83A1-F6EECF244321}">
                <p14:modId xmlns:p14="http://schemas.microsoft.com/office/powerpoint/2010/main" val="390281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0836676"/>
                    </a:ext>
                  </a:extLst>
                </a:gridCol>
                <a:gridCol w="4114800">
                  <a:extLst>
                    <a:ext uri="{9D8B030D-6E8A-4147-A177-3AD203B41FA5}">
                      <a16:colId xmlns:a16="http://schemas.microsoft.com/office/drawing/2014/main" val="97769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54775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PENNY</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PENNY - 2024-12-29 13:41:14</a:t>
                      </a:r>
                      <a:r>
                        <a:rPr kumimoji="0" lang="en-US" sz="1000" b="0" i="0" u="none" strike="noStrike" kern="1200" cap="none" spc="0" normalizeH="0" baseline="0" noProof="0">
                          <a:ln>
                            <a:noFill/>
                          </a:ln>
                          <a:solidFill>
                            <a:prstClr val="black"/>
                          </a:solidFill>
                          <a:effectLst/>
                          <a:uLnTx/>
                          <a:uFillTx/>
                          <a:latin typeface="Calibri"/>
                          <a:ea typeface="+mn-ea"/>
                          <a:cs typeface="+mn-cs"/>
                        </a:rPr>
                        <a:t>
 Salvatore Cottone schade 😕 Wir danken dir trotzdem für dein Feedback und wünschen dir alles Gute.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2396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PENNY</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- 2024-12-29 08:17:58</a:t>
                      </a:r>
                      <a:r>
                        <a:rPr kumimoji="0" lang="en-US" sz="1000" b="0" i="0" u="none" strike="noStrike" kern="1200" cap="none" spc="0" normalizeH="0" baseline="0" noProof="0">
                          <a:ln>
                            <a:noFill/>
                          </a:ln>
                          <a:solidFill>
                            <a:prstClr val="black"/>
                          </a:solidFill>
                          <a:effectLst/>
                          <a:uLnTx/>
                          <a:uFillTx/>
                          <a:latin typeface="Calibri"/>
                          <a:ea typeface="+mn-ea"/>
                          <a:cs typeface="+mn-cs"/>
                        </a:rPr>
                        <a:t>
 Bye Bye Rewe und penny. Willkommen Edeka und Netto. Ich will nicht 20 Apps auf meinem Handy haben. Ich finde paypack bringt einen sehr viel. Danke und bye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448450744"/>
                  </a:ext>
                </a:extLst>
              </a:tr>
            </a:tbl>
          </a:graphicData>
        </a:graphic>
      </p:graphicFrame>
      <p:sp>
        <p:nvSpPr>
          <p:cNvPr id="4" name="Text Placeholder 3">
            <a:extLst>
              <a:ext uri="{FF2B5EF4-FFF2-40B4-BE49-F238E27FC236}">
                <a16:creationId xmlns:a16="http://schemas.microsoft.com/office/drawing/2014/main" id="{10011A79-4D65-44ED-9686-B0D7CA20AB5C}"/>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4224176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DB73-5276-4296-B3B4-0E7C4453E29F}"/>
              </a:ext>
            </a:extLst>
          </p:cNvPr>
          <p:cNvSpPr>
            <a:spLocks noGrp="1"/>
          </p:cNvSpPr>
          <p:nvPr>
            <p:ph type="title"/>
          </p:nvPr>
        </p:nvSpPr>
        <p:spPr/>
        <p:txBody>
          <a:bodyPr/>
          <a:lstStyle/>
          <a:p>
            <a:r>
              <a:rPr lang="en-US"/>
              <a:t>Facebook Comments Table | All profiles - 4 of 17</a:t>
            </a:r>
          </a:p>
        </p:txBody>
      </p:sp>
      <p:graphicFrame>
        <p:nvGraphicFramePr>
          <p:cNvPr id="5" name="Table Placeholder 4">
            <a:extLst>
              <a:ext uri="{FF2B5EF4-FFF2-40B4-BE49-F238E27FC236}">
                <a16:creationId xmlns:a16="http://schemas.microsoft.com/office/drawing/2014/main" id="{01954AAB-1207-424C-886C-F434EBE3A3DE}"/>
              </a:ext>
            </a:extLst>
          </p:cNvPr>
          <p:cNvGraphicFramePr>
            <a:graphicFrameLocks noGrp="1"/>
          </p:cNvGraphicFramePr>
          <p:nvPr>
            <p:ph type="tbl" sz="quarter" idx="13"/>
            <p:extLst>
              <p:ext uri="{D42A27DB-BD31-4B8C-83A1-F6EECF244321}">
                <p14:modId xmlns:p14="http://schemas.microsoft.com/office/powerpoint/2010/main" val="303342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4899168"/>
                    </a:ext>
                  </a:extLst>
                </a:gridCol>
                <a:gridCol w="4114800">
                  <a:extLst>
                    <a:ext uri="{9D8B030D-6E8A-4147-A177-3AD203B41FA5}">
                      <a16:colId xmlns:a16="http://schemas.microsoft.com/office/drawing/2014/main" val="61701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57376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- 2024-12-28 13:02:37</a:t>
                      </a:r>
                      <a:r>
                        <a:rPr kumimoji="0" lang="de-DE" sz="1000" b="0" i="0" u="none" strike="noStrike" kern="1200" cap="none" spc="0" normalizeH="0" baseline="0" noProof="0">
                          <a:ln>
                            <a:noFill/>
                          </a:ln>
                          <a:solidFill>
                            <a:prstClr val="black"/>
                          </a:solidFill>
                          <a:effectLst/>
                          <a:uLnTx/>
                          <a:uFillTx/>
                          <a:latin typeface="Calibri"/>
                          <a:ea typeface="+mn-ea"/>
                          <a:cs typeface="+mn-cs"/>
                        </a:rPr>
                        <a:t>
 Hans-Jakob Schmidt gut geschrieben. Unverschämt. Und allein die tatsache, das senioren smartphones nutzen, heißt nicht, dass mansich mit aktivierung von angeboten in einer app beschäftigen will und vor der kasse sich noch in der app anmelden muss, wenn man schlecht sieht......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39445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- 2024-12-28 13:00:22</a:t>
                      </a:r>
                      <a:r>
                        <a:rPr kumimoji="0" lang="de-DE" sz="1000" b="0" i="0" u="none" strike="noStrike" kern="1200" cap="none" spc="0" normalizeH="0" baseline="0" noProof="0">
                          <a:ln>
                            <a:noFill/>
                          </a:ln>
                          <a:solidFill>
                            <a:prstClr val="black"/>
                          </a:solidFill>
                          <a:effectLst/>
                          <a:uLnTx/>
                          <a:uFillTx/>
                          <a:latin typeface="Calibri"/>
                          <a:ea typeface="+mn-ea"/>
                          <a:cs typeface="+mn-cs"/>
                        </a:rPr>
                        <a:t>
 Bin ganz ihrer Meinung Frau Günter. So kann man die Kundschaft auch vergraulen. Die paybackkarte war für meine Mutter perfekt. Trotz bemühung und einbindung des kundenservice von penny läuft die app nicht. Es kommt ein anmeldefehler. Nach 2 emails hatte der kundenservice scheinbar auch keine lust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594171267"/>
                  </a:ext>
                </a:extLst>
              </a:tr>
            </a:tbl>
          </a:graphicData>
        </a:graphic>
      </p:graphicFrame>
      <p:sp>
        <p:nvSpPr>
          <p:cNvPr id="4" name="Text Placeholder 3">
            <a:extLst>
              <a:ext uri="{FF2B5EF4-FFF2-40B4-BE49-F238E27FC236}">
                <a16:creationId xmlns:a16="http://schemas.microsoft.com/office/drawing/2014/main" id="{40F2B926-B0EB-4C2E-A3E0-C98846063106}"/>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489469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B3B1-A0B6-4B22-99E3-C2747CB6830B}"/>
              </a:ext>
            </a:extLst>
          </p:cNvPr>
          <p:cNvSpPr>
            <a:spLocks noGrp="1"/>
          </p:cNvSpPr>
          <p:nvPr>
            <p:ph type="title"/>
          </p:nvPr>
        </p:nvSpPr>
        <p:spPr/>
        <p:txBody>
          <a:bodyPr/>
          <a:lstStyle/>
          <a:p>
            <a:r>
              <a:rPr lang="en-US"/>
              <a:t>Facebook Comments Table | All profiles - 5 of 17</a:t>
            </a:r>
          </a:p>
        </p:txBody>
      </p:sp>
      <p:graphicFrame>
        <p:nvGraphicFramePr>
          <p:cNvPr id="5" name="Table Placeholder 4">
            <a:extLst>
              <a:ext uri="{FF2B5EF4-FFF2-40B4-BE49-F238E27FC236}">
                <a16:creationId xmlns:a16="http://schemas.microsoft.com/office/drawing/2014/main" id="{C98CB786-E097-49F5-8C18-7D3C22483B36}"/>
              </a:ext>
            </a:extLst>
          </p:cNvPr>
          <p:cNvGraphicFramePr>
            <a:graphicFrameLocks noGrp="1"/>
          </p:cNvGraphicFramePr>
          <p:nvPr>
            <p:ph type="tbl" sz="quarter" idx="13"/>
            <p:extLst>
              <p:ext uri="{D42A27DB-BD31-4B8C-83A1-F6EECF244321}">
                <p14:modId xmlns:p14="http://schemas.microsoft.com/office/powerpoint/2010/main" val="2509604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3224081"/>
                    </a:ext>
                  </a:extLst>
                </a:gridCol>
                <a:gridCol w="4114800">
                  <a:extLst>
                    <a:ext uri="{9D8B030D-6E8A-4147-A177-3AD203B41FA5}">
                      <a16:colId xmlns:a16="http://schemas.microsoft.com/office/drawing/2014/main" val="2884364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4913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- 2024-12-26 13:53:58</a:t>
                      </a:r>
                      <a:r>
                        <a:rPr kumimoji="0" lang="de-DE" sz="1000" b="0" i="0" u="none" strike="noStrike" kern="1200" cap="none" spc="0" normalizeH="0" baseline="0" noProof="0">
                          <a:ln>
                            <a:noFill/>
                          </a:ln>
                          <a:solidFill>
                            <a:prstClr val="black"/>
                          </a:solidFill>
                          <a:effectLst/>
                          <a:uLnTx/>
                          <a:uFillTx/>
                          <a:latin typeface="Calibri"/>
                          <a:ea typeface="+mn-ea"/>
                          <a:cs typeface="+mn-cs"/>
                        </a:rPr>
                        <a:t>
 PENNY Immer schön, wenn man Äpfel mit Birnen vergleichtund nicht bemerkt, das man sich in seiner Antwort selbst schon widerspricht. Ihr seid für Gleichberechtigung, Inklusion etc. - nur bei Euren Kunden, da macht Ihr Unterschiede. By the way: Kaufland kriegt das prima hin: Karte und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840480152"/>
                  </a:ext>
                </a:extLst>
              </a:tr>
            </a:tbl>
          </a:graphicData>
        </a:graphic>
      </p:graphicFrame>
      <p:sp>
        <p:nvSpPr>
          <p:cNvPr id="4" name="Text Placeholder 3">
            <a:extLst>
              <a:ext uri="{FF2B5EF4-FFF2-40B4-BE49-F238E27FC236}">
                <a16:creationId xmlns:a16="http://schemas.microsoft.com/office/drawing/2014/main" id="{60B0D723-762B-4F27-A809-7BD636AD9CAE}"/>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4048593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31F6-F6F5-46D7-8862-3AA260DA86DE}"/>
              </a:ext>
            </a:extLst>
          </p:cNvPr>
          <p:cNvSpPr>
            <a:spLocks noGrp="1"/>
          </p:cNvSpPr>
          <p:nvPr>
            <p:ph type="title"/>
          </p:nvPr>
        </p:nvSpPr>
        <p:spPr/>
        <p:txBody>
          <a:bodyPr/>
          <a:lstStyle/>
          <a:p>
            <a:r>
              <a:rPr lang="en-US"/>
              <a:t>Facebook Comments Table | All profiles - 6 of 17</a:t>
            </a:r>
          </a:p>
        </p:txBody>
      </p:sp>
      <p:graphicFrame>
        <p:nvGraphicFramePr>
          <p:cNvPr id="5" name="Table Placeholder 4">
            <a:extLst>
              <a:ext uri="{FF2B5EF4-FFF2-40B4-BE49-F238E27FC236}">
                <a16:creationId xmlns:a16="http://schemas.microsoft.com/office/drawing/2014/main" id="{F83C64CB-61B5-4A02-A32C-4FA0D81CABAE}"/>
              </a:ext>
            </a:extLst>
          </p:cNvPr>
          <p:cNvGraphicFramePr>
            <a:graphicFrameLocks noGrp="1"/>
          </p:cNvGraphicFramePr>
          <p:nvPr>
            <p:ph type="tbl" sz="quarter" idx="13"/>
            <p:extLst>
              <p:ext uri="{D42A27DB-BD31-4B8C-83A1-F6EECF244321}">
                <p14:modId xmlns:p14="http://schemas.microsoft.com/office/powerpoint/2010/main" val="1322980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84133391"/>
                    </a:ext>
                  </a:extLst>
                </a:gridCol>
                <a:gridCol w="4114800">
                  <a:extLst>
                    <a:ext uri="{9D8B030D-6E8A-4147-A177-3AD203B41FA5}">
                      <a16:colId xmlns:a16="http://schemas.microsoft.com/office/drawing/2014/main" val="1418822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58385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Netto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- 2024-12-25 07:47:44</a:t>
                      </a:r>
                      <a:r>
                        <a:rPr kumimoji="0" lang="en-US" sz="1000" b="0" i="0" u="none" strike="noStrike" kern="1200" cap="none" spc="0" normalizeH="0" baseline="0" noProof="0">
                          <a:ln>
                            <a:noFill/>
                          </a:ln>
                          <a:solidFill>
                            <a:prstClr val="black"/>
                          </a:solidFill>
                          <a:effectLst/>
                          <a:uLnTx/>
                          <a:uFillTx/>
                          <a:latin typeface="Calibri"/>
                          <a:ea typeface="+mn-ea"/>
                          <a:cs typeface="+mn-cs"/>
                        </a:rPr>
                        <a:t>
 Lecker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Leckere Käse-Lauch-Suppe regional genießen?💚 Los gehts👇
Zutaten: 
2 Stangen GO Regio Porree
400 g GO Regio Kartoffeln
200 g frija geriebener Gouda 
150 g frija Crème fraîche
750 ml Gemüsebrühe
125 ml Kochsahne
1 GO Regio Zwiebel
2 - 3 EL Öl
1 Spritzer Zitronensaft
etwas Salz, Pfeffer, Muskatnuss &amp; Knoblauchpulver
2 EL Schnittlauch
Zubereitung: 
1. Porree klein schneiden, Kartoffeln schälen und klein würfeln, Zwiebel schälen und klein hacken
2. Zwiebeln, Lauch und Kartoffeln in Öl dünsten 
3. Gemüsebrühe, Sahne, Zitronensaft, Creme Fraiche, Muskatnuss, Salz &amp; Pfeffer, Gouda hinzugeben
4. Für 10 - 15 Minuten mit Deckel auf kleiner Hitze köcheln lassen und gelegentlich umrühren
5. Mit Schnittlauch servieren</a:t>
                      </a:r>
                    </a:p>
                  </a:txBody>
                  <a:tcPr/>
                </a:tc>
                <a:extLst>
                  <a:ext uri="{0D108BD9-81ED-4DB2-BD59-A6C34878D82A}">
                    <a16:rowId xmlns:a16="http://schemas.microsoft.com/office/drawing/2014/main" val="176195245"/>
                  </a:ext>
                </a:extLst>
              </a:tr>
            </a:tbl>
          </a:graphicData>
        </a:graphic>
      </p:graphicFrame>
      <p:sp>
        <p:nvSpPr>
          <p:cNvPr id="4" name="Text Placeholder 3">
            <a:extLst>
              <a:ext uri="{FF2B5EF4-FFF2-40B4-BE49-F238E27FC236}">
                <a16:creationId xmlns:a16="http://schemas.microsoft.com/office/drawing/2014/main" id="{D3D3D0B6-41C0-4140-AF37-392E85223A96}"/>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78229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96D3-DFBA-4C76-B9F7-000AF2C91A74}"/>
              </a:ext>
            </a:extLst>
          </p:cNvPr>
          <p:cNvSpPr>
            <a:spLocks noGrp="1"/>
          </p:cNvSpPr>
          <p:nvPr>
            <p:ph type="title"/>
          </p:nvPr>
        </p:nvSpPr>
        <p:spPr/>
        <p:txBody>
          <a:bodyPr/>
          <a:lstStyle/>
          <a:p>
            <a:r>
              <a:rPr lang="en-US"/>
              <a:t>Facebook Comments Table | All profiles - 7 of 17</a:t>
            </a:r>
          </a:p>
        </p:txBody>
      </p:sp>
      <p:graphicFrame>
        <p:nvGraphicFramePr>
          <p:cNvPr id="5" name="Table Placeholder 4">
            <a:extLst>
              <a:ext uri="{FF2B5EF4-FFF2-40B4-BE49-F238E27FC236}">
                <a16:creationId xmlns:a16="http://schemas.microsoft.com/office/drawing/2014/main" id="{71D78F71-407F-412D-A61D-A036E40AE6B9}"/>
              </a:ext>
            </a:extLst>
          </p:cNvPr>
          <p:cNvGraphicFramePr>
            <a:graphicFrameLocks noGrp="1"/>
          </p:cNvGraphicFramePr>
          <p:nvPr>
            <p:ph type="tbl" sz="quarter" idx="13"/>
            <p:extLst>
              <p:ext uri="{D42A27DB-BD31-4B8C-83A1-F6EECF244321}">
                <p14:modId xmlns:p14="http://schemas.microsoft.com/office/powerpoint/2010/main" val="154289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73493924"/>
                    </a:ext>
                  </a:extLst>
                </a:gridCol>
                <a:gridCol w="4114800">
                  <a:extLst>
                    <a:ext uri="{9D8B030D-6E8A-4147-A177-3AD203B41FA5}">
                      <a16:colId xmlns:a16="http://schemas.microsoft.com/office/drawing/2014/main" val="1430619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70640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Netto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- 2024-12-23 21:25:46</a:t>
                      </a:r>
                      <a:r>
                        <a:rPr kumimoji="0" lang="en-US" sz="1000" b="0" i="0" u="none" strike="noStrike" kern="1200" cap="none" spc="0" normalizeH="0" baseline="0" noProof="0">
                          <a:ln>
                            <a:noFill/>
                          </a:ln>
                          <a:solidFill>
                            <a:prstClr val="black"/>
                          </a:solidFill>
                          <a:effectLst/>
                          <a:uLnTx/>
                          <a:uFillTx/>
                          <a:latin typeface="Calibri"/>
                          <a:ea typeface="+mn-ea"/>
                          <a:cs typeface="+mn-cs"/>
                        </a:rPr>
                        <a:t>
 🕯️ Wie schön🥹✨🫶🍀 Julyna Scheerer Jessy Scheerer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Großes Advents-Gewinnspiel ⭐️
Wir wünschen einen schönen 1. Advent.🕯️
Du hast heute die Chance auf einen von vier Amazon Gutscheinen im Wert von je 50 €.🎄
Um automatisch in den Lostopf zu hüpfen, musst du folgendes beachten:  
✨ Folge unserer Seite 
✨ Like diesen Beitrag
✨ Kommentiere eine Kerze 🕯️
✨ Markiere deine Liebsten, sodass auch sie an dem Gewinnspiel teilnehmen können.  
Dein Netto-Team wünscht dir viel Glück.🍀  
Psst – Scottie hat noch einen Tipp für dich: Schau unbedingt bei unserem Instagram Gewinnspiel vorbei .🎁    
Weitere Informationen zum Gewinnspiel und den Teilnahmebedingungen erhältst du unter: netto.de/aktionen/teilnahmebedingungen-facebook-instagram/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9872621"/>
                  </a:ext>
                </a:extLst>
              </a:tr>
            </a:tbl>
          </a:graphicData>
        </a:graphic>
      </p:graphicFrame>
      <p:sp>
        <p:nvSpPr>
          <p:cNvPr id="4" name="Text Placeholder 3">
            <a:extLst>
              <a:ext uri="{FF2B5EF4-FFF2-40B4-BE49-F238E27FC236}">
                <a16:creationId xmlns:a16="http://schemas.microsoft.com/office/drawing/2014/main" id="{34BA2D53-074F-4469-8698-44B7CD6A6015}"/>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747492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1D29-38C9-4104-9540-E45E85431C6D}"/>
              </a:ext>
            </a:extLst>
          </p:cNvPr>
          <p:cNvSpPr>
            <a:spLocks noGrp="1"/>
          </p:cNvSpPr>
          <p:nvPr>
            <p:ph type="title"/>
          </p:nvPr>
        </p:nvSpPr>
        <p:spPr/>
        <p:txBody>
          <a:bodyPr/>
          <a:lstStyle/>
          <a:p>
            <a:r>
              <a:rPr lang="en-US"/>
              <a:t>Facebook Comments Table | All profiles - 8 of 17</a:t>
            </a:r>
          </a:p>
        </p:txBody>
      </p:sp>
      <p:graphicFrame>
        <p:nvGraphicFramePr>
          <p:cNvPr id="5" name="Table Placeholder 4">
            <a:extLst>
              <a:ext uri="{FF2B5EF4-FFF2-40B4-BE49-F238E27FC236}">
                <a16:creationId xmlns:a16="http://schemas.microsoft.com/office/drawing/2014/main" id="{93EF7231-0449-4513-A350-7B96A72797EF}"/>
              </a:ext>
            </a:extLst>
          </p:cNvPr>
          <p:cNvGraphicFramePr>
            <a:graphicFrameLocks noGrp="1"/>
          </p:cNvGraphicFramePr>
          <p:nvPr>
            <p:ph type="tbl" sz="quarter" idx="13"/>
            <p:extLst>
              <p:ext uri="{D42A27DB-BD31-4B8C-83A1-F6EECF244321}">
                <p14:modId xmlns:p14="http://schemas.microsoft.com/office/powerpoint/2010/main" val="236965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3505670"/>
                    </a:ext>
                  </a:extLst>
                </a:gridCol>
                <a:gridCol w="4114800">
                  <a:extLst>
                    <a:ext uri="{9D8B030D-6E8A-4147-A177-3AD203B41FA5}">
                      <a16:colId xmlns:a16="http://schemas.microsoft.com/office/drawing/2014/main" val="3313079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19518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PENNY - 2024-12-23 15:07:54</a:t>
                      </a:r>
                      <a:r>
                        <a:rPr kumimoji="0" lang="de-DE" sz="1000" b="0" i="0" u="none" strike="noStrike" kern="1200" cap="none" spc="0" normalizeH="0" baseline="0" noProof="0">
                          <a:ln>
                            <a:noFill/>
                          </a:ln>
                          <a:solidFill>
                            <a:prstClr val="black"/>
                          </a:solidFill>
                          <a:effectLst/>
                          <a:uLnTx/>
                          <a:uFillTx/>
                          <a:latin typeface="Calibri"/>
                          <a:ea typeface="+mn-ea"/>
                          <a:cs typeface="+mn-cs"/>
                        </a:rPr>
                        <a:t>
 Maria Theresia Günter uns ist es wichtig, möglichst all unseren Kund:innen die besten Angebote zu bieten. Die App ist eine von vielen Möglichkeiten, wie wir einen Mehrwert bieten können. Wir verstehen natürlich, dass nicht jede:r Zugang zu digitalen Lösungen hat. Deshalb gibt es weiterhin verschiedene Aktionen, die auch offline stattfinden (wie z. B. unsere Treue-Aktionen oder Coupons im handzettel)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2448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- 2024-12-22 14:33:48</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erstaunlich, wie PENNY Kunden ohne Smartphone künftig wertschätzt. Man muss es sich offensichtlich leisten können, eine vermutlich doch nicht kleine Anzahl an Kunden als Kunden 2. Klasse einzustufen und sie von bestimmten Vorteilen auszuschließen.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8106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 Social</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Sprout Social - 2024-12-22 11:48:20</a:t>
                      </a:r>
                      <a:r>
                        <a:rPr kumimoji="0" lang="en-US" sz="1000" b="0" i="0" u="none" strike="noStrike" kern="1200" cap="none" spc="0" normalizeH="0" baseline="0" noProof="0">
                          <a:ln>
                            <a:noFill/>
                          </a:ln>
                          <a:solidFill>
                            <a:prstClr val="black"/>
                          </a:solidFill>
                          <a:effectLst/>
                          <a:uLnTx/>
                          <a:uFillTx/>
                          <a:latin typeface="Calibri"/>
                          <a:ea typeface="+mn-ea"/>
                          <a:cs typeface="+mn-cs"/>
                        </a:rPr>
                        <a:t>
 We're sorry for all the trouble. Can you DM us with the email associated with your Sprout account?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 gatekeeping here. See what saved our team 72 hours each quarter on reporting. �</a:t>
                      </a:r>
                    </a:p>
                  </a:txBody>
                  <a:tcPr/>
                </a:tc>
                <a:extLst>
                  <a:ext uri="{0D108BD9-81ED-4DB2-BD59-A6C34878D82A}">
                    <a16:rowId xmlns:a16="http://schemas.microsoft.com/office/drawing/2014/main" val="37442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 Social</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- 2024-12-22 02:32:07</a:t>
                      </a:r>
                      <a:r>
                        <a:rPr kumimoji="0" lang="en-US" sz="1000" b="0" i="0" u="none" strike="noStrike" kern="1200" cap="none" spc="0" normalizeH="0" baseline="0" noProof="0">
                          <a:ln>
                            <a:noFill/>
                          </a:ln>
                          <a:solidFill>
                            <a:prstClr val="black"/>
                          </a:solidFill>
                          <a:effectLst/>
                          <a:uLnTx/>
                          <a:uFillTx/>
                          <a:latin typeface="Calibri"/>
                          <a:ea typeface="+mn-ea"/>
                          <a:cs typeface="+mn-cs"/>
                        </a:rPr>
                        <a:t>
 Please I had tried to sign up but it's not connecting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 gatekeeping here. See what saved our team 72 hours each quarter on reporting. �</a:t>
                      </a:r>
                    </a:p>
                  </a:txBody>
                  <a:tcPr/>
                </a:tc>
                <a:extLst>
                  <a:ext uri="{0D108BD9-81ED-4DB2-BD59-A6C34878D82A}">
                    <a16:rowId xmlns:a16="http://schemas.microsoft.com/office/drawing/2014/main" val="2163487490"/>
                  </a:ext>
                </a:extLst>
              </a:tr>
            </a:tbl>
          </a:graphicData>
        </a:graphic>
      </p:graphicFrame>
      <p:sp>
        <p:nvSpPr>
          <p:cNvPr id="4" name="Text Placeholder 3">
            <a:extLst>
              <a:ext uri="{FF2B5EF4-FFF2-40B4-BE49-F238E27FC236}">
                <a16:creationId xmlns:a16="http://schemas.microsoft.com/office/drawing/2014/main" id="{33428221-6E1C-416F-AA2E-BD896DDB275E}"/>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103831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C24D7-7F34-467E-BB79-796D3F96ACBF}"/>
              </a:ext>
            </a:extLst>
          </p:cNvPr>
          <p:cNvSpPr>
            <a:spLocks noGrp="1"/>
          </p:cNvSpPr>
          <p:nvPr>
            <p:ph type="title"/>
          </p:nvPr>
        </p:nvSpPr>
        <p:spPr/>
        <p:txBody>
          <a:bodyPr/>
          <a:lstStyle/>
          <a:p>
            <a:r>
              <a:rPr lang="en-US"/>
              <a:t>Facebook Comments Table | All profiles - 9 of 17</a:t>
            </a:r>
          </a:p>
        </p:txBody>
      </p:sp>
      <p:graphicFrame>
        <p:nvGraphicFramePr>
          <p:cNvPr id="5" name="Table Placeholder 4">
            <a:extLst>
              <a:ext uri="{FF2B5EF4-FFF2-40B4-BE49-F238E27FC236}">
                <a16:creationId xmlns:a16="http://schemas.microsoft.com/office/drawing/2014/main" id="{9E390AB7-CA92-4F07-8753-8BD6C47F89B0}"/>
              </a:ext>
            </a:extLst>
          </p:cNvPr>
          <p:cNvGraphicFramePr>
            <a:graphicFrameLocks noGrp="1"/>
          </p:cNvGraphicFramePr>
          <p:nvPr>
            <p:ph type="tbl" sz="quarter" idx="13"/>
            <p:extLst>
              <p:ext uri="{D42A27DB-BD31-4B8C-83A1-F6EECF244321}">
                <p14:modId xmlns:p14="http://schemas.microsoft.com/office/powerpoint/2010/main" val="131917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2743578"/>
                    </a:ext>
                  </a:extLst>
                </a:gridCol>
                <a:gridCol w="4114800">
                  <a:extLst>
                    <a:ext uri="{9D8B030D-6E8A-4147-A177-3AD203B41FA5}">
                      <a16:colId xmlns:a16="http://schemas.microsoft.com/office/drawing/2014/main" val="29460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09045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Netto Marken-Discount</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- 2024-12-21 19:13:09</a:t>
                      </a:r>
                      <a:r>
                        <a:rPr kumimoji="0" lang="de-DE" sz="1000" b="0" i="0" u="none" strike="noStrike" kern="1200" cap="none" spc="0" normalizeH="0" baseline="0" noProof="0">
                          <a:ln>
                            <a:noFill/>
                          </a:ln>
                          <a:solidFill>
                            <a:prstClr val="black"/>
                          </a:solidFill>
                          <a:effectLst/>
                          <a:uLnTx/>
                          <a:uFillTx/>
                          <a:latin typeface="Calibri"/>
                          <a:ea typeface="+mn-ea"/>
                          <a:cs typeface="+mn-cs"/>
                        </a:rPr>
                        <a:t>
 Ich hätte auch mega gern dieses Büchlein. Leider sind alle weg bei uns. Wo bekomme ich so eins noch?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Weihnachten – eine Zeit voller Magie. ✨ 🎄 Im Pixi Buch “Der wahre Weihnachtsmann und der verlorene Weihnachtszauber” ist aber genau diese Magie verschwunden. 😨 Wenn ihr wissen wollt, ob die Freunde es schaffen, den Weihnachtszauber wiederzufinden, dann packt es euch bei eurem nächsten Netto-Besuch unbedingt kostenlos in den Einkaufswagen. 🛒 Übrigens: Nicht nur in allen Filialen, sondern auch online unter netto-online.de/weihnachten 
Du suchst tolle Weihnachtsangebote? Dann geh doch zu Netto!
#nettomarkendiscount #danngehdochzunetto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33105121"/>
                  </a:ext>
                </a:extLst>
              </a:tr>
            </a:tbl>
          </a:graphicData>
        </a:graphic>
      </p:graphicFrame>
      <p:sp>
        <p:nvSpPr>
          <p:cNvPr id="4" name="Text Placeholder 3">
            <a:extLst>
              <a:ext uri="{FF2B5EF4-FFF2-40B4-BE49-F238E27FC236}">
                <a16:creationId xmlns:a16="http://schemas.microsoft.com/office/drawing/2014/main" id="{C0F52513-DAE8-4272-953F-4567DFA430C9}"/>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522152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EF3CB-6B2E-4B52-8129-D4BAA6E6F0ED}"/>
              </a:ext>
            </a:extLst>
          </p:cNvPr>
          <p:cNvSpPr>
            <a:spLocks noGrp="1"/>
          </p:cNvSpPr>
          <p:nvPr>
            <p:ph type="title"/>
          </p:nvPr>
        </p:nvSpPr>
        <p:spPr/>
        <p:txBody>
          <a:bodyPr/>
          <a:lstStyle/>
          <a:p>
            <a:r>
              <a:rPr lang="en-US"/>
              <a:t>Facebook Comments Table | All profiles - 10 of 17</a:t>
            </a:r>
          </a:p>
        </p:txBody>
      </p:sp>
      <p:graphicFrame>
        <p:nvGraphicFramePr>
          <p:cNvPr id="5" name="Table Placeholder 4">
            <a:extLst>
              <a:ext uri="{FF2B5EF4-FFF2-40B4-BE49-F238E27FC236}">
                <a16:creationId xmlns:a16="http://schemas.microsoft.com/office/drawing/2014/main" id="{2ECA522B-CB2A-4AA5-B5AB-C31AD4656AB7}"/>
              </a:ext>
            </a:extLst>
          </p:cNvPr>
          <p:cNvGraphicFramePr>
            <a:graphicFrameLocks noGrp="1"/>
          </p:cNvGraphicFramePr>
          <p:nvPr>
            <p:ph type="tbl" sz="quarter" idx="13"/>
            <p:extLst>
              <p:ext uri="{D42A27DB-BD31-4B8C-83A1-F6EECF244321}">
                <p14:modId xmlns:p14="http://schemas.microsoft.com/office/powerpoint/2010/main" val="215871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05141433"/>
                    </a:ext>
                  </a:extLst>
                </a:gridCol>
                <a:gridCol w="4114800">
                  <a:extLst>
                    <a:ext uri="{9D8B030D-6E8A-4147-A177-3AD203B41FA5}">
                      <a16:colId xmlns:a16="http://schemas.microsoft.com/office/drawing/2014/main" val="307181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86851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Netto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- 2024-12-20 22:10:13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Leckere Käse-Lauch-Suppe regional genießen?💚 Los gehts👇
Zutaten: 
2 Stangen GO Regio Porree
400 g GO Regio Kartoffeln
200 g frija geriebener Gouda 
150 g frija Crème fraîche
750 ml Gemüsebrühe
125 ml Kochsahne
1 GO Regio Zwiebel
2 - 3 EL Öl
1 Spritzer Zitronensaft
etwas Salz, Pfeffer, Muskatnuss &amp; Knoblauchpulver
2 EL Schnittlauch
Zubereitung: 
1. Porree klein schneiden, Kartoffeln schälen und klein würfeln, Zwiebel schälen und klein hacken
2. Zwiebeln, Lauch und Kartoffeln in Öl dünsten 
3. Gemüsebrühe, Sahne, Zitronensaft, Creme Fraiche, Muskatnuss, Salz &amp; Pfeffer, Gouda hinzugeben
4. Für 10 - 15 Minuten mit Deckel auf kleiner Hitze köcheln lassen und gelegentlich umrühren
5. Mit Schnittlauch servieren</a:t>
                      </a:r>
                    </a:p>
                  </a:txBody>
                  <a:tcPr/>
                </a:tc>
                <a:extLst>
                  <a:ext uri="{0D108BD9-81ED-4DB2-BD59-A6C34878D82A}">
                    <a16:rowId xmlns:a16="http://schemas.microsoft.com/office/drawing/2014/main" val="1777321041"/>
                  </a:ext>
                </a:extLst>
              </a:tr>
            </a:tbl>
          </a:graphicData>
        </a:graphic>
      </p:graphicFrame>
      <p:sp>
        <p:nvSpPr>
          <p:cNvPr id="4" name="Text Placeholder 3">
            <a:extLst>
              <a:ext uri="{FF2B5EF4-FFF2-40B4-BE49-F238E27FC236}">
                <a16:creationId xmlns:a16="http://schemas.microsoft.com/office/drawing/2014/main" id="{C75710FB-6E4A-402D-9621-FF4DB05E681E}"/>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2235910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35208-CC22-477E-96F4-5BB1EB827166}"/>
              </a:ext>
            </a:extLst>
          </p:cNvPr>
          <p:cNvSpPr>
            <a:spLocks noGrp="1"/>
          </p:cNvSpPr>
          <p:nvPr>
            <p:ph type="title"/>
          </p:nvPr>
        </p:nvSpPr>
        <p:spPr/>
        <p:txBody>
          <a:bodyPr/>
          <a:lstStyle/>
          <a:p>
            <a:r>
              <a:rPr lang="en-US"/>
              <a:t>Facebook Comments Table | All profiles - 11 of 17</a:t>
            </a:r>
          </a:p>
        </p:txBody>
      </p:sp>
      <p:graphicFrame>
        <p:nvGraphicFramePr>
          <p:cNvPr id="5" name="Table Placeholder 4">
            <a:extLst>
              <a:ext uri="{FF2B5EF4-FFF2-40B4-BE49-F238E27FC236}">
                <a16:creationId xmlns:a16="http://schemas.microsoft.com/office/drawing/2014/main" id="{510422E3-7363-4B7E-9D71-651F2950BE9D}"/>
              </a:ext>
            </a:extLst>
          </p:cNvPr>
          <p:cNvGraphicFramePr>
            <a:graphicFrameLocks noGrp="1"/>
          </p:cNvGraphicFramePr>
          <p:nvPr>
            <p:ph type="tbl" sz="quarter" idx="13"/>
            <p:extLst>
              <p:ext uri="{D42A27DB-BD31-4B8C-83A1-F6EECF244321}">
                <p14:modId xmlns:p14="http://schemas.microsoft.com/office/powerpoint/2010/main" val="75771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5369643"/>
                    </a:ext>
                  </a:extLst>
                </a:gridCol>
                <a:gridCol w="4114800">
                  <a:extLst>
                    <a:ext uri="{9D8B030D-6E8A-4147-A177-3AD203B41FA5}">
                      <a16:colId xmlns:a16="http://schemas.microsoft.com/office/drawing/2014/main" val="2863516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16260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 in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- 2024-12-20 17:02:55</a:t>
                      </a:r>
                      <a:r>
                        <a:rPr kumimoji="0" lang="en-US" sz="1000" b="0" i="0" u="none" strike="noStrike" kern="1200" cap="none" spc="0" normalizeH="0" baseline="0" noProof="0">
                          <a:ln>
                            <a:noFill/>
                          </a:ln>
                          <a:solidFill>
                            <a:prstClr val="black"/>
                          </a:solidFill>
                          <a:effectLst/>
                          <a:uLnTx/>
                          <a:uFillTx/>
                          <a:latin typeface="Calibri"/>
                          <a:ea typeface="+mn-ea"/>
                          <a:cs typeface="+mn-cs"/>
                        </a:rPr>
                        <a:t>
 Hallo Lidl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berüchtigtste Banane der Welt ging für 5,9 Millionen € über den Tisch – bei Lidl gibt’s jede Banane für dich zum ehrlichsten Preis und gleichzeitig auch zu fairen Löhnen in den Anbauländern. Günstig, fair, lecker - und zusätzlich Gewinner des Deutschen Nachhaltigkeitspreis Produkte 2025 für das Projekt "Living Wage Banane"*. 🍌 #lidl #lidllohntsich #kunstwerk #banane
*Die Stiftung Deutscher Nachhaltigkeitspreis e.V. hat im November 2024 in einem Wettbewerb Vorreiter der Nachhaltigkeit in mehreren Kategorien prämiert. Hierbei zeichnet eine Expertenjury innovative Lösungen aus, die einen positiven Einfluss auf unseren Planeten und Gesellschaft haben. Lidl hat den dt. Nachhaltigkeitspreis Produkte 2025 in der Unterkategorie „Wertschöpfungskette“ für das Projekt „Living Wage Banane“ erhalten. Mit der Umstellung auf „Living Wage“-Bananen bietet Lidl ausschließlich Bananen von Plantagen an, die existenzsichernde Löhne an die Arbeiter zahlen. Zusammen mit IDH, FLOCERT und den Erzeugern vor Ort konnte Lidl in 2023 die anteilige Lohnlücke innerhalb der Bananenlieferkette durch Zahlung einer Lidl Living Wage Prämie schließen. Die Berechnung des jeweiligen existenzsichernden Lohns erfolgt anhand der IDH-Gehaltsmatrix. Mehr Infos unter https://www.nachhaltigkeitspreis.de/wettbewerbe/produkte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78416633"/>
                  </a:ext>
                </a:extLst>
              </a:tr>
            </a:tbl>
          </a:graphicData>
        </a:graphic>
      </p:graphicFrame>
      <p:sp>
        <p:nvSpPr>
          <p:cNvPr id="4" name="Text Placeholder 3">
            <a:extLst>
              <a:ext uri="{FF2B5EF4-FFF2-40B4-BE49-F238E27FC236}">
                <a16:creationId xmlns:a16="http://schemas.microsoft.com/office/drawing/2014/main" id="{4F6D12E9-E250-436F-8304-F979DA5811F9}"/>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223979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01331-AAF9-4BF7-8974-4F6E7A2F7E5F}"/>
              </a:ext>
            </a:extLst>
          </p:cNvPr>
          <p:cNvSpPr>
            <a:spLocks noGrp="1"/>
          </p:cNvSpPr>
          <p:nvPr>
            <p:ph type="title"/>
          </p:nvPr>
        </p:nvSpPr>
        <p:spPr/>
        <p:txBody>
          <a:bodyPr/>
          <a:lstStyle/>
          <a:p>
            <a:r>
              <a:rPr lang="en-US"/>
              <a:t>Facebook Comments Table | All profiles - 12 of 17</a:t>
            </a:r>
          </a:p>
        </p:txBody>
      </p:sp>
      <p:graphicFrame>
        <p:nvGraphicFramePr>
          <p:cNvPr id="5" name="Table Placeholder 4">
            <a:extLst>
              <a:ext uri="{FF2B5EF4-FFF2-40B4-BE49-F238E27FC236}">
                <a16:creationId xmlns:a16="http://schemas.microsoft.com/office/drawing/2014/main" id="{CFE0A853-25F6-4881-BEA6-F1104C5DA423}"/>
              </a:ext>
            </a:extLst>
          </p:cNvPr>
          <p:cNvGraphicFramePr>
            <a:graphicFrameLocks noGrp="1"/>
          </p:cNvGraphicFramePr>
          <p:nvPr>
            <p:ph type="tbl" sz="quarter" idx="13"/>
            <p:extLst>
              <p:ext uri="{D42A27DB-BD31-4B8C-83A1-F6EECF244321}">
                <p14:modId xmlns:p14="http://schemas.microsoft.com/office/powerpoint/2010/main" val="83091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7995801"/>
                    </a:ext>
                  </a:extLst>
                </a:gridCol>
                <a:gridCol w="4114800">
                  <a:extLst>
                    <a:ext uri="{9D8B030D-6E8A-4147-A177-3AD203B41FA5}">
                      <a16:colId xmlns:a16="http://schemas.microsoft.com/office/drawing/2014/main" val="363323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56765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 in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- 2024-12-20 15:17:07</a:t>
                      </a:r>
                      <a:r>
                        <a:rPr kumimoji="0" lang="en-US" sz="1000" b="0" i="0" u="none" strike="noStrike" kern="1200" cap="none" spc="0" normalizeH="0" baseline="0" noProof="0">
                          <a:ln>
                            <a:noFill/>
                          </a:ln>
                          <a:solidFill>
                            <a:prstClr val="black"/>
                          </a:solidFill>
                          <a:effectLst/>
                          <a:uLnTx/>
                          <a:uFillTx/>
                          <a:latin typeface="Calibri"/>
                          <a:ea typeface="+mn-ea"/>
                          <a:cs typeface="+mn-cs"/>
                        </a:rPr>
                        <a:t>
 Nilgun 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Dieses Dessert 🍰 ist wirklich ein Geschenk des Himmels: 🎁 Brownie-Tannenbaum-Torte". 🌲 Die kommt auch bei deinen Liebsten 👨‍👨‍👧 supergut an. Na, bist du neugierig geworden? 😋 Alle Zutaten kriegst du in deiner Lidl-Filiale. ​
Das Rezept findest du hier ➡️ https://www.lidl-kochen.de/rezeptwelt/brownie-tannenbaum-torte-580496​
#lidl #lidllohntsich #lidlkochen #rezepte #rezept #food #magicalchristmas #sharingisthemagic #familie #winterzeit #dessert #brownietannenbaumtorte #brownies #tannenbaum #lecker</a:t>
                      </a:r>
                    </a:p>
                  </a:txBody>
                  <a:tcPr/>
                </a:tc>
                <a:extLst>
                  <a:ext uri="{0D108BD9-81ED-4DB2-BD59-A6C34878D82A}">
                    <a16:rowId xmlns:a16="http://schemas.microsoft.com/office/drawing/2014/main" val="175460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PENNY</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PENNY - 2024-12-20 09:56:26</a:t>
                      </a:r>
                      <a:r>
                        <a:rPr kumimoji="0" lang="en-US" sz="1000" b="0" i="0" u="none" strike="noStrike" kern="1200" cap="none" spc="0" normalizeH="0" baseline="0" noProof="0">
                          <a:ln>
                            <a:noFill/>
                          </a:ln>
                          <a:solidFill>
                            <a:prstClr val="black"/>
                          </a:solidFill>
                          <a:effectLst/>
                          <a:uLnTx/>
                          <a:uFillTx/>
                          <a:latin typeface="Calibri"/>
                          <a:ea typeface="+mn-ea"/>
                          <a:cs typeface="+mn-cs"/>
                        </a:rPr>
                        <a:t>
 Harry Bittkowski schade, aber trotzdem alles Gute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097025574"/>
                  </a:ext>
                </a:extLst>
              </a:tr>
            </a:tbl>
          </a:graphicData>
        </a:graphic>
      </p:graphicFrame>
      <p:sp>
        <p:nvSpPr>
          <p:cNvPr id="4" name="Text Placeholder 3">
            <a:extLst>
              <a:ext uri="{FF2B5EF4-FFF2-40B4-BE49-F238E27FC236}">
                <a16:creationId xmlns:a16="http://schemas.microsoft.com/office/drawing/2014/main" id="{593BA250-E472-4B74-8F8D-A352F1D40F60}"/>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2442005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0139A-C96A-4B50-92B6-15BB6CEB578D}"/>
              </a:ext>
            </a:extLst>
          </p:cNvPr>
          <p:cNvSpPr>
            <a:spLocks noGrp="1"/>
          </p:cNvSpPr>
          <p:nvPr>
            <p:ph type="title"/>
          </p:nvPr>
        </p:nvSpPr>
        <p:spPr/>
        <p:txBody>
          <a:bodyPr/>
          <a:lstStyle/>
          <a:p>
            <a:r>
              <a:rPr lang="en-US"/>
              <a:t>Facebook Comments Table | All profiles - 13 of 17</a:t>
            </a:r>
          </a:p>
        </p:txBody>
      </p:sp>
      <p:graphicFrame>
        <p:nvGraphicFramePr>
          <p:cNvPr id="5" name="Table Placeholder 4">
            <a:extLst>
              <a:ext uri="{FF2B5EF4-FFF2-40B4-BE49-F238E27FC236}">
                <a16:creationId xmlns:a16="http://schemas.microsoft.com/office/drawing/2014/main" id="{80A0B024-FC97-493F-B4CB-32A50D08437A}"/>
              </a:ext>
            </a:extLst>
          </p:cNvPr>
          <p:cNvGraphicFramePr>
            <a:graphicFrameLocks noGrp="1"/>
          </p:cNvGraphicFramePr>
          <p:nvPr>
            <p:ph type="tbl" sz="quarter" idx="13"/>
            <p:extLst>
              <p:ext uri="{D42A27DB-BD31-4B8C-83A1-F6EECF244321}">
                <p14:modId xmlns:p14="http://schemas.microsoft.com/office/powerpoint/2010/main" val="359784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3088115"/>
                    </a:ext>
                  </a:extLst>
                </a:gridCol>
                <a:gridCol w="4114800">
                  <a:extLst>
                    <a:ext uri="{9D8B030D-6E8A-4147-A177-3AD203B41FA5}">
                      <a16:colId xmlns:a16="http://schemas.microsoft.com/office/drawing/2014/main" val="219939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19463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 in Deutschland</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- 2024-12-20 06:59:50</a:t>
                      </a:r>
                      <a:r>
                        <a:rPr kumimoji="0" lang="de-DE" sz="1000" b="0" i="0" u="none" strike="noStrike" kern="1200" cap="none" spc="0" normalizeH="0" baseline="0" noProof="0">
                          <a:ln>
                            <a:noFill/>
                          </a:ln>
                          <a:solidFill>
                            <a:prstClr val="black"/>
                          </a:solidFill>
                          <a:effectLst/>
                          <a:uLnTx/>
                          <a:uFillTx/>
                          <a:latin typeface="Calibri"/>
                          <a:ea typeface="+mn-ea"/>
                          <a:cs typeface="+mn-cs"/>
                        </a:rPr>
                        <a:t>
 ich komme  wieder👍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Dieses Dessert 🍰 ist wirklich ein Geschenk des Himmels: 🎁 Brownie-Tannenbaum-Torte". 🌲 Die kommt auch bei deinen Liebsten 👨‍👨‍👧 supergut an. Na, bist du neugierig geworden? 😋 Alle Zutaten kriegst du in deiner Lidl-Filiale. ​
Das Rezept findest du hier ➡️ https://www.lidl-kochen.de/rezeptwelt/brownie-tannenbaum-torte-580496​
#lidl #lidllohntsich #lidlkochen #rezepte #rezept #food #magicalchristmas #sharingisthemagic #familie #winterzeit #dessert #brownietannenbaumtorte #brownies #tannenbaum #lecker</a:t>
                      </a:r>
                    </a:p>
                  </a:txBody>
                  <a:tcPr/>
                </a:tc>
                <a:extLst>
                  <a:ext uri="{0D108BD9-81ED-4DB2-BD59-A6C34878D82A}">
                    <a16:rowId xmlns:a16="http://schemas.microsoft.com/office/drawing/2014/main" val="3323650910"/>
                  </a:ext>
                </a:extLst>
              </a:tr>
            </a:tbl>
          </a:graphicData>
        </a:graphic>
      </p:graphicFrame>
      <p:sp>
        <p:nvSpPr>
          <p:cNvPr id="4" name="Text Placeholder 3">
            <a:extLst>
              <a:ext uri="{FF2B5EF4-FFF2-40B4-BE49-F238E27FC236}">
                <a16:creationId xmlns:a16="http://schemas.microsoft.com/office/drawing/2014/main" id="{9E0BFE4D-08DE-4593-B766-EFB94C0F1177}"/>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966677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ECC9-66B6-41FD-911C-349AEFF7672F}"/>
              </a:ext>
            </a:extLst>
          </p:cNvPr>
          <p:cNvSpPr>
            <a:spLocks noGrp="1"/>
          </p:cNvSpPr>
          <p:nvPr>
            <p:ph type="title"/>
          </p:nvPr>
        </p:nvSpPr>
        <p:spPr/>
        <p:txBody>
          <a:bodyPr/>
          <a:lstStyle/>
          <a:p>
            <a:r>
              <a:rPr lang="en-US"/>
              <a:t>Facebook Comments Table | All profiles - 14 of 17</a:t>
            </a:r>
          </a:p>
        </p:txBody>
      </p:sp>
      <p:graphicFrame>
        <p:nvGraphicFramePr>
          <p:cNvPr id="5" name="Table Placeholder 4">
            <a:extLst>
              <a:ext uri="{FF2B5EF4-FFF2-40B4-BE49-F238E27FC236}">
                <a16:creationId xmlns:a16="http://schemas.microsoft.com/office/drawing/2014/main" id="{CEE39726-AA95-4886-8C9A-2691E183906D}"/>
              </a:ext>
            </a:extLst>
          </p:cNvPr>
          <p:cNvGraphicFramePr>
            <a:graphicFrameLocks noGrp="1"/>
          </p:cNvGraphicFramePr>
          <p:nvPr>
            <p:ph type="tbl" sz="quarter" idx="13"/>
            <p:extLst>
              <p:ext uri="{D42A27DB-BD31-4B8C-83A1-F6EECF244321}">
                <p14:modId xmlns:p14="http://schemas.microsoft.com/office/powerpoint/2010/main" val="2635040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2015539"/>
                    </a:ext>
                  </a:extLst>
                </a:gridCol>
                <a:gridCol w="4114800">
                  <a:extLst>
                    <a:ext uri="{9D8B030D-6E8A-4147-A177-3AD203B41FA5}">
                      <a16:colId xmlns:a16="http://schemas.microsoft.com/office/drawing/2014/main" val="1502267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55792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 in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- 2024-12-20 03:58:59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Haltet euch fest, es wird noch besser!​
Als wäre das nicht genug: Für den 2. Platz verschenken wir 3x eine Reise nach Dubai im Wert von 3.000 €! 🌴✈️​
Seid schnell! ​
Nur solange der Vorrat reicht. Aktion limitiert auf 500 Teilnehmer.​
#magicalchristmas #wishescometrue  #deluxedubaischokolade #allespielenverrueckt #lidllohntsich​
Aktionszeitraum 23.11.2024 ab 07:00 Uhr (Ladenöffnung) bis zur Übergabe der letzten Aktions-Schokoladen-Tafel (Teilnahmeschluss). Nur in der Lidl-Filiale: Säntisstraße 49 in 12277 Berlin. Zu gewinnen gibt es insgesamt 1 x 1 Dubai-Schokolade und einen Lidl-Einkaufsgutschein im Wert von 250 €, 3 x 1 Schokoladen-Tafel der Eigenmarke Fin Carre und einen Reisegutschein für eine Reise nach Dubai von www.lidl-reisen.de im Wert von je 3.000 € oder 496 x 1 Schokoladen-Tafel der Eigenmarke Fin Carre. Teilnahme ab 18, Wohnsitz in Deutschland. Für Teilnahme in der Aktionsfiliale im Aktionszeitraum an der Kasse melden, eine von 500 verpackten Schokoladen-Tafeln erhalten und Schokoladen-Tafel vor Ort auspacken. Die Aktion ist auf 500 Schokoladen-Tafeln begrenzt. Mehrfachteilnahmen ausgeschlossen. Die Schokoladen-Tafeln werden nach dem Zufallsprinzip ausgegeben. Max. 1 Schokoladen-Tafel pro Teilnehmer. Reisegutscheine können nur bis zum 23.11.2025   für eine neue Online-Reisebuchung eingelöst werden. Nicht gültig für Partnerangebote und nicht kombinierbar mit anderen Aktionen/ Gutscheinen. Bei Buchung unter 3.000 € verfällt Restwert. Lidl-Mitarbeiter sind von der Teilnahme am Gewinnspiel ausgeschlossen. Barauszahlung u. Rechtsweg ausgeschlossen. Veranstalter: Lidl Dienstleistung GmbH &amp; Co. KG, Bonfelder Str. 2, 74206 Bad Wimpfen. Teilnahmebedingungen u. Datenschutzhinweise auf lidl.de/DubaiSchokolade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89780262"/>
                  </a:ext>
                </a:extLst>
              </a:tr>
            </a:tbl>
          </a:graphicData>
        </a:graphic>
      </p:graphicFrame>
      <p:sp>
        <p:nvSpPr>
          <p:cNvPr id="4" name="Text Placeholder 3">
            <a:extLst>
              <a:ext uri="{FF2B5EF4-FFF2-40B4-BE49-F238E27FC236}">
                <a16:creationId xmlns:a16="http://schemas.microsoft.com/office/drawing/2014/main" id="{9B496519-7863-492D-9C3E-F9764C265A09}"/>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728313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1C87-C37E-4ACC-80CF-1F60CAF21373}"/>
              </a:ext>
            </a:extLst>
          </p:cNvPr>
          <p:cNvSpPr>
            <a:spLocks noGrp="1"/>
          </p:cNvSpPr>
          <p:nvPr>
            <p:ph type="title"/>
          </p:nvPr>
        </p:nvSpPr>
        <p:spPr/>
        <p:txBody>
          <a:bodyPr/>
          <a:lstStyle/>
          <a:p>
            <a:r>
              <a:rPr lang="en-US"/>
              <a:t>Facebook Comments Table | All profiles - 15 of 17</a:t>
            </a:r>
          </a:p>
        </p:txBody>
      </p:sp>
      <p:graphicFrame>
        <p:nvGraphicFramePr>
          <p:cNvPr id="5" name="Table Placeholder 4">
            <a:extLst>
              <a:ext uri="{FF2B5EF4-FFF2-40B4-BE49-F238E27FC236}">
                <a16:creationId xmlns:a16="http://schemas.microsoft.com/office/drawing/2014/main" id="{70E1EE67-BB9D-46F1-A17B-5791362FC5F7}"/>
              </a:ext>
            </a:extLst>
          </p:cNvPr>
          <p:cNvGraphicFramePr>
            <a:graphicFrameLocks noGrp="1"/>
          </p:cNvGraphicFramePr>
          <p:nvPr>
            <p:ph type="tbl" sz="quarter" idx="13"/>
            <p:extLst>
              <p:ext uri="{D42A27DB-BD31-4B8C-83A1-F6EECF244321}">
                <p14:modId xmlns:p14="http://schemas.microsoft.com/office/powerpoint/2010/main" val="81523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2858602"/>
                    </a:ext>
                  </a:extLst>
                </a:gridCol>
                <a:gridCol w="4114800">
                  <a:extLst>
                    <a:ext uri="{9D8B030D-6E8A-4147-A177-3AD203B41FA5}">
                      <a16:colId xmlns:a16="http://schemas.microsoft.com/office/drawing/2014/main" val="5813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15482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Netto Marken-Discount</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- 2024-12-20 00:01:53</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In der neuen Ausgabe unsere Kundenmagazins “Gold” steht das Fest der Liebe im Mittelpunkt. 🎄</a:t>
                      </a:r>
                      <a:br>
                        <a:rPr kumimoji="0" lang="de-DE" sz="1000" b="0" i="0" u="none" strike="noStrike" kern="1200" cap="none" spc="0" normalizeH="0" baseline="0" noProof="0">
                          <a:ln>
                            <a:noFill/>
                          </a:ln>
                          <a:solidFill>
                            <a:prstClr val="black"/>
                          </a:solidFill>
                          <a:effectLst/>
                          <a:uLnTx/>
                          <a:uFillTx/>
                          <a:latin typeface="Calibri"/>
                          <a:ea typeface="+mn-ea"/>
                          <a:cs typeface="+mn-cs"/>
                        </a:rPr>
                      </a:br>
                      <a:r>
                        <a:rPr kumimoji="0" lang="de-DE" sz="1000" b="0" i="0" u="none" strike="noStrike" kern="1200" cap="none" spc="0" normalizeH="0" baseline="0" noProof="0">
                          <a:ln>
                            <a:noFill/>
                          </a:ln>
                          <a:solidFill>
                            <a:prstClr val="black"/>
                          </a:solidFill>
                          <a:effectLst/>
                          <a:uLnTx/>
                          <a:uFillTx/>
                          <a:latin typeface="Calibri"/>
                          <a:ea typeface="+mn-ea"/>
                          <a:cs typeface="+mn-cs"/>
                        </a:rPr>
                        <a:t>Von leckeren Rezepten bis zu Tipps für eine gemütliche Adventszeit gibts da alles. ✨
Du willst weihnachtlich einkaufen? Dann geh doch zu Netto!
#nettomarkendiscount #danngehdochzunetto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933975124"/>
                  </a:ext>
                </a:extLst>
              </a:tr>
            </a:tbl>
          </a:graphicData>
        </a:graphic>
      </p:graphicFrame>
      <p:sp>
        <p:nvSpPr>
          <p:cNvPr id="4" name="Text Placeholder 3">
            <a:extLst>
              <a:ext uri="{FF2B5EF4-FFF2-40B4-BE49-F238E27FC236}">
                <a16:creationId xmlns:a16="http://schemas.microsoft.com/office/drawing/2014/main" id="{056E490A-7899-4043-A3A3-C2EFF7541691}"/>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59849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E5A2-7AD5-466D-8AB1-C6D9C87F93FC}"/>
              </a:ext>
            </a:extLst>
          </p:cNvPr>
          <p:cNvSpPr>
            <a:spLocks noGrp="1"/>
          </p:cNvSpPr>
          <p:nvPr>
            <p:ph type="title"/>
          </p:nvPr>
        </p:nvSpPr>
        <p:spPr/>
        <p:txBody>
          <a:bodyPr/>
          <a:lstStyle/>
          <a:p>
            <a:r>
              <a:rPr lang="en-US"/>
              <a:t>Facebook Comments Table | All profiles - 16 of 17</a:t>
            </a:r>
          </a:p>
        </p:txBody>
      </p:sp>
      <p:graphicFrame>
        <p:nvGraphicFramePr>
          <p:cNvPr id="5" name="Table Placeholder 4">
            <a:extLst>
              <a:ext uri="{FF2B5EF4-FFF2-40B4-BE49-F238E27FC236}">
                <a16:creationId xmlns:a16="http://schemas.microsoft.com/office/drawing/2014/main" id="{B0733B8A-9CEF-4165-A46E-E97591DCAE81}"/>
              </a:ext>
            </a:extLst>
          </p:cNvPr>
          <p:cNvGraphicFramePr>
            <a:graphicFrameLocks noGrp="1"/>
          </p:cNvGraphicFramePr>
          <p:nvPr>
            <p:ph type="tbl" sz="quarter" idx="13"/>
            <p:extLst>
              <p:ext uri="{D42A27DB-BD31-4B8C-83A1-F6EECF244321}">
                <p14:modId xmlns:p14="http://schemas.microsoft.com/office/powerpoint/2010/main" val="162520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7620509"/>
                    </a:ext>
                  </a:extLst>
                </a:gridCol>
                <a:gridCol w="4114800">
                  <a:extLst>
                    <a:ext uri="{9D8B030D-6E8A-4147-A177-3AD203B41FA5}">
                      <a16:colId xmlns:a16="http://schemas.microsoft.com/office/drawing/2014/main" val="3299519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28771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 in Deutschland</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- 2024-12-19 23:09:25</a:t>
                      </a:r>
                      <a:r>
                        <a:rPr kumimoji="0" lang="en-US" sz="1000" b="0" i="0" u="none" strike="noStrike" kern="1200" cap="none" spc="0" normalizeH="0" baseline="0" noProof="0">
                          <a:ln>
                            <a:noFill/>
                          </a:ln>
                          <a:solidFill>
                            <a:prstClr val="black"/>
                          </a:solidFill>
                          <a:effectLst/>
                          <a:uLnTx/>
                          <a:uFillTx/>
                          <a:latin typeface="Calibri"/>
                          <a:ea typeface="+mn-ea"/>
                          <a:cs typeface="+mn-cs"/>
                        </a:rPr>
                        <a:t>
 Stark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berüchtigtste Banane der Welt ging für 5,9 Millionen € über den Tisch – bei Lidl gibt’s jede Banane für dich zum ehrlichsten Preis und gleichzeitig auch zu fairen Löhnen in den Anbauländern. Günstig, fair, lecker - und zusätzlich Gewinner des Deutschen Nachhaltigkeitspreis Produkte 2025 für das Projekt "Living Wage Banane"*. 🍌 #lidl #lidllohntsich #kunstwerk #banane
*Die Stiftung Deutscher Nachhaltigkeitspreis e.V. hat im November 2024 in einem Wettbewerb Vorreiter der Nachhaltigkeit in mehreren Kategorien prämiert. Hierbei zeichnet eine Expertenjury innovative Lösungen aus, die einen positiven Einfluss auf unseren Planeten und Gesellschaft haben. Lidl hat den dt. Nachhaltigkeitspreis Produkte 2025 in der Unterkategorie „Wertschöpfungskette“ für das Projekt „Living Wage Banane“ erhalten. Mit der Umstellung auf „Living Wage“-Bananen bietet Lidl ausschließlich Bananen von Plantagen an, die existenzsichernde Löhne an die Arbeiter zahlen. Zusammen mit IDH, FLOCERT und den Erzeugern vor Ort konnte Lidl in 2023 die anteilige Lohnlücke innerhalb der Bananenlieferkette durch Zahlung einer Lidl Living Wage Prämie schließen. Die Berechnung des jeweiligen existenzsichernden Lohns erfolgt anhand der IDH-Gehaltsmatrix. Mehr Infos unter https://www.nachhaltigkeitspreis.de/wettbewerbe/produkte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581392958"/>
                  </a:ext>
                </a:extLst>
              </a:tr>
            </a:tbl>
          </a:graphicData>
        </a:graphic>
      </p:graphicFrame>
      <p:sp>
        <p:nvSpPr>
          <p:cNvPr id="4" name="Text Placeholder 3">
            <a:extLst>
              <a:ext uri="{FF2B5EF4-FFF2-40B4-BE49-F238E27FC236}">
                <a16:creationId xmlns:a16="http://schemas.microsoft.com/office/drawing/2014/main" id="{BD1A2F66-FB75-4900-9C0C-83B13E7F3FB5}"/>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402914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DC08-BD3D-4FD4-9773-88EB2D55B554}"/>
              </a:ext>
            </a:extLst>
          </p:cNvPr>
          <p:cNvSpPr>
            <a:spLocks noGrp="1"/>
          </p:cNvSpPr>
          <p:nvPr>
            <p:ph type="title"/>
          </p:nvPr>
        </p:nvSpPr>
        <p:spPr/>
        <p:txBody>
          <a:bodyPr/>
          <a:lstStyle/>
          <a:p>
            <a:r>
              <a:rPr lang="en-US"/>
              <a:t>Facebook Comments Table | All profiles - 17 of 17</a:t>
            </a:r>
          </a:p>
        </p:txBody>
      </p:sp>
      <p:graphicFrame>
        <p:nvGraphicFramePr>
          <p:cNvPr id="5" name="Table Placeholder 4">
            <a:extLst>
              <a:ext uri="{FF2B5EF4-FFF2-40B4-BE49-F238E27FC236}">
                <a16:creationId xmlns:a16="http://schemas.microsoft.com/office/drawing/2014/main" id="{F58E1850-5F85-46B6-9B1C-690F629C6F9E}"/>
              </a:ext>
            </a:extLst>
          </p:cNvPr>
          <p:cNvGraphicFramePr>
            <a:graphicFrameLocks noGrp="1"/>
          </p:cNvGraphicFramePr>
          <p:nvPr>
            <p:ph type="tbl" sz="quarter" idx="13"/>
            <p:extLst>
              <p:ext uri="{D42A27DB-BD31-4B8C-83A1-F6EECF244321}">
                <p14:modId xmlns:p14="http://schemas.microsoft.com/office/powerpoint/2010/main" val="8932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6414945"/>
                    </a:ext>
                  </a:extLst>
                </a:gridCol>
                <a:gridCol w="4114800">
                  <a:extLst>
                    <a:ext uri="{9D8B030D-6E8A-4147-A177-3AD203B41FA5}">
                      <a16:colId xmlns:a16="http://schemas.microsoft.com/office/drawing/2014/main" val="2472165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68917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PENNY</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- 2024-12-19 14:20:54</a:t>
                      </a:r>
                      <a:r>
                        <a:rPr kumimoji="0" lang="de-DE" sz="1000" b="0" i="0" u="none" strike="noStrike" kern="1200" cap="none" spc="0" normalizeH="0" baseline="0" noProof="0">
                          <a:ln>
                            <a:noFill/>
                          </a:ln>
                          <a:solidFill>
                            <a:prstClr val="black"/>
                          </a:solidFill>
                          <a:effectLst/>
                          <a:uLnTx/>
                          <a:uFillTx/>
                          <a:latin typeface="Calibri"/>
                          <a:ea typeface="+mn-ea"/>
                          <a:cs typeface="+mn-cs"/>
                        </a:rPr>
                        <a:t>
 Da ich die Payback-Punkte immer in Flugmeilen tausche, sage ich zum Ende des Jahres danke und tschüss. Ab nächsten Jahr kaufe ich bei Netto, Edeka und Galeria 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Diese Woche extra sparen mit Twix und Balisto. Snacke jetzt deine Lieblings Schokoriegel und spare gleichzeitig – mit dem App-Preis der Woche #ErstmalZuPenny
*Angebot gültig vom 1.12. – 7.12.24. Ersparnis gegenüber dem Preis ohne PENNY App. Keine Mehrfachrabattierung des gleichen Artikels durch gleichen oder weiteren Coupon möglich. Produkte können ggfs. nicht in allen Märkten erhältlich sein. Es gelten die Einlösebedingungen in der PENNY App.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253818443"/>
                  </a:ext>
                </a:extLst>
              </a:tr>
            </a:tbl>
          </a:graphicData>
        </a:graphic>
      </p:graphicFrame>
      <p:sp>
        <p:nvSpPr>
          <p:cNvPr id="4" name="Text Placeholder 3">
            <a:extLst>
              <a:ext uri="{FF2B5EF4-FFF2-40B4-BE49-F238E27FC236}">
                <a16:creationId xmlns:a16="http://schemas.microsoft.com/office/drawing/2014/main" id="{96C4C387-DF14-4920-B930-0FBF5398F74D}"/>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98510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FA0F6-1581-4604-8AFD-5192F13031DE}"/>
              </a:ext>
            </a:extLst>
          </p:cNvPr>
          <p:cNvSpPr>
            <a:spLocks noGrp="1"/>
          </p:cNvSpPr>
          <p:nvPr>
            <p:ph type="title"/>
          </p:nvPr>
        </p:nvSpPr>
        <p:spPr/>
        <p:txBody>
          <a:bodyPr/>
          <a:lstStyle/>
          <a:p>
            <a:r>
              <a:rPr lang="en-US"/>
              <a:t>Twitter Mentions Table | All profiles - 1 of 7</a:t>
            </a:r>
          </a:p>
        </p:txBody>
      </p:sp>
      <p:graphicFrame>
        <p:nvGraphicFramePr>
          <p:cNvPr id="5" name="Table Placeholder 4">
            <a:extLst>
              <a:ext uri="{FF2B5EF4-FFF2-40B4-BE49-F238E27FC236}">
                <a16:creationId xmlns:a16="http://schemas.microsoft.com/office/drawing/2014/main" id="{46CCF387-4D4A-4F43-9F89-03D7E00F0A12}"/>
              </a:ext>
            </a:extLst>
          </p:cNvPr>
          <p:cNvGraphicFramePr>
            <a:graphicFrameLocks noGrp="1"/>
          </p:cNvGraphicFramePr>
          <p:nvPr>
            <p:ph type="tbl" sz="quarter" idx="13"/>
            <p:extLst>
              <p:ext uri="{D42A27DB-BD31-4B8C-83A1-F6EECF244321}">
                <p14:modId xmlns:p14="http://schemas.microsoft.com/office/powerpoint/2010/main" val="403541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677847350"/>
                    </a:ext>
                  </a:extLst>
                </a:gridCol>
                <a:gridCol w="2221992">
                  <a:extLst>
                    <a:ext uri="{9D8B030D-6E8A-4147-A177-3AD203B41FA5}">
                      <a16:colId xmlns:a16="http://schemas.microsoft.com/office/drawing/2014/main" val="2971218812"/>
                    </a:ext>
                  </a:extLst>
                </a:gridCol>
                <a:gridCol w="1152144">
                  <a:extLst>
                    <a:ext uri="{9D8B030D-6E8A-4147-A177-3AD203B41FA5}">
                      <a16:colId xmlns:a16="http://schemas.microsoft.com/office/drawing/2014/main" val="2160425525"/>
                    </a:ext>
                  </a:extLst>
                </a:gridCol>
                <a:gridCol w="1152144">
                  <a:extLst>
                    <a:ext uri="{9D8B030D-6E8A-4147-A177-3AD203B41FA5}">
                      <a16:colId xmlns:a16="http://schemas.microsoft.com/office/drawing/2014/main" val="363782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64887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@nilegomez - 2024-12-02 23:23:47</a:t>
                      </a:r>
                      <a:r>
                        <a:rPr kumimoji="0" lang="en-US" sz="1000" b="0" i="0" u="none" strike="noStrike" kern="1200" cap="none" spc="0" normalizeH="0" baseline="0" noProof="0">
                          <a:ln>
                            <a:noFill/>
                          </a:ln>
                          <a:solidFill>
                            <a:prstClr val="black"/>
                          </a:solidFill>
                          <a:effectLst/>
                          <a:uLnTx/>
                          <a:uFillTx/>
                          <a:latin typeface="Calibri"/>
                          <a:ea typeface="+mn-ea"/>
                          <a:cs typeface="+mn-cs"/>
                        </a:rPr>
                        <a:t>
 @hootsuite Big fan of the enthusiasm here. Keep spreading the love! Glad you enjoyed it, Owlie!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2053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@CandyCornerSL - 2024-12-02 22:50:08</a:t>
                      </a:r>
                      <a:r>
                        <a:rPr kumimoji="0" lang="en-US" sz="1000" b="0" i="0" u="none" strike="noStrike" kern="1200" cap="none" spc="0" normalizeH="0" baseline="0" noProof="0">
                          <a:ln>
                            <a:noFill/>
                          </a:ln>
                          <a:solidFill>
                            <a:prstClr val="black"/>
                          </a:solidFill>
                          <a:effectLst/>
                          <a:uLnTx/>
                          <a:uFillTx/>
                          <a:latin typeface="Calibri"/>
                          <a:ea typeface="+mn-ea"/>
                          <a:cs typeface="+mn-cs"/>
                        </a:rPr>
                        <a:t>
 @YoApoyoARalph @Aldi_es @lidlespana @Aldi_es 
@lidl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05549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@AngelaKanada - 2024-12-02 22:24:10</a:t>
                      </a:r>
                      <a:r>
                        <a:rPr kumimoji="0" lang="en-US" sz="1000" b="0" i="0" u="none" strike="noStrike" kern="1200" cap="none" spc="0" normalizeH="0" baseline="0" noProof="0">
                          <a:ln>
                            <a:noFill/>
                          </a:ln>
                          <a:solidFill>
                            <a:prstClr val="black"/>
                          </a:solidFill>
                          <a:effectLst/>
                          <a:uLnTx/>
                          <a:uFillTx/>
                          <a:latin typeface="Calibri"/>
                          <a:ea typeface="+mn-ea"/>
                          <a:cs typeface="+mn-cs"/>
                        </a:rPr>
                        <a:t>
 @OSiffrin @lidl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09706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@ADestiny44725 - 2024-12-02 22:02:16</a:t>
                      </a:r>
                      <a:r>
                        <a:rPr kumimoji="0" lang="en-US" sz="1000" b="0" i="0" u="none" strike="noStrike" kern="1200" cap="none" spc="0" normalizeH="0" baseline="0" noProof="0">
                          <a:ln>
                            <a:noFill/>
                          </a:ln>
                          <a:solidFill>
                            <a:prstClr val="black"/>
                          </a:solidFill>
                          <a:effectLst/>
                          <a:uLnTx/>
                          <a:uFillTx/>
                          <a:latin typeface="Calibri"/>
                          <a:ea typeface="+mn-ea"/>
                          <a:cs typeface="+mn-cs"/>
                        </a:rPr>
                        <a:t>
 @SeedHunterHQ @SproutSocial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7183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@Sprinklr</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@sarbjeetjohal - 2024-12-02 21:59:08</a:t>
                      </a:r>
                      <a:r>
                        <a:rPr kumimoji="0" lang="en-US" sz="1000" b="0" i="0" u="none" strike="noStrike" kern="1200" cap="none" spc="0" normalizeH="0" baseline="0" noProof="0">
                          <a:ln>
                            <a:noFill/>
                          </a:ln>
                          <a:solidFill>
                            <a:prstClr val="black"/>
                          </a:solidFill>
                          <a:effectLst/>
                          <a:uLnTx/>
                          <a:uFillTx/>
                          <a:latin typeface="Calibri"/>
                          <a:ea typeface="+mn-ea"/>
                          <a:cs typeface="+mn-cs"/>
                        </a:rPr>
                        <a:t>
 Analyst Summit kicks off at #reInvent2024 with ‘Pioneering the next cloud computing frontier with AWS’ session.  In this sub session @Merck, @CapitalOne, @Sprinklr, and @madebymonks are sharing their journey, experience and how they are helping their respective companies grow… https://t.co/3HmYPpSBvB https://t.co/siO16VVVou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82102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@lowIQcontent - 2024-12-02 21:55:26</a:t>
                      </a:r>
                      <a:r>
                        <a:rPr kumimoji="0" lang="en-US" sz="1000" b="0" i="0" u="none" strike="noStrike" kern="1200" cap="none" spc="0" normalizeH="0" baseline="0" noProof="0">
                          <a:ln>
                            <a:noFill/>
                          </a:ln>
                          <a:solidFill>
                            <a:prstClr val="black"/>
                          </a:solidFill>
                          <a:effectLst/>
                          <a:uLnTx/>
                          <a:uFillTx/>
                          <a:latin typeface="Calibri"/>
                          <a:ea typeface="+mn-ea"/>
                          <a:cs typeface="+mn-cs"/>
                        </a:rPr>
                        <a:t>
 Thema @lidl https://t.co/5Mvytksn2e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777234252"/>
                  </a:ext>
                </a:extLst>
              </a:tr>
            </a:tbl>
          </a:graphicData>
        </a:graphic>
      </p:graphicFrame>
      <p:sp>
        <p:nvSpPr>
          <p:cNvPr id="4" name="Text Placeholder 3">
            <a:extLst>
              <a:ext uri="{FF2B5EF4-FFF2-40B4-BE49-F238E27FC236}">
                <a16:creationId xmlns:a16="http://schemas.microsoft.com/office/drawing/2014/main" id="{B25013DC-E630-4484-A922-5FE04313823C}"/>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885045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E38-9A6B-4C05-9970-D8B65FA8FA09}"/>
              </a:ext>
            </a:extLst>
          </p:cNvPr>
          <p:cNvSpPr>
            <a:spLocks noGrp="1"/>
          </p:cNvSpPr>
          <p:nvPr>
            <p:ph type="title"/>
          </p:nvPr>
        </p:nvSpPr>
        <p:spPr/>
        <p:txBody>
          <a:bodyPr/>
          <a:lstStyle/>
          <a:p>
            <a:r>
              <a:rPr lang="en-US"/>
              <a:t>Twitter Mentions Table | All profiles - 2 of 7</a:t>
            </a:r>
          </a:p>
        </p:txBody>
      </p:sp>
      <p:graphicFrame>
        <p:nvGraphicFramePr>
          <p:cNvPr id="5" name="Table Placeholder 4">
            <a:extLst>
              <a:ext uri="{FF2B5EF4-FFF2-40B4-BE49-F238E27FC236}">
                <a16:creationId xmlns:a16="http://schemas.microsoft.com/office/drawing/2014/main" id="{CCBDDDFF-D60C-4B91-B651-26602FB7C5C9}"/>
              </a:ext>
            </a:extLst>
          </p:cNvPr>
          <p:cNvGraphicFramePr>
            <a:graphicFrameLocks noGrp="1"/>
          </p:cNvGraphicFramePr>
          <p:nvPr>
            <p:ph type="tbl" sz="quarter" idx="13"/>
            <p:extLst>
              <p:ext uri="{D42A27DB-BD31-4B8C-83A1-F6EECF244321}">
                <p14:modId xmlns:p14="http://schemas.microsoft.com/office/powerpoint/2010/main" val="372613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03307538"/>
                    </a:ext>
                  </a:extLst>
                </a:gridCol>
                <a:gridCol w="2221992">
                  <a:extLst>
                    <a:ext uri="{9D8B030D-6E8A-4147-A177-3AD203B41FA5}">
                      <a16:colId xmlns:a16="http://schemas.microsoft.com/office/drawing/2014/main" val="1351894682"/>
                    </a:ext>
                  </a:extLst>
                </a:gridCol>
                <a:gridCol w="1152144">
                  <a:extLst>
                    <a:ext uri="{9D8B030D-6E8A-4147-A177-3AD203B41FA5}">
                      <a16:colId xmlns:a16="http://schemas.microsoft.com/office/drawing/2014/main" val="811696788"/>
                    </a:ext>
                  </a:extLst>
                </a:gridCol>
                <a:gridCol w="1152144">
                  <a:extLst>
                    <a:ext uri="{9D8B030D-6E8A-4147-A177-3AD203B41FA5}">
                      <a16:colId xmlns:a16="http://schemas.microsoft.com/office/drawing/2014/main" val="2999783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03627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@OSiffrin - 2024-12-02 21:52:01</a:t>
                      </a:r>
                      <a:r>
                        <a:rPr kumimoji="0" lang="en-US" sz="1000" b="0" i="0" u="none" strike="noStrike" kern="1200" cap="none" spc="0" normalizeH="0" baseline="0" noProof="0">
                          <a:ln>
                            <a:noFill/>
                          </a:ln>
                          <a:solidFill>
                            <a:prstClr val="black"/>
                          </a:solidFill>
                          <a:effectLst/>
                          <a:uLnTx/>
                          <a:uFillTx/>
                          <a:latin typeface="Calibri"/>
                          <a:ea typeface="+mn-ea"/>
                          <a:cs typeface="+mn-cs"/>
                        </a:rPr>
                        <a:t>
 @lidl  wat solln dat sein??? 
🍆 https://t.co/Z7qq7xkTQB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21501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@Bananas4All - 2024-12-02 20:45:40</a:t>
                      </a:r>
                      <a:r>
                        <a:rPr kumimoji="0" lang="en-US" sz="1000" b="0" i="0" u="none" strike="noStrike" kern="1200" cap="none" spc="0" normalizeH="0" baseline="0" noProof="0">
                          <a:ln>
                            <a:noFill/>
                          </a:ln>
                          <a:solidFill>
                            <a:prstClr val="black"/>
                          </a:solidFill>
                          <a:effectLst/>
                          <a:uLnTx/>
                          <a:uFillTx/>
                          <a:latin typeface="Calibri"/>
                          <a:ea typeface="+mn-ea"/>
                          <a:cs typeface="+mn-cs"/>
                        </a:rPr>
                        <a:t>
 #banana SW: @lidl goes bananas in Sweden, again
@RnfrstAll_Latin @RnfrstAlliance 
https://t.co/KEpgVsAZgV
What a shame !!!
https://t.co/DlbSHszGEP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48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@lidl</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@Thomas_France75 - 2024-12-02 20:28:17</a:t>
                      </a:r>
                      <a:r>
                        <a:rPr kumimoji="0" lang="fr-FR" sz="1000" b="0" i="0" u="none" strike="noStrike" kern="1200" cap="none" spc="0" normalizeH="0" baseline="0" noProof="0">
                          <a:ln>
                            <a:noFill/>
                          </a:ln>
                          <a:solidFill>
                            <a:prstClr val="black"/>
                          </a:solidFill>
                          <a:effectLst/>
                          <a:uLnTx/>
                          <a:uFillTx/>
                          <a:latin typeface="Calibri"/>
                          <a:ea typeface="+mn-ea"/>
                          <a:cs typeface="+mn-cs"/>
                        </a:rPr>
                        <a:t>
 🔴👇🏼Il n’y pas de raison, elle aussi a le droit d’aller faire ses courses chez @lidl et côtoyer la France qui bosse vraiment. https://t.co/tadKL9KSki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6972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@TeamHSI - 2024-12-02 19:59:36</a:t>
                      </a:r>
                      <a:r>
                        <a:rPr kumimoji="0" lang="en-US" sz="1000" b="0" i="0" u="none" strike="noStrike" kern="1200" cap="none" spc="0" normalizeH="0" baseline="0" noProof="0">
                          <a:ln>
                            <a:noFill/>
                          </a:ln>
                          <a:solidFill>
                            <a:prstClr val="black"/>
                          </a:solidFill>
                          <a:effectLst/>
                          <a:uLnTx/>
                          <a:uFillTx/>
                          <a:latin typeface="Calibri"/>
                          <a:ea typeface="+mn-ea"/>
                          <a:cs typeface="+mn-cs"/>
                        </a:rPr>
                        <a:t>
 @hootsuite Anything exciting in y'alls' shopping carts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12/09/2024 22:27:05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0225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@RolandoACuevas - 2024-12-02 19:48:00</a:t>
                      </a:r>
                      <a:r>
                        <a:rPr kumimoji="0" lang="en-US" sz="1000" b="0" i="0" u="none" strike="noStrike" kern="1200" cap="none" spc="0" normalizeH="0" baseline="0" noProof="0">
                          <a:ln>
                            <a:noFill/>
                          </a:ln>
                          <a:solidFill>
                            <a:prstClr val="black"/>
                          </a:solidFill>
                          <a:effectLst/>
                          <a:uLnTx/>
                          <a:uFillTx/>
                          <a:latin typeface="Calibri"/>
                          <a:ea typeface="+mn-ea"/>
                          <a:cs typeface="+mn-cs"/>
                        </a:rPr>
                        <a:t>
 How to manage multiple #Instagram accounts stress-free https://t.co/DppN3bbxUi vía @hootsuite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56169381"/>
                  </a:ext>
                </a:extLst>
              </a:tr>
            </a:tbl>
          </a:graphicData>
        </a:graphic>
      </p:graphicFrame>
      <p:sp>
        <p:nvSpPr>
          <p:cNvPr id="4" name="Text Placeholder 3">
            <a:extLst>
              <a:ext uri="{FF2B5EF4-FFF2-40B4-BE49-F238E27FC236}">
                <a16:creationId xmlns:a16="http://schemas.microsoft.com/office/drawing/2014/main" id="{1C854A20-B5EA-4008-A0B2-A975C0A2B81C}"/>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997580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39DE-0040-45C6-AA10-E07E7CB8D978}"/>
              </a:ext>
            </a:extLst>
          </p:cNvPr>
          <p:cNvSpPr>
            <a:spLocks noGrp="1"/>
          </p:cNvSpPr>
          <p:nvPr>
            <p:ph type="title"/>
          </p:nvPr>
        </p:nvSpPr>
        <p:spPr/>
        <p:txBody>
          <a:bodyPr/>
          <a:lstStyle/>
          <a:p>
            <a:r>
              <a:rPr lang="en-US"/>
              <a:t>Twitter Mentions Table | All profiles - 3 of 7</a:t>
            </a:r>
          </a:p>
        </p:txBody>
      </p:sp>
      <p:graphicFrame>
        <p:nvGraphicFramePr>
          <p:cNvPr id="5" name="Table Placeholder 4">
            <a:extLst>
              <a:ext uri="{FF2B5EF4-FFF2-40B4-BE49-F238E27FC236}">
                <a16:creationId xmlns:a16="http://schemas.microsoft.com/office/drawing/2014/main" id="{3E80802D-E0EF-4995-9A2C-7EDA497F2358}"/>
              </a:ext>
            </a:extLst>
          </p:cNvPr>
          <p:cNvGraphicFramePr>
            <a:graphicFrameLocks noGrp="1"/>
          </p:cNvGraphicFramePr>
          <p:nvPr>
            <p:ph type="tbl" sz="quarter" idx="13"/>
            <p:extLst>
              <p:ext uri="{D42A27DB-BD31-4B8C-83A1-F6EECF244321}">
                <p14:modId xmlns:p14="http://schemas.microsoft.com/office/powerpoint/2010/main" val="2165219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414963821"/>
                    </a:ext>
                  </a:extLst>
                </a:gridCol>
                <a:gridCol w="2221992">
                  <a:extLst>
                    <a:ext uri="{9D8B030D-6E8A-4147-A177-3AD203B41FA5}">
                      <a16:colId xmlns:a16="http://schemas.microsoft.com/office/drawing/2014/main" val="1362678667"/>
                    </a:ext>
                  </a:extLst>
                </a:gridCol>
                <a:gridCol w="1152144">
                  <a:extLst>
                    <a:ext uri="{9D8B030D-6E8A-4147-A177-3AD203B41FA5}">
                      <a16:colId xmlns:a16="http://schemas.microsoft.com/office/drawing/2014/main" val="236040678"/>
                    </a:ext>
                  </a:extLst>
                </a:gridCol>
                <a:gridCol w="1152144">
                  <a:extLst>
                    <a:ext uri="{9D8B030D-6E8A-4147-A177-3AD203B41FA5}">
                      <a16:colId xmlns:a16="http://schemas.microsoft.com/office/drawing/2014/main" val="297922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9165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@Oktopost</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@TomPick - 2024-12-02 19:17:47</a:t>
                      </a:r>
                      <a:r>
                        <a:rPr kumimoji="0" lang="en-US" sz="1000" b="0" i="0" u="none" strike="noStrike" kern="1200" cap="none" spc="0" normalizeH="0" baseline="0" noProof="0">
                          <a:ln>
                            <a:noFill/>
                          </a:ln>
                          <a:solidFill>
                            <a:prstClr val="black"/>
                          </a:solidFill>
                          <a:effectLst/>
                          <a:uLnTx/>
                          <a:uFillTx/>
                          <a:latin typeface="Calibri"/>
                          <a:ea typeface="+mn-ea"/>
                          <a:cs typeface="+mn-cs"/>
                        </a:rPr>
                        <a:t>
 9 Top B2B social media trends to prepare for in 2025 By @oktopost https://t.co/7UXK2KD5OF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60938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@TheJennyLi - 2024-12-02 19:15:00</a:t>
                      </a:r>
                      <a:r>
                        <a:rPr kumimoji="0" lang="en-US" sz="1000" b="0" i="0" u="none" strike="noStrike" kern="1200" cap="none" spc="0" normalizeH="0" baseline="0" noProof="0">
                          <a:ln>
                            <a:noFill/>
                          </a:ln>
                          <a:solidFill>
                            <a:prstClr val="black"/>
                          </a:solidFill>
                          <a:effectLst/>
                          <a:uLnTx/>
                          <a:uFillTx/>
                          <a:latin typeface="Calibri"/>
                          <a:ea typeface="+mn-ea"/>
                          <a:cs typeface="+mn-cs"/>
                        </a:rPr>
                        <a:t>
 While I was at #AMAHigherEd, Gabriella Cortez shared with me how impactful my webinars with The Arboretum by @SproutSocial  were for her. She told me she shared them with all her colleagues at Tarleton State and how the recordings really made the rounds on the campus. 💛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0458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@JAMESWT_MHT - 2024-12-02 18:51:30</a:t>
                      </a:r>
                      <a:r>
                        <a:rPr kumimoji="0" lang="en-US" sz="1000" b="0" i="0" u="none" strike="noStrike" kern="1200" cap="none" spc="0" normalizeH="0" baseline="0" noProof="0">
                          <a:ln>
                            <a:noFill/>
                          </a:ln>
                          <a:solidFill>
                            <a:prstClr val="black"/>
                          </a:solidFill>
                          <a:effectLst/>
                          <a:uLnTx/>
                          <a:uFillTx/>
                          <a:latin typeface="Calibri"/>
                          <a:ea typeface="+mn-ea"/>
                          <a:cs typeface="+mn-cs"/>
                        </a:rPr>
                        <a:t>
 #scam #fraud #parkside 
@LidlItalia @lidlespana @lidl @LidlGB @lidlespana @lidlfrance 
https://outtparks-it. com/
from @youtube advertising banner
"HYZI SUPLEMENTOS NUTRICIONAIS LTDA"
https://t.co/wgdkpw2ypy
over 300 scam fraud banner / websites https://t.co/gysnMeRdaK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243185785"/>
                  </a:ext>
                </a:extLst>
              </a:tr>
            </a:tbl>
          </a:graphicData>
        </a:graphic>
      </p:graphicFrame>
      <p:sp>
        <p:nvSpPr>
          <p:cNvPr id="4" name="Text Placeholder 3">
            <a:extLst>
              <a:ext uri="{FF2B5EF4-FFF2-40B4-BE49-F238E27FC236}">
                <a16:creationId xmlns:a16="http://schemas.microsoft.com/office/drawing/2014/main" id="{66C20880-1C15-4E3A-ACED-C416F5E7F314}"/>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113544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8AE76-571B-4CA9-870C-C0726AEC9E32}"/>
              </a:ext>
            </a:extLst>
          </p:cNvPr>
          <p:cNvSpPr>
            <a:spLocks noGrp="1"/>
          </p:cNvSpPr>
          <p:nvPr>
            <p:ph type="title"/>
          </p:nvPr>
        </p:nvSpPr>
        <p:spPr/>
        <p:txBody>
          <a:bodyPr/>
          <a:lstStyle/>
          <a:p>
            <a:r>
              <a:rPr lang="en-US"/>
              <a:t>Twitter Mentions Table | All profiles - 4 of 7</a:t>
            </a:r>
          </a:p>
        </p:txBody>
      </p:sp>
      <p:graphicFrame>
        <p:nvGraphicFramePr>
          <p:cNvPr id="5" name="Table Placeholder 4">
            <a:extLst>
              <a:ext uri="{FF2B5EF4-FFF2-40B4-BE49-F238E27FC236}">
                <a16:creationId xmlns:a16="http://schemas.microsoft.com/office/drawing/2014/main" id="{408B4F6D-1587-487C-957A-BC9F296A530A}"/>
              </a:ext>
            </a:extLst>
          </p:cNvPr>
          <p:cNvGraphicFramePr>
            <a:graphicFrameLocks noGrp="1"/>
          </p:cNvGraphicFramePr>
          <p:nvPr>
            <p:ph type="tbl" sz="quarter" idx="13"/>
            <p:extLst>
              <p:ext uri="{D42A27DB-BD31-4B8C-83A1-F6EECF244321}">
                <p14:modId xmlns:p14="http://schemas.microsoft.com/office/powerpoint/2010/main" val="90249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725082609"/>
                    </a:ext>
                  </a:extLst>
                </a:gridCol>
                <a:gridCol w="2221992">
                  <a:extLst>
                    <a:ext uri="{9D8B030D-6E8A-4147-A177-3AD203B41FA5}">
                      <a16:colId xmlns:a16="http://schemas.microsoft.com/office/drawing/2014/main" val="3329485448"/>
                    </a:ext>
                  </a:extLst>
                </a:gridCol>
                <a:gridCol w="1152144">
                  <a:extLst>
                    <a:ext uri="{9D8B030D-6E8A-4147-A177-3AD203B41FA5}">
                      <a16:colId xmlns:a16="http://schemas.microsoft.com/office/drawing/2014/main" val="2111413790"/>
                    </a:ext>
                  </a:extLst>
                </a:gridCol>
                <a:gridCol w="1152144">
                  <a:extLst>
                    <a:ext uri="{9D8B030D-6E8A-4147-A177-3AD203B41FA5}">
                      <a16:colId xmlns:a16="http://schemas.microsoft.com/office/drawing/2014/main" val="281248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63246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@weswfloyd - 2024-12-02 18:39:42</a:t>
                      </a:r>
                      <a:r>
                        <a:rPr kumimoji="0" lang="en-US" sz="1000" b="0" i="0" u="none" strike="noStrike" kern="1200" cap="none" spc="0" normalizeH="0" baseline="0" noProof="0">
                          <a:ln>
                            <a:noFill/>
                          </a:ln>
                          <a:solidFill>
                            <a:prstClr val="black"/>
                          </a:solidFill>
                          <a:effectLst/>
                          <a:uLnTx/>
                          <a:uFillTx/>
                          <a:latin typeface="Calibri"/>
                          <a:ea typeface="+mn-ea"/>
                          <a:cs typeface="+mn-cs"/>
                        </a:rPr>
                        <a:t>
 @leeerob Great content, thanks for posting.
Did you find that other social tools like @buffer @SproutSocial @Sendible did not offer this natively?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867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@branddadtweets - 2024-12-02 18:30:42</a:t>
                      </a:r>
                      <a:r>
                        <a:rPr kumimoji="0" lang="en-US" sz="1000" b="0" i="0" u="none" strike="noStrike" kern="1200" cap="none" spc="0" normalizeH="0" baseline="0" noProof="0">
                          <a:ln>
                            <a:noFill/>
                          </a:ln>
                          <a:solidFill>
                            <a:prstClr val="black"/>
                          </a:solidFill>
                          <a:effectLst/>
                          <a:uLnTx/>
                          <a:uFillTx/>
                          <a:latin typeface="Calibri"/>
                          <a:ea typeface="+mn-ea"/>
                          <a:cs typeface="+mn-cs"/>
                        </a:rPr>
                        <a:t>
 @hootsuite @hootsuite, excited to see the innovative ideas that come from this campaign!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306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@TA99538847 - 2024-12-02 18:23:21</a:t>
                      </a:r>
                      <a:r>
                        <a:rPr kumimoji="0" lang="en-US" sz="1000" b="0" i="0" u="none" strike="noStrike" kern="1200" cap="none" spc="0" normalizeH="0" baseline="0" noProof="0">
                          <a:ln>
                            <a:noFill/>
                          </a:ln>
                          <a:solidFill>
                            <a:prstClr val="black"/>
                          </a:solidFill>
                          <a:effectLst/>
                          <a:uLnTx/>
                          <a:uFillTx/>
                          <a:latin typeface="Calibri"/>
                          <a:ea typeface="+mn-ea"/>
                          <a:cs typeface="+mn-cs"/>
                        </a:rPr>
                        <a:t>
 @LozzaFox @BillGates Actually, @LozzaFox it is not only the dairy products labelled arla. It is own brand dairy stuff from @tesco @markandspencers @lidl @sainsburys @AldiUK @waitrose and @asda. So you are only safe with dairy from farms confirming they do not use bovaer. https://t.co/BgRDLYkiLV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2998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@magicgoeshere - 2024-12-02 18:23:18</a:t>
                      </a:r>
                      <a:r>
                        <a:rPr kumimoji="0" lang="en-US" sz="1000" b="0" i="0" u="none" strike="noStrike" kern="1200" cap="none" spc="0" normalizeH="0" baseline="0" noProof="0">
                          <a:ln>
                            <a:noFill/>
                          </a:ln>
                          <a:solidFill>
                            <a:prstClr val="black"/>
                          </a:solidFill>
                          <a:effectLst/>
                          <a:uLnTx/>
                          <a:uFillTx/>
                          <a:latin typeface="Calibri"/>
                          <a:ea typeface="+mn-ea"/>
                          <a:cs typeface="+mn-cs"/>
                        </a:rPr>
                        <a:t>
 @hootsuite Do you have plans to add @bluesky scheduling anytime soon? Other schedulers have it now but I don’t have the option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7942061"/>
                  </a:ext>
                </a:extLst>
              </a:tr>
            </a:tbl>
          </a:graphicData>
        </a:graphic>
      </p:graphicFrame>
      <p:sp>
        <p:nvSpPr>
          <p:cNvPr id="4" name="Text Placeholder 3">
            <a:extLst>
              <a:ext uri="{FF2B5EF4-FFF2-40B4-BE49-F238E27FC236}">
                <a16:creationId xmlns:a16="http://schemas.microsoft.com/office/drawing/2014/main" id="{5158E02D-3240-4C81-8B9C-82091EEFCD75}"/>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3965325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5061-7DFB-4C99-B5D9-98B9C3CCD1E5}"/>
              </a:ext>
            </a:extLst>
          </p:cNvPr>
          <p:cNvSpPr>
            <a:spLocks noGrp="1"/>
          </p:cNvSpPr>
          <p:nvPr>
            <p:ph type="title"/>
          </p:nvPr>
        </p:nvSpPr>
        <p:spPr/>
        <p:txBody>
          <a:bodyPr/>
          <a:lstStyle/>
          <a:p>
            <a:r>
              <a:rPr lang="en-US"/>
              <a:t>Twitter Mentions Table | All profiles - 5 of 7</a:t>
            </a:r>
          </a:p>
        </p:txBody>
      </p:sp>
      <p:graphicFrame>
        <p:nvGraphicFramePr>
          <p:cNvPr id="5" name="Table Placeholder 4">
            <a:extLst>
              <a:ext uri="{FF2B5EF4-FFF2-40B4-BE49-F238E27FC236}">
                <a16:creationId xmlns:a16="http://schemas.microsoft.com/office/drawing/2014/main" id="{4044FFD6-63FF-4E54-B162-FA611E0E06B8}"/>
              </a:ext>
            </a:extLst>
          </p:cNvPr>
          <p:cNvGraphicFramePr>
            <a:graphicFrameLocks noGrp="1"/>
          </p:cNvGraphicFramePr>
          <p:nvPr>
            <p:ph type="tbl" sz="quarter" idx="13"/>
            <p:extLst>
              <p:ext uri="{D42A27DB-BD31-4B8C-83A1-F6EECF244321}">
                <p14:modId xmlns:p14="http://schemas.microsoft.com/office/powerpoint/2010/main" val="425339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562453633"/>
                    </a:ext>
                  </a:extLst>
                </a:gridCol>
                <a:gridCol w="2221992">
                  <a:extLst>
                    <a:ext uri="{9D8B030D-6E8A-4147-A177-3AD203B41FA5}">
                      <a16:colId xmlns:a16="http://schemas.microsoft.com/office/drawing/2014/main" val="4021397255"/>
                    </a:ext>
                  </a:extLst>
                </a:gridCol>
                <a:gridCol w="1152144">
                  <a:extLst>
                    <a:ext uri="{9D8B030D-6E8A-4147-A177-3AD203B41FA5}">
                      <a16:colId xmlns:a16="http://schemas.microsoft.com/office/drawing/2014/main" val="3079372922"/>
                    </a:ext>
                  </a:extLst>
                </a:gridCol>
                <a:gridCol w="1152144">
                  <a:extLst>
                    <a:ext uri="{9D8B030D-6E8A-4147-A177-3AD203B41FA5}">
                      <a16:colId xmlns:a16="http://schemas.microsoft.com/office/drawing/2014/main" val="218166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15086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@PeterNMBaker - 2024-12-02 18:16:11</a:t>
                      </a:r>
                      <a:r>
                        <a:rPr kumimoji="0" lang="en-US" sz="1000" b="0" i="0" u="none" strike="noStrike" kern="1200" cap="none" spc="0" normalizeH="0" baseline="0" noProof="0">
                          <a:ln>
                            <a:noFill/>
                          </a:ln>
                          <a:solidFill>
                            <a:prstClr val="black"/>
                          </a:solidFill>
                          <a:effectLst/>
                          <a:uLnTx/>
                          <a:uFillTx/>
                          <a:latin typeface="Calibri"/>
                          <a:ea typeface="+mn-ea"/>
                          <a:cs typeface="+mn-cs"/>
                        </a:rPr>
                        <a:t>
 @SueJRogerson @AwakenedOf @ArlaDairyUK @marksandspencer @SAINSBURY @lidl @asda @Tesco No and that's the problem.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16126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@SueJRogerson - 2024-12-02 18:12:06</a:t>
                      </a:r>
                      <a:r>
                        <a:rPr kumimoji="0" lang="en-US" sz="1000" b="0" i="0" u="none" strike="noStrike" kern="1200" cap="none" spc="0" normalizeH="0" baseline="0" noProof="0">
                          <a:ln>
                            <a:noFill/>
                          </a:ln>
                          <a:solidFill>
                            <a:prstClr val="black"/>
                          </a:solidFill>
                          <a:effectLst/>
                          <a:uLnTx/>
                          <a:uFillTx/>
                          <a:latin typeface="Calibri"/>
                          <a:ea typeface="+mn-ea"/>
                          <a:cs typeface="+mn-cs"/>
                        </a:rPr>
                        <a:t>
 @PeterNMBaker @AwakenedOf @ArlaDairyUK @marksandspencer @SAINSBURY @lidl @asda @Tesco It's been proven to be present in the milk. 
Won't do the cows any good either.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2530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@eskeymo - 2024-12-02 18:03:19</a:t>
                      </a:r>
                      <a:r>
                        <a:rPr kumimoji="0" lang="en-US" sz="1000" b="0" i="0" u="none" strike="noStrike" kern="1200" cap="none" spc="0" normalizeH="0" baseline="0" noProof="0">
                          <a:ln>
                            <a:noFill/>
                          </a:ln>
                          <a:solidFill>
                            <a:prstClr val="black"/>
                          </a:solidFill>
                          <a:effectLst/>
                          <a:uLnTx/>
                          <a:uFillTx/>
                          <a:latin typeface="Calibri"/>
                          <a:ea typeface="+mn-ea"/>
                          <a:cs typeface="+mn-cs"/>
                        </a:rPr>
                        <a:t>
 To all @SproutSocial users 📢be sure to join in on this 10-day Holiday Giveaway Extravaganza—but hands off the Ember mug—I'm calling dibs on that! 😉☕️🙏
The community has been a helpful resource to me as a  "team of one" so add some value when you enter: https://t.co/hSkwq5hKuj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50454045"/>
                  </a:ext>
                </a:extLst>
              </a:tr>
            </a:tbl>
          </a:graphicData>
        </a:graphic>
      </p:graphicFrame>
      <p:sp>
        <p:nvSpPr>
          <p:cNvPr id="4" name="Text Placeholder 3">
            <a:extLst>
              <a:ext uri="{FF2B5EF4-FFF2-40B4-BE49-F238E27FC236}">
                <a16:creationId xmlns:a16="http://schemas.microsoft.com/office/drawing/2014/main" id="{873F5D78-DD18-407D-A7DD-851AF3696A89}"/>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3342040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8FDD8-87EB-41F6-ABA5-3E6C675E203C}"/>
              </a:ext>
            </a:extLst>
          </p:cNvPr>
          <p:cNvSpPr>
            <a:spLocks noGrp="1"/>
          </p:cNvSpPr>
          <p:nvPr>
            <p:ph type="title"/>
          </p:nvPr>
        </p:nvSpPr>
        <p:spPr/>
        <p:txBody>
          <a:bodyPr/>
          <a:lstStyle/>
          <a:p>
            <a:r>
              <a:rPr lang="en-US"/>
              <a:t>Twitter Mentions Table | All profiles - 6 of 7</a:t>
            </a:r>
          </a:p>
        </p:txBody>
      </p:sp>
      <p:graphicFrame>
        <p:nvGraphicFramePr>
          <p:cNvPr id="5" name="Table Placeholder 4">
            <a:extLst>
              <a:ext uri="{FF2B5EF4-FFF2-40B4-BE49-F238E27FC236}">
                <a16:creationId xmlns:a16="http://schemas.microsoft.com/office/drawing/2014/main" id="{179FB8DB-86AD-47D7-9C44-B2DFEA1C2ED7}"/>
              </a:ext>
            </a:extLst>
          </p:cNvPr>
          <p:cNvGraphicFramePr>
            <a:graphicFrameLocks noGrp="1"/>
          </p:cNvGraphicFramePr>
          <p:nvPr>
            <p:ph type="tbl" sz="quarter" idx="13"/>
            <p:extLst>
              <p:ext uri="{D42A27DB-BD31-4B8C-83A1-F6EECF244321}">
                <p14:modId xmlns:p14="http://schemas.microsoft.com/office/powerpoint/2010/main" val="310842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846238152"/>
                    </a:ext>
                  </a:extLst>
                </a:gridCol>
                <a:gridCol w="2221992">
                  <a:extLst>
                    <a:ext uri="{9D8B030D-6E8A-4147-A177-3AD203B41FA5}">
                      <a16:colId xmlns:a16="http://schemas.microsoft.com/office/drawing/2014/main" val="2858991122"/>
                    </a:ext>
                  </a:extLst>
                </a:gridCol>
                <a:gridCol w="1152144">
                  <a:extLst>
                    <a:ext uri="{9D8B030D-6E8A-4147-A177-3AD203B41FA5}">
                      <a16:colId xmlns:a16="http://schemas.microsoft.com/office/drawing/2014/main" val="1635225165"/>
                    </a:ext>
                  </a:extLst>
                </a:gridCol>
                <a:gridCol w="1152144">
                  <a:extLst>
                    <a:ext uri="{9D8B030D-6E8A-4147-A177-3AD203B41FA5}">
                      <a16:colId xmlns:a16="http://schemas.microsoft.com/office/drawing/2014/main" val="3383228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54277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@dopovovoz1 - 2024-12-02 18:02:20</a:t>
                      </a:r>
                      <a:r>
                        <a:rPr kumimoji="0" lang="en-US" sz="1000" b="0" i="0" u="none" strike="noStrike" kern="1200" cap="none" spc="0" normalizeH="0" baseline="0" noProof="0">
                          <a:ln>
                            <a:noFill/>
                          </a:ln>
                          <a:solidFill>
                            <a:prstClr val="black"/>
                          </a:solidFill>
                          <a:effectLst/>
                          <a:uLnTx/>
                          <a:uFillTx/>
                          <a:latin typeface="Calibri"/>
                          <a:ea typeface="+mn-ea"/>
                          <a:cs typeface="+mn-cs"/>
                        </a:rPr>
                        <a:t>
 @lidl HI,@LIDL INVEST IN MORE LOCAL STORES ALL OVER PORTUGAL
IN CITIES LIKE:
AZORES &amp;amp; MADEIRA
LISBOA,AMADORA,SINTRA
PORTO,SETUBAL,OEIRAS, CASCAIS,COIMBRA
ALGARVE,PORTALEGRE
EVORA,BEJA,AVEIRO,VISEU, LEIRIA, GUARDA &amp;amp; BRAGANÇA 
WE ARE A GREAT MARKET AND YOUR FAN #LIDL #lidlGermany https://t.co/UJZuYIE5iy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796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@Influexec - 2024-12-02 17:30:14</a:t>
                      </a:r>
                      <a:r>
                        <a:rPr kumimoji="0" lang="en-US" sz="1000" b="0" i="0" u="none" strike="noStrike" kern="1200" cap="none" spc="0" normalizeH="0" baseline="0" noProof="0">
                          <a:ln>
                            <a:noFill/>
                          </a:ln>
                          <a:solidFill>
                            <a:prstClr val="black"/>
                          </a:solidFill>
                          <a:effectLst/>
                          <a:uLnTx/>
                          <a:uFillTx/>
                          <a:latin typeface="Calibri"/>
                          <a:ea typeface="+mn-ea"/>
                          <a:cs typeface="+mn-cs"/>
                        </a:rPr>
                        <a:t>
 .@SproutSocial's Post Performance Report highlights engaging social media posts. Recently, they featured C-suite executive content that hit the mark, whether it's a CEO sharing their first-ever post on #LinkedIn or speaking about important social causes. https://t.co/QuhjBOhBdo https://t.co/dOxx5NXwWS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97489784"/>
                  </a:ext>
                </a:extLst>
              </a:tr>
            </a:tbl>
          </a:graphicData>
        </a:graphic>
      </p:graphicFrame>
      <p:sp>
        <p:nvSpPr>
          <p:cNvPr id="4" name="Text Placeholder 3">
            <a:extLst>
              <a:ext uri="{FF2B5EF4-FFF2-40B4-BE49-F238E27FC236}">
                <a16:creationId xmlns:a16="http://schemas.microsoft.com/office/drawing/2014/main" id="{BBA0A660-692D-45EA-97A9-F5DDE1926F04}"/>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281180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98B20-B374-4F56-B72B-A9E0CF387153}"/>
              </a:ext>
            </a:extLst>
          </p:cNvPr>
          <p:cNvSpPr>
            <a:spLocks noGrp="1"/>
          </p:cNvSpPr>
          <p:nvPr>
            <p:ph type="title"/>
          </p:nvPr>
        </p:nvSpPr>
        <p:spPr/>
        <p:txBody>
          <a:bodyPr/>
          <a:lstStyle/>
          <a:p>
            <a:r>
              <a:rPr lang="en-US"/>
              <a:t>Twitter Mentions Table | All profiles - 7 of 7</a:t>
            </a:r>
          </a:p>
        </p:txBody>
      </p:sp>
      <p:graphicFrame>
        <p:nvGraphicFramePr>
          <p:cNvPr id="5" name="Table Placeholder 4">
            <a:extLst>
              <a:ext uri="{FF2B5EF4-FFF2-40B4-BE49-F238E27FC236}">
                <a16:creationId xmlns:a16="http://schemas.microsoft.com/office/drawing/2014/main" id="{2A5E74CB-8CB6-42C7-AC9F-58A09DA83813}"/>
              </a:ext>
            </a:extLst>
          </p:cNvPr>
          <p:cNvGraphicFramePr>
            <a:graphicFrameLocks noGrp="1"/>
          </p:cNvGraphicFramePr>
          <p:nvPr>
            <p:ph type="tbl" sz="quarter" idx="13"/>
            <p:extLst>
              <p:ext uri="{D42A27DB-BD31-4B8C-83A1-F6EECF244321}">
                <p14:modId xmlns:p14="http://schemas.microsoft.com/office/powerpoint/2010/main" val="386108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053343604"/>
                    </a:ext>
                  </a:extLst>
                </a:gridCol>
                <a:gridCol w="2221992">
                  <a:extLst>
                    <a:ext uri="{9D8B030D-6E8A-4147-A177-3AD203B41FA5}">
                      <a16:colId xmlns:a16="http://schemas.microsoft.com/office/drawing/2014/main" val="265609084"/>
                    </a:ext>
                  </a:extLst>
                </a:gridCol>
                <a:gridCol w="1152144">
                  <a:extLst>
                    <a:ext uri="{9D8B030D-6E8A-4147-A177-3AD203B41FA5}">
                      <a16:colId xmlns:a16="http://schemas.microsoft.com/office/drawing/2014/main" val="2121610365"/>
                    </a:ext>
                  </a:extLst>
                </a:gridCol>
                <a:gridCol w="1152144">
                  <a:extLst>
                    <a:ext uri="{9D8B030D-6E8A-4147-A177-3AD203B41FA5}">
                      <a16:colId xmlns:a16="http://schemas.microsoft.com/office/drawing/2014/main" val="2835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17223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@5teenagekidDad - 2024-12-02 17:26:47</a:t>
                      </a:r>
                      <a:r>
                        <a:rPr kumimoji="0" lang="en-US" sz="1000" b="0" i="0" u="none" strike="noStrike" kern="1200" cap="none" spc="0" normalizeH="0" baseline="0" noProof="0">
                          <a:ln>
                            <a:noFill/>
                          </a:ln>
                          <a:solidFill>
                            <a:prstClr val="black"/>
                          </a:solidFill>
                          <a:effectLst/>
                          <a:uLnTx/>
                          <a:uFillTx/>
                          <a:latin typeface="Calibri"/>
                          <a:ea typeface="+mn-ea"/>
                          <a:cs typeface="+mn-cs"/>
                        </a:rPr>
                        <a:t>
 @wolsned @ailsybabe @Tesco @Morrisons @lidl
#bovaer is itself a poison.
Its use introduced after a short testing time 
( clearly not enough to test long term impacts on cows/customers)
Knowing this you are now fully liable to customers etc for health damage associated with your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4407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@Sprinklr</a:t>
                      </a:r>
                      <a:r>
                        <a:rPr kumimoji="0" lang="es-E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s-ES" sz="1000" b="1" i="0" u="none" strike="noStrike" kern="1200" cap="none" spc="0" normalizeH="0" baseline="0" noProof="0">
                          <a:ln>
                            <a:noFill/>
                          </a:ln>
                          <a:solidFill>
                            <a:prstClr val="black"/>
                          </a:solidFill>
                          <a:effectLst/>
                          <a:uLnTx/>
                          <a:uFillTx/>
                          <a:latin typeface="Calibri"/>
                          <a:ea typeface="+mn-ea"/>
                          <a:cs typeface="+mn-cs"/>
                        </a:rPr>
                        <a:t>@CCenterHub - 2024-12-02 17:24:28</a:t>
                      </a:r>
                      <a:r>
                        <a:rPr kumimoji="0" lang="es-ES" sz="1000" b="0" i="0" u="none" strike="noStrike" kern="1200" cap="none" spc="0" normalizeH="0" baseline="0" noProof="0">
                          <a:ln>
                            <a:noFill/>
                          </a:ln>
                          <a:solidFill>
                            <a:prstClr val="black"/>
                          </a:solidFill>
                          <a:effectLst/>
                          <a:uLnTx/>
                          <a:uFillTx/>
                          <a:latin typeface="Calibri"/>
                          <a:ea typeface="+mn-ea"/>
                          <a:cs typeface="+mn-cs"/>
                        </a:rPr>
                        <a:t>
 👏 Hoy, nuestras compañeras María Muñoz y Marina Carazo han visitado las oficinas de @Sprinklr. ¡Gracias Luis Miguel Alcedo por abrirnos las puertas una vez más! No os podéis perder la entrevista que publicaremos muy pronto. 
➡️ ¡Estad atentos para conocer todas las reflexiones… https://t.co/KsLMTLoIuX https://t.co/mWVDpZyycP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63290650"/>
                  </a:ext>
                </a:extLst>
              </a:tr>
            </a:tbl>
          </a:graphicData>
        </a:graphic>
      </p:graphicFrame>
      <p:sp>
        <p:nvSpPr>
          <p:cNvPr id="4" name="Text Placeholder 3">
            <a:extLst>
              <a:ext uri="{FF2B5EF4-FFF2-40B4-BE49-F238E27FC236}">
                <a16:creationId xmlns:a16="http://schemas.microsoft.com/office/drawing/2014/main" id="{48A79C68-EAD1-41FA-ACA3-79AF9666FC98}"/>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04499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484C-CCF7-4348-88A3-CD2E23F663B2}"/>
              </a:ext>
            </a:extLst>
          </p:cNvPr>
          <p:cNvSpPr>
            <a:spLocks noGrp="1"/>
          </p:cNvSpPr>
          <p:nvPr>
            <p:ph type="title"/>
          </p:nvPr>
        </p:nvSpPr>
        <p:spPr/>
        <p:txBody>
          <a:bodyPr/>
          <a:lstStyle/>
          <a:p>
            <a:r>
              <a:rPr lang="en-US"/>
              <a:t>Twitter Questions Table | All profiles - 1 of 5</a:t>
            </a:r>
          </a:p>
        </p:txBody>
      </p:sp>
      <p:graphicFrame>
        <p:nvGraphicFramePr>
          <p:cNvPr id="5" name="Table Placeholder 4">
            <a:extLst>
              <a:ext uri="{FF2B5EF4-FFF2-40B4-BE49-F238E27FC236}">
                <a16:creationId xmlns:a16="http://schemas.microsoft.com/office/drawing/2014/main" id="{5C2F27C0-59C0-469F-9212-96A64EC3A6E1}"/>
              </a:ext>
            </a:extLst>
          </p:cNvPr>
          <p:cNvGraphicFramePr>
            <a:graphicFrameLocks noGrp="1"/>
          </p:cNvGraphicFramePr>
          <p:nvPr>
            <p:ph type="tbl" sz="quarter" idx="13"/>
            <p:extLst>
              <p:ext uri="{D42A27DB-BD31-4B8C-83A1-F6EECF244321}">
                <p14:modId xmlns:p14="http://schemas.microsoft.com/office/powerpoint/2010/main" val="2269513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4814728"/>
                    </a:ext>
                  </a:extLst>
                </a:gridCol>
                <a:gridCol w="2057400">
                  <a:extLst>
                    <a:ext uri="{9D8B030D-6E8A-4147-A177-3AD203B41FA5}">
                      <a16:colId xmlns:a16="http://schemas.microsoft.com/office/drawing/2014/main" val="3847738285"/>
                    </a:ext>
                  </a:extLst>
                </a:gridCol>
                <a:gridCol w="987552">
                  <a:extLst>
                    <a:ext uri="{9D8B030D-6E8A-4147-A177-3AD203B41FA5}">
                      <a16:colId xmlns:a16="http://schemas.microsoft.com/office/drawing/2014/main" val="649912943"/>
                    </a:ext>
                  </a:extLst>
                </a:gridCol>
                <a:gridCol w="987552">
                  <a:extLst>
                    <a:ext uri="{9D8B030D-6E8A-4147-A177-3AD203B41FA5}">
                      <a16:colId xmlns:a16="http://schemas.microsoft.com/office/drawing/2014/main" val="124186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803556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@OSiffrin - 2024-12-02 21:52:01</a:t>
                      </a:r>
                      <a:r>
                        <a:rPr kumimoji="0" lang="en-US" sz="1000" b="0" i="0" u="none" strike="noStrike" kern="1200" cap="none" spc="0" normalizeH="0" baseline="0" noProof="0">
                          <a:ln>
                            <a:noFill/>
                          </a:ln>
                          <a:solidFill>
                            <a:prstClr val="black"/>
                          </a:solidFill>
                          <a:effectLst/>
                          <a:uLnTx/>
                          <a:uFillTx/>
                          <a:latin typeface="Calibri"/>
                          <a:ea typeface="+mn-ea"/>
                          <a:cs typeface="+mn-cs"/>
                        </a:rPr>
                        <a:t>
 @lidl  wat solln dat sein??? 
🍆 https://t.co/Z7qq7xkTQB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0286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@TeamHSI - 2024-12-02 19:59:36</a:t>
                      </a:r>
                      <a:r>
                        <a:rPr kumimoji="0" lang="en-US" sz="1000" b="0" i="0" u="none" strike="noStrike" kern="1200" cap="none" spc="0" normalizeH="0" baseline="0" noProof="0">
                          <a:ln>
                            <a:noFill/>
                          </a:ln>
                          <a:solidFill>
                            <a:prstClr val="black"/>
                          </a:solidFill>
                          <a:effectLst/>
                          <a:uLnTx/>
                          <a:uFillTx/>
                          <a:latin typeface="Calibri"/>
                          <a:ea typeface="+mn-ea"/>
                          <a:cs typeface="+mn-cs"/>
                        </a:rPr>
                        <a:t>
 @hootsuite Anything exciting in y'alls' shopping carts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12/09/2024 22:27:05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1845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@weswfloyd - 2024-12-02 18:39:42</a:t>
                      </a:r>
                      <a:r>
                        <a:rPr kumimoji="0" lang="en-US" sz="1000" b="0" i="0" u="none" strike="noStrike" kern="1200" cap="none" spc="0" normalizeH="0" baseline="0" noProof="0">
                          <a:ln>
                            <a:noFill/>
                          </a:ln>
                          <a:solidFill>
                            <a:prstClr val="black"/>
                          </a:solidFill>
                          <a:effectLst/>
                          <a:uLnTx/>
                          <a:uFillTx/>
                          <a:latin typeface="Calibri"/>
                          <a:ea typeface="+mn-ea"/>
                          <a:cs typeface="+mn-cs"/>
                        </a:rPr>
                        <a:t>
 @leeerob Great content, thanks for posting.
Did you find that other social tools like @buffer @SproutSocial @Sendible did not offer this natively?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7298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@magicgoeshere - 2024-12-02 18:23:18</a:t>
                      </a:r>
                      <a:r>
                        <a:rPr kumimoji="0" lang="en-US" sz="1000" b="0" i="0" u="none" strike="noStrike" kern="1200" cap="none" spc="0" normalizeH="0" baseline="0" noProof="0">
                          <a:ln>
                            <a:noFill/>
                          </a:ln>
                          <a:solidFill>
                            <a:prstClr val="black"/>
                          </a:solidFill>
                          <a:effectLst/>
                          <a:uLnTx/>
                          <a:uFillTx/>
                          <a:latin typeface="Calibri"/>
                          <a:ea typeface="+mn-ea"/>
                          <a:cs typeface="+mn-cs"/>
                        </a:rPr>
                        <a:t>
 @hootsuite Do you have plans to add @bluesky scheduling anytime soon? Other schedulers have it now but I don’t have the option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1984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@Sprinklr</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@hrseber - 2024-12-02 15:13:48</a:t>
                      </a:r>
                      <a:r>
                        <a:rPr kumimoji="0" lang="en-US" sz="1000" b="0" i="0" u="none" strike="noStrike" kern="1200" cap="none" spc="0" normalizeH="0" baseline="0" noProof="0">
                          <a:ln>
                            <a:noFill/>
                          </a:ln>
                          <a:solidFill>
                            <a:prstClr val="black"/>
                          </a:solidFill>
                          <a:effectLst/>
                          <a:uLnTx/>
                          <a:uFillTx/>
                          <a:latin typeface="Calibri"/>
                          <a:ea typeface="+mn-ea"/>
                          <a:cs typeface="+mn-cs"/>
                        </a:rPr>
                        <a:t>
 How does 3M handle 10,000 cases a month and boost engagement worldwide? With Sprinklr AI 🚀 Watch Kirsten Salmanowicz share how 3M + @Sprinklr are leveling up with instant translations, real-time insights, and next-level efficiency: https://t.co/pf6rueuMng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990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@Sprinklr</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@stacykor - 2024-12-02 14:00:46</a:t>
                      </a:r>
                      <a:r>
                        <a:rPr kumimoji="0" lang="en-US" sz="1000" b="0" i="0" u="none" strike="noStrike" kern="1200" cap="none" spc="0" normalizeH="0" baseline="0" noProof="0">
                          <a:ln>
                            <a:noFill/>
                          </a:ln>
                          <a:solidFill>
                            <a:prstClr val="black"/>
                          </a:solidFill>
                          <a:effectLst/>
                          <a:uLnTx/>
                          <a:uFillTx/>
                          <a:latin typeface="Calibri"/>
                          <a:ea typeface="+mn-ea"/>
                          <a:cs typeface="+mn-cs"/>
                        </a:rPr>
                        <a:t>
 How does 3M handle 10,000 cases a month and boost engagement worldwide? With AI! 🚀 Watch Kirsten Salmanowicz share how 3M + @Sprinklr are leveling up with instant translations, real-time insights, and next-level efficiency: https://t.co/MVFFQ7tCOl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0277326"/>
                  </a:ext>
                </a:extLst>
              </a:tr>
            </a:tbl>
          </a:graphicData>
        </a:graphic>
      </p:graphicFrame>
      <p:sp>
        <p:nvSpPr>
          <p:cNvPr id="4" name="Text Placeholder 3">
            <a:extLst>
              <a:ext uri="{FF2B5EF4-FFF2-40B4-BE49-F238E27FC236}">
                <a16:creationId xmlns:a16="http://schemas.microsoft.com/office/drawing/2014/main" id="{F0CDAF49-9496-40A8-BB00-E5391B02D878}"/>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4248374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F5E61-52D1-44FD-8B80-54B2D59F30CB}"/>
              </a:ext>
            </a:extLst>
          </p:cNvPr>
          <p:cNvSpPr>
            <a:spLocks noGrp="1"/>
          </p:cNvSpPr>
          <p:nvPr>
            <p:ph type="title"/>
          </p:nvPr>
        </p:nvSpPr>
        <p:spPr/>
        <p:txBody>
          <a:bodyPr/>
          <a:lstStyle/>
          <a:p>
            <a:r>
              <a:rPr lang="en-US"/>
              <a:t>Twitter Questions Table | All profiles - 2 of 5</a:t>
            </a:r>
          </a:p>
        </p:txBody>
      </p:sp>
      <p:graphicFrame>
        <p:nvGraphicFramePr>
          <p:cNvPr id="5" name="Table Placeholder 4">
            <a:extLst>
              <a:ext uri="{FF2B5EF4-FFF2-40B4-BE49-F238E27FC236}">
                <a16:creationId xmlns:a16="http://schemas.microsoft.com/office/drawing/2014/main" id="{0E9848B3-C1E9-447E-8C72-B2216AB8FCE5}"/>
              </a:ext>
            </a:extLst>
          </p:cNvPr>
          <p:cNvGraphicFramePr>
            <a:graphicFrameLocks noGrp="1"/>
          </p:cNvGraphicFramePr>
          <p:nvPr>
            <p:ph type="tbl" sz="quarter" idx="13"/>
            <p:extLst>
              <p:ext uri="{D42A27DB-BD31-4B8C-83A1-F6EECF244321}">
                <p14:modId xmlns:p14="http://schemas.microsoft.com/office/powerpoint/2010/main" val="268643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00454422"/>
                    </a:ext>
                  </a:extLst>
                </a:gridCol>
                <a:gridCol w="2057400">
                  <a:extLst>
                    <a:ext uri="{9D8B030D-6E8A-4147-A177-3AD203B41FA5}">
                      <a16:colId xmlns:a16="http://schemas.microsoft.com/office/drawing/2014/main" val="3679400178"/>
                    </a:ext>
                  </a:extLst>
                </a:gridCol>
                <a:gridCol w="987552">
                  <a:extLst>
                    <a:ext uri="{9D8B030D-6E8A-4147-A177-3AD203B41FA5}">
                      <a16:colId xmlns:a16="http://schemas.microsoft.com/office/drawing/2014/main" val="1317367109"/>
                    </a:ext>
                  </a:extLst>
                </a:gridCol>
                <a:gridCol w="987552">
                  <a:extLst>
                    <a:ext uri="{9D8B030D-6E8A-4147-A177-3AD203B41FA5}">
                      <a16:colId xmlns:a16="http://schemas.microsoft.com/office/drawing/2014/main" val="3346558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45716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@Tombot95X - 2024-12-02 13:35:05</a:t>
                      </a:r>
                      <a:r>
                        <a:rPr kumimoji="0" lang="en-US" sz="1000" b="0" i="0" u="none" strike="noStrike" kern="1200" cap="none" spc="0" normalizeH="0" baseline="0" noProof="0">
                          <a:ln>
                            <a:noFill/>
                          </a:ln>
                          <a:solidFill>
                            <a:prstClr val="black"/>
                          </a:solidFill>
                          <a:effectLst/>
                          <a:uLnTx/>
                          <a:uFillTx/>
                          <a:latin typeface="Calibri"/>
                          <a:ea typeface="+mn-ea"/>
                          <a:cs typeface="+mn-cs"/>
                        </a:rPr>
                        <a:t>
 @ElementAssoc @hootsuite Are you looking for a way to turn your social media into a powerful tool for real, measurable results instead of just posting for the sake of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304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@Tombot95X - 2024-12-02 13:34:41</a:t>
                      </a:r>
                      <a:r>
                        <a:rPr kumimoji="0" lang="en-US" sz="1000" b="0" i="0" u="none" strike="noStrike" kern="1200" cap="none" spc="0" normalizeH="0" baseline="0" noProof="0">
                          <a:ln>
                            <a:noFill/>
                          </a:ln>
                          <a:solidFill>
                            <a:prstClr val="black"/>
                          </a:solidFill>
                          <a:effectLst/>
                          <a:uLnTx/>
                          <a:uFillTx/>
                          <a:latin typeface="Calibri"/>
                          <a:ea typeface="+mn-ea"/>
                          <a:cs typeface="+mn-cs"/>
                        </a:rPr>
                        <a:t>
 @TheMemoryFox @hootsuite Ready to stop guessing and start driving real connections with the people who matter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8466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@Tombot95X - 2024-12-02 13:33:49</a:t>
                      </a:r>
                      <a:r>
                        <a:rPr kumimoji="0" lang="en-US" sz="1000" b="0" i="0" u="none" strike="noStrike" kern="1200" cap="none" spc="0" normalizeH="0" baseline="0" noProof="0">
                          <a:ln>
                            <a:noFill/>
                          </a:ln>
                          <a:solidFill>
                            <a:prstClr val="black"/>
                          </a:solidFill>
                          <a:effectLst/>
                          <a:uLnTx/>
                          <a:uFillTx/>
                          <a:latin typeface="Calibri"/>
                          <a:ea typeface="+mn-ea"/>
                          <a:cs typeface="+mn-cs"/>
                        </a:rPr>
                        <a:t>
 @co_autopilot @hootsuite Are you juggling content creation and engagement just to keep your social media and SEO in check—leaving little time for the results that matter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5349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@Agorapulse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@Tombot95X - 2024-12-02 13:33:04</a:t>
                      </a:r>
                      <a:r>
                        <a:rPr kumimoji="0" lang="en-US" sz="1000" b="0" i="0" u="none" strike="noStrike" kern="1200" cap="none" spc="0" normalizeH="0" baseline="0" noProof="0">
                          <a:ln>
                            <a:noFill/>
                          </a:ln>
                          <a:solidFill>
                            <a:prstClr val="black"/>
                          </a:solidFill>
                          <a:effectLst/>
                          <a:uLnTx/>
                          <a:uFillTx/>
                          <a:latin typeface="Calibri"/>
                          <a:ea typeface="+mn-ea"/>
                          <a:cs typeface="+mn-cs"/>
                        </a:rPr>
                        <a:t>
 @charli_says @Agorapulse Are companies just posting content and hoping for engagement, or are they focusing on driving real, measurable interactions that lead to actual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2176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@lidl</a:t>
                      </a:r>
                      <a:r>
                        <a:rPr kumimoji="0" lang="de-DE" sz="1000" b="0" i="0" u="none" strike="noStrike" kern="1200" cap="none" spc="0" normalizeH="0" baseline="0" noProof="0">
                          <a:ln>
                            <a:noFill/>
                          </a:ln>
                          <a:solidFill>
                            <a:prstClr val="black"/>
                          </a:solidFill>
                          <a:effectLst/>
                          <a:uLnTx/>
                          <a:uFillTx/>
                          <a:latin typeface="Calibri"/>
                          <a:ea typeface="+mn-ea"/>
                          <a:cs typeface="+mn-cs"/>
                        </a:rPr>
                        <a:t> was asked by </a:t>
                      </a:r>
                      <a:r>
                        <a:rPr kumimoji="0" lang="de-DE" sz="1000" b="1" i="0" u="none" strike="noStrike" kern="1200" cap="none" spc="0" normalizeH="0" baseline="0" noProof="0">
                          <a:ln>
                            <a:noFill/>
                          </a:ln>
                          <a:solidFill>
                            <a:prstClr val="black"/>
                          </a:solidFill>
                          <a:effectLst/>
                          <a:uLnTx/>
                          <a:uFillTx/>
                          <a:latin typeface="Calibri"/>
                          <a:ea typeface="+mn-ea"/>
                          <a:cs typeface="+mn-cs"/>
                        </a:rPr>
                        <a:t>@vcbloemer - 2024-12-02 11:53:57</a:t>
                      </a:r>
                      <a:r>
                        <a:rPr kumimoji="0" lang="de-DE" sz="1000" b="0" i="0" u="none" strike="noStrike" kern="1200" cap="none" spc="0" normalizeH="0" baseline="0" noProof="0">
                          <a:ln>
                            <a:noFill/>
                          </a:ln>
                          <a:solidFill>
                            <a:prstClr val="black"/>
                          </a:solidFill>
                          <a:effectLst/>
                          <a:uLnTx/>
                          <a:uFillTx/>
                          <a:latin typeface="Calibri"/>
                          <a:ea typeface="+mn-ea"/>
                          <a:cs typeface="+mn-cs"/>
                        </a:rPr>
                        <a:t>
 Hallo @lidl! 
Wie stellen Sie sich das vor? Dose in klarem Wasser einweichen? Dann Etikett ablösen? Zum Trocknen aufhängen??? Papier mit Essensresten für die Wiederverwertung eigentlich unbrauchbar 🤔 https://t.co/udrp8vaXoo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93493464"/>
                  </a:ext>
                </a:extLst>
              </a:tr>
            </a:tbl>
          </a:graphicData>
        </a:graphic>
      </p:graphicFrame>
      <p:sp>
        <p:nvSpPr>
          <p:cNvPr id="4" name="Text Placeholder 3">
            <a:extLst>
              <a:ext uri="{FF2B5EF4-FFF2-40B4-BE49-F238E27FC236}">
                <a16:creationId xmlns:a16="http://schemas.microsoft.com/office/drawing/2014/main" id="{AC51FF7D-1252-483E-B83A-297983827D4A}"/>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082180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D0F8-3E25-4C20-8692-84C8A6C32822}"/>
              </a:ext>
            </a:extLst>
          </p:cNvPr>
          <p:cNvSpPr>
            <a:spLocks noGrp="1"/>
          </p:cNvSpPr>
          <p:nvPr>
            <p:ph type="title"/>
          </p:nvPr>
        </p:nvSpPr>
        <p:spPr/>
        <p:txBody>
          <a:bodyPr/>
          <a:lstStyle/>
          <a:p>
            <a:r>
              <a:rPr lang="en-US"/>
              <a:t>Twitter Questions Table | All profiles - 3 of 5</a:t>
            </a:r>
          </a:p>
        </p:txBody>
      </p:sp>
      <p:graphicFrame>
        <p:nvGraphicFramePr>
          <p:cNvPr id="5" name="Table Placeholder 4">
            <a:extLst>
              <a:ext uri="{FF2B5EF4-FFF2-40B4-BE49-F238E27FC236}">
                <a16:creationId xmlns:a16="http://schemas.microsoft.com/office/drawing/2014/main" id="{A7AAD411-8919-4B23-BDDB-CDCA5308D3D2}"/>
              </a:ext>
            </a:extLst>
          </p:cNvPr>
          <p:cNvGraphicFramePr>
            <a:graphicFrameLocks noGrp="1"/>
          </p:cNvGraphicFramePr>
          <p:nvPr>
            <p:ph type="tbl" sz="quarter" idx="13"/>
            <p:extLst>
              <p:ext uri="{D42A27DB-BD31-4B8C-83A1-F6EECF244321}">
                <p14:modId xmlns:p14="http://schemas.microsoft.com/office/powerpoint/2010/main" val="324550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835856"/>
                    </a:ext>
                  </a:extLst>
                </a:gridCol>
                <a:gridCol w="2057400">
                  <a:extLst>
                    <a:ext uri="{9D8B030D-6E8A-4147-A177-3AD203B41FA5}">
                      <a16:colId xmlns:a16="http://schemas.microsoft.com/office/drawing/2014/main" val="2341405069"/>
                    </a:ext>
                  </a:extLst>
                </a:gridCol>
                <a:gridCol w="987552">
                  <a:extLst>
                    <a:ext uri="{9D8B030D-6E8A-4147-A177-3AD203B41FA5}">
                      <a16:colId xmlns:a16="http://schemas.microsoft.com/office/drawing/2014/main" val="402095710"/>
                    </a:ext>
                  </a:extLst>
                </a:gridCol>
                <a:gridCol w="987552">
                  <a:extLst>
                    <a:ext uri="{9D8B030D-6E8A-4147-A177-3AD203B41FA5}">
                      <a16:colId xmlns:a16="http://schemas.microsoft.com/office/drawing/2014/main" val="64078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13999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@hgomezgo - 2024-12-02 11:36:04</a:t>
                      </a:r>
                      <a:r>
                        <a:rPr kumimoji="0" lang="en-US" sz="1000" b="0" i="0" u="none" strike="noStrike" kern="1200" cap="none" spc="0" normalizeH="0" baseline="0" noProof="0">
                          <a:ln>
                            <a:noFill/>
                          </a:ln>
                          <a:solidFill>
                            <a:prstClr val="black"/>
                          </a:solidFill>
                          <a:effectLst/>
                          <a:uLnTx/>
                          <a:uFillTx/>
                          <a:latin typeface="Calibri"/>
                          <a:ea typeface="+mn-ea"/>
                          <a:cs typeface="+mn-cs"/>
                        </a:rPr>
                        <a:t>
 Looking to boost your Instagram following? @SproutSocial shares 5 powerful strategies to grow your audience authentically. https://t.co/8lYsXrRzGY https://t.co/cefoSokRLe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746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@SeedHunterHQ - 2024-12-02 11:20:18</a:t>
                      </a:r>
                      <a:r>
                        <a:rPr kumimoji="0" lang="en-US" sz="1000" b="0" i="0" u="none" strike="noStrike" kern="1200" cap="none" spc="0" normalizeH="0" baseline="0" noProof="0">
                          <a:ln>
                            <a:noFill/>
                          </a:ln>
                          <a:solidFill>
                            <a:prstClr val="black"/>
                          </a:solidFill>
                          <a:effectLst/>
                          <a:uLnTx/>
                          <a:uFillTx/>
                          <a:latin typeface="Calibri"/>
                          <a:ea typeface="+mn-ea"/>
                          <a:cs typeface="+mn-cs"/>
                        </a:rPr>
                        <a:t>
 Tired of spending budget on KOL campaigns that bring low-quality results? According to @SproutSocial, 20% of followers on major platforms can be bots—HypeEngine by SeedHunter has the solution!​💡
3M+ data points, all to find the best KOLs: ​
✅ Bot detection ​
✅ True engagement… https://t.co/Th4t5FL0g3 https://t.co/J6LRYtVXhE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68697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@Roxanne_Styx - 2024-12-01 14:09:12</a:t>
                      </a:r>
                      <a:r>
                        <a:rPr kumimoji="0" lang="en-US" sz="1000" b="0" i="0" u="none" strike="noStrike" kern="1200" cap="none" spc="0" normalizeH="0" baseline="0" noProof="0">
                          <a:ln>
                            <a:noFill/>
                          </a:ln>
                          <a:solidFill>
                            <a:prstClr val="black"/>
                          </a:solidFill>
                          <a:effectLst/>
                          <a:uLnTx/>
                          <a:uFillTx/>
                          <a:latin typeface="Calibri"/>
                          <a:ea typeface="+mn-ea"/>
                          <a:cs typeface="+mn-cs"/>
                        </a:rPr>
                        <a:t>
 Boycott of @lidl bc Germany welcomes israhell war criminals? 
@europarl_nl bds
@ExpaticaNL @Europarl_EN https://t.co/ThzwO4Zs5L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0336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@AriseBobFilms - 2024-12-01 04:00:19</a:t>
                      </a:r>
                      <a:r>
                        <a:rPr kumimoji="0" lang="en-US" sz="1000" b="0" i="0" u="none" strike="noStrike" kern="1200" cap="none" spc="0" normalizeH="0" baseline="0" noProof="0">
                          <a:ln>
                            <a:noFill/>
                          </a:ln>
                          <a:solidFill>
                            <a:prstClr val="black"/>
                          </a:solidFill>
                          <a:effectLst/>
                          <a:uLnTx/>
                          <a:uFillTx/>
                          <a:latin typeface="Calibri"/>
                          <a:ea typeface="+mn-ea"/>
                          <a:cs typeface="+mn-cs"/>
                        </a:rPr>
                        <a:t>
 @Hootsuite_Help @Hootsuite Have a question to ask. I have an Ad account with X but the Hootsuite system is not letting me add it? Any 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12/02/2024 20:22:56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48682003"/>
                  </a:ext>
                </a:extLst>
              </a:tr>
            </a:tbl>
          </a:graphicData>
        </a:graphic>
      </p:graphicFrame>
      <p:sp>
        <p:nvSpPr>
          <p:cNvPr id="4" name="Text Placeholder 3">
            <a:extLst>
              <a:ext uri="{FF2B5EF4-FFF2-40B4-BE49-F238E27FC236}">
                <a16:creationId xmlns:a16="http://schemas.microsoft.com/office/drawing/2014/main" id="{4F4AEA93-3A5A-4C47-9DA1-37C0465E50E3}"/>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3645487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8690C-26E6-4172-898D-DB8101B0DBD3}"/>
              </a:ext>
            </a:extLst>
          </p:cNvPr>
          <p:cNvSpPr>
            <a:spLocks noGrp="1"/>
          </p:cNvSpPr>
          <p:nvPr>
            <p:ph type="title"/>
          </p:nvPr>
        </p:nvSpPr>
        <p:spPr/>
        <p:txBody>
          <a:bodyPr/>
          <a:lstStyle/>
          <a:p>
            <a:r>
              <a:rPr lang="en-US"/>
              <a:t>Twitter Questions Table | All profiles - 4 of 5</a:t>
            </a:r>
          </a:p>
        </p:txBody>
      </p:sp>
      <p:graphicFrame>
        <p:nvGraphicFramePr>
          <p:cNvPr id="5" name="Table Placeholder 4">
            <a:extLst>
              <a:ext uri="{FF2B5EF4-FFF2-40B4-BE49-F238E27FC236}">
                <a16:creationId xmlns:a16="http://schemas.microsoft.com/office/drawing/2014/main" id="{3A0F565C-94FF-485E-B368-4A2654AEA8B2}"/>
              </a:ext>
            </a:extLst>
          </p:cNvPr>
          <p:cNvGraphicFramePr>
            <a:graphicFrameLocks noGrp="1"/>
          </p:cNvGraphicFramePr>
          <p:nvPr>
            <p:ph type="tbl" sz="quarter" idx="13"/>
            <p:extLst>
              <p:ext uri="{D42A27DB-BD31-4B8C-83A1-F6EECF244321}">
                <p14:modId xmlns:p14="http://schemas.microsoft.com/office/powerpoint/2010/main" val="40878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0370507"/>
                    </a:ext>
                  </a:extLst>
                </a:gridCol>
                <a:gridCol w="2057400">
                  <a:extLst>
                    <a:ext uri="{9D8B030D-6E8A-4147-A177-3AD203B41FA5}">
                      <a16:colId xmlns:a16="http://schemas.microsoft.com/office/drawing/2014/main" val="456216394"/>
                    </a:ext>
                  </a:extLst>
                </a:gridCol>
                <a:gridCol w="987552">
                  <a:extLst>
                    <a:ext uri="{9D8B030D-6E8A-4147-A177-3AD203B41FA5}">
                      <a16:colId xmlns:a16="http://schemas.microsoft.com/office/drawing/2014/main" val="1397608150"/>
                    </a:ext>
                  </a:extLst>
                </a:gridCol>
                <a:gridCol w="987552">
                  <a:extLst>
                    <a:ext uri="{9D8B030D-6E8A-4147-A177-3AD203B41FA5}">
                      <a16:colId xmlns:a16="http://schemas.microsoft.com/office/drawing/2014/main" val="298593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69252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@ZZoegail - 2024-12-01 01:48:35</a:t>
                      </a:r>
                      <a:r>
                        <a:rPr kumimoji="0" lang="en-US" sz="1000" b="0" i="0" u="none" strike="noStrike" kern="1200" cap="none" spc="0" normalizeH="0" baseline="0" noProof="0">
                          <a:ln>
                            <a:noFill/>
                          </a:ln>
                          <a:solidFill>
                            <a:prstClr val="black"/>
                          </a:solidFill>
                          <a:effectLst/>
                          <a:uLnTx/>
                          <a:uFillTx/>
                          <a:latin typeface="Calibri"/>
                          <a:ea typeface="+mn-ea"/>
                          <a:cs typeface="+mn-cs"/>
                        </a:rPr>
                        <a:t>
 @LeilaniDowding @ArlaFoodsUK @Tesco @AldiUK @Morrisons @marksandspencer What about @LidlGB @lidl_ireland @lidl  Are they doing it too? 
@LidlGB  We need to know.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09719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@l33t4tw - 2024-12-01 00:29:39</a:t>
                      </a:r>
                      <a:r>
                        <a:rPr kumimoji="0" lang="en-US" sz="1000" b="0" i="0" u="none" strike="noStrike" kern="1200" cap="none" spc="0" normalizeH="0" baseline="0" noProof="0">
                          <a:ln>
                            <a:noFill/>
                          </a:ln>
                          <a:solidFill>
                            <a:prstClr val="black"/>
                          </a:solidFill>
                          <a:effectLst/>
                          <a:uLnTx/>
                          <a:uFillTx/>
                          <a:latin typeface="Calibri"/>
                          <a:ea typeface="+mn-ea"/>
                          <a:cs typeface="+mn-cs"/>
                        </a:rPr>
                        <a:t>
 @Pontifex @realDonaldTrump @lidl @elonmusk @thejackbeyer @SpaceX u judge us in which case? are we drunk or concision enough not enough we not think @AOC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3069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@AriseBobFilms - 2024-12-01 00:07:47</a:t>
                      </a:r>
                      <a:r>
                        <a:rPr kumimoji="0" lang="en-US" sz="1000" b="0" i="0" u="none" strike="noStrike" kern="1200" cap="none" spc="0" normalizeH="0" baseline="0" noProof="0">
                          <a:ln>
                            <a:noFill/>
                          </a:ln>
                          <a:solidFill>
                            <a:prstClr val="black"/>
                          </a:solidFill>
                          <a:effectLst/>
                          <a:uLnTx/>
                          <a:uFillTx/>
                          <a:latin typeface="Calibri"/>
                          <a:ea typeface="+mn-ea"/>
                          <a:cs typeface="+mn-cs"/>
                        </a:rPr>
                        <a:t>
 @hootsuite Hello, just a quick question. I tried making an account with Hootsuite but having issues?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12/02/2024 20:22:56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6140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@l33t4tw - 2024-11-30 23:46:12</a:t>
                      </a:r>
                      <a:r>
                        <a:rPr kumimoji="0" lang="en-US" sz="1000" b="0" i="0" u="none" strike="noStrike" kern="1200" cap="none" spc="0" normalizeH="0" baseline="0" noProof="0">
                          <a:ln>
                            <a:noFill/>
                          </a:ln>
                          <a:solidFill>
                            <a:prstClr val="black"/>
                          </a:solidFill>
                          <a:effectLst/>
                          <a:uLnTx/>
                          <a:uFillTx/>
                          <a:latin typeface="Calibri"/>
                          <a:ea typeface="+mn-ea"/>
                          <a:cs typeface="+mn-cs"/>
                        </a:rPr>
                        <a:t>
 @Pontifex @realDonaldTrump @lidl @elonmusk @thejackbeyer @SpaceX @elonmusk are we drunk as human 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8158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@l33t4tw - 2024-11-30 23:24:58</a:t>
                      </a:r>
                      <a:r>
                        <a:rPr kumimoji="0" lang="en-US" sz="1000" b="0" i="0" u="none" strike="noStrike" kern="1200" cap="none" spc="0" normalizeH="0" baseline="0" noProof="0">
                          <a:ln>
                            <a:noFill/>
                          </a:ln>
                          <a:solidFill>
                            <a:prstClr val="black"/>
                          </a:solidFill>
                          <a:effectLst/>
                          <a:uLnTx/>
                          <a:uFillTx/>
                          <a:latin typeface="Calibri"/>
                          <a:ea typeface="+mn-ea"/>
                          <a:cs typeface="+mn-cs"/>
                        </a:rPr>
                        <a:t>
 @Pontifex @realDonaldTrump @lidl @elonmusk u come to mal dick tells u go out where u spend money? @thejackbeyer @SpaceX are we drunk?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391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@SueJRogerson - 2024-11-30 22:11:38</a:t>
                      </a:r>
                      <a:r>
                        <a:rPr kumimoji="0" lang="en-US" sz="1000" b="0" i="0" u="none" strike="noStrike" kern="1200" cap="none" spc="0" normalizeH="0" baseline="0" noProof="0">
                          <a:ln>
                            <a:noFill/>
                          </a:ln>
                          <a:solidFill>
                            <a:prstClr val="black"/>
                          </a:solidFill>
                          <a:effectLst/>
                          <a:uLnTx/>
                          <a:uFillTx/>
                          <a:latin typeface="Calibri"/>
                          <a:ea typeface="+mn-ea"/>
                          <a:cs typeface="+mn-cs"/>
                        </a:rPr>
                        <a:t>
 @AngusZWilson @PeterNMBaker @AwakenedOf @ArlaDairyUK @marksandspencer @SAINSBURY @lidl @asda @Tesco Is there no organisation that psychopath hasn't got his insidious claws into?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39914477"/>
                  </a:ext>
                </a:extLst>
              </a:tr>
            </a:tbl>
          </a:graphicData>
        </a:graphic>
      </p:graphicFrame>
      <p:sp>
        <p:nvSpPr>
          <p:cNvPr id="4" name="Text Placeholder 3">
            <a:extLst>
              <a:ext uri="{FF2B5EF4-FFF2-40B4-BE49-F238E27FC236}">
                <a16:creationId xmlns:a16="http://schemas.microsoft.com/office/drawing/2014/main" id="{719BA379-71A6-4F93-809E-001DBF2139B4}"/>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3904186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7C268-E7F7-477E-A31F-6AFA9BB1105D}"/>
              </a:ext>
            </a:extLst>
          </p:cNvPr>
          <p:cNvSpPr>
            <a:spLocks noGrp="1"/>
          </p:cNvSpPr>
          <p:nvPr>
            <p:ph type="title"/>
          </p:nvPr>
        </p:nvSpPr>
        <p:spPr/>
        <p:txBody>
          <a:bodyPr/>
          <a:lstStyle/>
          <a:p>
            <a:r>
              <a:rPr lang="en-US"/>
              <a:t>Twitter Questions Table | All profiles - 5 of 5</a:t>
            </a:r>
          </a:p>
        </p:txBody>
      </p:sp>
      <p:graphicFrame>
        <p:nvGraphicFramePr>
          <p:cNvPr id="5" name="Table Placeholder 4">
            <a:extLst>
              <a:ext uri="{FF2B5EF4-FFF2-40B4-BE49-F238E27FC236}">
                <a16:creationId xmlns:a16="http://schemas.microsoft.com/office/drawing/2014/main" id="{78CAF4CB-B8F5-46F1-A26E-47FA2CD50135}"/>
              </a:ext>
            </a:extLst>
          </p:cNvPr>
          <p:cNvGraphicFramePr>
            <a:graphicFrameLocks noGrp="1"/>
          </p:cNvGraphicFramePr>
          <p:nvPr>
            <p:ph type="tbl" sz="quarter" idx="13"/>
            <p:extLst>
              <p:ext uri="{D42A27DB-BD31-4B8C-83A1-F6EECF244321}">
                <p14:modId xmlns:p14="http://schemas.microsoft.com/office/powerpoint/2010/main" val="159102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57477329"/>
                    </a:ext>
                  </a:extLst>
                </a:gridCol>
                <a:gridCol w="2057400">
                  <a:extLst>
                    <a:ext uri="{9D8B030D-6E8A-4147-A177-3AD203B41FA5}">
                      <a16:colId xmlns:a16="http://schemas.microsoft.com/office/drawing/2014/main" val="1711409257"/>
                    </a:ext>
                  </a:extLst>
                </a:gridCol>
                <a:gridCol w="987552">
                  <a:extLst>
                    <a:ext uri="{9D8B030D-6E8A-4147-A177-3AD203B41FA5}">
                      <a16:colId xmlns:a16="http://schemas.microsoft.com/office/drawing/2014/main" val="293704968"/>
                    </a:ext>
                  </a:extLst>
                </a:gridCol>
                <a:gridCol w="987552">
                  <a:extLst>
                    <a:ext uri="{9D8B030D-6E8A-4147-A177-3AD203B41FA5}">
                      <a16:colId xmlns:a16="http://schemas.microsoft.com/office/drawing/2014/main" val="2848190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87233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@lidl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@Ast8tnieks - 2024-11-30 20:31:09</a:t>
                      </a:r>
                      <a:r>
                        <a:rPr kumimoji="0" lang="en-US" sz="1000" b="0" i="0" u="none" strike="noStrike" kern="1200" cap="none" spc="0" normalizeH="0" baseline="0" noProof="0">
                          <a:ln>
                            <a:noFill/>
                          </a:ln>
                          <a:solidFill>
                            <a:prstClr val="black"/>
                          </a:solidFill>
                          <a:effectLst/>
                          <a:uLnTx/>
                          <a:uFillTx/>
                          <a:latin typeface="Calibri"/>
                          <a:ea typeface="+mn-ea"/>
                          <a:cs typeface="+mn-cs"/>
                        </a:rPr>
                        <a:t>
 Vai @Lidl un Parkside uzskata, ka Latvijā ir divvalodība un divas valsts valodas? Tas pats ar Igauniju @LidlEesti , dafuq?! https://t.co/2E97LhqE6l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0055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@nilegomez - 2024-11-30 20:15:38</a:t>
                      </a:r>
                      <a:r>
                        <a:rPr kumimoji="0" lang="en-US" sz="1000" b="0" i="0" u="none" strike="noStrike" kern="1200" cap="none" spc="0" normalizeH="0" baseline="0" noProof="0">
                          <a:ln>
                            <a:noFill/>
                          </a:ln>
                          <a:solidFill>
                            <a:prstClr val="black"/>
                          </a:solidFill>
                          <a:effectLst/>
                          <a:uLnTx/>
                          <a:uFillTx/>
                          <a:latin typeface="Calibri"/>
                          <a:ea typeface="+mn-ea"/>
                          <a:cs typeface="+mn-cs"/>
                        </a:rPr>
                        <a:t>
 @hootsuite Scare me? Nah. Confuse me? Absolutely. Guess it's time to read and conquer GA4 mysteries!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12/02/2024 19:41:41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06866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@hootsuite</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@nilegomez - 2024-11-30 20:15:16</a:t>
                      </a:r>
                      <a:r>
                        <a:rPr kumimoji="0" lang="en-US" sz="1000" b="0" i="0" u="none" strike="noStrike" kern="1200" cap="none" spc="0" normalizeH="0" baseline="0" noProof="0">
                          <a:ln>
                            <a:noFill/>
                          </a:ln>
                          <a:solidFill>
                            <a:prstClr val="black"/>
                          </a:solidFill>
                          <a:effectLst/>
                          <a:uLnTx/>
                          <a:uFillTx/>
                          <a:latin typeface="Calibri"/>
                          <a:ea typeface="+mn-ea"/>
                          <a:cs typeface="+mn-cs"/>
                        </a:rPr>
                        <a:t>
 @hootsuite All the cool SMMs, you say? Guess I'll autopost and finally join the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12/02/2024 19:41:41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8563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@SproutSocial</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@Note_Buyer - 2024-11-30 18:07:04</a:t>
                      </a:r>
                      <a:r>
                        <a:rPr kumimoji="0" lang="en-US" sz="1000" b="0" i="0" u="none" strike="noStrike" kern="1200" cap="none" spc="0" normalizeH="0" baseline="0" noProof="0">
                          <a:ln>
                            <a:noFill/>
                          </a:ln>
                          <a:solidFill>
                            <a:prstClr val="black"/>
                          </a:solidFill>
                          <a:effectLst/>
                          <a:uLnTx/>
                          <a:uFillTx/>
                          <a:latin typeface="Calibri"/>
                          <a:ea typeface="+mn-ea"/>
                          <a:cs typeface="+mn-cs"/>
                        </a:rPr>
                        <a:t>
 @co_autopilot @SproutSocial Leveraging social media effectively can transform lead generation in real estate. What strategies do you find most effective for engaging your 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04857337"/>
                  </a:ext>
                </a:extLst>
              </a:tr>
            </a:tbl>
          </a:graphicData>
        </a:graphic>
      </p:graphicFrame>
      <p:sp>
        <p:nvSpPr>
          <p:cNvPr id="4" name="Text Placeholder 3">
            <a:extLst>
              <a:ext uri="{FF2B5EF4-FFF2-40B4-BE49-F238E27FC236}">
                <a16:creationId xmlns:a16="http://schemas.microsoft.com/office/drawing/2014/main" id="{B0BCB61E-B864-443C-820F-B4C2F853B18C}"/>
              </a:ext>
            </a:extLst>
          </p:cNvPr>
          <p:cNvSpPr>
            <a:spLocks noGrp="1"/>
          </p:cNvSpPr>
          <p:nvPr>
            <p:ph type="body" sz="quarter" idx="14"/>
          </p:nvPr>
        </p:nvSpPr>
        <p:spPr/>
        <p:txBody>
          <a:bodyPr/>
          <a:lstStyle/>
          <a:p>
            <a:r>
              <a:rPr lang="en-US"/>
              <a:t>11/18/2024 - 12/02/2024</a:t>
            </a:r>
          </a:p>
        </p:txBody>
      </p:sp>
    </p:spTree>
    <p:extLst>
      <p:ext uri="{BB962C8B-B14F-4D97-AF65-F5344CB8AC3E}">
        <p14:creationId xmlns:p14="http://schemas.microsoft.com/office/powerpoint/2010/main" val="1635594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6388</Words>
  <Application>Microsoft Office PowerPoint</Application>
  <PresentationFormat>On-screen Show (4:3)</PresentationFormat>
  <Paragraphs>392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Brandmetric</vt:lpstr>
      <vt:lpstr>Facebook Comments Table | All profiles - 1 of 17</vt:lpstr>
      <vt:lpstr>Facebook Comments Table | All profiles - 2 of 17</vt:lpstr>
      <vt:lpstr>Facebook Comments Table | All profiles - 3 of 17</vt:lpstr>
      <vt:lpstr>Facebook Comments Table | All profiles - 4 of 17</vt:lpstr>
      <vt:lpstr>Facebook Comments Table | All profiles - 5 of 17</vt:lpstr>
      <vt:lpstr>Facebook Comments Table | All profiles - 6 of 17</vt:lpstr>
      <vt:lpstr>Facebook Comments Table | All profiles - 7 of 17</vt:lpstr>
      <vt:lpstr>Facebook Comments Table | All profiles - 8 of 17</vt:lpstr>
      <vt:lpstr>Facebook Comments Table | All profiles - 9 of 17</vt:lpstr>
      <vt:lpstr>Facebook Comments Table | All profiles - 10 of 17</vt:lpstr>
      <vt:lpstr>Facebook Comments Table | All profiles - 11 of 17</vt:lpstr>
      <vt:lpstr>Facebook Comments Table | All profiles - 12 of 17</vt:lpstr>
      <vt:lpstr>Facebook Comments Table | All profiles - 13 of 17</vt:lpstr>
      <vt:lpstr>Facebook Comments Table | All profiles - 14 of 17</vt:lpstr>
      <vt:lpstr>Facebook Comments Table | All profiles - 15 of 17</vt:lpstr>
      <vt:lpstr>Facebook Comments Table | All profiles - 16 of 17</vt:lpstr>
      <vt:lpstr>Facebook Comments Table | All profiles - 17 of 17</vt:lpstr>
      <vt:lpstr>Twitter Mentions Table | All profiles - 1 of 7</vt:lpstr>
      <vt:lpstr>Twitter Mentions Table | All profiles - 2 of 7</vt:lpstr>
      <vt:lpstr>Twitter Mentions Table | All profiles - 3 of 7</vt:lpstr>
      <vt:lpstr>Twitter Mentions Table | All profiles - 4 of 7</vt:lpstr>
      <vt:lpstr>Twitter Mentions Table | All profiles - 5 of 7</vt:lpstr>
      <vt:lpstr>Twitter Mentions Table | All profiles - 6 of 7</vt:lpstr>
      <vt:lpstr>Twitter Mentions Table | All profiles - 7 of 7</vt:lpstr>
      <vt:lpstr>Twitter Questions Table | All profiles - 1 of 5</vt:lpstr>
      <vt:lpstr>Twitter Questions Table | All profiles - 2 of 5</vt:lpstr>
      <vt:lpstr>Twitter Questions Table | All profiles - 3 of 5</vt:lpstr>
      <vt:lpstr>Twitter Questions Table | All profiles - 4 of 5</vt:lpstr>
      <vt:lpstr>Twitter Questions Table | All profiles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Brandmetric</dc:title>
  <dc:creator>Frederik Born</dc:creator>
  <cp:lastModifiedBy>Frederik Born</cp:lastModifiedBy>
  <cp:revision>1</cp:revision>
  <dcterms:created xsi:type="dcterms:W3CDTF">2025-01-27T10:08:56Z</dcterms:created>
  <dcterms:modified xsi:type="dcterms:W3CDTF">2025-01-27T10:09:51Z</dcterms:modified>
</cp:coreProperties>
</file>