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live_and_let_dive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6891.1666666666997</c:v>
                </c:pt>
                <c:pt idx="1">
                  <c:v>3708.8888888889001</c:v>
                </c:pt>
                <c:pt idx="2">
                  <c:v>4433.6000000000004</c:v>
                </c:pt>
                <c:pt idx="3">
                  <c:v>4319.2222222221999</c:v>
                </c:pt>
                <c:pt idx="4">
                  <c:v>13004.2</c:v>
                </c:pt>
                <c:pt idx="5">
                  <c:v>4079.75</c:v>
                </c:pt>
                <c:pt idx="6">
                  <c:v>5092.1666666666997</c:v>
                </c:pt>
              </c:numCache>
            </c:numRef>
          </c:val>
          <c:extLst>
            <c:ext xmlns:c16="http://schemas.microsoft.com/office/drawing/2014/chart" uri="{C3380CC4-5D6E-409C-BE32-E72D297353CC}">
              <c16:uniqueId val="{00000000-FC11-4DE8-A5CB-6374EB81E3B7}"/>
            </c:ext>
          </c:extLst>
        </c:ser>
        <c:dLbls>
          <c:showLegendKey val="0"/>
          <c:showVal val="0"/>
          <c:showCatName val="0"/>
          <c:showSerName val="0"/>
          <c:showPercent val="0"/>
          <c:showBubbleSize val="0"/>
        </c:dLbls>
        <c:gapWidth val="219"/>
        <c:overlap val="-27"/>
        <c:axId val="359898728"/>
        <c:axId val="359900696"/>
      </c:barChart>
      <c:catAx>
        <c:axId val="359898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00696"/>
        <c:crosses val="autoZero"/>
        <c:auto val="1"/>
        <c:lblAlgn val="ctr"/>
        <c:lblOffset val="100"/>
        <c:noMultiLvlLbl val="0"/>
      </c:catAx>
      <c:valAx>
        <c:axId val="35990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9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live_and_let_dive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683.66666666667004</c:v>
                </c:pt>
                <c:pt idx="1">
                  <c:v>483.44444444444002</c:v>
                </c:pt>
                <c:pt idx="2">
                  <c:v>509</c:v>
                </c:pt>
                <c:pt idx="3">
                  <c:v>541.22222222222001</c:v>
                </c:pt>
                <c:pt idx="4">
                  <c:v>1142.5999999999999</c:v>
                </c:pt>
                <c:pt idx="5">
                  <c:v>493.5</c:v>
                </c:pt>
                <c:pt idx="6">
                  <c:v>590.5</c:v>
                </c:pt>
              </c:numCache>
            </c:numRef>
          </c:val>
          <c:extLst>
            <c:ext xmlns:c16="http://schemas.microsoft.com/office/drawing/2014/chart" uri="{C3380CC4-5D6E-409C-BE32-E72D297353CC}">
              <c16:uniqueId val="{00000000-D364-4D24-B55D-82B294225470}"/>
            </c:ext>
          </c:extLst>
        </c:ser>
        <c:dLbls>
          <c:showLegendKey val="0"/>
          <c:showVal val="0"/>
          <c:showCatName val="0"/>
          <c:showSerName val="0"/>
          <c:showPercent val="0"/>
          <c:showBubbleSize val="0"/>
        </c:dLbls>
        <c:gapWidth val="219"/>
        <c:overlap val="-27"/>
        <c:axId val="438415320"/>
        <c:axId val="438419912"/>
      </c:barChart>
      <c:catAx>
        <c:axId val="438415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419912"/>
        <c:crosses val="autoZero"/>
        <c:auto val="1"/>
        <c:lblAlgn val="ctr"/>
        <c:lblOffset val="100"/>
        <c:noMultiLvlLbl val="0"/>
      </c:catAx>
      <c:valAx>
        <c:axId val="43841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41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live_and_let_dive</c:v>
                </c:pt>
              </c:strCache>
            </c:strRef>
          </c:cat>
          <c:val>
            <c:numRef>
              <c:f>Sheet1!$B$2</c:f>
              <c:numCache>
                <c:formatCode>General</c:formatCode>
                <c:ptCount val="1"/>
                <c:pt idx="0">
                  <c:v>529.33333333332996</c:v>
                </c:pt>
              </c:numCache>
            </c:numRef>
          </c:val>
          <c:extLst>
            <c:ext xmlns:c16="http://schemas.microsoft.com/office/drawing/2014/chart" uri="{C3380CC4-5D6E-409C-BE32-E72D297353CC}">
              <c16:uniqueId val="{00000000-CC7E-422D-A93F-4E9D261102F2}"/>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live_and_let_dive</c:v>
                </c:pt>
              </c:strCache>
            </c:strRef>
          </c:cat>
          <c:val>
            <c:numRef>
              <c:f>Sheet1!$C$2</c:f>
              <c:numCache>
                <c:formatCode>General</c:formatCode>
                <c:ptCount val="1"/>
                <c:pt idx="0">
                  <c:v>506.63888888888999</c:v>
                </c:pt>
              </c:numCache>
            </c:numRef>
          </c:val>
          <c:extLst>
            <c:ext xmlns:c16="http://schemas.microsoft.com/office/drawing/2014/chart" uri="{C3380CC4-5D6E-409C-BE32-E72D297353CC}">
              <c16:uniqueId val="{00000001-CC7E-422D-A93F-4E9D261102F2}"/>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live_and_let_dive</c:v>
                </c:pt>
              </c:strCache>
            </c:strRef>
          </c:cat>
          <c:val>
            <c:numRef>
              <c:f>Sheet1!$D$2</c:f>
              <c:numCache>
                <c:formatCode>General</c:formatCode>
                <c:ptCount val="1"/>
                <c:pt idx="0">
                  <c:v>1628.1428571429001</c:v>
                </c:pt>
              </c:numCache>
            </c:numRef>
          </c:val>
          <c:extLst>
            <c:ext xmlns:c16="http://schemas.microsoft.com/office/drawing/2014/chart" uri="{C3380CC4-5D6E-409C-BE32-E72D297353CC}">
              <c16:uniqueId val="{00000002-CC7E-422D-A93F-4E9D261102F2}"/>
            </c:ext>
          </c:extLst>
        </c:ser>
        <c:dLbls>
          <c:showLegendKey val="0"/>
          <c:showVal val="0"/>
          <c:showCatName val="0"/>
          <c:showSerName val="0"/>
          <c:showPercent val="0"/>
          <c:showBubbleSize val="0"/>
        </c:dLbls>
        <c:gapWidth val="150"/>
        <c:overlap val="100"/>
        <c:axId val="497099216"/>
        <c:axId val="497100528"/>
      </c:barChart>
      <c:catAx>
        <c:axId val="49709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00528"/>
        <c:crosses val="autoZero"/>
        <c:auto val="1"/>
        <c:lblAlgn val="ctr"/>
        <c:lblOffset val="100"/>
        <c:noMultiLvlLbl val="0"/>
      </c:catAx>
      <c:valAx>
        <c:axId val="49710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09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live_and_let_dive</c:v>
                </c:pt>
              </c:strCache>
            </c:strRef>
          </c:cat>
          <c:val>
            <c:numRef>
              <c:f>Sheet1!$B$2</c:f>
              <c:numCache>
                <c:formatCode>General</c:formatCode>
                <c:ptCount val="1"/>
                <c:pt idx="0">
                  <c:v>4024.8333333332998</c:v>
                </c:pt>
              </c:numCache>
            </c:numRef>
          </c:val>
          <c:extLst>
            <c:ext xmlns:c16="http://schemas.microsoft.com/office/drawing/2014/chart" uri="{C3380CC4-5D6E-409C-BE32-E72D297353CC}">
              <c16:uniqueId val="{00000000-38B3-4F9E-BB70-9374794B803A}"/>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live_and_let_dive</c:v>
                </c:pt>
              </c:strCache>
            </c:strRef>
          </c:cat>
          <c:val>
            <c:numRef>
              <c:f>Sheet1!$C$2</c:f>
              <c:numCache>
                <c:formatCode>General</c:formatCode>
                <c:ptCount val="1"/>
                <c:pt idx="0">
                  <c:v>4139.3055555556002</c:v>
                </c:pt>
              </c:numCache>
            </c:numRef>
          </c:val>
          <c:extLst>
            <c:ext xmlns:c16="http://schemas.microsoft.com/office/drawing/2014/chart" uri="{C3380CC4-5D6E-409C-BE32-E72D297353CC}">
              <c16:uniqueId val="{00000001-38B3-4F9E-BB70-9374794B803A}"/>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live_and_let_dive</c:v>
                </c:pt>
              </c:strCache>
            </c:strRef>
          </c:cat>
          <c:val>
            <c:numRef>
              <c:f>Sheet1!$D$2</c:f>
              <c:numCache>
                <c:formatCode>General</c:formatCode>
                <c:ptCount val="1"/>
                <c:pt idx="0">
                  <c:v>19931.142857143001</c:v>
                </c:pt>
              </c:numCache>
            </c:numRef>
          </c:val>
          <c:extLst>
            <c:ext xmlns:c16="http://schemas.microsoft.com/office/drawing/2014/chart" uri="{C3380CC4-5D6E-409C-BE32-E72D297353CC}">
              <c16:uniqueId val="{00000002-38B3-4F9E-BB70-9374794B803A}"/>
            </c:ext>
          </c:extLst>
        </c:ser>
        <c:dLbls>
          <c:showLegendKey val="0"/>
          <c:showVal val="0"/>
          <c:showCatName val="0"/>
          <c:showSerName val="0"/>
          <c:showPercent val="0"/>
          <c:showBubbleSize val="0"/>
        </c:dLbls>
        <c:gapWidth val="150"/>
        <c:overlap val="100"/>
        <c:axId val="497113320"/>
        <c:axId val="497116272"/>
      </c:barChart>
      <c:catAx>
        <c:axId val="497113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16272"/>
        <c:crosses val="autoZero"/>
        <c:auto val="1"/>
        <c:lblAlgn val="ctr"/>
        <c:lblOffset val="100"/>
        <c:noMultiLvlLbl val="0"/>
      </c:catAx>
      <c:valAx>
        <c:axId val="497116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1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0CEB7-852B-40FF-9428-1D826F9FA44C}"/>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2FB16382-85DA-47A6-A0E5-388790CBCCAF}"/>
              </a:ext>
            </a:extLst>
          </p:cNvPr>
          <p:cNvSpPr>
            <a:spLocks noGrp="1"/>
          </p:cNvSpPr>
          <p:nvPr>
            <p:ph type="subTitle" idx="1"/>
          </p:nvPr>
        </p:nvSpPr>
        <p:spPr/>
        <p:txBody>
          <a:bodyPr/>
          <a:lstStyle/>
          <a:p>
            <a:r>
              <a:rPr lang="en-US"/>
              <a:t>Facelift bbt GmbH</a:t>
            </a:r>
          </a:p>
        </p:txBody>
      </p:sp>
    </p:spTree>
    <p:extLst>
      <p:ext uri="{BB962C8B-B14F-4D97-AF65-F5344CB8AC3E}">
        <p14:creationId xmlns:p14="http://schemas.microsoft.com/office/powerpoint/2010/main" val="1050597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AC3EB-DAC0-4A65-9645-550066922539}"/>
              </a:ext>
            </a:extLst>
          </p:cNvPr>
          <p:cNvSpPr>
            <a:spLocks noGrp="1"/>
          </p:cNvSpPr>
          <p:nvPr>
            <p:ph type="title"/>
          </p:nvPr>
        </p:nvSpPr>
        <p:spPr/>
        <p:txBody>
          <a:bodyPr/>
          <a:lstStyle/>
          <a:p>
            <a:r>
              <a:rPr lang="en-US"/>
              <a:t>Instagram Key Metrics Table | live_and_let_dive</a:t>
            </a:r>
          </a:p>
        </p:txBody>
      </p:sp>
      <p:graphicFrame>
        <p:nvGraphicFramePr>
          <p:cNvPr id="5" name="Table Placeholder 4">
            <a:extLst>
              <a:ext uri="{FF2B5EF4-FFF2-40B4-BE49-F238E27FC236}">
                <a16:creationId xmlns:a16="http://schemas.microsoft.com/office/drawing/2014/main" id="{44266C69-9201-4252-953F-36E18F232032}"/>
              </a:ext>
            </a:extLst>
          </p:cNvPr>
          <p:cNvGraphicFramePr>
            <a:graphicFrameLocks noGrp="1"/>
          </p:cNvGraphicFramePr>
          <p:nvPr>
            <p:ph type="tbl" sz="quarter" idx="13"/>
            <p:extLst>
              <p:ext uri="{D42A27DB-BD31-4B8C-83A1-F6EECF244321}">
                <p14:modId xmlns:p14="http://schemas.microsoft.com/office/powerpoint/2010/main" val="3213293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3713124060"/>
                    </a:ext>
                  </a:extLst>
                </a:gridCol>
                <a:gridCol w="707745">
                  <a:extLst>
                    <a:ext uri="{9D8B030D-6E8A-4147-A177-3AD203B41FA5}">
                      <a16:colId xmlns:a16="http://schemas.microsoft.com/office/drawing/2014/main" val="305048591"/>
                    </a:ext>
                  </a:extLst>
                </a:gridCol>
                <a:gridCol w="707745">
                  <a:extLst>
                    <a:ext uri="{9D8B030D-6E8A-4147-A177-3AD203B41FA5}">
                      <a16:colId xmlns:a16="http://schemas.microsoft.com/office/drawing/2014/main" val="2486600048"/>
                    </a:ext>
                  </a:extLst>
                </a:gridCol>
                <a:gridCol w="707745">
                  <a:extLst>
                    <a:ext uri="{9D8B030D-6E8A-4147-A177-3AD203B41FA5}">
                      <a16:colId xmlns:a16="http://schemas.microsoft.com/office/drawing/2014/main" val="2015338365"/>
                    </a:ext>
                  </a:extLst>
                </a:gridCol>
                <a:gridCol w="707745">
                  <a:extLst>
                    <a:ext uri="{9D8B030D-6E8A-4147-A177-3AD203B41FA5}">
                      <a16:colId xmlns:a16="http://schemas.microsoft.com/office/drawing/2014/main" val="835520238"/>
                    </a:ext>
                  </a:extLst>
                </a:gridCol>
                <a:gridCol w="707745">
                  <a:extLst>
                    <a:ext uri="{9D8B030D-6E8A-4147-A177-3AD203B41FA5}">
                      <a16:colId xmlns:a16="http://schemas.microsoft.com/office/drawing/2014/main" val="1153968373"/>
                    </a:ext>
                  </a:extLst>
                </a:gridCol>
                <a:gridCol w="707745">
                  <a:extLst>
                    <a:ext uri="{9D8B030D-6E8A-4147-A177-3AD203B41FA5}">
                      <a16:colId xmlns:a16="http://schemas.microsoft.com/office/drawing/2014/main" val="1418974474"/>
                    </a:ext>
                  </a:extLst>
                </a:gridCol>
                <a:gridCol w="707745">
                  <a:extLst>
                    <a:ext uri="{9D8B030D-6E8A-4147-A177-3AD203B41FA5}">
                      <a16:colId xmlns:a16="http://schemas.microsoft.com/office/drawing/2014/main" val="2588377566"/>
                    </a:ext>
                  </a:extLst>
                </a:gridCol>
                <a:gridCol w="707745">
                  <a:extLst>
                    <a:ext uri="{9D8B030D-6E8A-4147-A177-3AD203B41FA5}">
                      <a16:colId xmlns:a16="http://schemas.microsoft.com/office/drawing/2014/main" val="2521364617"/>
                    </a:ext>
                  </a:extLst>
                </a:gridCol>
                <a:gridCol w="707745">
                  <a:extLst>
                    <a:ext uri="{9D8B030D-6E8A-4147-A177-3AD203B41FA5}">
                      <a16:colId xmlns:a16="http://schemas.microsoft.com/office/drawing/2014/main" val="1916786495"/>
                    </a:ext>
                  </a:extLst>
                </a:gridCol>
                <a:gridCol w="707745">
                  <a:extLst>
                    <a:ext uri="{9D8B030D-6E8A-4147-A177-3AD203B41FA5}">
                      <a16:colId xmlns:a16="http://schemas.microsoft.com/office/drawing/2014/main" val="1387212821"/>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Avg.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3274360984"/>
                  </a:ext>
                </a:extLst>
              </a:tr>
              <a:tr h="370840">
                <a:tc>
                  <a:txBody>
                    <a:bodyPr/>
                    <a:lstStyle/>
                    <a:p>
                      <a:r>
                        <a:rPr lang="en-US" sz="1000"/>
                        <a:t>live_and_let_dive</a:t>
                      </a:r>
                    </a:p>
                  </a:txBody>
                  <a:tcPr/>
                </a:tc>
                <a:tc>
                  <a:txBody>
                    <a:bodyPr/>
                    <a:lstStyle/>
                    <a:p>
                      <a:r>
                        <a:rPr lang="en-US" sz="1000"/>
                        <a:t>49</a:t>
                      </a:r>
                    </a:p>
                  </a:txBody>
                  <a:tcPr/>
                </a:tc>
                <a:tc>
                  <a:txBody>
                    <a:bodyPr/>
                    <a:lstStyle/>
                    <a:p>
                      <a:r>
                        <a:rPr lang="en-US" sz="1000"/>
                        <a:t>31185</a:t>
                      </a:r>
                    </a:p>
                  </a:txBody>
                  <a:tcPr/>
                </a:tc>
                <a:tc>
                  <a:txBody>
                    <a:bodyPr/>
                    <a:lstStyle/>
                    <a:p>
                      <a:r>
                        <a:rPr lang="en-US" sz="1000"/>
                        <a:t>478</a:t>
                      </a:r>
                    </a:p>
                  </a:txBody>
                  <a:tcPr/>
                </a:tc>
                <a:tc>
                  <a:txBody>
                    <a:bodyPr/>
                    <a:lstStyle/>
                    <a:p>
                      <a:r>
                        <a:rPr lang="en-US" sz="1000"/>
                        <a:t>373862</a:t>
                      </a:r>
                    </a:p>
                  </a:txBody>
                  <a:tcPr/>
                </a:tc>
                <a:tc>
                  <a:txBody>
                    <a:bodyPr/>
                    <a:lstStyle/>
                    <a:p>
                      <a:r>
                        <a:rPr lang="en-US" sz="1000"/>
                        <a:t>32812</a:t>
                      </a:r>
                    </a:p>
                  </a:txBody>
                  <a:tcPr/>
                </a:tc>
                <a:tc>
                  <a:txBody>
                    <a:bodyPr/>
                    <a:lstStyle/>
                    <a:p>
                      <a:r>
                        <a:rPr lang="en-US" sz="1000"/>
                        <a:t>6381.2653061224</a:t>
                      </a:r>
                    </a:p>
                  </a:txBody>
                  <a:tcPr/>
                </a:tc>
                <a:tc>
                  <a:txBody>
                    <a:bodyPr/>
                    <a:lstStyle/>
                    <a:p>
                      <a:r>
                        <a:rPr lang="en-US" sz="1000"/>
                        <a:t>1149</a:t>
                      </a:r>
                    </a:p>
                  </a:txBody>
                  <a:tcPr/>
                </a:tc>
                <a:tc>
                  <a:txBody>
                    <a:bodyPr/>
                    <a:lstStyle/>
                    <a:p>
                      <a:r>
                        <a:rPr lang="en-US" sz="1000"/>
                        <a:t>36</a:t>
                      </a:r>
                    </a:p>
                  </a:txBody>
                  <a:tcPr/>
                </a:tc>
                <a:tc>
                  <a:txBody>
                    <a:bodyPr/>
                    <a:lstStyle/>
                    <a:p>
                      <a:r>
                        <a:rPr lang="en-US" sz="1000"/>
                        <a:t>6</a:t>
                      </a:r>
                    </a:p>
                  </a:txBody>
                  <a:tcPr/>
                </a:tc>
                <a:tc>
                  <a:txBody>
                    <a:bodyPr/>
                    <a:lstStyle/>
                    <a:p>
                      <a:r>
                        <a:rPr lang="en-US" sz="1000"/>
                        <a:t>7</a:t>
                      </a:r>
                    </a:p>
                  </a:txBody>
                  <a:tcPr/>
                </a:tc>
                <a:extLst>
                  <a:ext uri="{0D108BD9-81ED-4DB2-BD59-A6C34878D82A}">
                    <a16:rowId xmlns:a16="http://schemas.microsoft.com/office/drawing/2014/main" val="1402990268"/>
                  </a:ext>
                </a:extLst>
              </a:tr>
            </a:tbl>
          </a:graphicData>
        </a:graphic>
      </p:graphicFrame>
      <p:sp>
        <p:nvSpPr>
          <p:cNvPr id="4" name="Text Placeholder 3">
            <a:extLst>
              <a:ext uri="{FF2B5EF4-FFF2-40B4-BE49-F238E27FC236}">
                <a16:creationId xmlns:a16="http://schemas.microsoft.com/office/drawing/2014/main" id="{1979492C-EE0B-4C6C-9071-A39917A86EDC}"/>
              </a:ext>
            </a:extLst>
          </p:cNvPr>
          <p:cNvSpPr>
            <a:spLocks noGrp="1"/>
          </p:cNvSpPr>
          <p:nvPr>
            <p:ph type="body" sz="quarter" idx="14"/>
          </p:nvPr>
        </p:nvSpPr>
        <p:spPr/>
        <p:txBody>
          <a:bodyPr/>
          <a:lstStyle/>
          <a:p>
            <a:r>
              <a:rPr lang="en-US"/>
              <a:t>01/01/2018 - 10/31/2018</a:t>
            </a:r>
          </a:p>
        </p:txBody>
      </p:sp>
    </p:spTree>
    <p:extLst>
      <p:ext uri="{BB962C8B-B14F-4D97-AF65-F5344CB8AC3E}">
        <p14:creationId xmlns:p14="http://schemas.microsoft.com/office/powerpoint/2010/main" val="4269398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33278-F320-4A75-BA42-34CBC65EFCF7}"/>
              </a:ext>
            </a:extLst>
          </p:cNvPr>
          <p:cNvSpPr>
            <a:spLocks noGrp="1"/>
          </p:cNvSpPr>
          <p:nvPr>
            <p:ph type="title"/>
          </p:nvPr>
        </p:nvSpPr>
        <p:spPr/>
        <p:txBody>
          <a:bodyPr/>
          <a:lstStyle/>
          <a:p>
            <a:r>
              <a:rPr lang="en-US"/>
              <a:t>Instagram Organic Reach By Weekday | live_and_let_dive</a:t>
            </a:r>
          </a:p>
        </p:txBody>
      </p:sp>
      <p:graphicFrame>
        <p:nvGraphicFramePr>
          <p:cNvPr id="6" name="Chart Placeholder 5">
            <a:extLst>
              <a:ext uri="{FF2B5EF4-FFF2-40B4-BE49-F238E27FC236}">
                <a16:creationId xmlns:a16="http://schemas.microsoft.com/office/drawing/2014/main" id="{8D7D8D34-5D2F-4762-BBD0-4C770484095F}"/>
              </a:ext>
            </a:extLst>
          </p:cNvPr>
          <p:cNvGraphicFramePr>
            <a:graphicFrameLocks noGrp="1"/>
          </p:cNvGraphicFramePr>
          <p:nvPr>
            <p:ph type="chart" sz="quarter" idx="13"/>
            <p:extLst>
              <p:ext uri="{D42A27DB-BD31-4B8C-83A1-F6EECF244321}">
                <p14:modId xmlns:p14="http://schemas.microsoft.com/office/powerpoint/2010/main" val="115362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CB50D4-D23B-4AE5-B25C-4DDD078A3FC4}"/>
              </a:ext>
            </a:extLst>
          </p:cNvPr>
          <p:cNvSpPr>
            <a:spLocks noGrp="1"/>
          </p:cNvSpPr>
          <p:nvPr>
            <p:ph type="body" sz="quarter" idx="14"/>
          </p:nvPr>
        </p:nvSpPr>
        <p:spPr/>
        <p:txBody>
          <a:bodyPr/>
          <a:lstStyle/>
          <a:p>
            <a:r>
              <a:rPr lang="en-US"/>
              <a:t>01/01/2018 - 10/31/2018</a:t>
            </a:r>
          </a:p>
        </p:txBody>
      </p:sp>
      <p:sp>
        <p:nvSpPr>
          <p:cNvPr id="5" name="Footer Placeholder 4">
            <a:extLst>
              <a:ext uri="{FF2B5EF4-FFF2-40B4-BE49-F238E27FC236}">
                <a16:creationId xmlns:a16="http://schemas.microsoft.com/office/drawing/2014/main" id="{53B36D9B-CEB6-4A3E-8644-CFC005B5D0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6342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4B4C5-02E8-4D04-BC6E-37721CA2208C}"/>
              </a:ext>
            </a:extLst>
          </p:cNvPr>
          <p:cNvSpPr>
            <a:spLocks noGrp="1"/>
          </p:cNvSpPr>
          <p:nvPr>
            <p:ph type="title"/>
          </p:nvPr>
        </p:nvSpPr>
        <p:spPr/>
        <p:txBody>
          <a:bodyPr/>
          <a:lstStyle/>
          <a:p>
            <a:r>
              <a:rPr lang="en-US"/>
              <a:t>Instagram Hashtag Detection | live_and_let_dive - 1 of 3</a:t>
            </a:r>
          </a:p>
        </p:txBody>
      </p:sp>
      <p:graphicFrame>
        <p:nvGraphicFramePr>
          <p:cNvPr id="5" name="Table Placeholder 4">
            <a:extLst>
              <a:ext uri="{FF2B5EF4-FFF2-40B4-BE49-F238E27FC236}">
                <a16:creationId xmlns:a16="http://schemas.microsoft.com/office/drawing/2014/main" id="{F719ECAD-B740-44B9-8C46-D45DFB1A0410}"/>
              </a:ext>
            </a:extLst>
          </p:cNvPr>
          <p:cNvGraphicFramePr>
            <a:graphicFrameLocks noGrp="1"/>
          </p:cNvGraphicFramePr>
          <p:nvPr>
            <p:ph type="tbl" sz="quarter" idx="13"/>
            <p:extLst>
              <p:ext uri="{D42A27DB-BD31-4B8C-83A1-F6EECF244321}">
                <p14:modId xmlns:p14="http://schemas.microsoft.com/office/powerpoint/2010/main" val="930728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54660934"/>
                    </a:ext>
                  </a:extLst>
                </a:gridCol>
                <a:gridCol w="822960">
                  <a:extLst>
                    <a:ext uri="{9D8B030D-6E8A-4147-A177-3AD203B41FA5}">
                      <a16:colId xmlns:a16="http://schemas.microsoft.com/office/drawing/2014/main" val="1135968893"/>
                    </a:ext>
                  </a:extLst>
                </a:gridCol>
                <a:gridCol w="822960">
                  <a:extLst>
                    <a:ext uri="{9D8B030D-6E8A-4147-A177-3AD203B41FA5}">
                      <a16:colId xmlns:a16="http://schemas.microsoft.com/office/drawing/2014/main" val="3796579791"/>
                    </a:ext>
                  </a:extLst>
                </a:gridCol>
                <a:gridCol w="822960">
                  <a:extLst>
                    <a:ext uri="{9D8B030D-6E8A-4147-A177-3AD203B41FA5}">
                      <a16:colId xmlns:a16="http://schemas.microsoft.com/office/drawing/2014/main" val="2333444201"/>
                    </a:ext>
                  </a:extLst>
                </a:gridCol>
                <a:gridCol w="822960">
                  <a:extLst>
                    <a:ext uri="{9D8B030D-6E8A-4147-A177-3AD203B41FA5}">
                      <a16:colId xmlns:a16="http://schemas.microsoft.com/office/drawing/2014/main" val="889275330"/>
                    </a:ext>
                  </a:extLst>
                </a:gridCol>
                <a:gridCol w="822960">
                  <a:extLst>
                    <a:ext uri="{9D8B030D-6E8A-4147-A177-3AD203B41FA5}">
                      <a16:colId xmlns:a16="http://schemas.microsoft.com/office/drawing/2014/main" val="2148630989"/>
                    </a:ext>
                  </a:extLst>
                </a:gridCol>
                <a:gridCol w="822960">
                  <a:extLst>
                    <a:ext uri="{9D8B030D-6E8A-4147-A177-3AD203B41FA5}">
                      <a16:colId xmlns:a16="http://schemas.microsoft.com/office/drawing/2014/main" val="569188627"/>
                    </a:ext>
                  </a:extLst>
                </a:gridCol>
                <a:gridCol w="822960">
                  <a:extLst>
                    <a:ext uri="{9D8B030D-6E8A-4147-A177-3AD203B41FA5}">
                      <a16:colId xmlns:a16="http://schemas.microsoft.com/office/drawing/2014/main" val="2506822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693585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#scuba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683.79487179487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11.051282051282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28.487179487179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7013.1794871795</a:t>
                      </a:r>
                    </a:p>
                  </a:txBody>
                  <a:tcPr/>
                </a:tc>
                <a:extLst>
                  <a:ext uri="{0D108BD9-81ED-4DB2-BD59-A6C34878D82A}">
                    <a16:rowId xmlns:a16="http://schemas.microsoft.com/office/drawing/2014/main" val="3391876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#scubadiving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703.79545454545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7911.6363636364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6675.6363636364</a:t>
                      </a:r>
                    </a:p>
                  </a:txBody>
                  <a:tcPr/>
                </a:tc>
                <a:extLst>
                  <a:ext uri="{0D108BD9-81ED-4DB2-BD59-A6C34878D82A}">
                    <a16:rowId xmlns:a16="http://schemas.microsoft.com/office/drawing/2014/main" val="3827283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679.78571428571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717.07142857143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8064.9285714286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6806.9523809524</a:t>
                      </a:r>
                    </a:p>
                  </a:txBody>
                  <a:tcPr/>
                </a:tc>
                <a:extLst>
                  <a:ext uri="{0D108BD9-81ED-4DB2-BD59-A6C34878D82A}">
                    <a16:rowId xmlns:a16="http://schemas.microsoft.com/office/drawing/2014/main" val="1986813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#uwphoto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687.75609756098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10.439024390244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27.560975609756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725.75609756098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8142.4390243902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6883.8536585366</a:t>
                      </a:r>
                    </a:p>
                  </a:txBody>
                  <a:tcPr/>
                </a:tc>
                <a:extLst>
                  <a:ext uri="{0D108BD9-81ED-4DB2-BD59-A6C34878D82A}">
                    <a16:rowId xmlns:a16="http://schemas.microsoft.com/office/drawing/2014/main" val="306022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#uwphotography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10.717948717949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27.820512820513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8237.8717948718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6954.7692307692</a:t>
                      </a:r>
                    </a:p>
                  </a:txBody>
                  <a:tcPr/>
                </a:tc>
                <a:extLst>
                  <a:ext uri="{0D108BD9-81ED-4DB2-BD59-A6C34878D82A}">
                    <a16:rowId xmlns:a16="http://schemas.microsoft.com/office/drawing/2014/main" val="2134377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#underwaterphoto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516.04166666667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4116.9583333333</a:t>
                      </a:r>
                    </a:p>
                  </a:txBody>
                  <a:tcPr/>
                </a:tc>
                <a:extLst>
                  <a:ext uri="{0D108BD9-81ED-4DB2-BD59-A6C34878D82A}">
                    <a16:rowId xmlns:a16="http://schemas.microsoft.com/office/drawing/2014/main" val="1699370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#underwaterphotography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757.93103448276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12.793103448276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37.310344827586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808.03448275862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9443.1724137931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8084.2068965517</a:t>
                      </a:r>
                    </a:p>
                  </a:txBody>
                  <a:tcPr/>
                </a:tc>
                <a:extLst>
                  <a:ext uri="{0D108BD9-81ED-4DB2-BD59-A6C34878D82A}">
                    <a16:rowId xmlns:a16="http://schemas.microsoft.com/office/drawing/2014/main" val="3226379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#redsea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722.20588235294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11.794117647059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32.264705882353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766.26470588235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8777.9117647059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7492.5294117647</a:t>
                      </a:r>
                    </a:p>
                  </a:txBody>
                  <a:tcPr/>
                </a:tc>
                <a:extLst>
                  <a:ext uri="{0D108BD9-81ED-4DB2-BD59-A6C34878D82A}">
                    <a16:rowId xmlns:a16="http://schemas.microsoft.com/office/drawing/2014/main" val="1831993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727.46875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773.78125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7650.4375</a:t>
                      </a:r>
                    </a:p>
                  </a:txBody>
                  <a:tcPr/>
                </a:tc>
                <a:extLst>
                  <a:ext uri="{0D108BD9-81ED-4DB2-BD59-A6C34878D82A}">
                    <a16:rowId xmlns:a16="http://schemas.microsoft.com/office/drawing/2014/main" val="1397272032"/>
                  </a:ext>
                </a:extLst>
              </a:tr>
            </a:tbl>
          </a:graphicData>
        </a:graphic>
      </p:graphicFrame>
      <p:sp>
        <p:nvSpPr>
          <p:cNvPr id="4" name="Text Placeholder 3">
            <a:extLst>
              <a:ext uri="{FF2B5EF4-FFF2-40B4-BE49-F238E27FC236}">
                <a16:creationId xmlns:a16="http://schemas.microsoft.com/office/drawing/2014/main" id="{68146FD7-977E-4675-A787-C406950D94C4}"/>
              </a:ext>
            </a:extLst>
          </p:cNvPr>
          <p:cNvSpPr>
            <a:spLocks noGrp="1"/>
          </p:cNvSpPr>
          <p:nvPr>
            <p:ph type="body" sz="quarter" idx="14"/>
          </p:nvPr>
        </p:nvSpPr>
        <p:spPr/>
        <p:txBody>
          <a:bodyPr/>
          <a:lstStyle/>
          <a:p>
            <a:r>
              <a:rPr lang="en-US"/>
              <a:t>01/01/2018 - 10/31/2018</a:t>
            </a:r>
          </a:p>
        </p:txBody>
      </p:sp>
    </p:spTree>
    <p:extLst>
      <p:ext uri="{BB962C8B-B14F-4D97-AF65-F5344CB8AC3E}">
        <p14:creationId xmlns:p14="http://schemas.microsoft.com/office/powerpoint/2010/main" val="805875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161FB-608D-4A2C-A800-615FB042B784}"/>
              </a:ext>
            </a:extLst>
          </p:cNvPr>
          <p:cNvSpPr>
            <a:spLocks noGrp="1"/>
          </p:cNvSpPr>
          <p:nvPr>
            <p:ph type="title"/>
          </p:nvPr>
        </p:nvSpPr>
        <p:spPr/>
        <p:txBody>
          <a:bodyPr/>
          <a:lstStyle/>
          <a:p>
            <a:r>
              <a:rPr lang="en-US"/>
              <a:t>Instagram Hashtag Detection | live_and_let_dive - 2 of 3</a:t>
            </a:r>
          </a:p>
        </p:txBody>
      </p:sp>
      <p:graphicFrame>
        <p:nvGraphicFramePr>
          <p:cNvPr id="5" name="Table Placeholder 4">
            <a:extLst>
              <a:ext uri="{FF2B5EF4-FFF2-40B4-BE49-F238E27FC236}">
                <a16:creationId xmlns:a16="http://schemas.microsoft.com/office/drawing/2014/main" id="{B21AB955-D58A-4134-A73D-6B7EB4561C95}"/>
              </a:ext>
            </a:extLst>
          </p:cNvPr>
          <p:cNvGraphicFramePr>
            <a:graphicFrameLocks noGrp="1"/>
          </p:cNvGraphicFramePr>
          <p:nvPr>
            <p:ph type="tbl" sz="quarter" idx="13"/>
            <p:extLst>
              <p:ext uri="{D42A27DB-BD31-4B8C-83A1-F6EECF244321}">
                <p14:modId xmlns:p14="http://schemas.microsoft.com/office/powerpoint/2010/main" val="3511985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32817732"/>
                    </a:ext>
                  </a:extLst>
                </a:gridCol>
                <a:gridCol w="822960">
                  <a:extLst>
                    <a:ext uri="{9D8B030D-6E8A-4147-A177-3AD203B41FA5}">
                      <a16:colId xmlns:a16="http://schemas.microsoft.com/office/drawing/2014/main" val="2352672"/>
                    </a:ext>
                  </a:extLst>
                </a:gridCol>
                <a:gridCol w="822960">
                  <a:extLst>
                    <a:ext uri="{9D8B030D-6E8A-4147-A177-3AD203B41FA5}">
                      <a16:colId xmlns:a16="http://schemas.microsoft.com/office/drawing/2014/main" val="1445554266"/>
                    </a:ext>
                  </a:extLst>
                </a:gridCol>
                <a:gridCol w="822960">
                  <a:extLst>
                    <a:ext uri="{9D8B030D-6E8A-4147-A177-3AD203B41FA5}">
                      <a16:colId xmlns:a16="http://schemas.microsoft.com/office/drawing/2014/main" val="2202616220"/>
                    </a:ext>
                  </a:extLst>
                </a:gridCol>
                <a:gridCol w="822960">
                  <a:extLst>
                    <a:ext uri="{9D8B030D-6E8A-4147-A177-3AD203B41FA5}">
                      <a16:colId xmlns:a16="http://schemas.microsoft.com/office/drawing/2014/main" val="430067865"/>
                    </a:ext>
                  </a:extLst>
                </a:gridCol>
                <a:gridCol w="822960">
                  <a:extLst>
                    <a:ext uri="{9D8B030D-6E8A-4147-A177-3AD203B41FA5}">
                      <a16:colId xmlns:a16="http://schemas.microsoft.com/office/drawing/2014/main" val="2969341683"/>
                    </a:ext>
                  </a:extLst>
                </a:gridCol>
                <a:gridCol w="822960">
                  <a:extLst>
                    <a:ext uri="{9D8B030D-6E8A-4147-A177-3AD203B41FA5}">
                      <a16:colId xmlns:a16="http://schemas.microsoft.com/office/drawing/2014/main" val="1499187598"/>
                    </a:ext>
                  </a:extLst>
                </a:gridCol>
                <a:gridCol w="822960">
                  <a:extLst>
                    <a:ext uri="{9D8B030D-6E8A-4147-A177-3AD203B41FA5}">
                      <a16:colId xmlns:a16="http://schemas.microsoft.com/office/drawing/2014/main" val="1569164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2567489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#hurghada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5620.7142857143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4523.2857142857</a:t>
                      </a:r>
                    </a:p>
                  </a:txBody>
                  <a:tcPr/>
                </a:tc>
                <a:extLst>
                  <a:ext uri="{0D108BD9-81ED-4DB2-BD59-A6C34878D82A}">
                    <a16:rowId xmlns:a16="http://schemas.microsoft.com/office/drawing/2014/main" val="3492796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#scubadivingmag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528.19565217391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7.4347826086957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4.6521739130435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540.28260869565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5396.347826087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4371.2173913043</a:t>
                      </a:r>
                    </a:p>
                  </a:txBody>
                  <a:tcPr/>
                </a:tc>
                <a:extLst>
                  <a:ext uri="{0D108BD9-81ED-4DB2-BD59-A6C34878D82A}">
                    <a16:rowId xmlns:a16="http://schemas.microsoft.com/office/drawing/2014/main" val="2946807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#natgeo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741.58064516129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12.161290322581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33.967741935484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787.70967741935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9142.0967741935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7766.4838709677</a:t>
                      </a:r>
                    </a:p>
                  </a:txBody>
                  <a:tcPr/>
                </a:tc>
                <a:extLst>
                  <a:ext uri="{0D108BD9-81ED-4DB2-BD59-A6C34878D82A}">
                    <a16:rowId xmlns:a16="http://schemas.microsoft.com/office/drawing/2014/main" val="3762447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#natgeoyourshot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7092.675</a:t>
                      </a:r>
                    </a:p>
                  </a:txBody>
                  <a:tcPr/>
                </a:tc>
                <a:extLst>
                  <a:ext uri="{0D108BD9-81ED-4DB2-BD59-A6C34878D82A}">
                    <a16:rowId xmlns:a16="http://schemas.microsoft.com/office/drawing/2014/main" val="2486927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5593.8888888889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4391.4444444444</a:t>
                      </a:r>
                    </a:p>
                  </a:txBody>
                  <a:tcPr/>
                </a:tc>
                <a:extLst>
                  <a:ext uri="{0D108BD9-81ED-4DB2-BD59-A6C34878D82A}">
                    <a16:rowId xmlns:a16="http://schemas.microsoft.com/office/drawing/2014/main" val="3042782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#makro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4638.25</a:t>
                      </a:r>
                    </a:p>
                  </a:txBody>
                  <a:tcPr/>
                </a:tc>
                <a:extLst>
                  <a:ext uri="{0D108BD9-81ED-4DB2-BD59-A6C34878D82A}">
                    <a16:rowId xmlns:a16="http://schemas.microsoft.com/office/drawing/2014/main" val="3580725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#hawkfish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3739</a:t>
                      </a:r>
                    </a:p>
                  </a:txBody>
                  <a:tcPr/>
                </a:tc>
                <a:extLst>
                  <a:ext uri="{0D108BD9-81ED-4DB2-BD59-A6C34878D82A}">
                    <a16:rowId xmlns:a16="http://schemas.microsoft.com/office/drawing/2014/main" val="2700924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#fishportrait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3739</a:t>
                      </a:r>
                    </a:p>
                  </a:txBody>
                  <a:tcPr/>
                </a:tc>
                <a:extLst>
                  <a:ext uri="{0D108BD9-81ED-4DB2-BD59-A6C34878D82A}">
                    <a16:rowId xmlns:a16="http://schemas.microsoft.com/office/drawing/2014/main" val="2890076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#liveandletdive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6884.85</a:t>
                      </a:r>
                    </a:p>
                  </a:txBody>
                  <a:tcPr/>
                </a:tc>
                <a:extLst>
                  <a:ext uri="{0D108BD9-81ED-4DB2-BD59-A6C34878D82A}">
                    <a16:rowId xmlns:a16="http://schemas.microsoft.com/office/drawing/2014/main" val="3370307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#journeyofascubadiver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560.35714285714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5678.0714285714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4578.2857142857</a:t>
                      </a:r>
                    </a:p>
                  </a:txBody>
                  <a:tcPr/>
                </a:tc>
                <a:extLst>
                  <a:ext uri="{0D108BD9-81ED-4DB2-BD59-A6C34878D82A}">
                    <a16:rowId xmlns:a16="http://schemas.microsoft.com/office/drawing/2014/main" val="3785828306"/>
                  </a:ext>
                </a:extLst>
              </a:tr>
            </a:tbl>
          </a:graphicData>
        </a:graphic>
      </p:graphicFrame>
      <p:sp>
        <p:nvSpPr>
          <p:cNvPr id="4" name="Text Placeholder 3">
            <a:extLst>
              <a:ext uri="{FF2B5EF4-FFF2-40B4-BE49-F238E27FC236}">
                <a16:creationId xmlns:a16="http://schemas.microsoft.com/office/drawing/2014/main" id="{212628D0-5DCA-4796-8383-50731C0C94FE}"/>
              </a:ext>
            </a:extLst>
          </p:cNvPr>
          <p:cNvSpPr>
            <a:spLocks noGrp="1"/>
          </p:cNvSpPr>
          <p:nvPr>
            <p:ph type="body" sz="quarter" idx="14"/>
          </p:nvPr>
        </p:nvSpPr>
        <p:spPr/>
        <p:txBody>
          <a:bodyPr/>
          <a:lstStyle/>
          <a:p>
            <a:r>
              <a:rPr lang="en-US"/>
              <a:t>01/01/2018 - 10/31/2018</a:t>
            </a:r>
          </a:p>
        </p:txBody>
      </p:sp>
    </p:spTree>
    <p:extLst>
      <p:ext uri="{BB962C8B-B14F-4D97-AF65-F5344CB8AC3E}">
        <p14:creationId xmlns:p14="http://schemas.microsoft.com/office/powerpoint/2010/main" val="2836315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2F3B6-7BA6-45DF-8267-FF451700CB2C}"/>
              </a:ext>
            </a:extLst>
          </p:cNvPr>
          <p:cNvSpPr>
            <a:spLocks noGrp="1"/>
          </p:cNvSpPr>
          <p:nvPr>
            <p:ph type="title"/>
          </p:nvPr>
        </p:nvSpPr>
        <p:spPr/>
        <p:txBody>
          <a:bodyPr/>
          <a:lstStyle/>
          <a:p>
            <a:r>
              <a:rPr lang="en-US"/>
              <a:t>Instagram Hashtag Detection | live_and_let_dive - 3 of 3</a:t>
            </a:r>
          </a:p>
        </p:txBody>
      </p:sp>
      <p:graphicFrame>
        <p:nvGraphicFramePr>
          <p:cNvPr id="5" name="Table Placeholder 4">
            <a:extLst>
              <a:ext uri="{FF2B5EF4-FFF2-40B4-BE49-F238E27FC236}">
                <a16:creationId xmlns:a16="http://schemas.microsoft.com/office/drawing/2014/main" id="{FCB3BBCD-7693-4247-8E8D-3658BEDC3AC6}"/>
              </a:ext>
            </a:extLst>
          </p:cNvPr>
          <p:cNvGraphicFramePr>
            <a:graphicFrameLocks noGrp="1"/>
          </p:cNvGraphicFramePr>
          <p:nvPr>
            <p:ph type="tbl" sz="quarter" idx="13"/>
            <p:extLst>
              <p:ext uri="{D42A27DB-BD31-4B8C-83A1-F6EECF244321}">
                <p14:modId xmlns:p14="http://schemas.microsoft.com/office/powerpoint/2010/main" val="1122139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50013105"/>
                    </a:ext>
                  </a:extLst>
                </a:gridCol>
                <a:gridCol w="822960">
                  <a:extLst>
                    <a:ext uri="{9D8B030D-6E8A-4147-A177-3AD203B41FA5}">
                      <a16:colId xmlns:a16="http://schemas.microsoft.com/office/drawing/2014/main" val="2233058714"/>
                    </a:ext>
                  </a:extLst>
                </a:gridCol>
                <a:gridCol w="822960">
                  <a:extLst>
                    <a:ext uri="{9D8B030D-6E8A-4147-A177-3AD203B41FA5}">
                      <a16:colId xmlns:a16="http://schemas.microsoft.com/office/drawing/2014/main" val="4185630400"/>
                    </a:ext>
                  </a:extLst>
                </a:gridCol>
                <a:gridCol w="822960">
                  <a:extLst>
                    <a:ext uri="{9D8B030D-6E8A-4147-A177-3AD203B41FA5}">
                      <a16:colId xmlns:a16="http://schemas.microsoft.com/office/drawing/2014/main" val="397998291"/>
                    </a:ext>
                  </a:extLst>
                </a:gridCol>
                <a:gridCol w="822960">
                  <a:extLst>
                    <a:ext uri="{9D8B030D-6E8A-4147-A177-3AD203B41FA5}">
                      <a16:colId xmlns:a16="http://schemas.microsoft.com/office/drawing/2014/main" val="3341932510"/>
                    </a:ext>
                  </a:extLst>
                </a:gridCol>
                <a:gridCol w="822960">
                  <a:extLst>
                    <a:ext uri="{9D8B030D-6E8A-4147-A177-3AD203B41FA5}">
                      <a16:colId xmlns:a16="http://schemas.microsoft.com/office/drawing/2014/main" val="2518929350"/>
                    </a:ext>
                  </a:extLst>
                </a:gridCol>
                <a:gridCol w="822960">
                  <a:extLst>
                    <a:ext uri="{9D8B030D-6E8A-4147-A177-3AD203B41FA5}">
                      <a16:colId xmlns:a16="http://schemas.microsoft.com/office/drawing/2014/main" val="929856842"/>
                    </a:ext>
                  </a:extLst>
                </a:gridCol>
                <a:gridCol w="822960">
                  <a:extLst>
                    <a:ext uri="{9D8B030D-6E8A-4147-A177-3AD203B41FA5}">
                      <a16:colId xmlns:a16="http://schemas.microsoft.com/office/drawing/2014/main" val="3275368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555428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#picoftheday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532.17391304348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7.3913043478261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5.4782608695652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545.04347826087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5419.5217391304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4393.2173913043</a:t>
                      </a:r>
                    </a:p>
                  </a:txBody>
                  <a:tcPr/>
                </a:tc>
                <a:extLst>
                  <a:ext uri="{0D108BD9-81ED-4DB2-BD59-A6C34878D82A}">
                    <a16:rowId xmlns:a16="http://schemas.microsoft.com/office/drawing/2014/main" val="710319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536.93333333333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5358.7333333333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4356.4</a:t>
                      </a:r>
                    </a:p>
                  </a:txBody>
                  <a:tcPr/>
                </a:tc>
                <a:extLst>
                  <a:ext uri="{0D108BD9-81ED-4DB2-BD59-A6C34878D82A}">
                    <a16:rowId xmlns:a16="http://schemas.microsoft.com/office/drawing/2014/main" val="657812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4535.15</a:t>
                      </a:r>
                    </a:p>
                  </a:txBody>
                  <a:tcPr/>
                </a:tc>
                <a:extLst>
                  <a:ext uri="{0D108BD9-81ED-4DB2-BD59-A6C34878D82A}">
                    <a16:rowId xmlns:a16="http://schemas.microsoft.com/office/drawing/2014/main" val="1672059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5392.4615384615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4309.0769230769</a:t>
                      </a:r>
                    </a:p>
                  </a:txBody>
                  <a:tcPr/>
                </a:tc>
                <a:extLst>
                  <a:ext uri="{0D108BD9-81ED-4DB2-BD59-A6C34878D82A}">
                    <a16:rowId xmlns:a16="http://schemas.microsoft.com/office/drawing/2014/main" val="1383658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5681.8636363636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4580.8636363636</a:t>
                      </a:r>
                    </a:p>
                  </a:txBody>
                  <a:tcPr/>
                </a:tc>
                <a:extLst>
                  <a:ext uri="{0D108BD9-81ED-4DB2-BD59-A6C34878D82A}">
                    <a16:rowId xmlns:a16="http://schemas.microsoft.com/office/drawing/2014/main" val="2990541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#discoverocean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520.27777777778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5299.4444444444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4248.8611111111</a:t>
                      </a:r>
                    </a:p>
                  </a:txBody>
                  <a:tcPr/>
                </a:tc>
                <a:extLst>
                  <a:ext uri="{0D108BD9-81ED-4DB2-BD59-A6C34878D82A}">
                    <a16:rowId xmlns:a16="http://schemas.microsoft.com/office/drawing/2014/main" val="3100950178"/>
                  </a:ext>
                </a:extLst>
              </a:tr>
            </a:tbl>
          </a:graphicData>
        </a:graphic>
      </p:graphicFrame>
      <p:sp>
        <p:nvSpPr>
          <p:cNvPr id="4" name="Text Placeholder 3">
            <a:extLst>
              <a:ext uri="{FF2B5EF4-FFF2-40B4-BE49-F238E27FC236}">
                <a16:creationId xmlns:a16="http://schemas.microsoft.com/office/drawing/2014/main" id="{1855E37B-A1AD-433F-AB84-9BEBB6F4524A}"/>
              </a:ext>
            </a:extLst>
          </p:cNvPr>
          <p:cNvSpPr>
            <a:spLocks noGrp="1"/>
          </p:cNvSpPr>
          <p:nvPr>
            <p:ph type="body" sz="quarter" idx="14"/>
          </p:nvPr>
        </p:nvSpPr>
        <p:spPr/>
        <p:txBody>
          <a:bodyPr/>
          <a:lstStyle/>
          <a:p>
            <a:r>
              <a:rPr lang="en-US"/>
              <a:t>01/01/2018 - 10/31/2018</a:t>
            </a:r>
          </a:p>
        </p:txBody>
      </p:sp>
    </p:spTree>
    <p:extLst>
      <p:ext uri="{BB962C8B-B14F-4D97-AF65-F5344CB8AC3E}">
        <p14:creationId xmlns:p14="http://schemas.microsoft.com/office/powerpoint/2010/main" val="1048717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F29E0-6FC3-4E3A-8A79-73C61DA1C854}"/>
              </a:ext>
            </a:extLst>
          </p:cNvPr>
          <p:cNvSpPr>
            <a:spLocks noGrp="1"/>
          </p:cNvSpPr>
          <p:nvPr>
            <p:ph type="title"/>
          </p:nvPr>
        </p:nvSpPr>
        <p:spPr/>
        <p:txBody>
          <a:bodyPr/>
          <a:lstStyle/>
          <a:p>
            <a:r>
              <a:rPr lang="en-US"/>
              <a:t>Instagram Engagements By Weekday | live_and_let_dive</a:t>
            </a:r>
          </a:p>
        </p:txBody>
      </p:sp>
      <p:graphicFrame>
        <p:nvGraphicFramePr>
          <p:cNvPr id="6" name="Chart Placeholder 5">
            <a:extLst>
              <a:ext uri="{FF2B5EF4-FFF2-40B4-BE49-F238E27FC236}">
                <a16:creationId xmlns:a16="http://schemas.microsoft.com/office/drawing/2014/main" id="{B24198CB-7CAE-455E-9CB3-AFD178D707BF}"/>
              </a:ext>
            </a:extLst>
          </p:cNvPr>
          <p:cNvGraphicFramePr>
            <a:graphicFrameLocks noGrp="1"/>
          </p:cNvGraphicFramePr>
          <p:nvPr>
            <p:ph type="chart" sz="quarter" idx="13"/>
            <p:extLst>
              <p:ext uri="{D42A27DB-BD31-4B8C-83A1-F6EECF244321}">
                <p14:modId xmlns:p14="http://schemas.microsoft.com/office/powerpoint/2010/main" val="2467146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CC52D9-2881-4267-BD6D-30A8EA12A471}"/>
              </a:ext>
            </a:extLst>
          </p:cNvPr>
          <p:cNvSpPr>
            <a:spLocks noGrp="1"/>
          </p:cNvSpPr>
          <p:nvPr>
            <p:ph type="body" sz="quarter" idx="14"/>
          </p:nvPr>
        </p:nvSpPr>
        <p:spPr/>
        <p:txBody>
          <a:bodyPr/>
          <a:lstStyle/>
          <a:p>
            <a:r>
              <a:rPr lang="en-US"/>
              <a:t>01/01/2018 - 10/31/2018</a:t>
            </a:r>
          </a:p>
        </p:txBody>
      </p:sp>
      <p:sp>
        <p:nvSpPr>
          <p:cNvPr id="5" name="Footer Placeholder 4">
            <a:extLst>
              <a:ext uri="{FF2B5EF4-FFF2-40B4-BE49-F238E27FC236}">
                <a16:creationId xmlns:a16="http://schemas.microsoft.com/office/drawing/2014/main" id="{0322A11E-1422-491A-AB83-318D07B479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2838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5A4C1-F4C2-45E9-BDF2-9DCBCAA506B3}"/>
              </a:ext>
            </a:extLst>
          </p:cNvPr>
          <p:cNvSpPr>
            <a:spLocks noGrp="1"/>
          </p:cNvSpPr>
          <p:nvPr>
            <p:ph type="title"/>
          </p:nvPr>
        </p:nvSpPr>
        <p:spPr/>
        <p:txBody>
          <a:bodyPr/>
          <a:lstStyle/>
          <a:p>
            <a:r>
              <a:rPr lang="en-US"/>
              <a:t>Instagram Posts Table | live_and_let_dive - 1 of 12</a:t>
            </a:r>
          </a:p>
        </p:txBody>
      </p:sp>
      <p:graphicFrame>
        <p:nvGraphicFramePr>
          <p:cNvPr id="5" name="Table Placeholder 4">
            <a:extLst>
              <a:ext uri="{FF2B5EF4-FFF2-40B4-BE49-F238E27FC236}">
                <a16:creationId xmlns:a16="http://schemas.microsoft.com/office/drawing/2014/main" id="{02FB0DDE-46AA-4668-8B92-ADCB3E102F4E}"/>
              </a:ext>
            </a:extLst>
          </p:cNvPr>
          <p:cNvGraphicFramePr>
            <a:graphicFrameLocks noGrp="1"/>
          </p:cNvGraphicFramePr>
          <p:nvPr>
            <p:ph type="tbl" sz="quarter" idx="13"/>
            <p:extLst>
              <p:ext uri="{D42A27DB-BD31-4B8C-83A1-F6EECF244321}">
                <p14:modId xmlns:p14="http://schemas.microsoft.com/office/powerpoint/2010/main" val="2074749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54778072"/>
                    </a:ext>
                  </a:extLst>
                </a:gridCol>
                <a:gridCol w="658368">
                  <a:extLst>
                    <a:ext uri="{9D8B030D-6E8A-4147-A177-3AD203B41FA5}">
                      <a16:colId xmlns:a16="http://schemas.microsoft.com/office/drawing/2014/main" val="3112402082"/>
                    </a:ext>
                  </a:extLst>
                </a:gridCol>
                <a:gridCol w="658368">
                  <a:extLst>
                    <a:ext uri="{9D8B030D-6E8A-4147-A177-3AD203B41FA5}">
                      <a16:colId xmlns:a16="http://schemas.microsoft.com/office/drawing/2014/main" val="2901084672"/>
                    </a:ext>
                  </a:extLst>
                </a:gridCol>
                <a:gridCol w="658368">
                  <a:extLst>
                    <a:ext uri="{9D8B030D-6E8A-4147-A177-3AD203B41FA5}">
                      <a16:colId xmlns:a16="http://schemas.microsoft.com/office/drawing/2014/main" val="2157202867"/>
                    </a:ext>
                  </a:extLst>
                </a:gridCol>
                <a:gridCol w="658368">
                  <a:extLst>
                    <a:ext uri="{9D8B030D-6E8A-4147-A177-3AD203B41FA5}">
                      <a16:colId xmlns:a16="http://schemas.microsoft.com/office/drawing/2014/main" val="939372577"/>
                    </a:ext>
                  </a:extLst>
                </a:gridCol>
                <a:gridCol w="658368">
                  <a:extLst>
                    <a:ext uri="{9D8B030D-6E8A-4147-A177-3AD203B41FA5}">
                      <a16:colId xmlns:a16="http://schemas.microsoft.com/office/drawing/2014/main" val="653745135"/>
                    </a:ext>
                  </a:extLst>
                </a:gridCol>
                <a:gridCol w="658368">
                  <a:extLst>
                    <a:ext uri="{9D8B030D-6E8A-4147-A177-3AD203B41FA5}">
                      <a16:colId xmlns:a16="http://schemas.microsoft.com/office/drawing/2014/main" val="4057252678"/>
                    </a:ext>
                  </a:extLst>
                </a:gridCol>
                <a:gridCol w="658368">
                  <a:extLst>
                    <a:ext uri="{9D8B030D-6E8A-4147-A177-3AD203B41FA5}">
                      <a16:colId xmlns:a16="http://schemas.microsoft.com/office/drawing/2014/main" val="1871544427"/>
                    </a:ext>
                  </a:extLst>
                </a:gridCol>
                <a:gridCol w="658368">
                  <a:extLst>
                    <a:ext uri="{9D8B030D-6E8A-4147-A177-3AD203B41FA5}">
                      <a16:colId xmlns:a16="http://schemas.microsoft.com/office/drawing/2014/main" val="626244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17103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- 2018-10-27 14:45:51 </a:t>
                      </a:r>
                      <a:r>
                        <a:rPr kumimoji="0" lang="en-US" sz="1000" b="0" i="0" u="none" strike="noStrike" kern="1200" cap="none" spc="0" normalizeH="0" baseline="0" noProof="0">
                          <a:ln>
                            <a:noFill/>
                          </a:ln>
                          <a:solidFill>
                            <a:prstClr val="black"/>
                          </a:solidFill>
                          <a:effectLst/>
                          <a:uLnTx/>
                          <a:uFillTx/>
                          <a:latin typeface="+mn-lt"/>
                          <a:ea typeface="+mn-ea"/>
                          <a:cs typeface="+mn-cs"/>
                        </a:rPr>
                        <a:t>
 Throwback Saturday 🤪 getting in the mood for the next adventure 🤙 #dolphins #gopro #goprooftheday #scuba #scubadiving #underwater #newzealand #kaikoura #liveandletdive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a:t>
                      </a:r>
                    </a:p>
                  </a:txBody>
                  <a:tcPr/>
                </a:tc>
                <a:extLst>
                  <a:ext uri="{0D108BD9-81ED-4DB2-BD59-A6C34878D82A}">
                    <a16:rowId xmlns:a16="http://schemas.microsoft.com/office/drawing/2014/main" val="1889116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- 2018-10-25 20:17:13 </a:t>
                      </a:r>
                      <a:r>
                        <a:rPr kumimoji="0" lang="en-US" sz="1000" b="0" i="0" u="none" strike="noStrike" kern="1200" cap="none" spc="0" normalizeH="0" baseline="0" noProof="0">
                          <a:ln>
                            <a:noFill/>
                          </a:ln>
                          <a:solidFill>
                            <a:prstClr val="black"/>
                          </a:solidFill>
                          <a:effectLst/>
                          <a:uLnTx/>
                          <a:uFillTx/>
                          <a:latin typeface="+mn-lt"/>
                          <a:ea typeface="+mn-ea"/>
                          <a:cs typeface="+mn-cs"/>
                        </a:rPr>
                        <a:t>
 Inside of the Thistlegorm 🙃🙂 #thistlegorm #scuba #scubadiving #padi #redsea #egypt #natgeo #ikelite #uwphoto #uwphotography #natgeoyourshot #natgeowild #tauchen #buceo #plongee #photooftheday #teamcanon #teamtokina #wreckdiving #IYOR2018 #scubadivingmag #angelsofthesea #travelgram #travelblogger #earthcapture #liveandletdive #discoverocean #passionpassport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5233</a:t>
                      </a:r>
                    </a:p>
                  </a:txBody>
                  <a:tcPr/>
                </a:tc>
                <a:extLst>
                  <a:ext uri="{0D108BD9-81ED-4DB2-BD59-A6C34878D82A}">
                    <a16:rowId xmlns:a16="http://schemas.microsoft.com/office/drawing/2014/main" val="1977443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- 2018-10-24 11:53:25 </a:t>
                      </a:r>
                      <a:r>
                        <a:rPr kumimoji="0" lang="en-US" sz="1000" b="0" i="0" u="none" strike="noStrike" kern="1200" cap="none" spc="0" normalizeH="0" baseline="0" noProof="0">
                          <a:ln>
                            <a:noFill/>
                          </a:ln>
                          <a:solidFill>
                            <a:prstClr val="black"/>
                          </a:solidFill>
                          <a:effectLst/>
                          <a:uLnTx/>
                          <a:uFillTx/>
                          <a:latin typeface="+mn-lt"/>
                          <a:ea typeface="+mn-ea"/>
                          <a:cs typeface="+mn-cs"/>
                        </a:rPr>
                        <a:t>
 1 click color correction. Very cool @diveplusofficial 🤙 Happy Whale Wednesday 🐋🤙 #humpbackwhales #whalesunderwater #goprooftheday #gopro #tonga #travel #travelgram #whalewednesday #underwater #discoverocean #whales #buckelwal #humpday #liveandletdive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a:t>
                      </a:r>
                    </a:p>
                  </a:txBody>
                  <a:tcPr/>
                </a:tc>
                <a:extLst>
                  <a:ext uri="{0D108BD9-81ED-4DB2-BD59-A6C34878D82A}">
                    <a16:rowId xmlns:a16="http://schemas.microsoft.com/office/drawing/2014/main" val="3587017822"/>
                  </a:ext>
                </a:extLst>
              </a:tr>
            </a:tbl>
          </a:graphicData>
        </a:graphic>
      </p:graphicFrame>
      <p:sp>
        <p:nvSpPr>
          <p:cNvPr id="4" name="Text Placeholder 3">
            <a:extLst>
              <a:ext uri="{FF2B5EF4-FFF2-40B4-BE49-F238E27FC236}">
                <a16:creationId xmlns:a16="http://schemas.microsoft.com/office/drawing/2014/main" id="{000C0B14-6566-4EF3-81FC-A98271DAC482}"/>
              </a:ext>
            </a:extLst>
          </p:cNvPr>
          <p:cNvSpPr>
            <a:spLocks noGrp="1"/>
          </p:cNvSpPr>
          <p:nvPr>
            <p:ph type="body" sz="quarter" idx="14"/>
          </p:nvPr>
        </p:nvSpPr>
        <p:spPr/>
        <p:txBody>
          <a:bodyPr/>
          <a:lstStyle/>
          <a:p>
            <a:r>
              <a:rPr lang="en-US"/>
              <a:t>01/01/2018 - 10/31/2018</a:t>
            </a:r>
          </a:p>
        </p:txBody>
      </p:sp>
    </p:spTree>
    <p:extLst>
      <p:ext uri="{BB962C8B-B14F-4D97-AF65-F5344CB8AC3E}">
        <p14:creationId xmlns:p14="http://schemas.microsoft.com/office/powerpoint/2010/main" val="664962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46556-7235-4191-A624-6DF0BF455E20}"/>
              </a:ext>
            </a:extLst>
          </p:cNvPr>
          <p:cNvSpPr>
            <a:spLocks noGrp="1"/>
          </p:cNvSpPr>
          <p:nvPr>
            <p:ph type="title"/>
          </p:nvPr>
        </p:nvSpPr>
        <p:spPr/>
        <p:txBody>
          <a:bodyPr/>
          <a:lstStyle/>
          <a:p>
            <a:r>
              <a:rPr lang="en-US"/>
              <a:t>Instagram Posts Table | live_and_let_dive - 2 of 12</a:t>
            </a:r>
          </a:p>
        </p:txBody>
      </p:sp>
      <p:graphicFrame>
        <p:nvGraphicFramePr>
          <p:cNvPr id="5" name="Table Placeholder 4">
            <a:extLst>
              <a:ext uri="{FF2B5EF4-FFF2-40B4-BE49-F238E27FC236}">
                <a16:creationId xmlns:a16="http://schemas.microsoft.com/office/drawing/2014/main" id="{9AFD2C00-511A-4A5A-8688-367F2D50E565}"/>
              </a:ext>
            </a:extLst>
          </p:cNvPr>
          <p:cNvGraphicFramePr>
            <a:graphicFrameLocks noGrp="1"/>
          </p:cNvGraphicFramePr>
          <p:nvPr>
            <p:ph type="tbl" sz="quarter" idx="13"/>
            <p:extLst>
              <p:ext uri="{D42A27DB-BD31-4B8C-83A1-F6EECF244321}">
                <p14:modId xmlns:p14="http://schemas.microsoft.com/office/powerpoint/2010/main" val="2289397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1167630"/>
                    </a:ext>
                  </a:extLst>
                </a:gridCol>
                <a:gridCol w="658368">
                  <a:extLst>
                    <a:ext uri="{9D8B030D-6E8A-4147-A177-3AD203B41FA5}">
                      <a16:colId xmlns:a16="http://schemas.microsoft.com/office/drawing/2014/main" val="3567872820"/>
                    </a:ext>
                  </a:extLst>
                </a:gridCol>
                <a:gridCol w="658368">
                  <a:extLst>
                    <a:ext uri="{9D8B030D-6E8A-4147-A177-3AD203B41FA5}">
                      <a16:colId xmlns:a16="http://schemas.microsoft.com/office/drawing/2014/main" val="2478049884"/>
                    </a:ext>
                  </a:extLst>
                </a:gridCol>
                <a:gridCol w="658368">
                  <a:extLst>
                    <a:ext uri="{9D8B030D-6E8A-4147-A177-3AD203B41FA5}">
                      <a16:colId xmlns:a16="http://schemas.microsoft.com/office/drawing/2014/main" val="1910807097"/>
                    </a:ext>
                  </a:extLst>
                </a:gridCol>
                <a:gridCol w="658368">
                  <a:extLst>
                    <a:ext uri="{9D8B030D-6E8A-4147-A177-3AD203B41FA5}">
                      <a16:colId xmlns:a16="http://schemas.microsoft.com/office/drawing/2014/main" val="2235826265"/>
                    </a:ext>
                  </a:extLst>
                </a:gridCol>
                <a:gridCol w="658368">
                  <a:extLst>
                    <a:ext uri="{9D8B030D-6E8A-4147-A177-3AD203B41FA5}">
                      <a16:colId xmlns:a16="http://schemas.microsoft.com/office/drawing/2014/main" val="3730933069"/>
                    </a:ext>
                  </a:extLst>
                </a:gridCol>
                <a:gridCol w="658368">
                  <a:extLst>
                    <a:ext uri="{9D8B030D-6E8A-4147-A177-3AD203B41FA5}">
                      <a16:colId xmlns:a16="http://schemas.microsoft.com/office/drawing/2014/main" val="3572892073"/>
                    </a:ext>
                  </a:extLst>
                </a:gridCol>
                <a:gridCol w="658368">
                  <a:extLst>
                    <a:ext uri="{9D8B030D-6E8A-4147-A177-3AD203B41FA5}">
                      <a16:colId xmlns:a16="http://schemas.microsoft.com/office/drawing/2014/main" val="1701042153"/>
                    </a:ext>
                  </a:extLst>
                </a:gridCol>
                <a:gridCol w="658368">
                  <a:extLst>
                    <a:ext uri="{9D8B030D-6E8A-4147-A177-3AD203B41FA5}">
                      <a16:colId xmlns:a16="http://schemas.microsoft.com/office/drawing/2014/main" val="3036305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62204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- 2018-10-24 11:24:08 </a:t>
                      </a:r>
                      <a:r>
                        <a:rPr kumimoji="0" lang="en-US" sz="1000" b="0" i="0" u="none" strike="noStrike" kern="1200" cap="none" spc="0" normalizeH="0" baseline="0" noProof="0">
                          <a:ln>
                            <a:noFill/>
                          </a:ln>
                          <a:solidFill>
                            <a:prstClr val="black"/>
                          </a:solidFill>
                          <a:effectLst/>
                          <a:uLnTx/>
                          <a:uFillTx/>
                          <a:latin typeface="+mn-lt"/>
                          <a:ea typeface="+mn-ea"/>
                          <a:cs typeface="+mn-cs"/>
                        </a:rPr>
                        <a:t>
 Happy Whale Wednesday 🐋🤙 #humpbackwhales #whalesunderwater #goprooftheday #gopro #tonga #travel #travelgram #whalewednesday #underwater #discoverocean #whales #buckelwal #humpday #liveandletdive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2619</a:t>
                      </a:r>
                    </a:p>
                  </a:txBody>
                  <a:tcPr/>
                </a:tc>
                <a:extLst>
                  <a:ext uri="{0D108BD9-81ED-4DB2-BD59-A6C34878D82A}">
                    <a16:rowId xmlns:a16="http://schemas.microsoft.com/office/drawing/2014/main" val="880965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- 2018-10-22 18:35:46 </a:t>
                      </a:r>
                      <a:r>
                        <a:rPr kumimoji="0" lang="en-US" sz="1000" b="0" i="0" u="none" strike="noStrike" kern="1200" cap="none" spc="0" normalizeH="0" baseline="0" noProof="0">
                          <a:ln>
                            <a:noFill/>
                          </a:ln>
                          <a:solidFill>
                            <a:prstClr val="black"/>
                          </a:solidFill>
                          <a:effectLst/>
                          <a:uLnTx/>
                          <a:uFillTx/>
                          <a:latin typeface="+mn-lt"/>
                          <a:ea typeface="+mn-ea"/>
                          <a:cs typeface="+mn-cs"/>
                        </a:rPr>
                        <a:t>
 👻 #moon #tamron #tamron150600g2 #tamron150600mm #canon70d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3455</a:t>
                      </a:r>
                    </a:p>
                  </a:txBody>
                  <a:tcPr/>
                </a:tc>
                <a:extLst>
                  <a:ext uri="{0D108BD9-81ED-4DB2-BD59-A6C34878D82A}">
                    <a16:rowId xmlns:a16="http://schemas.microsoft.com/office/drawing/2014/main" val="372903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- 2018-10-21 10:48:14 </a:t>
                      </a:r>
                      <a:r>
                        <a:rPr kumimoji="0" lang="en-US" sz="1000" b="0" i="0" u="none" strike="noStrike" kern="1200" cap="none" spc="0" normalizeH="0" baseline="0" noProof="0">
                          <a:ln>
                            <a:noFill/>
                          </a:ln>
                          <a:solidFill>
                            <a:prstClr val="black"/>
                          </a:solidFill>
                          <a:effectLst/>
                          <a:uLnTx/>
                          <a:uFillTx/>
                          <a:latin typeface="+mn-lt"/>
                          <a:ea typeface="+mn-ea"/>
                          <a:cs typeface="+mn-cs"/>
                        </a:rPr>
                        <a:t>
 #Squadgoals 🤙🌊🐬 #dolphins #scuba #scubadiving #padi #newzealand #gopro #natgeo #goprooftheday #uwphoto #uwphotography #natgeoyourshot #natgeowild #tauchen #buceo #plongee #photooftheday #igershamburg #teamcanon #teamtokina #thebarefootwalker #IYOR2018 #scubadivingmag #woow_challenge #travelgram #travelblogger #earthcapture #liveandletdive @paditv @discoverocean @gopro @goproanz @bbcearth #dolphin #friday @goprode @goprouk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a:t>
                      </a:r>
                    </a:p>
                  </a:txBody>
                  <a:tcPr/>
                </a:tc>
                <a:extLst>
                  <a:ext uri="{0D108BD9-81ED-4DB2-BD59-A6C34878D82A}">
                    <a16:rowId xmlns:a16="http://schemas.microsoft.com/office/drawing/2014/main" val="294012098"/>
                  </a:ext>
                </a:extLst>
              </a:tr>
            </a:tbl>
          </a:graphicData>
        </a:graphic>
      </p:graphicFrame>
      <p:sp>
        <p:nvSpPr>
          <p:cNvPr id="4" name="Text Placeholder 3">
            <a:extLst>
              <a:ext uri="{FF2B5EF4-FFF2-40B4-BE49-F238E27FC236}">
                <a16:creationId xmlns:a16="http://schemas.microsoft.com/office/drawing/2014/main" id="{E5AC6D6A-D681-4A91-8FD9-165D97B083F6}"/>
              </a:ext>
            </a:extLst>
          </p:cNvPr>
          <p:cNvSpPr>
            <a:spLocks noGrp="1"/>
          </p:cNvSpPr>
          <p:nvPr>
            <p:ph type="body" sz="quarter" idx="14"/>
          </p:nvPr>
        </p:nvSpPr>
        <p:spPr/>
        <p:txBody>
          <a:bodyPr/>
          <a:lstStyle/>
          <a:p>
            <a:r>
              <a:rPr lang="en-US"/>
              <a:t>01/01/2018 - 10/31/2018</a:t>
            </a:r>
          </a:p>
        </p:txBody>
      </p:sp>
    </p:spTree>
    <p:extLst>
      <p:ext uri="{BB962C8B-B14F-4D97-AF65-F5344CB8AC3E}">
        <p14:creationId xmlns:p14="http://schemas.microsoft.com/office/powerpoint/2010/main" val="2505063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DC69B-DCCB-4D04-A67D-515155580A82}"/>
              </a:ext>
            </a:extLst>
          </p:cNvPr>
          <p:cNvSpPr>
            <a:spLocks noGrp="1"/>
          </p:cNvSpPr>
          <p:nvPr>
            <p:ph type="title"/>
          </p:nvPr>
        </p:nvSpPr>
        <p:spPr/>
        <p:txBody>
          <a:bodyPr/>
          <a:lstStyle/>
          <a:p>
            <a:r>
              <a:rPr lang="en-US"/>
              <a:t>Instagram Posts Table | live_and_let_dive - 3 of 12</a:t>
            </a:r>
          </a:p>
        </p:txBody>
      </p:sp>
      <p:graphicFrame>
        <p:nvGraphicFramePr>
          <p:cNvPr id="5" name="Table Placeholder 4">
            <a:extLst>
              <a:ext uri="{FF2B5EF4-FFF2-40B4-BE49-F238E27FC236}">
                <a16:creationId xmlns:a16="http://schemas.microsoft.com/office/drawing/2014/main" id="{60609067-3646-431D-84C9-22A977A57853}"/>
              </a:ext>
            </a:extLst>
          </p:cNvPr>
          <p:cNvGraphicFramePr>
            <a:graphicFrameLocks noGrp="1"/>
          </p:cNvGraphicFramePr>
          <p:nvPr>
            <p:ph type="tbl" sz="quarter" idx="13"/>
            <p:extLst>
              <p:ext uri="{D42A27DB-BD31-4B8C-83A1-F6EECF244321}">
                <p14:modId xmlns:p14="http://schemas.microsoft.com/office/powerpoint/2010/main" val="3325744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08817011"/>
                    </a:ext>
                  </a:extLst>
                </a:gridCol>
                <a:gridCol w="658368">
                  <a:extLst>
                    <a:ext uri="{9D8B030D-6E8A-4147-A177-3AD203B41FA5}">
                      <a16:colId xmlns:a16="http://schemas.microsoft.com/office/drawing/2014/main" val="3083534500"/>
                    </a:ext>
                  </a:extLst>
                </a:gridCol>
                <a:gridCol w="658368">
                  <a:extLst>
                    <a:ext uri="{9D8B030D-6E8A-4147-A177-3AD203B41FA5}">
                      <a16:colId xmlns:a16="http://schemas.microsoft.com/office/drawing/2014/main" val="2274688034"/>
                    </a:ext>
                  </a:extLst>
                </a:gridCol>
                <a:gridCol w="658368">
                  <a:extLst>
                    <a:ext uri="{9D8B030D-6E8A-4147-A177-3AD203B41FA5}">
                      <a16:colId xmlns:a16="http://schemas.microsoft.com/office/drawing/2014/main" val="1400295393"/>
                    </a:ext>
                  </a:extLst>
                </a:gridCol>
                <a:gridCol w="658368">
                  <a:extLst>
                    <a:ext uri="{9D8B030D-6E8A-4147-A177-3AD203B41FA5}">
                      <a16:colId xmlns:a16="http://schemas.microsoft.com/office/drawing/2014/main" val="347005056"/>
                    </a:ext>
                  </a:extLst>
                </a:gridCol>
                <a:gridCol w="658368">
                  <a:extLst>
                    <a:ext uri="{9D8B030D-6E8A-4147-A177-3AD203B41FA5}">
                      <a16:colId xmlns:a16="http://schemas.microsoft.com/office/drawing/2014/main" val="4067227710"/>
                    </a:ext>
                  </a:extLst>
                </a:gridCol>
                <a:gridCol w="658368">
                  <a:extLst>
                    <a:ext uri="{9D8B030D-6E8A-4147-A177-3AD203B41FA5}">
                      <a16:colId xmlns:a16="http://schemas.microsoft.com/office/drawing/2014/main" val="681255470"/>
                    </a:ext>
                  </a:extLst>
                </a:gridCol>
                <a:gridCol w="658368">
                  <a:extLst>
                    <a:ext uri="{9D8B030D-6E8A-4147-A177-3AD203B41FA5}">
                      <a16:colId xmlns:a16="http://schemas.microsoft.com/office/drawing/2014/main" val="1523012563"/>
                    </a:ext>
                  </a:extLst>
                </a:gridCol>
                <a:gridCol w="658368">
                  <a:extLst>
                    <a:ext uri="{9D8B030D-6E8A-4147-A177-3AD203B41FA5}">
                      <a16:colId xmlns:a16="http://schemas.microsoft.com/office/drawing/2014/main" val="3534659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0014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- 2018-10-19 20:36:24 </a:t>
                      </a:r>
                      <a:r>
                        <a:rPr kumimoji="0" lang="en-US" sz="1000" b="0" i="0" u="none" strike="noStrike" kern="1200" cap="none" spc="0" normalizeH="0" baseline="0" noProof="0">
                          <a:ln>
                            <a:noFill/>
                          </a:ln>
                          <a:solidFill>
                            <a:prstClr val="black"/>
                          </a:solidFill>
                          <a:effectLst/>
                          <a:uLnTx/>
                          <a:uFillTx/>
                          <a:latin typeface="+mn-lt"/>
                          <a:ea typeface="+mn-ea"/>
                          <a:cs typeface="+mn-cs"/>
                        </a:rPr>
                        <a:t>
 Playing around with my new Tamron 150-600mm G2 👻🤙 #tamron150600mm #moon #nightsky #tamron #canon #teamtamron #canon70d #teamcanon #mond @tamronusa @tamron_deutschland @canondeutschland @canonusa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a:t>
                      </a:r>
                    </a:p>
                  </a:txBody>
                  <a:tcPr/>
                </a:tc>
                <a:extLst>
                  <a:ext uri="{0D108BD9-81ED-4DB2-BD59-A6C34878D82A}">
                    <a16:rowId xmlns:a16="http://schemas.microsoft.com/office/drawing/2014/main" val="334074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- 2018-10-19 06:58:12 </a:t>
                      </a:r>
                      <a:r>
                        <a:rPr kumimoji="0" lang="en-US" sz="1000" b="0" i="0" u="none" strike="noStrike" kern="1200" cap="none" spc="0" normalizeH="0" baseline="0" noProof="0">
                          <a:ln>
                            <a:noFill/>
                          </a:ln>
                          <a:solidFill>
                            <a:prstClr val="black"/>
                          </a:solidFill>
                          <a:effectLst/>
                          <a:uLnTx/>
                          <a:uFillTx/>
                          <a:latin typeface="+mn-lt"/>
                          <a:ea typeface="+mn-ea"/>
                          <a:cs typeface="+mn-cs"/>
                        </a:rPr>
                        <a:t>
 Smile 😀 #scuba #scubadiving #padi #paditv #cardinalfish #instadive #reef #tauchen #buceo #plongee #uwphoto #uwphotography #underwater #underwaterpics #underwaterphotography #travelblogger #spon_reise #vitaminsea #natgeoyourshot #natgeo #ikelite #teamcanon #egypt #redsea #liveandletdive #scubaquality #scubadiving_daily @scubaquality @underwater_world_ @underwaterstuffs #tgif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4010</a:t>
                      </a:r>
                    </a:p>
                  </a:txBody>
                  <a:tcPr/>
                </a:tc>
                <a:extLst>
                  <a:ext uri="{0D108BD9-81ED-4DB2-BD59-A6C34878D82A}">
                    <a16:rowId xmlns:a16="http://schemas.microsoft.com/office/drawing/2014/main" val="1445963849"/>
                  </a:ext>
                </a:extLst>
              </a:tr>
            </a:tbl>
          </a:graphicData>
        </a:graphic>
      </p:graphicFrame>
      <p:sp>
        <p:nvSpPr>
          <p:cNvPr id="4" name="Text Placeholder 3">
            <a:extLst>
              <a:ext uri="{FF2B5EF4-FFF2-40B4-BE49-F238E27FC236}">
                <a16:creationId xmlns:a16="http://schemas.microsoft.com/office/drawing/2014/main" id="{DDA7CBE3-1FA2-4B7B-A509-E8299E1E9E1A}"/>
              </a:ext>
            </a:extLst>
          </p:cNvPr>
          <p:cNvSpPr>
            <a:spLocks noGrp="1"/>
          </p:cNvSpPr>
          <p:nvPr>
            <p:ph type="body" sz="quarter" idx="14"/>
          </p:nvPr>
        </p:nvSpPr>
        <p:spPr/>
        <p:txBody>
          <a:bodyPr/>
          <a:lstStyle/>
          <a:p>
            <a:r>
              <a:rPr lang="en-US"/>
              <a:t>01/01/2018 - 10/31/2018</a:t>
            </a:r>
          </a:p>
        </p:txBody>
      </p:sp>
    </p:spTree>
    <p:extLst>
      <p:ext uri="{BB962C8B-B14F-4D97-AF65-F5344CB8AC3E}">
        <p14:creationId xmlns:p14="http://schemas.microsoft.com/office/powerpoint/2010/main" val="3698794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F7507-24FF-4409-AB7E-B8E1377665CA}"/>
              </a:ext>
            </a:extLst>
          </p:cNvPr>
          <p:cNvSpPr>
            <a:spLocks noGrp="1"/>
          </p:cNvSpPr>
          <p:nvPr>
            <p:ph type="title"/>
          </p:nvPr>
        </p:nvSpPr>
        <p:spPr/>
        <p:txBody>
          <a:bodyPr/>
          <a:lstStyle/>
          <a:p>
            <a:r>
              <a:rPr lang="en-US"/>
              <a:t>Instagram Posts Table | live_and_let_dive - 4 of 12</a:t>
            </a:r>
          </a:p>
        </p:txBody>
      </p:sp>
      <p:graphicFrame>
        <p:nvGraphicFramePr>
          <p:cNvPr id="5" name="Table Placeholder 4">
            <a:extLst>
              <a:ext uri="{FF2B5EF4-FFF2-40B4-BE49-F238E27FC236}">
                <a16:creationId xmlns:a16="http://schemas.microsoft.com/office/drawing/2014/main" id="{C3470F9F-34F0-43E5-A5C6-B8F17137DC79}"/>
              </a:ext>
            </a:extLst>
          </p:cNvPr>
          <p:cNvGraphicFramePr>
            <a:graphicFrameLocks noGrp="1"/>
          </p:cNvGraphicFramePr>
          <p:nvPr>
            <p:ph type="tbl" sz="quarter" idx="13"/>
            <p:extLst>
              <p:ext uri="{D42A27DB-BD31-4B8C-83A1-F6EECF244321}">
                <p14:modId xmlns:p14="http://schemas.microsoft.com/office/powerpoint/2010/main" val="821106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63920692"/>
                    </a:ext>
                  </a:extLst>
                </a:gridCol>
                <a:gridCol w="658368">
                  <a:extLst>
                    <a:ext uri="{9D8B030D-6E8A-4147-A177-3AD203B41FA5}">
                      <a16:colId xmlns:a16="http://schemas.microsoft.com/office/drawing/2014/main" val="1635781447"/>
                    </a:ext>
                  </a:extLst>
                </a:gridCol>
                <a:gridCol w="658368">
                  <a:extLst>
                    <a:ext uri="{9D8B030D-6E8A-4147-A177-3AD203B41FA5}">
                      <a16:colId xmlns:a16="http://schemas.microsoft.com/office/drawing/2014/main" val="904844899"/>
                    </a:ext>
                  </a:extLst>
                </a:gridCol>
                <a:gridCol w="658368">
                  <a:extLst>
                    <a:ext uri="{9D8B030D-6E8A-4147-A177-3AD203B41FA5}">
                      <a16:colId xmlns:a16="http://schemas.microsoft.com/office/drawing/2014/main" val="1153251247"/>
                    </a:ext>
                  </a:extLst>
                </a:gridCol>
                <a:gridCol w="658368">
                  <a:extLst>
                    <a:ext uri="{9D8B030D-6E8A-4147-A177-3AD203B41FA5}">
                      <a16:colId xmlns:a16="http://schemas.microsoft.com/office/drawing/2014/main" val="1077034607"/>
                    </a:ext>
                  </a:extLst>
                </a:gridCol>
                <a:gridCol w="658368">
                  <a:extLst>
                    <a:ext uri="{9D8B030D-6E8A-4147-A177-3AD203B41FA5}">
                      <a16:colId xmlns:a16="http://schemas.microsoft.com/office/drawing/2014/main" val="1580190116"/>
                    </a:ext>
                  </a:extLst>
                </a:gridCol>
                <a:gridCol w="658368">
                  <a:extLst>
                    <a:ext uri="{9D8B030D-6E8A-4147-A177-3AD203B41FA5}">
                      <a16:colId xmlns:a16="http://schemas.microsoft.com/office/drawing/2014/main" val="9537799"/>
                    </a:ext>
                  </a:extLst>
                </a:gridCol>
                <a:gridCol w="658368">
                  <a:extLst>
                    <a:ext uri="{9D8B030D-6E8A-4147-A177-3AD203B41FA5}">
                      <a16:colId xmlns:a16="http://schemas.microsoft.com/office/drawing/2014/main" val="2168472721"/>
                    </a:ext>
                  </a:extLst>
                </a:gridCol>
                <a:gridCol w="658368">
                  <a:extLst>
                    <a:ext uri="{9D8B030D-6E8A-4147-A177-3AD203B41FA5}">
                      <a16:colId xmlns:a16="http://schemas.microsoft.com/office/drawing/2014/main" val="2237705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70459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- 2018-10-16 14:59:52 </a:t>
                      </a:r>
                      <a:r>
                        <a:rPr kumimoji="0" lang="en-US" sz="1000" b="0" i="0" u="none" strike="noStrike" kern="1200" cap="none" spc="0" normalizeH="0" baseline="0" noProof="0">
                          <a:ln>
                            <a:noFill/>
                          </a:ln>
                          <a:solidFill>
                            <a:prstClr val="black"/>
                          </a:solidFill>
                          <a:effectLst/>
                          <a:uLnTx/>
                          <a:uFillTx/>
                          <a:latin typeface="+mn-lt"/>
                          <a:ea typeface="+mn-ea"/>
                          <a:cs typeface="+mn-cs"/>
                        </a:rPr>
                        <a:t>
 Happy #TurtleTuesday #🐢 🤙🌊🤗 #scuba #scubadiving #padi #redsea #turtle #honu #natgeo #ikelite #uwphoto #uwphotography #natgeoyourshot #natgeowild #tauchen #buceo #plongee #photooftheday #scubadiving_daily #teamcanon #teamtokina #thebarefootwalker #scubadivingmag #travelgram #travelblogger #earthcapture #liveandletdive #discoverocean #passionpassport #scubaquality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extLst>
                  <a:ext uri="{0D108BD9-81ED-4DB2-BD59-A6C34878D82A}">
                    <a16:rowId xmlns:a16="http://schemas.microsoft.com/office/drawing/2014/main" val="4048077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- 2018-10-12 11:54:37 </a:t>
                      </a:r>
                      <a:r>
                        <a:rPr kumimoji="0" lang="en-US" sz="1000" b="0" i="0" u="none" strike="noStrike" kern="1200" cap="none" spc="0" normalizeH="0" baseline="0" noProof="0">
                          <a:ln>
                            <a:noFill/>
                          </a:ln>
                          <a:solidFill>
                            <a:prstClr val="black"/>
                          </a:solidFill>
                          <a:effectLst/>
                          <a:uLnTx/>
                          <a:uFillTx/>
                          <a:latin typeface="+mn-lt"/>
                          <a:ea typeface="+mn-ea"/>
                          <a:cs typeface="+mn-cs"/>
                        </a:rPr>
                        <a:t>
 One more time at Shark and Yolanda 🤗 #gopro #goprooftheday #scuba #scubadiving #padi #paditv #anthias #pseudanthias #instadive #reef #tauchen #buceo #plongee #uwphoto #uwphotography #underwater #underwaterpics #underwaterphotography #travelblogger #spon_reise #vitaminsea #natgeoyourshot #natgeo #ikelite #teamcanon #egypt #redsea #liveandletdive #scubaquality #scubadiving_daily @scubaquality @underwater_world_ @underwaterstuffs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43263</a:t>
                      </a:r>
                    </a:p>
                  </a:txBody>
                  <a:tcPr/>
                </a:tc>
                <a:extLst>
                  <a:ext uri="{0D108BD9-81ED-4DB2-BD59-A6C34878D82A}">
                    <a16:rowId xmlns:a16="http://schemas.microsoft.com/office/drawing/2014/main" val="133172393"/>
                  </a:ext>
                </a:extLst>
              </a:tr>
            </a:tbl>
          </a:graphicData>
        </a:graphic>
      </p:graphicFrame>
      <p:sp>
        <p:nvSpPr>
          <p:cNvPr id="4" name="Text Placeholder 3">
            <a:extLst>
              <a:ext uri="{FF2B5EF4-FFF2-40B4-BE49-F238E27FC236}">
                <a16:creationId xmlns:a16="http://schemas.microsoft.com/office/drawing/2014/main" id="{EFE571BE-E8FF-48BF-B591-8512F55B6500}"/>
              </a:ext>
            </a:extLst>
          </p:cNvPr>
          <p:cNvSpPr>
            <a:spLocks noGrp="1"/>
          </p:cNvSpPr>
          <p:nvPr>
            <p:ph type="body" sz="quarter" idx="14"/>
          </p:nvPr>
        </p:nvSpPr>
        <p:spPr/>
        <p:txBody>
          <a:bodyPr/>
          <a:lstStyle/>
          <a:p>
            <a:r>
              <a:rPr lang="en-US"/>
              <a:t>01/01/2018 - 10/31/2018</a:t>
            </a:r>
          </a:p>
        </p:txBody>
      </p:sp>
    </p:spTree>
    <p:extLst>
      <p:ext uri="{BB962C8B-B14F-4D97-AF65-F5344CB8AC3E}">
        <p14:creationId xmlns:p14="http://schemas.microsoft.com/office/powerpoint/2010/main" val="2134949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84BC7-CD4A-4029-A2BB-B79AC2CEDBD5}"/>
              </a:ext>
            </a:extLst>
          </p:cNvPr>
          <p:cNvSpPr>
            <a:spLocks noGrp="1"/>
          </p:cNvSpPr>
          <p:nvPr>
            <p:ph type="title"/>
          </p:nvPr>
        </p:nvSpPr>
        <p:spPr/>
        <p:txBody>
          <a:bodyPr/>
          <a:lstStyle/>
          <a:p>
            <a:r>
              <a:rPr lang="en-US"/>
              <a:t>Instagram Posts Table | live_and_let_dive - 5 of 12</a:t>
            </a:r>
          </a:p>
        </p:txBody>
      </p:sp>
      <p:graphicFrame>
        <p:nvGraphicFramePr>
          <p:cNvPr id="5" name="Table Placeholder 4">
            <a:extLst>
              <a:ext uri="{FF2B5EF4-FFF2-40B4-BE49-F238E27FC236}">
                <a16:creationId xmlns:a16="http://schemas.microsoft.com/office/drawing/2014/main" id="{615BE57E-13BA-46DC-AD23-161419D17884}"/>
              </a:ext>
            </a:extLst>
          </p:cNvPr>
          <p:cNvGraphicFramePr>
            <a:graphicFrameLocks noGrp="1"/>
          </p:cNvGraphicFramePr>
          <p:nvPr>
            <p:ph type="tbl" sz="quarter" idx="13"/>
            <p:extLst>
              <p:ext uri="{D42A27DB-BD31-4B8C-83A1-F6EECF244321}">
                <p14:modId xmlns:p14="http://schemas.microsoft.com/office/powerpoint/2010/main" val="1348154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16292131"/>
                    </a:ext>
                  </a:extLst>
                </a:gridCol>
                <a:gridCol w="658368">
                  <a:extLst>
                    <a:ext uri="{9D8B030D-6E8A-4147-A177-3AD203B41FA5}">
                      <a16:colId xmlns:a16="http://schemas.microsoft.com/office/drawing/2014/main" val="2978529115"/>
                    </a:ext>
                  </a:extLst>
                </a:gridCol>
                <a:gridCol w="658368">
                  <a:extLst>
                    <a:ext uri="{9D8B030D-6E8A-4147-A177-3AD203B41FA5}">
                      <a16:colId xmlns:a16="http://schemas.microsoft.com/office/drawing/2014/main" val="1936662536"/>
                    </a:ext>
                  </a:extLst>
                </a:gridCol>
                <a:gridCol w="658368">
                  <a:extLst>
                    <a:ext uri="{9D8B030D-6E8A-4147-A177-3AD203B41FA5}">
                      <a16:colId xmlns:a16="http://schemas.microsoft.com/office/drawing/2014/main" val="4077387905"/>
                    </a:ext>
                  </a:extLst>
                </a:gridCol>
                <a:gridCol w="658368">
                  <a:extLst>
                    <a:ext uri="{9D8B030D-6E8A-4147-A177-3AD203B41FA5}">
                      <a16:colId xmlns:a16="http://schemas.microsoft.com/office/drawing/2014/main" val="4045832580"/>
                    </a:ext>
                  </a:extLst>
                </a:gridCol>
                <a:gridCol w="658368">
                  <a:extLst>
                    <a:ext uri="{9D8B030D-6E8A-4147-A177-3AD203B41FA5}">
                      <a16:colId xmlns:a16="http://schemas.microsoft.com/office/drawing/2014/main" val="786409316"/>
                    </a:ext>
                  </a:extLst>
                </a:gridCol>
                <a:gridCol w="658368">
                  <a:extLst>
                    <a:ext uri="{9D8B030D-6E8A-4147-A177-3AD203B41FA5}">
                      <a16:colId xmlns:a16="http://schemas.microsoft.com/office/drawing/2014/main" val="2239249026"/>
                    </a:ext>
                  </a:extLst>
                </a:gridCol>
                <a:gridCol w="658368">
                  <a:extLst>
                    <a:ext uri="{9D8B030D-6E8A-4147-A177-3AD203B41FA5}">
                      <a16:colId xmlns:a16="http://schemas.microsoft.com/office/drawing/2014/main" val="2694458407"/>
                    </a:ext>
                  </a:extLst>
                </a:gridCol>
                <a:gridCol w="658368">
                  <a:extLst>
                    <a:ext uri="{9D8B030D-6E8A-4147-A177-3AD203B41FA5}">
                      <a16:colId xmlns:a16="http://schemas.microsoft.com/office/drawing/2014/main" val="12452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04958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- 2018-10-08 16:05:35 </a:t>
                      </a:r>
                      <a:r>
                        <a:rPr kumimoji="0" lang="en-US" sz="1000" b="0" i="0" u="none" strike="noStrike" kern="1200" cap="none" spc="0" normalizeH="0" baseline="0" noProof="0">
                          <a:ln>
                            <a:noFill/>
                          </a:ln>
                          <a:solidFill>
                            <a:prstClr val="black"/>
                          </a:solidFill>
                          <a:effectLst/>
                          <a:uLnTx/>
                          <a:uFillTx/>
                          <a:latin typeface="+mn-lt"/>
                          <a:ea typeface="+mn-ea"/>
                          <a:cs typeface="+mn-cs"/>
                        </a:rPr>
                        <a:t>
 Words to live by: "Impossible Is Not a Fact. It's an Opinion." - Muhammad Ali 🥊🙃 #padi #uwphotography #underwaterphotography #clownfish #findingnemo #pixar #anemone #similan #similanislands #wildlifephotography #thailand #travelgram #travelblogger #scubadiving #tauchen #buceo #plongee #vitaminsea #natgeo #natgeoyourshot #earthcapture #IYOR2018 #igersgermany #igershamburg #teamcanon #teamtokina #discoverocean #passionpassport #angelsofthesea #truenomads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extLst>
                  <a:ext uri="{0D108BD9-81ED-4DB2-BD59-A6C34878D82A}">
                    <a16:rowId xmlns:a16="http://schemas.microsoft.com/office/drawing/2014/main" val="230828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- 2018-10-06 20:09:07 </a:t>
                      </a:r>
                      <a:r>
                        <a:rPr kumimoji="0" lang="en-US" sz="1000" b="0" i="0" u="none" strike="noStrike" kern="1200" cap="none" spc="0" normalizeH="0" baseline="0" noProof="0">
                          <a:ln>
                            <a:noFill/>
                          </a:ln>
                          <a:solidFill>
                            <a:prstClr val="black"/>
                          </a:solidFill>
                          <a:effectLst/>
                          <a:uLnTx/>
                          <a:uFillTx/>
                          <a:latin typeface="+mn-lt"/>
                          <a:ea typeface="+mn-ea"/>
                          <a:cs typeface="+mn-cs"/>
                        </a:rPr>
                        <a:t>
 At Yolanda 🚽😆 Yolanda was a Cypriot cargo ship built in 1964 in Gijón, Spain and  grounded on at Ras Muhammad on 1 April 1980 🤓 #gopro #goprooftheday #scuba #scubadiving #padi #paditv #anthias #pseudanthias #instadive #reef #tauchen #buceo #plongee #uwphoto #uwphotography #underwater #underwaterpics #underwaterphotography #travelblogger #spon_reise #vitaminsea #natgeoyourshot #natgeo #ikelite #teamcanon #egypt #redsea #igershamburg #liveandletdive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5038</a:t>
                      </a:r>
                    </a:p>
                  </a:txBody>
                  <a:tcPr/>
                </a:tc>
                <a:extLst>
                  <a:ext uri="{0D108BD9-81ED-4DB2-BD59-A6C34878D82A}">
                    <a16:rowId xmlns:a16="http://schemas.microsoft.com/office/drawing/2014/main" val="119903690"/>
                  </a:ext>
                </a:extLst>
              </a:tr>
            </a:tbl>
          </a:graphicData>
        </a:graphic>
      </p:graphicFrame>
      <p:sp>
        <p:nvSpPr>
          <p:cNvPr id="4" name="Text Placeholder 3">
            <a:extLst>
              <a:ext uri="{FF2B5EF4-FFF2-40B4-BE49-F238E27FC236}">
                <a16:creationId xmlns:a16="http://schemas.microsoft.com/office/drawing/2014/main" id="{6E8315BA-F570-4864-A513-4D743ABC6CE3}"/>
              </a:ext>
            </a:extLst>
          </p:cNvPr>
          <p:cNvSpPr>
            <a:spLocks noGrp="1"/>
          </p:cNvSpPr>
          <p:nvPr>
            <p:ph type="body" sz="quarter" idx="14"/>
          </p:nvPr>
        </p:nvSpPr>
        <p:spPr/>
        <p:txBody>
          <a:bodyPr/>
          <a:lstStyle/>
          <a:p>
            <a:r>
              <a:rPr lang="en-US"/>
              <a:t>01/01/2018 - 10/31/2018</a:t>
            </a:r>
          </a:p>
        </p:txBody>
      </p:sp>
    </p:spTree>
    <p:extLst>
      <p:ext uri="{BB962C8B-B14F-4D97-AF65-F5344CB8AC3E}">
        <p14:creationId xmlns:p14="http://schemas.microsoft.com/office/powerpoint/2010/main" val="2830900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6351F-05C5-43C6-81BF-B84AF5CC5C0F}"/>
              </a:ext>
            </a:extLst>
          </p:cNvPr>
          <p:cNvSpPr>
            <a:spLocks noGrp="1"/>
          </p:cNvSpPr>
          <p:nvPr>
            <p:ph type="title"/>
          </p:nvPr>
        </p:nvSpPr>
        <p:spPr/>
        <p:txBody>
          <a:bodyPr/>
          <a:lstStyle/>
          <a:p>
            <a:r>
              <a:rPr lang="en-US"/>
              <a:t>Instagram Posts Table | live_and_let_dive - 6 of 12</a:t>
            </a:r>
          </a:p>
        </p:txBody>
      </p:sp>
      <p:graphicFrame>
        <p:nvGraphicFramePr>
          <p:cNvPr id="5" name="Table Placeholder 4">
            <a:extLst>
              <a:ext uri="{FF2B5EF4-FFF2-40B4-BE49-F238E27FC236}">
                <a16:creationId xmlns:a16="http://schemas.microsoft.com/office/drawing/2014/main" id="{08BB49D6-8485-4404-ADD2-FC979C650E80}"/>
              </a:ext>
            </a:extLst>
          </p:cNvPr>
          <p:cNvGraphicFramePr>
            <a:graphicFrameLocks noGrp="1"/>
          </p:cNvGraphicFramePr>
          <p:nvPr>
            <p:ph type="tbl" sz="quarter" idx="13"/>
            <p:extLst>
              <p:ext uri="{D42A27DB-BD31-4B8C-83A1-F6EECF244321}">
                <p14:modId xmlns:p14="http://schemas.microsoft.com/office/powerpoint/2010/main" val="3950725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982390641"/>
                    </a:ext>
                  </a:extLst>
                </a:gridCol>
                <a:gridCol w="658368">
                  <a:extLst>
                    <a:ext uri="{9D8B030D-6E8A-4147-A177-3AD203B41FA5}">
                      <a16:colId xmlns:a16="http://schemas.microsoft.com/office/drawing/2014/main" val="2469853118"/>
                    </a:ext>
                  </a:extLst>
                </a:gridCol>
                <a:gridCol w="658368">
                  <a:extLst>
                    <a:ext uri="{9D8B030D-6E8A-4147-A177-3AD203B41FA5}">
                      <a16:colId xmlns:a16="http://schemas.microsoft.com/office/drawing/2014/main" val="2811126725"/>
                    </a:ext>
                  </a:extLst>
                </a:gridCol>
                <a:gridCol w="658368">
                  <a:extLst>
                    <a:ext uri="{9D8B030D-6E8A-4147-A177-3AD203B41FA5}">
                      <a16:colId xmlns:a16="http://schemas.microsoft.com/office/drawing/2014/main" val="987830725"/>
                    </a:ext>
                  </a:extLst>
                </a:gridCol>
                <a:gridCol w="658368">
                  <a:extLst>
                    <a:ext uri="{9D8B030D-6E8A-4147-A177-3AD203B41FA5}">
                      <a16:colId xmlns:a16="http://schemas.microsoft.com/office/drawing/2014/main" val="933676075"/>
                    </a:ext>
                  </a:extLst>
                </a:gridCol>
                <a:gridCol w="658368">
                  <a:extLst>
                    <a:ext uri="{9D8B030D-6E8A-4147-A177-3AD203B41FA5}">
                      <a16:colId xmlns:a16="http://schemas.microsoft.com/office/drawing/2014/main" val="2011591335"/>
                    </a:ext>
                  </a:extLst>
                </a:gridCol>
                <a:gridCol w="658368">
                  <a:extLst>
                    <a:ext uri="{9D8B030D-6E8A-4147-A177-3AD203B41FA5}">
                      <a16:colId xmlns:a16="http://schemas.microsoft.com/office/drawing/2014/main" val="1567289376"/>
                    </a:ext>
                  </a:extLst>
                </a:gridCol>
                <a:gridCol w="658368">
                  <a:extLst>
                    <a:ext uri="{9D8B030D-6E8A-4147-A177-3AD203B41FA5}">
                      <a16:colId xmlns:a16="http://schemas.microsoft.com/office/drawing/2014/main" val="3198616120"/>
                    </a:ext>
                  </a:extLst>
                </a:gridCol>
                <a:gridCol w="658368">
                  <a:extLst>
                    <a:ext uri="{9D8B030D-6E8A-4147-A177-3AD203B41FA5}">
                      <a16:colId xmlns:a16="http://schemas.microsoft.com/office/drawing/2014/main" val="465329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64431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- 2018-10-03 14:39:17 </a:t>
                      </a:r>
                      <a:r>
                        <a:rPr kumimoji="0" lang="en-US" sz="1000" b="0" i="0" u="none" strike="noStrike" kern="1200" cap="none" spc="0" normalizeH="0" baseline="0" noProof="0">
                          <a:ln>
                            <a:noFill/>
                          </a:ln>
                          <a:solidFill>
                            <a:prstClr val="black"/>
                          </a:solidFill>
                          <a:effectLst/>
                          <a:uLnTx/>
                          <a:uFillTx/>
                          <a:latin typeface="+mn-lt"/>
                          <a:ea typeface="+mn-ea"/>
                          <a:cs typeface="+mn-cs"/>
                        </a:rPr>
                        <a:t>
 Took my new toy for a walk today: a Tamron 150-600mm G2. Swipe to the end to see a size comparison to my Canon L 70-300mm. The Tamron is getting me even more excited for next year’s trip. You’ll be seeing a bit more land based content. But also hopefully some great whites. #tamron #photography #wildlifephotography #wildlife #deer #tamron #canon #passionpassport #photogear #teamtamron #teamcanon #natgeoyourshot #nature #koblenz #tamron600g2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7028</a:t>
                      </a:r>
                    </a:p>
                  </a:txBody>
                  <a:tcPr/>
                </a:tc>
                <a:extLst>
                  <a:ext uri="{0D108BD9-81ED-4DB2-BD59-A6C34878D82A}">
                    <a16:rowId xmlns:a16="http://schemas.microsoft.com/office/drawing/2014/main" val="2418572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- 2018-10-01 13:08:13 </a:t>
                      </a:r>
                      <a:r>
                        <a:rPr kumimoji="0" lang="en-US" sz="1000" b="0" i="0" u="none" strike="noStrike" kern="1200" cap="none" spc="0" normalizeH="0" baseline="0" noProof="0">
                          <a:ln>
                            <a:noFill/>
                          </a:ln>
                          <a:solidFill>
                            <a:prstClr val="black"/>
                          </a:solidFill>
                          <a:effectLst/>
                          <a:uLnTx/>
                          <a:uFillTx/>
                          <a:latin typeface="+mn-lt"/>
                          <a:ea typeface="+mn-ea"/>
                          <a:cs typeface="+mn-cs"/>
                        </a:rPr>
                        <a:t>
 Because you like the first video so much here’s another one from Shark and Yolanda 🤗 #gopro #goprooftheday #scuba #scubadiving #padi #paditv #anthias #pseudanthias #instadive #reef #tauchen #buceo #plongee #uwphoto #uwphotography #underwater #underwaterpics #underwaterphotography #travelblogger #spon_reise #vitaminsea #natgeoyourshot #natgeo #ikelite #teamcanon #egypt #redsea #liveandletdive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23943</a:t>
                      </a:r>
                    </a:p>
                  </a:txBody>
                  <a:tcPr/>
                </a:tc>
                <a:extLst>
                  <a:ext uri="{0D108BD9-81ED-4DB2-BD59-A6C34878D82A}">
                    <a16:rowId xmlns:a16="http://schemas.microsoft.com/office/drawing/2014/main" val="2670587025"/>
                  </a:ext>
                </a:extLst>
              </a:tr>
            </a:tbl>
          </a:graphicData>
        </a:graphic>
      </p:graphicFrame>
      <p:sp>
        <p:nvSpPr>
          <p:cNvPr id="4" name="Text Placeholder 3">
            <a:extLst>
              <a:ext uri="{FF2B5EF4-FFF2-40B4-BE49-F238E27FC236}">
                <a16:creationId xmlns:a16="http://schemas.microsoft.com/office/drawing/2014/main" id="{70055C96-2884-49A2-AE0B-4B9C7058F3A3}"/>
              </a:ext>
            </a:extLst>
          </p:cNvPr>
          <p:cNvSpPr>
            <a:spLocks noGrp="1"/>
          </p:cNvSpPr>
          <p:nvPr>
            <p:ph type="body" sz="quarter" idx="14"/>
          </p:nvPr>
        </p:nvSpPr>
        <p:spPr/>
        <p:txBody>
          <a:bodyPr/>
          <a:lstStyle/>
          <a:p>
            <a:r>
              <a:rPr lang="en-US"/>
              <a:t>01/01/2018 - 10/31/2018</a:t>
            </a:r>
          </a:p>
        </p:txBody>
      </p:sp>
    </p:spTree>
    <p:extLst>
      <p:ext uri="{BB962C8B-B14F-4D97-AF65-F5344CB8AC3E}">
        <p14:creationId xmlns:p14="http://schemas.microsoft.com/office/powerpoint/2010/main" val="757456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E3A84-C2E0-480E-800F-C777A42C332B}"/>
              </a:ext>
            </a:extLst>
          </p:cNvPr>
          <p:cNvSpPr>
            <a:spLocks noGrp="1"/>
          </p:cNvSpPr>
          <p:nvPr>
            <p:ph type="title"/>
          </p:nvPr>
        </p:nvSpPr>
        <p:spPr/>
        <p:txBody>
          <a:bodyPr/>
          <a:lstStyle/>
          <a:p>
            <a:r>
              <a:rPr lang="en-US"/>
              <a:t>Instagram Posts Table | live_and_let_dive - 7 of 12</a:t>
            </a:r>
          </a:p>
        </p:txBody>
      </p:sp>
      <p:graphicFrame>
        <p:nvGraphicFramePr>
          <p:cNvPr id="5" name="Table Placeholder 4">
            <a:extLst>
              <a:ext uri="{FF2B5EF4-FFF2-40B4-BE49-F238E27FC236}">
                <a16:creationId xmlns:a16="http://schemas.microsoft.com/office/drawing/2014/main" id="{B9238068-7670-4AF0-BF54-29E0D88090AD}"/>
              </a:ext>
            </a:extLst>
          </p:cNvPr>
          <p:cNvGraphicFramePr>
            <a:graphicFrameLocks noGrp="1"/>
          </p:cNvGraphicFramePr>
          <p:nvPr>
            <p:ph type="tbl" sz="quarter" idx="13"/>
            <p:extLst>
              <p:ext uri="{D42A27DB-BD31-4B8C-83A1-F6EECF244321}">
                <p14:modId xmlns:p14="http://schemas.microsoft.com/office/powerpoint/2010/main" val="3257247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18949190"/>
                    </a:ext>
                  </a:extLst>
                </a:gridCol>
                <a:gridCol w="658368">
                  <a:extLst>
                    <a:ext uri="{9D8B030D-6E8A-4147-A177-3AD203B41FA5}">
                      <a16:colId xmlns:a16="http://schemas.microsoft.com/office/drawing/2014/main" val="4091243439"/>
                    </a:ext>
                  </a:extLst>
                </a:gridCol>
                <a:gridCol w="658368">
                  <a:extLst>
                    <a:ext uri="{9D8B030D-6E8A-4147-A177-3AD203B41FA5}">
                      <a16:colId xmlns:a16="http://schemas.microsoft.com/office/drawing/2014/main" val="1180161078"/>
                    </a:ext>
                  </a:extLst>
                </a:gridCol>
                <a:gridCol w="658368">
                  <a:extLst>
                    <a:ext uri="{9D8B030D-6E8A-4147-A177-3AD203B41FA5}">
                      <a16:colId xmlns:a16="http://schemas.microsoft.com/office/drawing/2014/main" val="506944196"/>
                    </a:ext>
                  </a:extLst>
                </a:gridCol>
                <a:gridCol w="658368">
                  <a:extLst>
                    <a:ext uri="{9D8B030D-6E8A-4147-A177-3AD203B41FA5}">
                      <a16:colId xmlns:a16="http://schemas.microsoft.com/office/drawing/2014/main" val="3856588083"/>
                    </a:ext>
                  </a:extLst>
                </a:gridCol>
                <a:gridCol w="658368">
                  <a:extLst>
                    <a:ext uri="{9D8B030D-6E8A-4147-A177-3AD203B41FA5}">
                      <a16:colId xmlns:a16="http://schemas.microsoft.com/office/drawing/2014/main" val="52525120"/>
                    </a:ext>
                  </a:extLst>
                </a:gridCol>
                <a:gridCol w="658368">
                  <a:extLst>
                    <a:ext uri="{9D8B030D-6E8A-4147-A177-3AD203B41FA5}">
                      <a16:colId xmlns:a16="http://schemas.microsoft.com/office/drawing/2014/main" val="2185765951"/>
                    </a:ext>
                  </a:extLst>
                </a:gridCol>
                <a:gridCol w="658368">
                  <a:extLst>
                    <a:ext uri="{9D8B030D-6E8A-4147-A177-3AD203B41FA5}">
                      <a16:colId xmlns:a16="http://schemas.microsoft.com/office/drawing/2014/main" val="1002046856"/>
                    </a:ext>
                  </a:extLst>
                </a:gridCol>
                <a:gridCol w="658368">
                  <a:extLst>
                    <a:ext uri="{9D8B030D-6E8A-4147-A177-3AD203B41FA5}">
                      <a16:colId xmlns:a16="http://schemas.microsoft.com/office/drawing/2014/main" val="3322974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70624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- 2018-09-28 10:50:30 </a:t>
                      </a:r>
                      <a:r>
                        <a:rPr kumimoji="0" lang="en-US" sz="1000" b="0" i="0" u="none" strike="noStrike" kern="1200" cap="none" spc="0" normalizeH="0" baseline="0" noProof="0">
                          <a:ln>
                            <a:noFill/>
                          </a:ln>
                          <a:solidFill>
                            <a:prstClr val="black"/>
                          </a:solidFill>
                          <a:effectLst/>
                          <a:uLnTx/>
                          <a:uFillTx/>
                          <a:latin typeface="+mn-lt"/>
                          <a:ea typeface="+mn-ea"/>
                          <a:cs typeface="+mn-cs"/>
                        </a:rPr>
                        <a:t>
 One of the most beautiful dive sites in the Northern Red Sea: Shark and Yolanda 🤗 #gopro #goprooftheday #scuba #scubadiving #padi #paditv #anthias #pseudanthias #instadive #reef #tauchen #buceo #plongee #uwphoto #uwphotography #underwater #underwaterpics #underwaterphotography #travelblogger #spon_reise #vitaminsea #natgeoyourshot #natgeo #ikelite #teamcanon #egypt #redsea #scubaquality #liveandletdive #scubadiving_daily @scubaquality @underwater_world_ @underwaterstuffs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52845</a:t>
                      </a:r>
                    </a:p>
                  </a:txBody>
                  <a:tcPr/>
                </a:tc>
                <a:extLst>
                  <a:ext uri="{0D108BD9-81ED-4DB2-BD59-A6C34878D82A}">
                    <a16:rowId xmlns:a16="http://schemas.microsoft.com/office/drawing/2014/main" val="4167986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- 2018-09-27 05:20:54 </a:t>
                      </a:r>
                      <a:r>
                        <a:rPr kumimoji="0" lang="en-US" sz="1000" b="0" i="0" u="none" strike="noStrike" kern="1200" cap="none" spc="0" normalizeH="0" baseline="0" noProof="0">
                          <a:ln>
                            <a:noFill/>
                          </a:ln>
                          <a:solidFill>
                            <a:prstClr val="black"/>
                          </a:solidFill>
                          <a:effectLst/>
                          <a:uLnTx/>
                          <a:uFillTx/>
                          <a:latin typeface="+mn-lt"/>
                          <a:ea typeface="+mn-ea"/>
                          <a:cs typeface="+mn-cs"/>
                        </a:rPr>
                        <a:t>
 Broomtail Wrasse close-up 🤙🌊 #scuba #scubadiving #padi #uwphoto #uwphotography #underwaterphoto #underwaterphotography #redsea #egypt #hurghada #sharmelsheikh #scubadivingmag #natgeo #natgeoyourshot #teamcanon #liveandletdive #journeyofascubadiver #picoftheday #photooftheday #adventure #travelgram #photography #scubadivingmag #discoverocean #igershamburg #passionpassport #wildlifephotography #broomtailwrasse #wrasse #photokina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extLst>
                  <a:ext uri="{0D108BD9-81ED-4DB2-BD59-A6C34878D82A}">
                    <a16:rowId xmlns:a16="http://schemas.microsoft.com/office/drawing/2014/main" val="2289219220"/>
                  </a:ext>
                </a:extLst>
              </a:tr>
            </a:tbl>
          </a:graphicData>
        </a:graphic>
      </p:graphicFrame>
      <p:sp>
        <p:nvSpPr>
          <p:cNvPr id="4" name="Text Placeholder 3">
            <a:extLst>
              <a:ext uri="{FF2B5EF4-FFF2-40B4-BE49-F238E27FC236}">
                <a16:creationId xmlns:a16="http://schemas.microsoft.com/office/drawing/2014/main" id="{0CD49506-64B6-4A6F-B7A9-9142283A2500}"/>
              </a:ext>
            </a:extLst>
          </p:cNvPr>
          <p:cNvSpPr>
            <a:spLocks noGrp="1"/>
          </p:cNvSpPr>
          <p:nvPr>
            <p:ph type="body" sz="quarter" idx="14"/>
          </p:nvPr>
        </p:nvSpPr>
        <p:spPr/>
        <p:txBody>
          <a:bodyPr/>
          <a:lstStyle/>
          <a:p>
            <a:r>
              <a:rPr lang="en-US"/>
              <a:t>01/01/2018 - 10/31/2018</a:t>
            </a:r>
          </a:p>
        </p:txBody>
      </p:sp>
    </p:spTree>
    <p:extLst>
      <p:ext uri="{BB962C8B-B14F-4D97-AF65-F5344CB8AC3E}">
        <p14:creationId xmlns:p14="http://schemas.microsoft.com/office/powerpoint/2010/main" val="3005229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22544-2EEC-4155-9F0E-A25DC6FE932F}"/>
              </a:ext>
            </a:extLst>
          </p:cNvPr>
          <p:cNvSpPr>
            <a:spLocks noGrp="1"/>
          </p:cNvSpPr>
          <p:nvPr>
            <p:ph type="title"/>
          </p:nvPr>
        </p:nvSpPr>
        <p:spPr/>
        <p:txBody>
          <a:bodyPr/>
          <a:lstStyle/>
          <a:p>
            <a:r>
              <a:rPr lang="en-US"/>
              <a:t>Instagram Posts Table | live_and_let_dive - 8 of 12</a:t>
            </a:r>
          </a:p>
        </p:txBody>
      </p:sp>
      <p:graphicFrame>
        <p:nvGraphicFramePr>
          <p:cNvPr id="5" name="Table Placeholder 4">
            <a:extLst>
              <a:ext uri="{FF2B5EF4-FFF2-40B4-BE49-F238E27FC236}">
                <a16:creationId xmlns:a16="http://schemas.microsoft.com/office/drawing/2014/main" id="{35748107-CF62-47D4-816B-33E16058C793}"/>
              </a:ext>
            </a:extLst>
          </p:cNvPr>
          <p:cNvGraphicFramePr>
            <a:graphicFrameLocks noGrp="1"/>
          </p:cNvGraphicFramePr>
          <p:nvPr>
            <p:ph type="tbl" sz="quarter" idx="13"/>
            <p:extLst>
              <p:ext uri="{D42A27DB-BD31-4B8C-83A1-F6EECF244321}">
                <p14:modId xmlns:p14="http://schemas.microsoft.com/office/powerpoint/2010/main" val="211937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62754194"/>
                    </a:ext>
                  </a:extLst>
                </a:gridCol>
                <a:gridCol w="658368">
                  <a:extLst>
                    <a:ext uri="{9D8B030D-6E8A-4147-A177-3AD203B41FA5}">
                      <a16:colId xmlns:a16="http://schemas.microsoft.com/office/drawing/2014/main" val="2721641483"/>
                    </a:ext>
                  </a:extLst>
                </a:gridCol>
                <a:gridCol w="658368">
                  <a:extLst>
                    <a:ext uri="{9D8B030D-6E8A-4147-A177-3AD203B41FA5}">
                      <a16:colId xmlns:a16="http://schemas.microsoft.com/office/drawing/2014/main" val="1781130295"/>
                    </a:ext>
                  </a:extLst>
                </a:gridCol>
                <a:gridCol w="658368">
                  <a:extLst>
                    <a:ext uri="{9D8B030D-6E8A-4147-A177-3AD203B41FA5}">
                      <a16:colId xmlns:a16="http://schemas.microsoft.com/office/drawing/2014/main" val="2709721704"/>
                    </a:ext>
                  </a:extLst>
                </a:gridCol>
                <a:gridCol w="658368">
                  <a:extLst>
                    <a:ext uri="{9D8B030D-6E8A-4147-A177-3AD203B41FA5}">
                      <a16:colId xmlns:a16="http://schemas.microsoft.com/office/drawing/2014/main" val="1167893396"/>
                    </a:ext>
                  </a:extLst>
                </a:gridCol>
                <a:gridCol w="658368">
                  <a:extLst>
                    <a:ext uri="{9D8B030D-6E8A-4147-A177-3AD203B41FA5}">
                      <a16:colId xmlns:a16="http://schemas.microsoft.com/office/drawing/2014/main" val="3418278109"/>
                    </a:ext>
                  </a:extLst>
                </a:gridCol>
                <a:gridCol w="658368">
                  <a:extLst>
                    <a:ext uri="{9D8B030D-6E8A-4147-A177-3AD203B41FA5}">
                      <a16:colId xmlns:a16="http://schemas.microsoft.com/office/drawing/2014/main" val="613281348"/>
                    </a:ext>
                  </a:extLst>
                </a:gridCol>
                <a:gridCol w="658368">
                  <a:extLst>
                    <a:ext uri="{9D8B030D-6E8A-4147-A177-3AD203B41FA5}">
                      <a16:colId xmlns:a16="http://schemas.microsoft.com/office/drawing/2014/main" val="3893804501"/>
                    </a:ext>
                  </a:extLst>
                </a:gridCol>
                <a:gridCol w="658368">
                  <a:extLst>
                    <a:ext uri="{9D8B030D-6E8A-4147-A177-3AD203B41FA5}">
                      <a16:colId xmlns:a16="http://schemas.microsoft.com/office/drawing/2014/main" val="862375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63760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- 2018-09-25 14:45:01 </a:t>
                      </a:r>
                      <a:r>
                        <a:rPr kumimoji="0" lang="en-US" sz="1000" b="0" i="0" u="none" strike="noStrike" kern="1200" cap="none" spc="0" normalizeH="0" baseline="0" noProof="0">
                          <a:ln>
                            <a:noFill/>
                          </a:ln>
                          <a:solidFill>
                            <a:prstClr val="black"/>
                          </a:solidFill>
                          <a:effectLst/>
                          <a:uLnTx/>
                          <a:uFillTx/>
                          <a:latin typeface="+mn-lt"/>
                          <a:ea typeface="+mn-ea"/>
                          <a:cs typeface="+mn-cs"/>
                        </a:rPr>
                        <a:t>
 Broomtail Wrasse at the Thistlegorm 🤙🌊 #scuba #scubadiving #padi #uwphoto #uwphotography #underwaterphoto #underwaterphotography #redsea #egypt #hurghada #sharmelsheikh #scubadivingmag #natgeo #natgeoyourshot #teamcanon #liveandletdive #journeyofascubadiver #picoftheday #photooftheday #adventure #travelgram #photography #scubadivingmag #discoverocean #igershamburg #passionpassport #wildlifephotography #broomtailwrasse #wrasse #thistlegorm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3934</a:t>
                      </a:r>
                    </a:p>
                  </a:txBody>
                  <a:tcPr/>
                </a:tc>
                <a:extLst>
                  <a:ext uri="{0D108BD9-81ED-4DB2-BD59-A6C34878D82A}">
                    <a16:rowId xmlns:a16="http://schemas.microsoft.com/office/drawing/2014/main" val="1186686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- 2018-09-21 09:41:21 </a:t>
                      </a:r>
                      <a:r>
                        <a:rPr kumimoji="0" lang="en-US" sz="1000" b="0" i="0" u="none" strike="noStrike" kern="1200" cap="none" spc="0" normalizeH="0" baseline="0" noProof="0">
                          <a:ln>
                            <a:noFill/>
                          </a:ln>
                          <a:solidFill>
                            <a:prstClr val="black"/>
                          </a:solidFill>
                          <a:effectLst/>
                          <a:uLnTx/>
                          <a:uFillTx/>
                          <a:latin typeface="+mn-lt"/>
                          <a:ea typeface="+mn-ea"/>
                          <a:cs typeface="+mn-cs"/>
                        </a:rPr>
                        <a:t>
 School of batfish at Shark Reef, Ras Mohammed 🤙🌊 #scuba #scubadiving #scubadivingmag #uwphoto #gopro #goprooftheday #underwaterphotography #redsea #egypt #padi #paditv #teamcanon #teamtokina #photooftheday #picoftheday #adventure #travel #photography #angelsofthesea #discoverocean #nakedplanet #liveandletdive #natgeoyourshot #passionpassport #travelgram #naturephotography #truenomads #interdive #wildlifephotography #tgif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8769</a:t>
                      </a:r>
                    </a:p>
                  </a:txBody>
                  <a:tcPr/>
                </a:tc>
                <a:extLst>
                  <a:ext uri="{0D108BD9-81ED-4DB2-BD59-A6C34878D82A}">
                    <a16:rowId xmlns:a16="http://schemas.microsoft.com/office/drawing/2014/main" val="2733066639"/>
                  </a:ext>
                </a:extLst>
              </a:tr>
            </a:tbl>
          </a:graphicData>
        </a:graphic>
      </p:graphicFrame>
      <p:sp>
        <p:nvSpPr>
          <p:cNvPr id="4" name="Text Placeholder 3">
            <a:extLst>
              <a:ext uri="{FF2B5EF4-FFF2-40B4-BE49-F238E27FC236}">
                <a16:creationId xmlns:a16="http://schemas.microsoft.com/office/drawing/2014/main" id="{8386E274-775A-403B-B8D7-254B843097AD}"/>
              </a:ext>
            </a:extLst>
          </p:cNvPr>
          <p:cNvSpPr>
            <a:spLocks noGrp="1"/>
          </p:cNvSpPr>
          <p:nvPr>
            <p:ph type="body" sz="quarter" idx="14"/>
          </p:nvPr>
        </p:nvSpPr>
        <p:spPr/>
        <p:txBody>
          <a:bodyPr/>
          <a:lstStyle/>
          <a:p>
            <a:r>
              <a:rPr lang="en-US"/>
              <a:t>01/01/2018 - 10/31/2018</a:t>
            </a:r>
          </a:p>
        </p:txBody>
      </p:sp>
    </p:spTree>
    <p:extLst>
      <p:ext uri="{BB962C8B-B14F-4D97-AF65-F5344CB8AC3E}">
        <p14:creationId xmlns:p14="http://schemas.microsoft.com/office/powerpoint/2010/main" val="2882800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1A4D1-15F2-4FD6-81A6-B1718B189A3B}"/>
              </a:ext>
            </a:extLst>
          </p:cNvPr>
          <p:cNvSpPr>
            <a:spLocks noGrp="1"/>
          </p:cNvSpPr>
          <p:nvPr>
            <p:ph type="title"/>
          </p:nvPr>
        </p:nvSpPr>
        <p:spPr/>
        <p:txBody>
          <a:bodyPr/>
          <a:lstStyle/>
          <a:p>
            <a:r>
              <a:rPr lang="en-US"/>
              <a:t>Instagram Posts Table | live_and_let_dive - 9 of 12</a:t>
            </a:r>
          </a:p>
        </p:txBody>
      </p:sp>
      <p:graphicFrame>
        <p:nvGraphicFramePr>
          <p:cNvPr id="5" name="Table Placeholder 4">
            <a:extLst>
              <a:ext uri="{FF2B5EF4-FFF2-40B4-BE49-F238E27FC236}">
                <a16:creationId xmlns:a16="http://schemas.microsoft.com/office/drawing/2014/main" id="{22DB73E9-E112-4BAF-B7BC-0EF59A06E595}"/>
              </a:ext>
            </a:extLst>
          </p:cNvPr>
          <p:cNvGraphicFramePr>
            <a:graphicFrameLocks noGrp="1"/>
          </p:cNvGraphicFramePr>
          <p:nvPr>
            <p:ph type="tbl" sz="quarter" idx="13"/>
            <p:extLst>
              <p:ext uri="{D42A27DB-BD31-4B8C-83A1-F6EECF244321}">
                <p14:modId xmlns:p14="http://schemas.microsoft.com/office/powerpoint/2010/main" val="1152385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53180354"/>
                    </a:ext>
                  </a:extLst>
                </a:gridCol>
                <a:gridCol w="658368">
                  <a:extLst>
                    <a:ext uri="{9D8B030D-6E8A-4147-A177-3AD203B41FA5}">
                      <a16:colId xmlns:a16="http://schemas.microsoft.com/office/drawing/2014/main" val="3749019500"/>
                    </a:ext>
                  </a:extLst>
                </a:gridCol>
                <a:gridCol w="658368">
                  <a:extLst>
                    <a:ext uri="{9D8B030D-6E8A-4147-A177-3AD203B41FA5}">
                      <a16:colId xmlns:a16="http://schemas.microsoft.com/office/drawing/2014/main" val="2712577221"/>
                    </a:ext>
                  </a:extLst>
                </a:gridCol>
                <a:gridCol w="658368">
                  <a:extLst>
                    <a:ext uri="{9D8B030D-6E8A-4147-A177-3AD203B41FA5}">
                      <a16:colId xmlns:a16="http://schemas.microsoft.com/office/drawing/2014/main" val="1513241311"/>
                    </a:ext>
                  </a:extLst>
                </a:gridCol>
                <a:gridCol w="658368">
                  <a:extLst>
                    <a:ext uri="{9D8B030D-6E8A-4147-A177-3AD203B41FA5}">
                      <a16:colId xmlns:a16="http://schemas.microsoft.com/office/drawing/2014/main" val="1614253220"/>
                    </a:ext>
                  </a:extLst>
                </a:gridCol>
                <a:gridCol w="658368">
                  <a:extLst>
                    <a:ext uri="{9D8B030D-6E8A-4147-A177-3AD203B41FA5}">
                      <a16:colId xmlns:a16="http://schemas.microsoft.com/office/drawing/2014/main" val="2039818078"/>
                    </a:ext>
                  </a:extLst>
                </a:gridCol>
                <a:gridCol w="658368">
                  <a:extLst>
                    <a:ext uri="{9D8B030D-6E8A-4147-A177-3AD203B41FA5}">
                      <a16:colId xmlns:a16="http://schemas.microsoft.com/office/drawing/2014/main" val="1710599833"/>
                    </a:ext>
                  </a:extLst>
                </a:gridCol>
                <a:gridCol w="658368">
                  <a:extLst>
                    <a:ext uri="{9D8B030D-6E8A-4147-A177-3AD203B41FA5}">
                      <a16:colId xmlns:a16="http://schemas.microsoft.com/office/drawing/2014/main" val="3330188180"/>
                    </a:ext>
                  </a:extLst>
                </a:gridCol>
                <a:gridCol w="658368">
                  <a:extLst>
                    <a:ext uri="{9D8B030D-6E8A-4147-A177-3AD203B41FA5}">
                      <a16:colId xmlns:a16="http://schemas.microsoft.com/office/drawing/2014/main" val="3589554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51035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- 2018-09-20 07:20:42 </a:t>
                      </a:r>
                      <a:r>
                        <a:rPr kumimoji="0" lang="en-US" sz="1000" b="0" i="0" u="none" strike="noStrike" kern="1200" cap="none" spc="0" normalizeH="0" baseline="0" noProof="0">
                          <a:ln>
                            <a:noFill/>
                          </a:ln>
                          <a:solidFill>
                            <a:prstClr val="black"/>
                          </a:solidFill>
                          <a:effectLst/>
                          <a:uLnTx/>
                          <a:uFillTx/>
                          <a:latin typeface="+mn-lt"/>
                          <a:ea typeface="+mn-ea"/>
                          <a:cs typeface="+mn-cs"/>
                        </a:rPr>
                        <a:t>
 School of snappers and a couple of paparazzi at Ras Mohammed 🤙🌊 #scuba #scubadiving #scubadivingmag #uwphoto #uwphotography #underwaterphoto #underwaterphotography #redsea #egypt #padi #paditv #teamcanon #teamtokina #photooftheday #picoftheday #adventure #travel #photography #angelsofthesea #discoverocean #nakedplanet #liveandletdive #natgeoyourshot #passionpassport #travelgram #instatravel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a:t>
                      </a:r>
                    </a:p>
                  </a:txBody>
                  <a:tcPr/>
                </a:tc>
                <a:extLst>
                  <a:ext uri="{0D108BD9-81ED-4DB2-BD59-A6C34878D82A}">
                    <a16:rowId xmlns:a16="http://schemas.microsoft.com/office/drawing/2014/main" val="425934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- 2018-09-19 14:33:31 </a:t>
                      </a:r>
                      <a:r>
                        <a:rPr kumimoji="0" lang="en-US" sz="1000" b="0" i="0" u="none" strike="noStrike" kern="1200" cap="none" spc="0" normalizeH="0" baseline="0" noProof="0">
                          <a:ln>
                            <a:noFill/>
                          </a:ln>
                          <a:solidFill>
                            <a:prstClr val="black"/>
                          </a:solidFill>
                          <a:effectLst/>
                          <a:uLnTx/>
                          <a:uFillTx/>
                          <a:latin typeface="+mn-lt"/>
                          <a:ea typeface="+mn-ea"/>
                          <a:cs typeface="+mn-cs"/>
                        </a:rPr>
                        <a:t>
 Somewhere beyond the sea 🎤🤙 #padi #uwphotography #uwphoto #clownfish #findingnemo #pixar #anemone #similan #similanislands #KhaoLak #thailand #travelgram #travelblogger #scubadiving #tauchen #buceo #plongee #vitaminsea #natgeo #natgeoyourshot #earthcapture #IYOR2018 #igersgermany #igershamburg #teamcanon #teamtokina #discoverocean #passionpassport #angelsofthesea #truenomads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4902</a:t>
                      </a:r>
                    </a:p>
                  </a:txBody>
                  <a:tcPr/>
                </a:tc>
                <a:extLst>
                  <a:ext uri="{0D108BD9-81ED-4DB2-BD59-A6C34878D82A}">
                    <a16:rowId xmlns:a16="http://schemas.microsoft.com/office/drawing/2014/main" val="1210597706"/>
                  </a:ext>
                </a:extLst>
              </a:tr>
            </a:tbl>
          </a:graphicData>
        </a:graphic>
      </p:graphicFrame>
      <p:sp>
        <p:nvSpPr>
          <p:cNvPr id="4" name="Text Placeholder 3">
            <a:extLst>
              <a:ext uri="{FF2B5EF4-FFF2-40B4-BE49-F238E27FC236}">
                <a16:creationId xmlns:a16="http://schemas.microsoft.com/office/drawing/2014/main" id="{E268CFA7-A111-4058-B11F-E2570A14FA53}"/>
              </a:ext>
            </a:extLst>
          </p:cNvPr>
          <p:cNvSpPr>
            <a:spLocks noGrp="1"/>
          </p:cNvSpPr>
          <p:nvPr>
            <p:ph type="body" sz="quarter" idx="14"/>
          </p:nvPr>
        </p:nvSpPr>
        <p:spPr/>
        <p:txBody>
          <a:bodyPr/>
          <a:lstStyle/>
          <a:p>
            <a:r>
              <a:rPr lang="en-US"/>
              <a:t>01/01/2018 - 10/31/2018</a:t>
            </a:r>
          </a:p>
        </p:txBody>
      </p:sp>
    </p:spTree>
    <p:extLst>
      <p:ext uri="{BB962C8B-B14F-4D97-AF65-F5344CB8AC3E}">
        <p14:creationId xmlns:p14="http://schemas.microsoft.com/office/powerpoint/2010/main" val="317211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2EA72-0192-4562-A250-3027E197BAC8}"/>
              </a:ext>
            </a:extLst>
          </p:cNvPr>
          <p:cNvSpPr>
            <a:spLocks noGrp="1"/>
          </p:cNvSpPr>
          <p:nvPr>
            <p:ph type="title"/>
          </p:nvPr>
        </p:nvSpPr>
        <p:spPr/>
        <p:txBody>
          <a:bodyPr/>
          <a:lstStyle/>
          <a:p>
            <a:r>
              <a:rPr lang="en-US"/>
              <a:t>Instagram Posts Table | live_and_let_dive - 10 of 12</a:t>
            </a:r>
          </a:p>
        </p:txBody>
      </p:sp>
      <p:graphicFrame>
        <p:nvGraphicFramePr>
          <p:cNvPr id="5" name="Table Placeholder 4">
            <a:extLst>
              <a:ext uri="{FF2B5EF4-FFF2-40B4-BE49-F238E27FC236}">
                <a16:creationId xmlns:a16="http://schemas.microsoft.com/office/drawing/2014/main" id="{1178C1F1-1C2C-4886-84D2-AB3C712D1F31}"/>
              </a:ext>
            </a:extLst>
          </p:cNvPr>
          <p:cNvGraphicFramePr>
            <a:graphicFrameLocks noGrp="1"/>
          </p:cNvGraphicFramePr>
          <p:nvPr>
            <p:ph type="tbl" sz="quarter" idx="13"/>
            <p:extLst>
              <p:ext uri="{D42A27DB-BD31-4B8C-83A1-F6EECF244321}">
                <p14:modId xmlns:p14="http://schemas.microsoft.com/office/powerpoint/2010/main" val="2977961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16451155"/>
                    </a:ext>
                  </a:extLst>
                </a:gridCol>
                <a:gridCol w="658368">
                  <a:extLst>
                    <a:ext uri="{9D8B030D-6E8A-4147-A177-3AD203B41FA5}">
                      <a16:colId xmlns:a16="http://schemas.microsoft.com/office/drawing/2014/main" val="2511753717"/>
                    </a:ext>
                  </a:extLst>
                </a:gridCol>
                <a:gridCol w="658368">
                  <a:extLst>
                    <a:ext uri="{9D8B030D-6E8A-4147-A177-3AD203B41FA5}">
                      <a16:colId xmlns:a16="http://schemas.microsoft.com/office/drawing/2014/main" val="2197903108"/>
                    </a:ext>
                  </a:extLst>
                </a:gridCol>
                <a:gridCol w="658368">
                  <a:extLst>
                    <a:ext uri="{9D8B030D-6E8A-4147-A177-3AD203B41FA5}">
                      <a16:colId xmlns:a16="http://schemas.microsoft.com/office/drawing/2014/main" val="2314353713"/>
                    </a:ext>
                  </a:extLst>
                </a:gridCol>
                <a:gridCol w="658368">
                  <a:extLst>
                    <a:ext uri="{9D8B030D-6E8A-4147-A177-3AD203B41FA5}">
                      <a16:colId xmlns:a16="http://schemas.microsoft.com/office/drawing/2014/main" val="3699678229"/>
                    </a:ext>
                  </a:extLst>
                </a:gridCol>
                <a:gridCol w="658368">
                  <a:extLst>
                    <a:ext uri="{9D8B030D-6E8A-4147-A177-3AD203B41FA5}">
                      <a16:colId xmlns:a16="http://schemas.microsoft.com/office/drawing/2014/main" val="1838458370"/>
                    </a:ext>
                  </a:extLst>
                </a:gridCol>
                <a:gridCol w="658368">
                  <a:extLst>
                    <a:ext uri="{9D8B030D-6E8A-4147-A177-3AD203B41FA5}">
                      <a16:colId xmlns:a16="http://schemas.microsoft.com/office/drawing/2014/main" val="3145875369"/>
                    </a:ext>
                  </a:extLst>
                </a:gridCol>
                <a:gridCol w="658368">
                  <a:extLst>
                    <a:ext uri="{9D8B030D-6E8A-4147-A177-3AD203B41FA5}">
                      <a16:colId xmlns:a16="http://schemas.microsoft.com/office/drawing/2014/main" val="311996471"/>
                    </a:ext>
                  </a:extLst>
                </a:gridCol>
                <a:gridCol w="658368">
                  <a:extLst>
                    <a:ext uri="{9D8B030D-6E8A-4147-A177-3AD203B41FA5}">
                      <a16:colId xmlns:a16="http://schemas.microsoft.com/office/drawing/2014/main" val="124736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64343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- 2018-09-18 10:14:13 </a:t>
                      </a:r>
                      <a:r>
                        <a:rPr kumimoji="0" lang="en-US" sz="1000" b="0" i="0" u="none" strike="noStrike" kern="1200" cap="none" spc="0" normalizeH="0" baseline="0" noProof="0">
                          <a:ln>
                            <a:noFill/>
                          </a:ln>
                          <a:solidFill>
                            <a:prstClr val="black"/>
                          </a:solidFill>
                          <a:effectLst/>
                          <a:uLnTx/>
                          <a:uFillTx/>
                          <a:latin typeface="+mn-lt"/>
                          <a:ea typeface="+mn-ea"/>
                          <a:cs typeface="+mn-cs"/>
                        </a:rPr>
                        <a:t>
 If you are going to dive at the Similan Islands, you should definitely als head up to Koh Tachai which is part of the National Park. It was not accessible for some time and you will be blown away by the colors! 🤙🌊😃 #padi #uwphotography #uwphoto #parrotfish #reef #corals #similan #similanislands #KhaoLak #thailand #travelgram #travelblogger #scubadiving #tauchen #buceo #plongee #vitaminsea #natgeo #natgeoyourshot #earthcapture #IYOR2018 #igersgermany #igershamburg #teamcanon #teamtokina #discoverocean #passionpassport #angelsofthesea #truenomads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a:t>
                      </a:r>
                    </a:p>
                  </a:txBody>
                  <a:tcPr/>
                </a:tc>
                <a:extLst>
                  <a:ext uri="{0D108BD9-81ED-4DB2-BD59-A6C34878D82A}">
                    <a16:rowId xmlns:a16="http://schemas.microsoft.com/office/drawing/2014/main" val="369949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- 2018-09-17 18:27:28 </a:t>
                      </a:r>
                      <a:r>
                        <a:rPr kumimoji="0" lang="en-US" sz="1000" b="0" i="0" u="none" strike="noStrike" kern="1200" cap="none" spc="0" normalizeH="0" baseline="0" noProof="0">
                          <a:ln>
                            <a:noFill/>
                          </a:ln>
                          <a:solidFill>
                            <a:prstClr val="black"/>
                          </a:solidFill>
                          <a:effectLst/>
                          <a:uLnTx/>
                          <a:uFillTx/>
                          <a:latin typeface="+mn-lt"/>
                          <a:ea typeface="+mn-ea"/>
                          <a:cs typeface="+mn-cs"/>
                        </a:rPr>
                        <a:t>
 Can‘t get enough of any kind of anemone fish? Same here! 🤗 swipe to zoom in 🤗🌊🤙 #padi #uwphotography #uwphoto #clownfish #findingnemo #pixar #anemone #similan #similanislands #KhaoLak #thailand #travelgram #travelblogger #scubadiving #tauchen #buceo #plongee #vitaminsea #natgeo #natgeoyourshot #earthcapture #IYOR2018 #igersgermany #igershamburg #teamcanon #teamtokina #discoverocean #passionpassport #angelsofthesea #truenomads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a:t>
                      </a:r>
                    </a:p>
                  </a:txBody>
                  <a:tcPr/>
                </a:tc>
                <a:extLst>
                  <a:ext uri="{0D108BD9-81ED-4DB2-BD59-A6C34878D82A}">
                    <a16:rowId xmlns:a16="http://schemas.microsoft.com/office/drawing/2014/main" val="85940576"/>
                  </a:ext>
                </a:extLst>
              </a:tr>
            </a:tbl>
          </a:graphicData>
        </a:graphic>
      </p:graphicFrame>
      <p:sp>
        <p:nvSpPr>
          <p:cNvPr id="4" name="Text Placeholder 3">
            <a:extLst>
              <a:ext uri="{FF2B5EF4-FFF2-40B4-BE49-F238E27FC236}">
                <a16:creationId xmlns:a16="http://schemas.microsoft.com/office/drawing/2014/main" id="{9CB0E2C6-C24B-46A3-ACAE-22341449E2A4}"/>
              </a:ext>
            </a:extLst>
          </p:cNvPr>
          <p:cNvSpPr>
            <a:spLocks noGrp="1"/>
          </p:cNvSpPr>
          <p:nvPr>
            <p:ph type="body" sz="quarter" idx="14"/>
          </p:nvPr>
        </p:nvSpPr>
        <p:spPr/>
        <p:txBody>
          <a:bodyPr/>
          <a:lstStyle/>
          <a:p>
            <a:r>
              <a:rPr lang="en-US"/>
              <a:t>01/01/2018 - 10/31/2018</a:t>
            </a:r>
          </a:p>
        </p:txBody>
      </p:sp>
    </p:spTree>
    <p:extLst>
      <p:ext uri="{BB962C8B-B14F-4D97-AF65-F5344CB8AC3E}">
        <p14:creationId xmlns:p14="http://schemas.microsoft.com/office/powerpoint/2010/main" val="1727969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4A9E3-B0F7-48C2-A864-6F20E0176942}"/>
              </a:ext>
            </a:extLst>
          </p:cNvPr>
          <p:cNvSpPr>
            <a:spLocks noGrp="1"/>
          </p:cNvSpPr>
          <p:nvPr>
            <p:ph type="title"/>
          </p:nvPr>
        </p:nvSpPr>
        <p:spPr/>
        <p:txBody>
          <a:bodyPr/>
          <a:lstStyle/>
          <a:p>
            <a:r>
              <a:rPr lang="en-US"/>
              <a:t>Instagram Posts Table | live_and_let_dive - 11 of 12</a:t>
            </a:r>
          </a:p>
        </p:txBody>
      </p:sp>
      <p:graphicFrame>
        <p:nvGraphicFramePr>
          <p:cNvPr id="5" name="Table Placeholder 4">
            <a:extLst>
              <a:ext uri="{FF2B5EF4-FFF2-40B4-BE49-F238E27FC236}">
                <a16:creationId xmlns:a16="http://schemas.microsoft.com/office/drawing/2014/main" id="{660F7571-9131-400C-80D6-8268FD297EA6}"/>
              </a:ext>
            </a:extLst>
          </p:cNvPr>
          <p:cNvGraphicFramePr>
            <a:graphicFrameLocks noGrp="1"/>
          </p:cNvGraphicFramePr>
          <p:nvPr>
            <p:ph type="tbl" sz="quarter" idx="13"/>
            <p:extLst>
              <p:ext uri="{D42A27DB-BD31-4B8C-83A1-F6EECF244321}">
                <p14:modId xmlns:p14="http://schemas.microsoft.com/office/powerpoint/2010/main" val="553371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41168546"/>
                    </a:ext>
                  </a:extLst>
                </a:gridCol>
                <a:gridCol w="658368">
                  <a:extLst>
                    <a:ext uri="{9D8B030D-6E8A-4147-A177-3AD203B41FA5}">
                      <a16:colId xmlns:a16="http://schemas.microsoft.com/office/drawing/2014/main" val="1766284746"/>
                    </a:ext>
                  </a:extLst>
                </a:gridCol>
                <a:gridCol w="658368">
                  <a:extLst>
                    <a:ext uri="{9D8B030D-6E8A-4147-A177-3AD203B41FA5}">
                      <a16:colId xmlns:a16="http://schemas.microsoft.com/office/drawing/2014/main" val="1906729522"/>
                    </a:ext>
                  </a:extLst>
                </a:gridCol>
                <a:gridCol w="658368">
                  <a:extLst>
                    <a:ext uri="{9D8B030D-6E8A-4147-A177-3AD203B41FA5}">
                      <a16:colId xmlns:a16="http://schemas.microsoft.com/office/drawing/2014/main" val="1367657744"/>
                    </a:ext>
                  </a:extLst>
                </a:gridCol>
                <a:gridCol w="658368">
                  <a:extLst>
                    <a:ext uri="{9D8B030D-6E8A-4147-A177-3AD203B41FA5}">
                      <a16:colId xmlns:a16="http://schemas.microsoft.com/office/drawing/2014/main" val="2312059003"/>
                    </a:ext>
                  </a:extLst>
                </a:gridCol>
                <a:gridCol w="658368">
                  <a:extLst>
                    <a:ext uri="{9D8B030D-6E8A-4147-A177-3AD203B41FA5}">
                      <a16:colId xmlns:a16="http://schemas.microsoft.com/office/drawing/2014/main" val="1175209739"/>
                    </a:ext>
                  </a:extLst>
                </a:gridCol>
                <a:gridCol w="658368">
                  <a:extLst>
                    <a:ext uri="{9D8B030D-6E8A-4147-A177-3AD203B41FA5}">
                      <a16:colId xmlns:a16="http://schemas.microsoft.com/office/drawing/2014/main" val="3466923268"/>
                    </a:ext>
                  </a:extLst>
                </a:gridCol>
                <a:gridCol w="658368">
                  <a:extLst>
                    <a:ext uri="{9D8B030D-6E8A-4147-A177-3AD203B41FA5}">
                      <a16:colId xmlns:a16="http://schemas.microsoft.com/office/drawing/2014/main" val="3240990514"/>
                    </a:ext>
                  </a:extLst>
                </a:gridCol>
                <a:gridCol w="658368">
                  <a:extLst>
                    <a:ext uri="{9D8B030D-6E8A-4147-A177-3AD203B41FA5}">
                      <a16:colId xmlns:a16="http://schemas.microsoft.com/office/drawing/2014/main" val="1682872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70485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- 2018-09-16 08:45:53 </a:t>
                      </a:r>
                      <a:r>
                        <a:rPr kumimoji="0" lang="en-US" sz="1000" b="0" i="0" u="none" strike="noStrike" kern="1200" cap="none" spc="0" normalizeH="0" baseline="0" noProof="0">
                          <a:ln>
                            <a:noFill/>
                          </a:ln>
                          <a:solidFill>
                            <a:prstClr val="black"/>
                          </a:solidFill>
                          <a:effectLst/>
                          <a:uLnTx/>
                          <a:uFillTx/>
                          <a:latin typeface="+mn-lt"/>
                          <a:ea typeface="+mn-ea"/>
                          <a:cs typeface="+mn-cs"/>
                        </a:rPr>
                        <a:t>
 Phyllorhiza punctata is a species of jellyfish, also known as the floating bell, Australian spotted jellyfish or the white-spotted jellyfish 🤓🌊🤙 🌊 #scuba #scubadiving #padi #uwphoto #uwphotography #underwaterphoto #underwaterphotography #redsea #egypt #hurghada #scubadivingmag #natgeo #natgeoyourshot #canon #makro #liveandletdive #journeyofascubadiver #picoftheday #photooftheday #scubadivingmag #discoverocean #igershamburg #jellyfish #qualle #igersgermany #passionpassport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3504</a:t>
                      </a:r>
                    </a:p>
                  </a:txBody>
                  <a:tcPr/>
                </a:tc>
                <a:extLst>
                  <a:ext uri="{0D108BD9-81ED-4DB2-BD59-A6C34878D82A}">
                    <a16:rowId xmlns:a16="http://schemas.microsoft.com/office/drawing/2014/main" val="370279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- 2018-09-15 07:32:17 </a:t>
                      </a:r>
                      <a:r>
                        <a:rPr kumimoji="0" lang="en-US" sz="1000" b="0" i="0" u="none" strike="noStrike" kern="1200" cap="none" spc="0" normalizeH="0" baseline="0" noProof="0">
                          <a:ln>
                            <a:noFill/>
                          </a:ln>
                          <a:solidFill>
                            <a:prstClr val="black"/>
                          </a:solidFill>
                          <a:effectLst/>
                          <a:uLnTx/>
                          <a:uFillTx/>
                          <a:latin typeface="+mn-lt"/>
                          <a:ea typeface="+mn-ea"/>
                          <a:cs typeface="+mn-cs"/>
                        </a:rPr>
                        <a:t>
 Some vitamin sea for the weekend - swipe to zoom in 🤗🌊🤙 #padi #uwphotography #uwphoto #clownfish #findingnemo #pixar #anemone #similan #similanislands #KhaoLak #thailand #travelgram #travelblogger #scubadiving #tauchen #buceo #plongee #vitaminsea #natgeo #natgeoyourshot #earthcapture #IYOR2018 #igersgermany #igershamburg #teamcanon #teamtokina #discoverocean #passionpassport #angelsofthesea #truenomads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a:t>
                      </a:r>
                    </a:p>
                  </a:txBody>
                  <a:tcPr/>
                </a:tc>
                <a:extLst>
                  <a:ext uri="{0D108BD9-81ED-4DB2-BD59-A6C34878D82A}">
                    <a16:rowId xmlns:a16="http://schemas.microsoft.com/office/drawing/2014/main" val="3834058421"/>
                  </a:ext>
                </a:extLst>
              </a:tr>
            </a:tbl>
          </a:graphicData>
        </a:graphic>
      </p:graphicFrame>
      <p:sp>
        <p:nvSpPr>
          <p:cNvPr id="4" name="Text Placeholder 3">
            <a:extLst>
              <a:ext uri="{FF2B5EF4-FFF2-40B4-BE49-F238E27FC236}">
                <a16:creationId xmlns:a16="http://schemas.microsoft.com/office/drawing/2014/main" id="{5AE5BC2E-CA4B-4955-A1E0-F5C9B0D2292A}"/>
              </a:ext>
            </a:extLst>
          </p:cNvPr>
          <p:cNvSpPr>
            <a:spLocks noGrp="1"/>
          </p:cNvSpPr>
          <p:nvPr>
            <p:ph type="body" sz="quarter" idx="14"/>
          </p:nvPr>
        </p:nvSpPr>
        <p:spPr/>
        <p:txBody>
          <a:bodyPr/>
          <a:lstStyle/>
          <a:p>
            <a:r>
              <a:rPr lang="en-US"/>
              <a:t>01/01/2018 - 10/31/2018</a:t>
            </a:r>
          </a:p>
        </p:txBody>
      </p:sp>
    </p:spTree>
    <p:extLst>
      <p:ext uri="{BB962C8B-B14F-4D97-AF65-F5344CB8AC3E}">
        <p14:creationId xmlns:p14="http://schemas.microsoft.com/office/powerpoint/2010/main" val="2925046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B7E6-CF2D-4A55-9915-9A76458759AE}"/>
              </a:ext>
            </a:extLst>
          </p:cNvPr>
          <p:cNvSpPr>
            <a:spLocks noGrp="1"/>
          </p:cNvSpPr>
          <p:nvPr>
            <p:ph type="title"/>
          </p:nvPr>
        </p:nvSpPr>
        <p:spPr/>
        <p:txBody>
          <a:bodyPr/>
          <a:lstStyle/>
          <a:p>
            <a:r>
              <a:rPr lang="en-US"/>
              <a:t>Instagram Posts Table | live_and_let_dive - 12 of 12</a:t>
            </a:r>
          </a:p>
        </p:txBody>
      </p:sp>
      <p:graphicFrame>
        <p:nvGraphicFramePr>
          <p:cNvPr id="5" name="Table Placeholder 4">
            <a:extLst>
              <a:ext uri="{FF2B5EF4-FFF2-40B4-BE49-F238E27FC236}">
                <a16:creationId xmlns:a16="http://schemas.microsoft.com/office/drawing/2014/main" id="{9D49B7AE-E51D-48A8-9AE5-10FFEFAE1BF0}"/>
              </a:ext>
            </a:extLst>
          </p:cNvPr>
          <p:cNvGraphicFramePr>
            <a:graphicFrameLocks noGrp="1"/>
          </p:cNvGraphicFramePr>
          <p:nvPr>
            <p:ph type="tbl" sz="quarter" idx="13"/>
            <p:extLst>
              <p:ext uri="{D42A27DB-BD31-4B8C-83A1-F6EECF244321}">
                <p14:modId xmlns:p14="http://schemas.microsoft.com/office/powerpoint/2010/main" val="4179018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4005397"/>
                    </a:ext>
                  </a:extLst>
                </a:gridCol>
                <a:gridCol w="658368">
                  <a:extLst>
                    <a:ext uri="{9D8B030D-6E8A-4147-A177-3AD203B41FA5}">
                      <a16:colId xmlns:a16="http://schemas.microsoft.com/office/drawing/2014/main" val="2542008971"/>
                    </a:ext>
                  </a:extLst>
                </a:gridCol>
                <a:gridCol w="658368">
                  <a:extLst>
                    <a:ext uri="{9D8B030D-6E8A-4147-A177-3AD203B41FA5}">
                      <a16:colId xmlns:a16="http://schemas.microsoft.com/office/drawing/2014/main" val="4278642903"/>
                    </a:ext>
                  </a:extLst>
                </a:gridCol>
                <a:gridCol w="658368">
                  <a:extLst>
                    <a:ext uri="{9D8B030D-6E8A-4147-A177-3AD203B41FA5}">
                      <a16:colId xmlns:a16="http://schemas.microsoft.com/office/drawing/2014/main" val="1641855127"/>
                    </a:ext>
                  </a:extLst>
                </a:gridCol>
                <a:gridCol w="658368">
                  <a:extLst>
                    <a:ext uri="{9D8B030D-6E8A-4147-A177-3AD203B41FA5}">
                      <a16:colId xmlns:a16="http://schemas.microsoft.com/office/drawing/2014/main" val="1016107856"/>
                    </a:ext>
                  </a:extLst>
                </a:gridCol>
                <a:gridCol w="658368">
                  <a:extLst>
                    <a:ext uri="{9D8B030D-6E8A-4147-A177-3AD203B41FA5}">
                      <a16:colId xmlns:a16="http://schemas.microsoft.com/office/drawing/2014/main" val="964565400"/>
                    </a:ext>
                  </a:extLst>
                </a:gridCol>
                <a:gridCol w="658368">
                  <a:extLst>
                    <a:ext uri="{9D8B030D-6E8A-4147-A177-3AD203B41FA5}">
                      <a16:colId xmlns:a16="http://schemas.microsoft.com/office/drawing/2014/main" val="1038322417"/>
                    </a:ext>
                  </a:extLst>
                </a:gridCol>
                <a:gridCol w="658368">
                  <a:extLst>
                    <a:ext uri="{9D8B030D-6E8A-4147-A177-3AD203B41FA5}">
                      <a16:colId xmlns:a16="http://schemas.microsoft.com/office/drawing/2014/main" val="2241961051"/>
                    </a:ext>
                  </a:extLst>
                </a:gridCol>
                <a:gridCol w="658368">
                  <a:extLst>
                    <a:ext uri="{9D8B030D-6E8A-4147-A177-3AD203B41FA5}">
                      <a16:colId xmlns:a16="http://schemas.microsoft.com/office/drawing/2014/main" val="3680948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75788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live_and_let_dive - 2018-09-13 07:00:49 </a:t>
                      </a:r>
                      <a:r>
                        <a:rPr kumimoji="0" lang="en-US" sz="1000" b="0" i="0" u="none" strike="noStrike" kern="1200" cap="none" spc="0" normalizeH="0" baseline="0" noProof="0">
                          <a:ln>
                            <a:noFill/>
                          </a:ln>
                          <a:solidFill>
                            <a:prstClr val="black"/>
                          </a:solidFill>
                          <a:effectLst/>
                          <a:uLnTx/>
                          <a:uFillTx/>
                          <a:latin typeface="+mn-lt"/>
                          <a:ea typeface="+mn-ea"/>
                          <a:cs typeface="+mn-cs"/>
                        </a:rPr>
                        <a:t>
 One of the inhabitants of the SS Thistlegorm 🤙🌊 #scuba #scubadiving #padi #uwphoto #uwphotography #underwaterphoto #underwaterphotography #redsea #egypt #hurghada #sharmelsheikh #scubadivingmag #natgeo #natgeoyourshot #teamcanon #liveandletdive #journeyofascubadiver #picoftheday #photooftheday #adventure #travelgram #photography #scubadivingmag #discoverocean #igershamburg #passionpassport #wildlifephotography #crocodilefish #thistlegorm #throwbackthursday #tbt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6017</a:t>
                      </a:r>
                    </a:p>
                  </a:txBody>
                  <a:tcPr/>
                </a:tc>
                <a:extLst>
                  <a:ext uri="{0D108BD9-81ED-4DB2-BD59-A6C34878D82A}">
                    <a16:rowId xmlns:a16="http://schemas.microsoft.com/office/drawing/2014/main" val="1847013654"/>
                  </a:ext>
                </a:extLst>
              </a:tr>
            </a:tbl>
          </a:graphicData>
        </a:graphic>
      </p:graphicFrame>
      <p:sp>
        <p:nvSpPr>
          <p:cNvPr id="4" name="Text Placeholder 3">
            <a:extLst>
              <a:ext uri="{FF2B5EF4-FFF2-40B4-BE49-F238E27FC236}">
                <a16:creationId xmlns:a16="http://schemas.microsoft.com/office/drawing/2014/main" id="{78FFF5D0-4105-4819-A842-CB6EB37DB994}"/>
              </a:ext>
            </a:extLst>
          </p:cNvPr>
          <p:cNvSpPr>
            <a:spLocks noGrp="1"/>
          </p:cNvSpPr>
          <p:nvPr>
            <p:ph type="body" sz="quarter" idx="14"/>
          </p:nvPr>
        </p:nvSpPr>
        <p:spPr/>
        <p:txBody>
          <a:bodyPr/>
          <a:lstStyle/>
          <a:p>
            <a:r>
              <a:rPr lang="en-US"/>
              <a:t>01/01/2018 - 10/31/2018</a:t>
            </a:r>
          </a:p>
        </p:txBody>
      </p:sp>
    </p:spTree>
    <p:extLst>
      <p:ext uri="{BB962C8B-B14F-4D97-AF65-F5344CB8AC3E}">
        <p14:creationId xmlns:p14="http://schemas.microsoft.com/office/powerpoint/2010/main" val="3760425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7BC70-5EEA-4C26-85B6-D949FC5D5B45}"/>
              </a:ext>
            </a:extLst>
          </p:cNvPr>
          <p:cNvSpPr>
            <a:spLocks noGrp="1"/>
          </p:cNvSpPr>
          <p:nvPr>
            <p:ph type="title"/>
          </p:nvPr>
        </p:nvSpPr>
        <p:spPr/>
        <p:txBody>
          <a:bodyPr/>
          <a:lstStyle/>
          <a:p>
            <a:r>
              <a:rPr lang="en-US"/>
              <a:t>Instagram Organic Engagement Distribution by Post Type  | live_and_let_dive</a:t>
            </a:r>
          </a:p>
        </p:txBody>
      </p:sp>
      <p:graphicFrame>
        <p:nvGraphicFramePr>
          <p:cNvPr id="6" name="Chart Placeholder 5">
            <a:extLst>
              <a:ext uri="{FF2B5EF4-FFF2-40B4-BE49-F238E27FC236}">
                <a16:creationId xmlns:a16="http://schemas.microsoft.com/office/drawing/2014/main" id="{0524BAF9-9410-491D-9955-CA4BDF5FB39B}"/>
              </a:ext>
            </a:extLst>
          </p:cNvPr>
          <p:cNvGraphicFramePr>
            <a:graphicFrameLocks noGrp="1"/>
          </p:cNvGraphicFramePr>
          <p:nvPr>
            <p:ph type="chart" sz="quarter" idx="13"/>
            <p:extLst>
              <p:ext uri="{D42A27DB-BD31-4B8C-83A1-F6EECF244321}">
                <p14:modId xmlns:p14="http://schemas.microsoft.com/office/powerpoint/2010/main" val="2276913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89A852-98CC-44B0-B915-A9B8042AF8D1}"/>
              </a:ext>
            </a:extLst>
          </p:cNvPr>
          <p:cNvSpPr>
            <a:spLocks noGrp="1"/>
          </p:cNvSpPr>
          <p:nvPr>
            <p:ph type="body" sz="quarter" idx="14"/>
          </p:nvPr>
        </p:nvSpPr>
        <p:spPr/>
        <p:txBody>
          <a:bodyPr/>
          <a:lstStyle/>
          <a:p>
            <a:r>
              <a:rPr lang="en-US"/>
              <a:t>01/01/2018 - 10/31/2018</a:t>
            </a:r>
          </a:p>
        </p:txBody>
      </p:sp>
      <p:sp>
        <p:nvSpPr>
          <p:cNvPr id="5" name="Footer Placeholder 4">
            <a:extLst>
              <a:ext uri="{FF2B5EF4-FFF2-40B4-BE49-F238E27FC236}">
                <a16:creationId xmlns:a16="http://schemas.microsoft.com/office/drawing/2014/main" id="{9AF107EA-1FA8-45F0-A4FC-382F22F414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0402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625B9-F6E7-4C8E-B519-DD302F7C3B7C}"/>
              </a:ext>
            </a:extLst>
          </p:cNvPr>
          <p:cNvSpPr>
            <a:spLocks noGrp="1"/>
          </p:cNvSpPr>
          <p:nvPr>
            <p:ph type="title"/>
          </p:nvPr>
        </p:nvSpPr>
        <p:spPr/>
        <p:txBody>
          <a:bodyPr/>
          <a:lstStyle/>
          <a:p>
            <a:r>
              <a:rPr lang="en-US"/>
              <a:t>Instagram Organic Reach by Post Type  | live_and_let_dive</a:t>
            </a:r>
          </a:p>
        </p:txBody>
      </p:sp>
      <p:graphicFrame>
        <p:nvGraphicFramePr>
          <p:cNvPr id="6" name="Chart Placeholder 5">
            <a:extLst>
              <a:ext uri="{FF2B5EF4-FFF2-40B4-BE49-F238E27FC236}">
                <a16:creationId xmlns:a16="http://schemas.microsoft.com/office/drawing/2014/main" id="{CD5F8744-7AB0-4ABA-8AD8-360E127228A4}"/>
              </a:ext>
            </a:extLst>
          </p:cNvPr>
          <p:cNvGraphicFramePr>
            <a:graphicFrameLocks noGrp="1"/>
          </p:cNvGraphicFramePr>
          <p:nvPr>
            <p:ph type="chart" sz="quarter" idx="13"/>
            <p:extLst>
              <p:ext uri="{D42A27DB-BD31-4B8C-83A1-F6EECF244321}">
                <p14:modId xmlns:p14="http://schemas.microsoft.com/office/powerpoint/2010/main" val="4159310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E96152-6ACD-4363-AE43-58BCFD043453}"/>
              </a:ext>
            </a:extLst>
          </p:cNvPr>
          <p:cNvSpPr>
            <a:spLocks noGrp="1"/>
          </p:cNvSpPr>
          <p:nvPr>
            <p:ph type="body" sz="quarter" idx="14"/>
          </p:nvPr>
        </p:nvSpPr>
        <p:spPr/>
        <p:txBody>
          <a:bodyPr/>
          <a:lstStyle/>
          <a:p>
            <a:r>
              <a:rPr lang="en-US"/>
              <a:t>01/01/2018 - 10/31/2018</a:t>
            </a:r>
          </a:p>
        </p:txBody>
      </p:sp>
      <p:sp>
        <p:nvSpPr>
          <p:cNvPr id="5" name="Footer Placeholder 4">
            <a:extLst>
              <a:ext uri="{FF2B5EF4-FFF2-40B4-BE49-F238E27FC236}">
                <a16:creationId xmlns:a16="http://schemas.microsoft.com/office/drawing/2014/main" id="{4BA2A246-042C-4CD7-BCDB-D1D2BAE159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40683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1327</Words>
  <Application>Microsoft Office PowerPoint</Application>
  <PresentationFormat>On-screen Show (4:3)</PresentationFormat>
  <Paragraphs>625</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Deep Insights</vt:lpstr>
      <vt:lpstr>Instagram Key Metrics Table | live_and_let_dive</vt:lpstr>
      <vt:lpstr>Instagram Organic Reach By Weekday | live_and_let_dive</vt:lpstr>
      <vt:lpstr>Instagram Hashtag Detection | live_and_let_dive - 1 of 3</vt:lpstr>
      <vt:lpstr>Instagram Hashtag Detection | live_and_let_dive - 2 of 3</vt:lpstr>
      <vt:lpstr>Instagram Hashtag Detection | live_and_let_dive - 3 of 3</vt:lpstr>
      <vt:lpstr>Instagram Engagements By Weekday | live_and_let_dive</vt:lpstr>
      <vt:lpstr>Instagram Posts Table | live_and_let_dive - 1 of 12</vt:lpstr>
      <vt:lpstr>Instagram Posts Table | live_and_let_dive - 2 of 12</vt:lpstr>
      <vt:lpstr>Instagram Posts Table | live_and_let_dive - 3 of 12</vt:lpstr>
      <vt:lpstr>Instagram Posts Table | live_and_let_dive - 4 of 12</vt:lpstr>
      <vt:lpstr>Instagram Posts Table | live_and_let_dive - 5 of 12</vt:lpstr>
      <vt:lpstr>Instagram Posts Table | live_and_let_dive - 6 of 12</vt:lpstr>
      <vt:lpstr>Instagram Posts Table | live_and_let_dive - 7 of 12</vt:lpstr>
      <vt:lpstr>Instagram Posts Table | live_and_let_dive - 8 of 12</vt:lpstr>
      <vt:lpstr>Instagram Posts Table | live_and_let_dive - 9 of 12</vt:lpstr>
      <vt:lpstr>Instagram Posts Table | live_and_let_dive - 10 of 12</vt:lpstr>
      <vt:lpstr>Instagram Posts Table | live_and_let_dive - 11 of 12</vt:lpstr>
      <vt:lpstr>Instagram Posts Table | live_and_let_dive - 12 of 12</vt:lpstr>
      <vt:lpstr>Instagram Organic Engagement Distribution by Post Type  | live_and_let_dive</vt:lpstr>
      <vt:lpstr>Instagram Organic Reach by Post Type  | live_and_let_dive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Administrator</dc:creator>
  <cp:lastModifiedBy>Administrator</cp:lastModifiedBy>
  <cp:revision>1</cp:revision>
  <dcterms:created xsi:type="dcterms:W3CDTF">2018-11-08T09:58:48Z</dcterms:created>
  <dcterms:modified xsi:type="dcterms:W3CDTF">2018-11-08T09:59:37Z</dcterms:modified>
</cp:coreProperties>
</file>