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Emirates</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0.10992800326574</c:v>
                </c:pt>
                <c:pt idx="1">
                  <c:v>3.3954332642338998E-2</c:v>
                </c:pt>
              </c:numCache>
            </c:numRef>
          </c:val>
          <c:extLst>
            <c:ext xmlns:c16="http://schemas.microsoft.com/office/drawing/2014/chart" uri="{C3380CC4-5D6E-409C-BE32-E72D297353CC}">
              <c16:uniqueId val="{00000000-ED3A-440C-BCEF-7AA82C51589B}"/>
            </c:ext>
          </c:extLst>
        </c:ser>
        <c:dLbls>
          <c:showLegendKey val="0"/>
          <c:showVal val="0"/>
          <c:showCatName val="0"/>
          <c:showSerName val="0"/>
          <c:showPercent val="0"/>
          <c:showBubbleSize val="0"/>
        </c:dLbls>
        <c:gapWidth val="219"/>
        <c:overlap val="-27"/>
        <c:axId val="176637160"/>
        <c:axId val="176637488"/>
      </c:barChart>
      <c:catAx>
        <c:axId val="1766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37488"/>
        <c:crosses val="autoZero"/>
        <c:auto val="1"/>
        <c:lblAlgn val="ctr"/>
        <c:lblOffset val="100"/>
        <c:noMultiLvlLbl val="0"/>
      </c:catAx>
      <c:valAx>
        <c:axId val="17663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Emirates</c:v>
                </c:pt>
              </c:strCache>
            </c:strRef>
          </c:tx>
          <c:spPr>
            <a:ln w="28575" cap="rnd">
              <a:solidFill>
                <a:schemeClr val="accent1"/>
              </a:solidFill>
              <a:round/>
            </a:ln>
            <a:effectLst/>
          </c:spPr>
          <c:marker>
            <c:symbol val="none"/>
          </c:marker>
          <c:cat>
            <c:strRef>
              <c:f>Sheet1!$A$2:$A$16</c:f>
              <c:strCache>
                <c:ptCount val="15"/>
                <c:pt idx="0">
                  <c:v>10.10.2018</c:v>
                </c:pt>
                <c:pt idx="1">
                  <c:v>11.10.2018</c:v>
                </c:pt>
                <c:pt idx="2">
                  <c:v>12.10.2018</c:v>
                </c:pt>
                <c:pt idx="3">
                  <c:v>13.10.2018</c:v>
                </c:pt>
                <c:pt idx="4">
                  <c:v>14.10.2018</c:v>
                </c:pt>
                <c:pt idx="5">
                  <c:v>15.10.2018</c:v>
                </c:pt>
                <c:pt idx="6">
                  <c:v>16.10.2018</c:v>
                </c:pt>
                <c:pt idx="7">
                  <c:v>17.10.2018</c:v>
                </c:pt>
                <c:pt idx="8">
                  <c:v>18.10.2018</c:v>
                </c:pt>
                <c:pt idx="9">
                  <c:v>19.10.2018</c:v>
                </c:pt>
                <c:pt idx="10">
                  <c:v>20.10.2018</c:v>
                </c:pt>
                <c:pt idx="11">
                  <c:v>21.10.2018</c:v>
                </c:pt>
                <c:pt idx="12">
                  <c:v>22.10.2018</c:v>
                </c:pt>
                <c:pt idx="13">
                  <c:v>23.10.2018</c:v>
                </c:pt>
                <c:pt idx="14">
                  <c:v>24.10.2018</c:v>
                </c:pt>
              </c:strCache>
            </c:strRef>
          </c:cat>
          <c:val>
            <c:numRef>
              <c:f>Sheet1!$B$2:$B$16</c:f>
              <c:numCache>
                <c:formatCode>General</c:formatCode>
                <c:ptCount val="15"/>
                <c:pt idx="0">
                  <c:v>1</c:v>
                </c:pt>
                <c:pt idx="1">
                  <c:v>1</c:v>
                </c:pt>
                <c:pt idx="2">
                  <c:v>1</c:v>
                </c:pt>
                <c:pt idx="3">
                  <c:v>0</c:v>
                </c:pt>
                <c:pt idx="4">
                  <c:v>1</c:v>
                </c:pt>
                <c:pt idx="5">
                  <c:v>1</c:v>
                </c:pt>
                <c:pt idx="6">
                  <c:v>0</c:v>
                </c:pt>
                <c:pt idx="7">
                  <c:v>1</c:v>
                </c:pt>
                <c:pt idx="8">
                  <c:v>1</c:v>
                </c:pt>
                <c:pt idx="9">
                  <c:v>1</c:v>
                </c:pt>
                <c:pt idx="10">
                  <c:v>1</c:v>
                </c:pt>
                <c:pt idx="11">
                  <c:v>0</c:v>
                </c:pt>
                <c:pt idx="12">
                  <c:v>1</c:v>
                </c:pt>
                <c:pt idx="13">
                  <c:v>0</c:v>
                </c:pt>
                <c:pt idx="14">
                  <c:v>1</c:v>
                </c:pt>
              </c:numCache>
            </c:numRef>
          </c:val>
          <c:smooth val="0"/>
          <c:extLst>
            <c:ext xmlns:c16="http://schemas.microsoft.com/office/drawing/2014/chart" uri="{C3380CC4-5D6E-409C-BE32-E72D297353CC}">
              <c16:uniqueId val="{00000000-AFDC-4736-851E-B9D85D36930E}"/>
            </c:ext>
          </c:extLst>
        </c:ser>
        <c:dLbls>
          <c:showLegendKey val="0"/>
          <c:showVal val="0"/>
          <c:showCatName val="0"/>
          <c:showSerName val="0"/>
          <c:showPercent val="0"/>
          <c:showBubbleSize val="0"/>
        </c:dLbls>
        <c:smooth val="0"/>
        <c:axId val="285185136"/>
        <c:axId val="285183824"/>
      </c:lineChart>
      <c:catAx>
        <c:axId val="28518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83824"/>
        <c:crosses val="autoZero"/>
        <c:auto val="1"/>
        <c:lblAlgn val="ctr"/>
        <c:lblOffset val="100"/>
        <c:noMultiLvlLbl val="0"/>
      </c:catAx>
      <c:valAx>
        <c:axId val="28518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8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Emirates</c:v>
                </c:pt>
              </c:strCache>
            </c:strRef>
          </c:cat>
          <c:val>
            <c:numRef>
              <c:f>Sheet1!$B$2</c:f>
              <c:numCache>
                <c:formatCode>General</c:formatCode>
                <c:ptCount val="1"/>
                <c:pt idx="0">
                  <c:v>11</c:v>
                </c:pt>
              </c:numCache>
            </c:numRef>
          </c:val>
          <c:extLst>
            <c:ext xmlns:c16="http://schemas.microsoft.com/office/drawing/2014/chart" uri="{C3380CC4-5D6E-409C-BE32-E72D297353CC}">
              <c16:uniqueId val="{00000000-CC71-4FB7-8FB6-BB16BA2A471A}"/>
            </c:ext>
          </c:extLst>
        </c:ser>
        <c:dLbls>
          <c:showLegendKey val="0"/>
          <c:showVal val="0"/>
          <c:showCatName val="0"/>
          <c:showSerName val="0"/>
          <c:showPercent val="0"/>
          <c:showBubbleSize val="0"/>
        </c:dLbls>
        <c:gapWidth val="150"/>
        <c:overlap val="100"/>
        <c:axId val="344954544"/>
        <c:axId val="344958480"/>
      </c:barChart>
      <c:catAx>
        <c:axId val="34495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58480"/>
        <c:crosses val="autoZero"/>
        <c:auto val="1"/>
        <c:lblAlgn val="ctr"/>
        <c:lblOffset val="100"/>
        <c:noMultiLvlLbl val="0"/>
      </c:catAx>
      <c:valAx>
        <c:axId val="344958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5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821C9-AA55-460B-BB1E-452407BB886C}"/>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4B575B5A-DEB6-47FD-91B8-1CCCB7E28BBE}"/>
              </a:ext>
            </a:extLst>
          </p:cNvPr>
          <p:cNvSpPr>
            <a:spLocks noGrp="1"/>
          </p:cNvSpPr>
          <p:nvPr>
            <p:ph type="subTitle" idx="1"/>
          </p:nvPr>
        </p:nvSpPr>
        <p:spPr/>
        <p:txBody>
          <a:bodyPr/>
          <a:lstStyle/>
          <a:p>
            <a:r>
              <a:rPr lang="en-US"/>
              <a:t>Facelift bbt GmbH</a:t>
            </a:r>
          </a:p>
        </p:txBody>
      </p:sp>
    </p:spTree>
    <p:extLst>
      <p:ext uri="{BB962C8B-B14F-4D97-AF65-F5344CB8AC3E}">
        <p14:creationId xmlns:p14="http://schemas.microsoft.com/office/powerpoint/2010/main" val="308514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86D0C-6012-431C-B2CB-B00CC8C05244}"/>
              </a:ext>
            </a:extLst>
          </p:cNvPr>
          <p:cNvSpPr>
            <a:spLocks noGrp="1"/>
          </p:cNvSpPr>
          <p:nvPr>
            <p:ph type="title"/>
          </p:nvPr>
        </p:nvSpPr>
        <p:spPr/>
        <p:txBody>
          <a:bodyPr/>
          <a:lstStyle/>
          <a:p>
            <a:r>
              <a:rPr lang="en-US"/>
              <a:t>Facebook Interaction Rate By Post Type | IHA</a:t>
            </a:r>
          </a:p>
        </p:txBody>
      </p:sp>
      <p:graphicFrame>
        <p:nvGraphicFramePr>
          <p:cNvPr id="6" name="Chart Placeholder 5">
            <a:extLst>
              <a:ext uri="{FF2B5EF4-FFF2-40B4-BE49-F238E27FC236}">
                <a16:creationId xmlns:a16="http://schemas.microsoft.com/office/drawing/2014/main" id="{1FBFEC44-E0F6-4BD6-9A00-23573EB805B7}"/>
              </a:ext>
            </a:extLst>
          </p:cNvPr>
          <p:cNvGraphicFramePr>
            <a:graphicFrameLocks noGrp="1"/>
          </p:cNvGraphicFramePr>
          <p:nvPr>
            <p:ph type="chart" sz="quarter" idx="13"/>
            <p:extLst>
              <p:ext uri="{D42A27DB-BD31-4B8C-83A1-F6EECF244321}">
                <p14:modId xmlns:p14="http://schemas.microsoft.com/office/powerpoint/2010/main" val="1516963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92213-830A-4765-9701-6A7A516F720B}"/>
              </a:ext>
            </a:extLst>
          </p:cNvPr>
          <p:cNvSpPr>
            <a:spLocks noGrp="1"/>
          </p:cNvSpPr>
          <p:nvPr>
            <p:ph type="body" sz="quarter" idx="14"/>
          </p:nvPr>
        </p:nvSpPr>
        <p:spPr/>
        <p:txBody>
          <a:bodyPr/>
          <a:lstStyle/>
          <a:p>
            <a:r>
              <a:rPr lang="en-US"/>
              <a:t>10.10.2018 - 24.10.2018</a:t>
            </a:r>
          </a:p>
        </p:txBody>
      </p:sp>
      <p:sp>
        <p:nvSpPr>
          <p:cNvPr id="5" name="Footer Placeholder 4">
            <a:extLst>
              <a:ext uri="{FF2B5EF4-FFF2-40B4-BE49-F238E27FC236}">
                <a16:creationId xmlns:a16="http://schemas.microsoft.com/office/drawing/2014/main" id="{32981363-6D7E-437B-8CCC-E1247B7789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624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BC28-A3D1-4EB6-8626-ED5A0345D666}"/>
              </a:ext>
            </a:extLst>
          </p:cNvPr>
          <p:cNvSpPr>
            <a:spLocks noGrp="1"/>
          </p:cNvSpPr>
          <p:nvPr>
            <p:ph type="title"/>
          </p:nvPr>
        </p:nvSpPr>
        <p:spPr/>
        <p:txBody>
          <a:bodyPr/>
          <a:lstStyle/>
          <a:p>
            <a:r>
              <a:rPr lang="en-US"/>
              <a:t>Facebook Own Posts | IHA</a:t>
            </a:r>
          </a:p>
        </p:txBody>
      </p:sp>
      <p:graphicFrame>
        <p:nvGraphicFramePr>
          <p:cNvPr id="6" name="Chart Placeholder 5">
            <a:extLst>
              <a:ext uri="{FF2B5EF4-FFF2-40B4-BE49-F238E27FC236}">
                <a16:creationId xmlns:a16="http://schemas.microsoft.com/office/drawing/2014/main" id="{104E3794-1996-4826-B25F-EB2C7DF79802}"/>
              </a:ext>
            </a:extLst>
          </p:cNvPr>
          <p:cNvGraphicFramePr>
            <a:graphicFrameLocks noGrp="1"/>
          </p:cNvGraphicFramePr>
          <p:nvPr>
            <p:ph type="chart" sz="quarter" idx="13"/>
            <p:extLst>
              <p:ext uri="{D42A27DB-BD31-4B8C-83A1-F6EECF244321}">
                <p14:modId xmlns:p14="http://schemas.microsoft.com/office/powerpoint/2010/main" val="3400193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8282CA-502F-4B00-9FB6-63CB2AABD343}"/>
              </a:ext>
            </a:extLst>
          </p:cNvPr>
          <p:cNvSpPr>
            <a:spLocks noGrp="1"/>
          </p:cNvSpPr>
          <p:nvPr>
            <p:ph type="body" sz="quarter" idx="14"/>
          </p:nvPr>
        </p:nvSpPr>
        <p:spPr/>
        <p:txBody>
          <a:bodyPr/>
          <a:lstStyle/>
          <a:p>
            <a:r>
              <a:rPr lang="en-US"/>
              <a:t>10.10.2018 - 24.10.2018</a:t>
            </a:r>
          </a:p>
        </p:txBody>
      </p:sp>
      <p:sp>
        <p:nvSpPr>
          <p:cNvPr id="5" name="Footer Placeholder 4">
            <a:extLst>
              <a:ext uri="{FF2B5EF4-FFF2-40B4-BE49-F238E27FC236}">
                <a16:creationId xmlns:a16="http://schemas.microsoft.com/office/drawing/2014/main" id="{7464C519-3EEF-4682-B78B-49635AD0D5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319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C8C70-8751-4035-ACDE-4997F3482C9F}"/>
              </a:ext>
            </a:extLst>
          </p:cNvPr>
          <p:cNvSpPr>
            <a:spLocks noGrp="1"/>
          </p:cNvSpPr>
          <p:nvPr>
            <p:ph type="title"/>
          </p:nvPr>
        </p:nvSpPr>
        <p:spPr/>
        <p:txBody>
          <a:bodyPr/>
          <a:lstStyle/>
          <a:p>
            <a:r>
              <a:rPr lang="en-US"/>
              <a:t>Facebook Own Posts App Usage | IHA</a:t>
            </a:r>
          </a:p>
        </p:txBody>
      </p:sp>
      <p:graphicFrame>
        <p:nvGraphicFramePr>
          <p:cNvPr id="6" name="Chart Placeholder 5">
            <a:extLst>
              <a:ext uri="{FF2B5EF4-FFF2-40B4-BE49-F238E27FC236}">
                <a16:creationId xmlns:a16="http://schemas.microsoft.com/office/drawing/2014/main" id="{282783B4-1047-4EC6-A424-9DBD40076E6A}"/>
              </a:ext>
            </a:extLst>
          </p:cNvPr>
          <p:cNvGraphicFramePr>
            <a:graphicFrameLocks noGrp="1"/>
          </p:cNvGraphicFramePr>
          <p:nvPr>
            <p:ph type="chart" sz="quarter" idx="13"/>
            <p:extLst>
              <p:ext uri="{D42A27DB-BD31-4B8C-83A1-F6EECF244321}">
                <p14:modId xmlns:p14="http://schemas.microsoft.com/office/powerpoint/2010/main" val="2008907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32B80-E061-4144-A3A5-B9E65B5933FE}"/>
              </a:ext>
            </a:extLst>
          </p:cNvPr>
          <p:cNvSpPr>
            <a:spLocks noGrp="1"/>
          </p:cNvSpPr>
          <p:nvPr>
            <p:ph type="body" sz="quarter" idx="14"/>
          </p:nvPr>
        </p:nvSpPr>
        <p:spPr/>
        <p:txBody>
          <a:bodyPr/>
          <a:lstStyle/>
          <a:p>
            <a:r>
              <a:rPr lang="en-US"/>
              <a:t>10.10.2018 - 24.10.2018</a:t>
            </a:r>
          </a:p>
        </p:txBody>
      </p:sp>
      <p:sp>
        <p:nvSpPr>
          <p:cNvPr id="5" name="Footer Placeholder 4">
            <a:extLst>
              <a:ext uri="{FF2B5EF4-FFF2-40B4-BE49-F238E27FC236}">
                <a16:creationId xmlns:a16="http://schemas.microsoft.com/office/drawing/2014/main" id="{43DFF8D2-34B3-4AAD-BABC-595C575959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5334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12D0-D1B9-45B5-84C4-FCEB03CDBBD5}"/>
              </a:ext>
            </a:extLst>
          </p:cNvPr>
          <p:cNvSpPr>
            <a:spLocks noGrp="1"/>
          </p:cNvSpPr>
          <p:nvPr>
            <p:ph type="title"/>
          </p:nvPr>
        </p:nvSpPr>
        <p:spPr/>
        <p:txBody>
          <a:bodyPr/>
          <a:lstStyle/>
          <a:p>
            <a:r>
              <a:rPr lang="en-US"/>
              <a:t>Facebook Own Posts Table  | IHA - 1 of 4</a:t>
            </a:r>
          </a:p>
        </p:txBody>
      </p:sp>
      <p:graphicFrame>
        <p:nvGraphicFramePr>
          <p:cNvPr id="5" name="Table Placeholder 4">
            <a:extLst>
              <a:ext uri="{FF2B5EF4-FFF2-40B4-BE49-F238E27FC236}">
                <a16:creationId xmlns:a16="http://schemas.microsoft.com/office/drawing/2014/main" id="{BE03D9F2-5427-4EDA-B90E-7A84511BC077}"/>
              </a:ext>
            </a:extLst>
          </p:cNvPr>
          <p:cNvGraphicFramePr>
            <a:graphicFrameLocks noGrp="1"/>
          </p:cNvGraphicFramePr>
          <p:nvPr>
            <p:ph type="tbl" sz="quarter" idx="13"/>
            <p:extLst>
              <p:ext uri="{D42A27DB-BD31-4B8C-83A1-F6EECF244321}">
                <p14:modId xmlns:p14="http://schemas.microsoft.com/office/powerpoint/2010/main" val="288925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13235735"/>
                    </a:ext>
                  </a:extLst>
                </a:gridCol>
                <a:gridCol w="370332">
                  <a:extLst>
                    <a:ext uri="{9D8B030D-6E8A-4147-A177-3AD203B41FA5}">
                      <a16:colId xmlns:a16="http://schemas.microsoft.com/office/drawing/2014/main" val="651598051"/>
                    </a:ext>
                  </a:extLst>
                </a:gridCol>
                <a:gridCol w="370332">
                  <a:extLst>
                    <a:ext uri="{9D8B030D-6E8A-4147-A177-3AD203B41FA5}">
                      <a16:colId xmlns:a16="http://schemas.microsoft.com/office/drawing/2014/main" val="3386958187"/>
                    </a:ext>
                  </a:extLst>
                </a:gridCol>
                <a:gridCol w="370332">
                  <a:extLst>
                    <a:ext uri="{9D8B030D-6E8A-4147-A177-3AD203B41FA5}">
                      <a16:colId xmlns:a16="http://schemas.microsoft.com/office/drawing/2014/main" val="3827807093"/>
                    </a:ext>
                  </a:extLst>
                </a:gridCol>
                <a:gridCol w="329184">
                  <a:extLst>
                    <a:ext uri="{9D8B030D-6E8A-4147-A177-3AD203B41FA5}">
                      <a16:colId xmlns:a16="http://schemas.microsoft.com/office/drawing/2014/main" val="3195730178"/>
                    </a:ext>
                  </a:extLst>
                </a:gridCol>
                <a:gridCol w="329184">
                  <a:extLst>
                    <a:ext uri="{9D8B030D-6E8A-4147-A177-3AD203B41FA5}">
                      <a16:colId xmlns:a16="http://schemas.microsoft.com/office/drawing/2014/main" val="3872688596"/>
                    </a:ext>
                  </a:extLst>
                </a:gridCol>
                <a:gridCol w="329184">
                  <a:extLst>
                    <a:ext uri="{9D8B030D-6E8A-4147-A177-3AD203B41FA5}">
                      <a16:colId xmlns:a16="http://schemas.microsoft.com/office/drawing/2014/main" val="1827542215"/>
                    </a:ext>
                  </a:extLst>
                </a:gridCol>
                <a:gridCol w="329184">
                  <a:extLst>
                    <a:ext uri="{9D8B030D-6E8A-4147-A177-3AD203B41FA5}">
                      <a16:colId xmlns:a16="http://schemas.microsoft.com/office/drawing/2014/main" val="3605112955"/>
                    </a:ext>
                  </a:extLst>
                </a:gridCol>
                <a:gridCol w="329184">
                  <a:extLst>
                    <a:ext uri="{9D8B030D-6E8A-4147-A177-3AD203B41FA5}">
                      <a16:colId xmlns:a16="http://schemas.microsoft.com/office/drawing/2014/main" val="3497076488"/>
                    </a:ext>
                  </a:extLst>
                </a:gridCol>
                <a:gridCol w="329184">
                  <a:extLst>
                    <a:ext uri="{9D8B030D-6E8A-4147-A177-3AD203B41FA5}">
                      <a16:colId xmlns:a16="http://schemas.microsoft.com/office/drawing/2014/main" val="2460381709"/>
                    </a:ext>
                  </a:extLst>
                </a:gridCol>
                <a:gridCol w="329184">
                  <a:extLst>
                    <a:ext uri="{9D8B030D-6E8A-4147-A177-3AD203B41FA5}">
                      <a16:colId xmlns:a16="http://schemas.microsoft.com/office/drawing/2014/main" val="1452330887"/>
                    </a:ext>
                  </a:extLst>
                </a:gridCol>
                <a:gridCol w="329184">
                  <a:extLst>
                    <a:ext uri="{9D8B030D-6E8A-4147-A177-3AD203B41FA5}">
                      <a16:colId xmlns:a16="http://schemas.microsoft.com/office/drawing/2014/main" val="364747436"/>
                    </a:ext>
                  </a:extLst>
                </a:gridCol>
                <a:gridCol w="370332">
                  <a:extLst>
                    <a:ext uri="{9D8B030D-6E8A-4147-A177-3AD203B41FA5}">
                      <a16:colId xmlns:a16="http://schemas.microsoft.com/office/drawing/2014/main" val="2999024617"/>
                    </a:ext>
                  </a:extLst>
                </a:gridCol>
                <a:gridCol w="370332">
                  <a:extLst>
                    <a:ext uri="{9D8B030D-6E8A-4147-A177-3AD203B41FA5}">
                      <a16:colId xmlns:a16="http://schemas.microsoft.com/office/drawing/2014/main" val="2588004472"/>
                    </a:ext>
                  </a:extLst>
                </a:gridCol>
                <a:gridCol w="329184">
                  <a:extLst>
                    <a:ext uri="{9D8B030D-6E8A-4147-A177-3AD203B41FA5}">
                      <a16:colId xmlns:a16="http://schemas.microsoft.com/office/drawing/2014/main" val="3289648046"/>
                    </a:ext>
                  </a:extLst>
                </a:gridCol>
                <a:gridCol w="329184">
                  <a:extLst>
                    <a:ext uri="{9D8B030D-6E8A-4147-A177-3AD203B41FA5}">
                      <a16:colId xmlns:a16="http://schemas.microsoft.com/office/drawing/2014/main" val="1187455116"/>
                    </a:ext>
                  </a:extLst>
                </a:gridCol>
                <a:gridCol w="370332">
                  <a:extLst>
                    <a:ext uri="{9D8B030D-6E8A-4147-A177-3AD203B41FA5}">
                      <a16:colId xmlns:a16="http://schemas.microsoft.com/office/drawing/2014/main" val="3925169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583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- 2018-10-24 19:00:55 </a:t>
                      </a:r>
                      <a:r>
                        <a:rPr kumimoji="0" lang="en-US" sz="1000" b="0" i="0" u="none" strike="noStrike" kern="1200" cap="none" spc="0" normalizeH="0" baseline="0" noProof="0">
                          <a:ln>
                            <a:noFill/>
                          </a:ln>
                          <a:solidFill>
                            <a:prstClr val="black"/>
                          </a:solidFill>
                          <a:effectLst/>
                          <a:uLnTx/>
                          <a:uFillTx/>
                          <a:latin typeface="+mn-lt"/>
                          <a:ea typeface="+mn-ea"/>
                          <a:cs typeface="+mn-cs"/>
                        </a:rPr>
                        <a:t> 
 Next time you fly, check out the series of Dubai Future Talks from visionaries including Will.I.Am and Malcolm Gladwell on 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6956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- 2018-10-22 19:00:35 </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redesigned Business Class flatbed seat. Enjoy gourmet meals as you watch your favourite box-set on a 23-inch HD TV. Experience a new level of comfort on the Emirates Boeing 777 Business Class. #EmiratesBoeing777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638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- 2018-10-20 18:02:56 </a:t>
                      </a:r>
                      <a:r>
                        <a:rPr kumimoji="0" lang="en-US" sz="1000" b="0" i="0" u="none" strike="noStrike" kern="1200" cap="none" spc="0" normalizeH="0" baseline="0" noProof="0">
                          <a:ln>
                            <a:noFill/>
                          </a:ln>
                          <a:solidFill>
                            <a:prstClr val="black"/>
                          </a:solidFill>
                          <a:effectLst/>
                          <a:uLnTx/>
                          <a:uFillTx/>
                          <a:latin typeface="+mn-lt"/>
                          <a:ea typeface="+mn-ea"/>
                          <a:cs typeface="+mn-cs"/>
                        </a:rPr>
                        <a:t> 
 Only 2 years to go until we bring the world together in Dubai. #Expo2020 Expo 2020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7071407"/>
                  </a:ext>
                </a:extLst>
              </a:tr>
            </a:tbl>
          </a:graphicData>
        </a:graphic>
      </p:graphicFrame>
      <p:sp>
        <p:nvSpPr>
          <p:cNvPr id="4" name="Text Placeholder 3">
            <a:extLst>
              <a:ext uri="{FF2B5EF4-FFF2-40B4-BE49-F238E27FC236}">
                <a16:creationId xmlns:a16="http://schemas.microsoft.com/office/drawing/2014/main" id="{E19BA3B1-F272-4300-AB58-F2F51DAF157F}"/>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106926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12F1D-6E20-46C8-AF89-D9F1A1B72EC8}"/>
              </a:ext>
            </a:extLst>
          </p:cNvPr>
          <p:cNvSpPr>
            <a:spLocks noGrp="1"/>
          </p:cNvSpPr>
          <p:nvPr>
            <p:ph type="title"/>
          </p:nvPr>
        </p:nvSpPr>
        <p:spPr/>
        <p:txBody>
          <a:bodyPr/>
          <a:lstStyle/>
          <a:p>
            <a:r>
              <a:rPr lang="en-US"/>
              <a:t>Facebook Own Posts Table  | IHA - 2 of 4</a:t>
            </a:r>
          </a:p>
        </p:txBody>
      </p:sp>
      <p:graphicFrame>
        <p:nvGraphicFramePr>
          <p:cNvPr id="5" name="Table Placeholder 4">
            <a:extLst>
              <a:ext uri="{FF2B5EF4-FFF2-40B4-BE49-F238E27FC236}">
                <a16:creationId xmlns:a16="http://schemas.microsoft.com/office/drawing/2014/main" id="{58C8DE79-CD83-4A89-A455-60763850BD07}"/>
              </a:ext>
            </a:extLst>
          </p:cNvPr>
          <p:cNvGraphicFramePr>
            <a:graphicFrameLocks noGrp="1"/>
          </p:cNvGraphicFramePr>
          <p:nvPr>
            <p:ph type="tbl" sz="quarter" idx="13"/>
            <p:extLst>
              <p:ext uri="{D42A27DB-BD31-4B8C-83A1-F6EECF244321}">
                <p14:modId xmlns:p14="http://schemas.microsoft.com/office/powerpoint/2010/main" val="395254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88618023"/>
                    </a:ext>
                  </a:extLst>
                </a:gridCol>
                <a:gridCol w="370332">
                  <a:extLst>
                    <a:ext uri="{9D8B030D-6E8A-4147-A177-3AD203B41FA5}">
                      <a16:colId xmlns:a16="http://schemas.microsoft.com/office/drawing/2014/main" val="1482191627"/>
                    </a:ext>
                  </a:extLst>
                </a:gridCol>
                <a:gridCol w="370332">
                  <a:extLst>
                    <a:ext uri="{9D8B030D-6E8A-4147-A177-3AD203B41FA5}">
                      <a16:colId xmlns:a16="http://schemas.microsoft.com/office/drawing/2014/main" val="725400504"/>
                    </a:ext>
                  </a:extLst>
                </a:gridCol>
                <a:gridCol w="370332">
                  <a:extLst>
                    <a:ext uri="{9D8B030D-6E8A-4147-A177-3AD203B41FA5}">
                      <a16:colId xmlns:a16="http://schemas.microsoft.com/office/drawing/2014/main" val="117871274"/>
                    </a:ext>
                  </a:extLst>
                </a:gridCol>
                <a:gridCol w="329184">
                  <a:extLst>
                    <a:ext uri="{9D8B030D-6E8A-4147-A177-3AD203B41FA5}">
                      <a16:colId xmlns:a16="http://schemas.microsoft.com/office/drawing/2014/main" val="429331722"/>
                    </a:ext>
                  </a:extLst>
                </a:gridCol>
                <a:gridCol w="329184">
                  <a:extLst>
                    <a:ext uri="{9D8B030D-6E8A-4147-A177-3AD203B41FA5}">
                      <a16:colId xmlns:a16="http://schemas.microsoft.com/office/drawing/2014/main" val="951602726"/>
                    </a:ext>
                  </a:extLst>
                </a:gridCol>
                <a:gridCol w="329184">
                  <a:extLst>
                    <a:ext uri="{9D8B030D-6E8A-4147-A177-3AD203B41FA5}">
                      <a16:colId xmlns:a16="http://schemas.microsoft.com/office/drawing/2014/main" val="973980126"/>
                    </a:ext>
                  </a:extLst>
                </a:gridCol>
                <a:gridCol w="329184">
                  <a:extLst>
                    <a:ext uri="{9D8B030D-6E8A-4147-A177-3AD203B41FA5}">
                      <a16:colId xmlns:a16="http://schemas.microsoft.com/office/drawing/2014/main" val="1046400361"/>
                    </a:ext>
                  </a:extLst>
                </a:gridCol>
                <a:gridCol w="329184">
                  <a:extLst>
                    <a:ext uri="{9D8B030D-6E8A-4147-A177-3AD203B41FA5}">
                      <a16:colId xmlns:a16="http://schemas.microsoft.com/office/drawing/2014/main" val="4118314251"/>
                    </a:ext>
                  </a:extLst>
                </a:gridCol>
                <a:gridCol w="329184">
                  <a:extLst>
                    <a:ext uri="{9D8B030D-6E8A-4147-A177-3AD203B41FA5}">
                      <a16:colId xmlns:a16="http://schemas.microsoft.com/office/drawing/2014/main" val="2251897531"/>
                    </a:ext>
                  </a:extLst>
                </a:gridCol>
                <a:gridCol w="329184">
                  <a:extLst>
                    <a:ext uri="{9D8B030D-6E8A-4147-A177-3AD203B41FA5}">
                      <a16:colId xmlns:a16="http://schemas.microsoft.com/office/drawing/2014/main" val="3965173479"/>
                    </a:ext>
                  </a:extLst>
                </a:gridCol>
                <a:gridCol w="329184">
                  <a:extLst>
                    <a:ext uri="{9D8B030D-6E8A-4147-A177-3AD203B41FA5}">
                      <a16:colId xmlns:a16="http://schemas.microsoft.com/office/drawing/2014/main" val="1210023904"/>
                    </a:ext>
                  </a:extLst>
                </a:gridCol>
                <a:gridCol w="370332">
                  <a:extLst>
                    <a:ext uri="{9D8B030D-6E8A-4147-A177-3AD203B41FA5}">
                      <a16:colId xmlns:a16="http://schemas.microsoft.com/office/drawing/2014/main" val="1725006849"/>
                    </a:ext>
                  </a:extLst>
                </a:gridCol>
                <a:gridCol w="370332">
                  <a:extLst>
                    <a:ext uri="{9D8B030D-6E8A-4147-A177-3AD203B41FA5}">
                      <a16:colId xmlns:a16="http://schemas.microsoft.com/office/drawing/2014/main" val="2485172252"/>
                    </a:ext>
                  </a:extLst>
                </a:gridCol>
                <a:gridCol w="329184">
                  <a:extLst>
                    <a:ext uri="{9D8B030D-6E8A-4147-A177-3AD203B41FA5}">
                      <a16:colId xmlns:a16="http://schemas.microsoft.com/office/drawing/2014/main" val="3515295393"/>
                    </a:ext>
                  </a:extLst>
                </a:gridCol>
                <a:gridCol w="329184">
                  <a:extLst>
                    <a:ext uri="{9D8B030D-6E8A-4147-A177-3AD203B41FA5}">
                      <a16:colId xmlns:a16="http://schemas.microsoft.com/office/drawing/2014/main" val="1405070714"/>
                    </a:ext>
                  </a:extLst>
                </a:gridCol>
                <a:gridCol w="370332">
                  <a:extLst>
                    <a:ext uri="{9D8B030D-6E8A-4147-A177-3AD203B41FA5}">
                      <a16:colId xmlns:a16="http://schemas.microsoft.com/office/drawing/2014/main" val="178556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043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- 2018-10-19 19:00:22 </a:t>
                      </a:r>
                      <a:r>
                        <a:rPr kumimoji="0" lang="en-US" sz="1000" b="0" i="0" u="none" strike="noStrike" kern="1200" cap="none" spc="0" normalizeH="0" baseline="0" noProof="0">
                          <a:ln>
                            <a:noFill/>
                          </a:ln>
                          <a:solidFill>
                            <a:prstClr val="black"/>
                          </a:solidFill>
                          <a:effectLst/>
                          <a:uLnTx/>
                          <a:uFillTx/>
                          <a:latin typeface="+mn-lt"/>
                          <a:ea typeface="+mn-ea"/>
                          <a:cs typeface="+mn-cs"/>
                        </a:rPr>
                        <a:t> 
 The approach into Nice is nice! A beautiful picture captured by Stéphane Spatafora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560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- 2018-10-18 19:00:16 </a:t>
                      </a:r>
                      <a:r>
                        <a:rPr kumimoji="0" lang="en-US" sz="1000" b="0" i="0" u="none" strike="noStrike" kern="1200" cap="none" spc="0" normalizeH="0" baseline="0" noProof="0">
                          <a:ln>
                            <a:noFill/>
                          </a:ln>
                          <a:solidFill>
                            <a:prstClr val="black"/>
                          </a:solidFill>
                          <a:effectLst/>
                          <a:uLnTx/>
                          <a:uFillTx/>
                          <a:latin typeface="+mn-lt"/>
                          <a:ea typeface="+mn-ea"/>
                          <a:cs typeface="+mn-cs"/>
                        </a:rPr>
                        <a:t> 
 Discover Dubai’s adventurous side #MyDubai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9189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- 2018-10-17 16:08:42 </a:t>
                      </a:r>
                      <a:r>
                        <a:rPr kumimoji="0" lang="en-US" sz="1000" b="0" i="0" u="none" strike="noStrike" kern="1200" cap="none" spc="0" normalizeH="0" baseline="0" noProof="0">
                          <a:ln>
                            <a:noFill/>
                          </a:ln>
                          <a:solidFill>
                            <a:prstClr val="black"/>
                          </a:solidFill>
                          <a:effectLst/>
                          <a:uLnTx/>
                          <a:uFillTx/>
                          <a:latin typeface="+mn-lt"/>
                          <a:ea typeface="+mn-ea"/>
                          <a:cs typeface="+mn-cs"/>
                        </a:rPr>
                        <a:t> 
 We’re in! #Dubai30x30 Dubai Fitness 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9500814"/>
                  </a:ext>
                </a:extLst>
              </a:tr>
            </a:tbl>
          </a:graphicData>
        </a:graphic>
      </p:graphicFrame>
      <p:sp>
        <p:nvSpPr>
          <p:cNvPr id="4" name="Text Placeholder 3">
            <a:extLst>
              <a:ext uri="{FF2B5EF4-FFF2-40B4-BE49-F238E27FC236}">
                <a16:creationId xmlns:a16="http://schemas.microsoft.com/office/drawing/2014/main" id="{A6432699-DFFE-4EE5-A5B2-403FF5F2455D}"/>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2068210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E155A-E749-453D-B4BA-FCFCBFB51D2C}"/>
              </a:ext>
            </a:extLst>
          </p:cNvPr>
          <p:cNvSpPr>
            <a:spLocks noGrp="1"/>
          </p:cNvSpPr>
          <p:nvPr>
            <p:ph type="title"/>
          </p:nvPr>
        </p:nvSpPr>
        <p:spPr/>
        <p:txBody>
          <a:bodyPr/>
          <a:lstStyle/>
          <a:p>
            <a:r>
              <a:rPr lang="en-US"/>
              <a:t>Facebook Own Posts Table  | IHA - 3 of 4</a:t>
            </a:r>
          </a:p>
        </p:txBody>
      </p:sp>
      <p:graphicFrame>
        <p:nvGraphicFramePr>
          <p:cNvPr id="5" name="Table Placeholder 4">
            <a:extLst>
              <a:ext uri="{FF2B5EF4-FFF2-40B4-BE49-F238E27FC236}">
                <a16:creationId xmlns:a16="http://schemas.microsoft.com/office/drawing/2014/main" id="{54159198-9AF8-484E-8CDD-F7D9E3764F97}"/>
              </a:ext>
            </a:extLst>
          </p:cNvPr>
          <p:cNvGraphicFramePr>
            <a:graphicFrameLocks noGrp="1"/>
          </p:cNvGraphicFramePr>
          <p:nvPr>
            <p:ph type="tbl" sz="quarter" idx="13"/>
            <p:extLst>
              <p:ext uri="{D42A27DB-BD31-4B8C-83A1-F6EECF244321}">
                <p14:modId xmlns:p14="http://schemas.microsoft.com/office/powerpoint/2010/main" val="2630228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51626455"/>
                    </a:ext>
                  </a:extLst>
                </a:gridCol>
                <a:gridCol w="370332">
                  <a:extLst>
                    <a:ext uri="{9D8B030D-6E8A-4147-A177-3AD203B41FA5}">
                      <a16:colId xmlns:a16="http://schemas.microsoft.com/office/drawing/2014/main" val="2009160609"/>
                    </a:ext>
                  </a:extLst>
                </a:gridCol>
                <a:gridCol w="370332">
                  <a:extLst>
                    <a:ext uri="{9D8B030D-6E8A-4147-A177-3AD203B41FA5}">
                      <a16:colId xmlns:a16="http://schemas.microsoft.com/office/drawing/2014/main" val="99576021"/>
                    </a:ext>
                  </a:extLst>
                </a:gridCol>
                <a:gridCol w="370332">
                  <a:extLst>
                    <a:ext uri="{9D8B030D-6E8A-4147-A177-3AD203B41FA5}">
                      <a16:colId xmlns:a16="http://schemas.microsoft.com/office/drawing/2014/main" val="3517047109"/>
                    </a:ext>
                  </a:extLst>
                </a:gridCol>
                <a:gridCol w="329184">
                  <a:extLst>
                    <a:ext uri="{9D8B030D-6E8A-4147-A177-3AD203B41FA5}">
                      <a16:colId xmlns:a16="http://schemas.microsoft.com/office/drawing/2014/main" val="8757946"/>
                    </a:ext>
                  </a:extLst>
                </a:gridCol>
                <a:gridCol w="329184">
                  <a:extLst>
                    <a:ext uri="{9D8B030D-6E8A-4147-A177-3AD203B41FA5}">
                      <a16:colId xmlns:a16="http://schemas.microsoft.com/office/drawing/2014/main" val="3971925259"/>
                    </a:ext>
                  </a:extLst>
                </a:gridCol>
                <a:gridCol w="329184">
                  <a:extLst>
                    <a:ext uri="{9D8B030D-6E8A-4147-A177-3AD203B41FA5}">
                      <a16:colId xmlns:a16="http://schemas.microsoft.com/office/drawing/2014/main" val="2698306644"/>
                    </a:ext>
                  </a:extLst>
                </a:gridCol>
                <a:gridCol w="329184">
                  <a:extLst>
                    <a:ext uri="{9D8B030D-6E8A-4147-A177-3AD203B41FA5}">
                      <a16:colId xmlns:a16="http://schemas.microsoft.com/office/drawing/2014/main" val="3583517311"/>
                    </a:ext>
                  </a:extLst>
                </a:gridCol>
                <a:gridCol w="329184">
                  <a:extLst>
                    <a:ext uri="{9D8B030D-6E8A-4147-A177-3AD203B41FA5}">
                      <a16:colId xmlns:a16="http://schemas.microsoft.com/office/drawing/2014/main" val="3838698311"/>
                    </a:ext>
                  </a:extLst>
                </a:gridCol>
                <a:gridCol w="329184">
                  <a:extLst>
                    <a:ext uri="{9D8B030D-6E8A-4147-A177-3AD203B41FA5}">
                      <a16:colId xmlns:a16="http://schemas.microsoft.com/office/drawing/2014/main" val="1000003410"/>
                    </a:ext>
                  </a:extLst>
                </a:gridCol>
                <a:gridCol w="329184">
                  <a:extLst>
                    <a:ext uri="{9D8B030D-6E8A-4147-A177-3AD203B41FA5}">
                      <a16:colId xmlns:a16="http://schemas.microsoft.com/office/drawing/2014/main" val="277293416"/>
                    </a:ext>
                  </a:extLst>
                </a:gridCol>
                <a:gridCol w="329184">
                  <a:extLst>
                    <a:ext uri="{9D8B030D-6E8A-4147-A177-3AD203B41FA5}">
                      <a16:colId xmlns:a16="http://schemas.microsoft.com/office/drawing/2014/main" val="3661545589"/>
                    </a:ext>
                  </a:extLst>
                </a:gridCol>
                <a:gridCol w="370332">
                  <a:extLst>
                    <a:ext uri="{9D8B030D-6E8A-4147-A177-3AD203B41FA5}">
                      <a16:colId xmlns:a16="http://schemas.microsoft.com/office/drawing/2014/main" val="1748419277"/>
                    </a:ext>
                  </a:extLst>
                </a:gridCol>
                <a:gridCol w="370332">
                  <a:extLst>
                    <a:ext uri="{9D8B030D-6E8A-4147-A177-3AD203B41FA5}">
                      <a16:colId xmlns:a16="http://schemas.microsoft.com/office/drawing/2014/main" val="2242815388"/>
                    </a:ext>
                  </a:extLst>
                </a:gridCol>
                <a:gridCol w="329184">
                  <a:extLst>
                    <a:ext uri="{9D8B030D-6E8A-4147-A177-3AD203B41FA5}">
                      <a16:colId xmlns:a16="http://schemas.microsoft.com/office/drawing/2014/main" val="2166106875"/>
                    </a:ext>
                  </a:extLst>
                </a:gridCol>
                <a:gridCol w="329184">
                  <a:extLst>
                    <a:ext uri="{9D8B030D-6E8A-4147-A177-3AD203B41FA5}">
                      <a16:colId xmlns:a16="http://schemas.microsoft.com/office/drawing/2014/main" val="3927403821"/>
                    </a:ext>
                  </a:extLst>
                </a:gridCol>
                <a:gridCol w="370332">
                  <a:extLst>
                    <a:ext uri="{9D8B030D-6E8A-4147-A177-3AD203B41FA5}">
                      <a16:colId xmlns:a16="http://schemas.microsoft.com/office/drawing/2014/main" val="297079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086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- 2018-10-15 19:00:46 </a:t>
                      </a:r>
                      <a:r>
                        <a:rPr kumimoji="0" lang="en-US" sz="1000" b="0" i="0" u="none" strike="noStrike" kern="1200" cap="none" spc="0" normalizeH="0" baseline="0" noProof="0">
                          <a:ln>
                            <a:noFill/>
                          </a:ln>
                          <a:solidFill>
                            <a:prstClr val="black"/>
                          </a:solidFill>
                          <a:effectLst/>
                          <a:uLnTx/>
                          <a:uFillTx/>
                          <a:latin typeface="+mn-lt"/>
                          <a:ea typeface="+mn-ea"/>
                          <a:cs typeface="+mn-cs"/>
                        </a:rPr>
                        <a:t> 
 Experience true luxury with your own private hotel room in the sky complete with game changing technology, mood lighting and the world’s first virtual windows. Welcome to First Class on the game changer Emirates Boeing 777. #EmiratesBoeing777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9184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- 2018-10-14 19:00:46 </a:t>
                      </a:r>
                      <a:r>
                        <a:rPr kumimoji="0" lang="en-US" sz="1000" b="0" i="0" u="none" strike="noStrike" kern="1200" cap="none" spc="0" normalizeH="0" baseline="0" noProof="0">
                          <a:ln>
                            <a:noFill/>
                          </a:ln>
                          <a:solidFill>
                            <a:prstClr val="black"/>
                          </a:solidFill>
                          <a:effectLst/>
                          <a:uLnTx/>
                          <a:uFillTx/>
                          <a:latin typeface="+mn-lt"/>
                          <a:ea typeface="+mn-ea"/>
                          <a:cs typeface="+mn-cs"/>
                        </a:rPr>
                        <a:t> 
 Take home a piece of our iconic brand from the Emirates Official Store. Explore our travel accessories, clothing, aircraft models and football shirts collections now at http://bit.ly/EmiratesStore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23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- 2018-10-12 19:00:39 </a:t>
                      </a:r>
                      <a:r>
                        <a:rPr kumimoji="0" lang="en-US" sz="1000" b="0" i="0" u="none" strike="noStrike" kern="1200" cap="none" spc="0" normalizeH="0" baseline="0" noProof="0">
                          <a:ln>
                            <a:noFill/>
                          </a:ln>
                          <a:solidFill>
                            <a:prstClr val="black"/>
                          </a:solidFill>
                          <a:effectLst/>
                          <a:uLnTx/>
                          <a:uFillTx/>
                          <a:latin typeface="+mn-lt"/>
                          <a:ea typeface="+mn-ea"/>
                          <a:cs typeface="+mn-cs"/>
                        </a:rPr>
                        <a:t> 
 Two weeks to go before our Airbus A380 will start taking off daily to Hamburg and Osaka. When is your next flight on our A380? © Rostislav Kopecky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9973663"/>
                  </a:ext>
                </a:extLst>
              </a:tr>
            </a:tbl>
          </a:graphicData>
        </a:graphic>
      </p:graphicFrame>
      <p:sp>
        <p:nvSpPr>
          <p:cNvPr id="4" name="Text Placeholder 3">
            <a:extLst>
              <a:ext uri="{FF2B5EF4-FFF2-40B4-BE49-F238E27FC236}">
                <a16:creationId xmlns:a16="http://schemas.microsoft.com/office/drawing/2014/main" id="{81A69EAF-BBA7-46D2-AEAE-49A28B108C4F}"/>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1690377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E593-60C8-4A8F-B51F-1C466BB343BF}"/>
              </a:ext>
            </a:extLst>
          </p:cNvPr>
          <p:cNvSpPr>
            <a:spLocks noGrp="1"/>
          </p:cNvSpPr>
          <p:nvPr>
            <p:ph type="title"/>
          </p:nvPr>
        </p:nvSpPr>
        <p:spPr/>
        <p:txBody>
          <a:bodyPr/>
          <a:lstStyle/>
          <a:p>
            <a:r>
              <a:rPr lang="en-US"/>
              <a:t>Facebook Own Posts Table  | IHA - 4 of 4</a:t>
            </a:r>
          </a:p>
        </p:txBody>
      </p:sp>
      <p:graphicFrame>
        <p:nvGraphicFramePr>
          <p:cNvPr id="5" name="Table Placeholder 4">
            <a:extLst>
              <a:ext uri="{FF2B5EF4-FFF2-40B4-BE49-F238E27FC236}">
                <a16:creationId xmlns:a16="http://schemas.microsoft.com/office/drawing/2014/main" id="{7DDB6342-29ED-4EE4-AFF8-7517897B92D5}"/>
              </a:ext>
            </a:extLst>
          </p:cNvPr>
          <p:cNvGraphicFramePr>
            <a:graphicFrameLocks noGrp="1"/>
          </p:cNvGraphicFramePr>
          <p:nvPr>
            <p:ph type="tbl" sz="quarter" idx="13"/>
            <p:extLst>
              <p:ext uri="{D42A27DB-BD31-4B8C-83A1-F6EECF244321}">
                <p14:modId xmlns:p14="http://schemas.microsoft.com/office/powerpoint/2010/main" val="3994066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42809218"/>
                    </a:ext>
                  </a:extLst>
                </a:gridCol>
                <a:gridCol w="370332">
                  <a:extLst>
                    <a:ext uri="{9D8B030D-6E8A-4147-A177-3AD203B41FA5}">
                      <a16:colId xmlns:a16="http://schemas.microsoft.com/office/drawing/2014/main" val="798352851"/>
                    </a:ext>
                  </a:extLst>
                </a:gridCol>
                <a:gridCol w="370332">
                  <a:extLst>
                    <a:ext uri="{9D8B030D-6E8A-4147-A177-3AD203B41FA5}">
                      <a16:colId xmlns:a16="http://schemas.microsoft.com/office/drawing/2014/main" val="2421571296"/>
                    </a:ext>
                  </a:extLst>
                </a:gridCol>
                <a:gridCol w="370332">
                  <a:extLst>
                    <a:ext uri="{9D8B030D-6E8A-4147-A177-3AD203B41FA5}">
                      <a16:colId xmlns:a16="http://schemas.microsoft.com/office/drawing/2014/main" val="334163043"/>
                    </a:ext>
                  </a:extLst>
                </a:gridCol>
                <a:gridCol w="329184">
                  <a:extLst>
                    <a:ext uri="{9D8B030D-6E8A-4147-A177-3AD203B41FA5}">
                      <a16:colId xmlns:a16="http://schemas.microsoft.com/office/drawing/2014/main" val="2061294513"/>
                    </a:ext>
                  </a:extLst>
                </a:gridCol>
                <a:gridCol w="329184">
                  <a:extLst>
                    <a:ext uri="{9D8B030D-6E8A-4147-A177-3AD203B41FA5}">
                      <a16:colId xmlns:a16="http://schemas.microsoft.com/office/drawing/2014/main" val="2033467702"/>
                    </a:ext>
                  </a:extLst>
                </a:gridCol>
                <a:gridCol w="329184">
                  <a:extLst>
                    <a:ext uri="{9D8B030D-6E8A-4147-A177-3AD203B41FA5}">
                      <a16:colId xmlns:a16="http://schemas.microsoft.com/office/drawing/2014/main" val="4187038459"/>
                    </a:ext>
                  </a:extLst>
                </a:gridCol>
                <a:gridCol w="329184">
                  <a:extLst>
                    <a:ext uri="{9D8B030D-6E8A-4147-A177-3AD203B41FA5}">
                      <a16:colId xmlns:a16="http://schemas.microsoft.com/office/drawing/2014/main" val="2859665359"/>
                    </a:ext>
                  </a:extLst>
                </a:gridCol>
                <a:gridCol w="329184">
                  <a:extLst>
                    <a:ext uri="{9D8B030D-6E8A-4147-A177-3AD203B41FA5}">
                      <a16:colId xmlns:a16="http://schemas.microsoft.com/office/drawing/2014/main" val="3811895114"/>
                    </a:ext>
                  </a:extLst>
                </a:gridCol>
                <a:gridCol w="329184">
                  <a:extLst>
                    <a:ext uri="{9D8B030D-6E8A-4147-A177-3AD203B41FA5}">
                      <a16:colId xmlns:a16="http://schemas.microsoft.com/office/drawing/2014/main" val="1946680203"/>
                    </a:ext>
                  </a:extLst>
                </a:gridCol>
                <a:gridCol w="329184">
                  <a:extLst>
                    <a:ext uri="{9D8B030D-6E8A-4147-A177-3AD203B41FA5}">
                      <a16:colId xmlns:a16="http://schemas.microsoft.com/office/drawing/2014/main" val="3536390106"/>
                    </a:ext>
                  </a:extLst>
                </a:gridCol>
                <a:gridCol w="329184">
                  <a:extLst>
                    <a:ext uri="{9D8B030D-6E8A-4147-A177-3AD203B41FA5}">
                      <a16:colId xmlns:a16="http://schemas.microsoft.com/office/drawing/2014/main" val="3586012575"/>
                    </a:ext>
                  </a:extLst>
                </a:gridCol>
                <a:gridCol w="370332">
                  <a:extLst>
                    <a:ext uri="{9D8B030D-6E8A-4147-A177-3AD203B41FA5}">
                      <a16:colId xmlns:a16="http://schemas.microsoft.com/office/drawing/2014/main" val="1993920995"/>
                    </a:ext>
                  </a:extLst>
                </a:gridCol>
                <a:gridCol w="370332">
                  <a:extLst>
                    <a:ext uri="{9D8B030D-6E8A-4147-A177-3AD203B41FA5}">
                      <a16:colId xmlns:a16="http://schemas.microsoft.com/office/drawing/2014/main" val="1002570255"/>
                    </a:ext>
                  </a:extLst>
                </a:gridCol>
                <a:gridCol w="329184">
                  <a:extLst>
                    <a:ext uri="{9D8B030D-6E8A-4147-A177-3AD203B41FA5}">
                      <a16:colId xmlns:a16="http://schemas.microsoft.com/office/drawing/2014/main" val="2706490550"/>
                    </a:ext>
                  </a:extLst>
                </a:gridCol>
                <a:gridCol w="329184">
                  <a:extLst>
                    <a:ext uri="{9D8B030D-6E8A-4147-A177-3AD203B41FA5}">
                      <a16:colId xmlns:a16="http://schemas.microsoft.com/office/drawing/2014/main" val="1668016329"/>
                    </a:ext>
                  </a:extLst>
                </a:gridCol>
                <a:gridCol w="370332">
                  <a:extLst>
                    <a:ext uri="{9D8B030D-6E8A-4147-A177-3AD203B41FA5}">
                      <a16:colId xmlns:a16="http://schemas.microsoft.com/office/drawing/2014/main" val="126501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893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- 2018-10-11 19:00:20 </a:t>
                      </a:r>
                      <a:r>
                        <a:rPr kumimoji="0" lang="en-US" sz="1000" b="0" i="0" u="none" strike="noStrike" kern="1200" cap="none" spc="0" normalizeH="0" baseline="0" noProof="0">
                          <a:ln>
                            <a:noFill/>
                          </a:ln>
                          <a:solidFill>
                            <a:prstClr val="black"/>
                          </a:solidFill>
                          <a:effectLst/>
                          <a:uLnTx/>
                          <a:uFillTx/>
                          <a:latin typeface="+mn-lt"/>
                          <a:ea typeface="+mn-ea"/>
                          <a:cs typeface="+mn-cs"/>
                        </a:rPr>
                        <a:t> 
 An iconic gateway that connects Dubai’s rich history to its vibrant future, the Tolerance Bridge over the Dubai Water Canal represents Dubai’s bringing together of people, cultures and ideas from across the world. © Abdullah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0680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- 2018-10-10 19:00:42 </a:t>
                      </a:r>
                      <a:r>
                        <a:rPr kumimoji="0" lang="en-US" sz="1000" b="0" i="0" u="none" strike="noStrike" kern="1200" cap="none" spc="0" normalizeH="0" baseline="0" noProof="0">
                          <a:ln>
                            <a:noFill/>
                          </a:ln>
                          <a:solidFill>
                            <a:prstClr val="black"/>
                          </a:solidFill>
                          <a:effectLst/>
                          <a:uLnTx/>
                          <a:uFillTx/>
                          <a:latin typeface="+mn-lt"/>
                          <a:ea typeface="+mn-ea"/>
                          <a:cs typeface="+mn-cs"/>
                        </a:rPr>
                        <a:t> 
 Experience Emirates First Class products in the comfort of your own home. Shop at the Emirates Official Store for exclusive Bowers &amp; Wilkins PX headphones, hydra-active sleepwear pyjamas and the beloved Emirates blanket.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2362826"/>
                  </a:ext>
                </a:extLst>
              </a:tr>
            </a:tbl>
          </a:graphicData>
        </a:graphic>
      </p:graphicFrame>
      <p:sp>
        <p:nvSpPr>
          <p:cNvPr id="4" name="Text Placeholder 3">
            <a:extLst>
              <a:ext uri="{FF2B5EF4-FFF2-40B4-BE49-F238E27FC236}">
                <a16:creationId xmlns:a16="http://schemas.microsoft.com/office/drawing/2014/main" id="{397CB5C6-5B56-4A05-B3C1-49939B895AD5}"/>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2594338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446</Words>
  <Application>Microsoft Office PowerPoint</Application>
  <PresentationFormat>On-screen Show (4:3)</PresentationFormat>
  <Paragraphs>274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Content Optimization Benchmark</vt:lpstr>
      <vt:lpstr>Facebook Interaction Rate By Post Type | IHA</vt:lpstr>
      <vt:lpstr>Facebook Own Posts | IHA</vt:lpstr>
      <vt:lpstr>Facebook Own Posts App Usage | IHA</vt:lpstr>
      <vt:lpstr>Facebook Own Posts Table  | IHA - 1 of 4</vt:lpstr>
      <vt:lpstr>Facebook Own Posts Table  | IHA - 2 of 4</vt:lpstr>
      <vt:lpstr>Facebook Own Posts Table  | IHA - 3 of 4</vt:lpstr>
      <vt:lpstr>Facebook Own Posts Table  | IHA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2018-10-25T10:11:40Z</dcterms:created>
  <dcterms:modified xsi:type="dcterms:W3CDTF">2018-10-25T10:12:10Z</dcterms:modified>
</cp:coreProperties>
</file>