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Emirates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0.10992800326574</c:v>
                </c:pt>
                <c:pt idx="1">
                  <c:v>3.3954332642338998E-2</c:v>
                </c:pt>
              </c:numCache>
            </c:numRef>
          </c:val>
          <c:extLst>
            <c:ext xmlns:c16="http://schemas.microsoft.com/office/drawing/2014/chart" uri="{C3380CC4-5D6E-409C-BE32-E72D297353CC}">
              <c16:uniqueId val="{00000000-7A57-490D-B8AF-2172667990E2}"/>
            </c:ext>
          </c:extLst>
        </c:ser>
        <c:dLbls>
          <c:showLegendKey val="0"/>
          <c:showVal val="0"/>
          <c:showCatName val="0"/>
          <c:showSerName val="0"/>
          <c:showPercent val="0"/>
          <c:showBubbleSize val="0"/>
        </c:dLbls>
        <c:gapWidth val="219"/>
        <c:overlap val="-27"/>
        <c:axId val="289064304"/>
        <c:axId val="159225720"/>
      </c:barChart>
      <c:catAx>
        <c:axId val="28906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225720"/>
        <c:crosses val="autoZero"/>
        <c:auto val="1"/>
        <c:lblAlgn val="ctr"/>
        <c:lblOffset val="100"/>
        <c:noMultiLvlLbl val="0"/>
      </c:catAx>
      <c:valAx>
        <c:axId val="15922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6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Emirates</c:v>
                </c:pt>
              </c:strCache>
            </c:strRef>
          </c:tx>
          <c:spPr>
            <a:ln w="28575" cap="rnd">
              <a:solidFill>
                <a:schemeClr val="accent1"/>
              </a:solidFill>
              <a:round/>
            </a:ln>
            <a:effectLst/>
          </c:spPr>
          <c:marker>
            <c:symbol val="none"/>
          </c:marker>
          <c:cat>
            <c:strRef>
              <c:f>Sheet1!$A$2:$A$16</c:f>
              <c:strCache>
                <c:ptCount val="15"/>
                <c:pt idx="0">
                  <c:v>10.10.2018</c:v>
                </c:pt>
                <c:pt idx="1">
                  <c:v>11.10.2018</c:v>
                </c:pt>
                <c:pt idx="2">
                  <c:v>12.10.2018</c:v>
                </c:pt>
                <c:pt idx="3">
                  <c:v>13.10.2018</c:v>
                </c:pt>
                <c:pt idx="4">
                  <c:v>14.10.2018</c:v>
                </c:pt>
                <c:pt idx="5">
                  <c:v>15.10.2018</c:v>
                </c:pt>
                <c:pt idx="6">
                  <c:v>16.10.2018</c:v>
                </c:pt>
                <c:pt idx="7">
                  <c:v>17.10.2018</c:v>
                </c:pt>
                <c:pt idx="8">
                  <c:v>18.10.2018</c:v>
                </c:pt>
                <c:pt idx="9">
                  <c:v>19.10.2018</c:v>
                </c:pt>
                <c:pt idx="10">
                  <c:v>20.10.2018</c:v>
                </c:pt>
                <c:pt idx="11">
                  <c:v>21.10.2018</c:v>
                </c:pt>
                <c:pt idx="12">
                  <c:v>22.10.2018</c:v>
                </c:pt>
                <c:pt idx="13">
                  <c:v>23.10.2018</c:v>
                </c:pt>
                <c:pt idx="14">
                  <c:v>24.10.2018</c:v>
                </c:pt>
              </c:strCache>
            </c:strRef>
          </c:cat>
          <c:val>
            <c:numRef>
              <c:f>Sheet1!$B$2:$B$16</c:f>
              <c:numCache>
                <c:formatCode>General</c:formatCode>
                <c:ptCount val="15"/>
                <c:pt idx="0">
                  <c:v>1</c:v>
                </c:pt>
                <c:pt idx="1">
                  <c:v>1</c:v>
                </c:pt>
                <c:pt idx="2">
                  <c:v>1</c:v>
                </c:pt>
                <c:pt idx="3">
                  <c:v>0</c:v>
                </c:pt>
                <c:pt idx="4">
                  <c:v>1</c:v>
                </c:pt>
                <c:pt idx="5">
                  <c:v>1</c:v>
                </c:pt>
                <c:pt idx="6">
                  <c:v>0</c:v>
                </c:pt>
                <c:pt idx="7">
                  <c:v>1</c:v>
                </c:pt>
                <c:pt idx="8">
                  <c:v>1</c:v>
                </c:pt>
                <c:pt idx="9">
                  <c:v>1</c:v>
                </c:pt>
                <c:pt idx="10">
                  <c:v>1</c:v>
                </c:pt>
                <c:pt idx="11">
                  <c:v>0</c:v>
                </c:pt>
                <c:pt idx="12">
                  <c:v>1</c:v>
                </c:pt>
                <c:pt idx="13">
                  <c:v>0</c:v>
                </c:pt>
                <c:pt idx="14">
                  <c:v>1</c:v>
                </c:pt>
              </c:numCache>
            </c:numRef>
          </c:val>
          <c:smooth val="0"/>
          <c:extLst>
            <c:ext xmlns:c16="http://schemas.microsoft.com/office/drawing/2014/chart" uri="{C3380CC4-5D6E-409C-BE32-E72D297353CC}">
              <c16:uniqueId val="{00000000-585C-4D2C-90B0-BEC10C37F387}"/>
            </c:ext>
          </c:extLst>
        </c:ser>
        <c:dLbls>
          <c:showLegendKey val="0"/>
          <c:showVal val="0"/>
          <c:showCatName val="0"/>
          <c:showSerName val="0"/>
          <c:showPercent val="0"/>
          <c:showBubbleSize val="0"/>
        </c:dLbls>
        <c:smooth val="0"/>
        <c:axId val="17346352"/>
        <c:axId val="17345696"/>
      </c:lineChart>
      <c:catAx>
        <c:axId val="1734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45696"/>
        <c:crosses val="autoZero"/>
        <c:auto val="1"/>
        <c:lblAlgn val="ctr"/>
        <c:lblOffset val="100"/>
        <c:noMultiLvlLbl val="0"/>
      </c:catAx>
      <c:valAx>
        <c:axId val="1734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4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Emirates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3805-4E4B-9F21-C7B9B942E47F}"/>
            </c:ext>
          </c:extLst>
        </c:ser>
        <c:dLbls>
          <c:showLegendKey val="0"/>
          <c:showVal val="0"/>
          <c:showCatName val="0"/>
          <c:showSerName val="0"/>
          <c:showPercent val="0"/>
          <c:showBubbleSize val="0"/>
        </c:dLbls>
        <c:gapWidth val="150"/>
        <c:overlap val="100"/>
        <c:axId val="179686472"/>
        <c:axId val="179687456"/>
      </c:barChart>
      <c:catAx>
        <c:axId val="17968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87456"/>
        <c:crosses val="autoZero"/>
        <c:auto val="1"/>
        <c:lblAlgn val="ctr"/>
        <c:lblOffset val="100"/>
        <c:noMultiLvlLbl val="0"/>
      </c:catAx>
      <c:valAx>
        <c:axId val="179687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68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8668-A7B4-46D0-945E-5BFE7EEB4895}"/>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5C8BB386-D449-4DC8-94F6-BAC45B8227A9}"/>
              </a:ext>
            </a:extLst>
          </p:cNvPr>
          <p:cNvSpPr>
            <a:spLocks noGrp="1"/>
          </p:cNvSpPr>
          <p:nvPr>
            <p:ph type="subTitle" idx="1"/>
          </p:nvPr>
        </p:nvSpPr>
        <p:spPr/>
        <p:txBody>
          <a:bodyPr/>
          <a:lstStyle/>
          <a:p>
            <a:r>
              <a:rPr lang="en-US"/>
              <a:t>Facelift bbt GmbH</a:t>
            </a:r>
          </a:p>
        </p:txBody>
      </p:sp>
    </p:spTree>
    <p:extLst>
      <p:ext uri="{BB962C8B-B14F-4D97-AF65-F5344CB8AC3E}">
        <p14:creationId xmlns:p14="http://schemas.microsoft.com/office/powerpoint/2010/main" val="4182195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3EA90-C56F-4B67-B40C-6B0C76813FCB}"/>
              </a:ext>
            </a:extLst>
          </p:cNvPr>
          <p:cNvSpPr>
            <a:spLocks noGrp="1"/>
          </p:cNvSpPr>
          <p:nvPr>
            <p:ph type="title"/>
          </p:nvPr>
        </p:nvSpPr>
        <p:spPr/>
        <p:txBody>
          <a:bodyPr/>
          <a:lstStyle/>
          <a:p>
            <a:r>
              <a:rPr lang="en-US"/>
              <a:t>Facebook Interaction Rate By Post Type | IHA</a:t>
            </a:r>
          </a:p>
        </p:txBody>
      </p:sp>
      <p:graphicFrame>
        <p:nvGraphicFramePr>
          <p:cNvPr id="6" name="Chart Placeholder 5">
            <a:extLst>
              <a:ext uri="{FF2B5EF4-FFF2-40B4-BE49-F238E27FC236}">
                <a16:creationId xmlns:a16="http://schemas.microsoft.com/office/drawing/2014/main" id="{09590557-31AE-4D35-8156-DA48D84CACEA}"/>
              </a:ext>
            </a:extLst>
          </p:cNvPr>
          <p:cNvGraphicFramePr>
            <a:graphicFrameLocks noGrp="1"/>
          </p:cNvGraphicFramePr>
          <p:nvPr>
            <p:ph type="chart" sz="quarter" idx="13"/>
            <p:extLst>
              <p:ext uri="{D42A27DB-BD31-4B8C-83A1-F6EECF244321}">
                <p14:modId xmlns:p14="http://schemas.microsoft.com/office/powerpoint/2010/main" val="909800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E22A7-D58E-4A98-B387-BE9FDE507DEA}"/>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7D6A485E-BDBB-489D-A435-8F0F4FE5F1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686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49DB-0997-4F27-B8CF-FF3CC1323C6F}"/>
              </a:ext>
            </a:extLst>
          </p:cNvPr>
          <p:cNvSpPr>
            <a:spLocks noGrp="1"/>
          </p:cNvSpPr>
          <p:nvPr>
            <p:ph type="title"/>
          </p:nvPr>
        </p:nvSpPr>
        <p:spPr/>
        <p:txBody>
          <a:bodyPr/>
          <a:lstStyle/>
          <a:p>
            <a:r>
              <a:rPr lang="en-US"/>
              <a:t>Facebook Own Posts | IHA</a:t>
            </a:r>
          </a:p>
        </p:txBody>
      </p:sp>
      <p:graphicFrame>
        <p:nvGraphicFramePr>
          <p:cNvPr id="6" name="Chart Placeholder 5">
            <a:extLst>
              <a:ext uri="{FF2B5EF4-FFF2-40B4-BE49-F238E27FC236}">
                <a16:creationId xmlns:a16="http://schemas.microsoft.com/office/drawing/2014/main" id="{20E97179-7B29-4A8E-9634-1A09B93A67A5}"/>
              </a:ext>
            </a:extLst>
          </p:cNvPr>
          <p:cNvGraphicFramePr>
            <a:graphicFrameLocks noGrp="1"/>
          </p:cNvGraphicFramePr>
          <p:nvPr>
            <p:ph type="chart" sz="quarter" idx="13"/>
            <p:extLst>
              <p:ext uri="{D42A27DB-BD31-4B8C-83A1-F6EECF244321}">
                <p14:modId xmlns:p14="http://schemas.microsoft.com/office/powerpoint/2010/main" val="183089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E716D-5D13-46E5-B4AC-E55AC17BDF99}"/>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E2E4FD6E-AEA8-44CF-B8BE-0CDE3C7F5D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541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2954-1E52-4BC8-B140-0466C4980402}"/>
              </a:ext>
            </a:extLst>
          </p:cNvPr>
          <p:cNvSpPr>
            <a:spLocks noGrp="1"/>
          </p:cNvSpPr>
          <p:nvPr>
            <p:ph type="title"/>
          </p:nvPr>
        </p:nvSpPr>
        <p:spPr/>
        <p:txBody>
          <a:bodyPr/>
          <a:lstStyle/>
          <a:p>
            <a:r>
              <a:rPr lang="en-US"/>
              <a:t>Facebook Own Posts App Usage | IHA</a:t>
            </a:r>
          </a:p>
        </p:txBody>
      </p:sp>
      <p:graphicFrame>
        <p:nvGraphicFramePr>
          <p:cNvPr id="6" name="Chart Placeholder 5">
            <a:extLst>
              <a:ext uri="{FF2B5EF4-FFF2-40B4-BE49-F238E27FC236}">
                <a16:creationId xmlns:a16="http://schemas.microsoft.com/office/drawing/2014/main" id="{7D40542E-2C09-4848-B322-6C6F18467EC1}"/>
              </a:ext>
            </a:extLst>
          </p:cNvPr>
          <p:cNvGraphicFramePr>
            <a:graphicFrameLocks noGrp="1"/>
          </p:cNvGraphicFramePr>
          <p:nvPr>
            <p:ph type="chart" sz="quarter" idx="13"/>
            <p:extLst>
              <p:ext uri="{D42A27DB-BD31-4B8C-83A1-F6EECF244321}">
                <p14:modId xmlns:p14="http://schemas.microsoft.com/office/powerpoint/2010/main" val="1334146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BB201A-5CB1-46A8-A3E6-659C8B2CBDCA}"/>
              </a:ext>
            </a:extLst>
          </p:cNvPr>
          <p:cNvSpPr>
            <a:spLocks noGrp="1"/>
          </p:cNvSpPr>
          <p:nvPr>
            <p:ph type="body" sz="quarter" idx="14"/>
          </p:nvPr>
        </p:nvSpPr>
        <p:spPr/>
        <p:txBody>
          <a:bodyPr/>
          <a:lstStyle/>
          <a:p>
            <a:r>
              <a:rPr lang="en-US"/>
              <a:t>10.10.2018 - 24.10.2018</a:t>
            </a:r>
          </a:p>
        </p:txBody>
      </p:sp>
      <p:sp>
        <p:nvSpPr>
          <p:cNvPr id="5" name="Footer Placeholder 4">
            <a:extLst>
              <a:ext uri="{FF2B5EF4-FFF2-40B4-BE49-F238E27FC236}">
                <a16:creationId xmlns:a16="http://schemas.microsoft.com/office/drawing/2014/main" id="{AA47F04D-B982-4FE3-BA1A-EABCB4554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2529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74838-C333-42F7-97F7-C73ABABF687A}"/>
              </a:ext>
            </a:extLst>
          </p:cNvPr>
          <p:cNvSpPr>
            <a:spLocks noGrp="1"/>
          </p:cNvSpPr>
          <p:nvPr>
            <p:ph type="title"/>
          </p:nvPr>
        </p:nvSpPr>
        <p:spPr/>
        <p:txBody>
          <a:bodyPr/>
          <a:lstStyle/>
          <a:p>
            <a:r>
              <a:rPr lang="en-US"/>
              <a:t>Facebook Own Posts Table  | IHA - 1 of 4</a:t>
            </a:r>
          </a:p>
        </p:txBody>
      </p:sp>
      <p:graphicFrame>
        <p:nvGraphicFramePr>
          <p:cNvPr id="5" name="Table Placeholder 4">
            <a:extLst>
              <a:ext uri="{FF2B5EF4-FFF2-40B4-BE49-F238E27FC236}">
                <a16:creationId xmlns:a16="http://schemas.microsoft.com/office/drawing/2014/main" id="{41EFC672-42B2-4529-A0FE-FE857AFC3A5B}"/>
              </a:ext>
            </a:extLst>
          </p:cNvPr>
          <p:cNvGraphicFramePr>
            <a:graphicFrameLocks noGrp="1"/>
          </p:cNvGraphicFramePr>
          <p:nvPr>
            <p:ph type="tbl" sz="quarter" idx="13"/>
            <p:extLst>
              <p:ext uri="{D42A27DB-BD31-4B8C-83A1-F6EECF244321}">
                <p14:modId xmlns:p14="http://schemas.microsoft.com/office/powerpoint/2010/main" val="113413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73323549"/>
                    </a:ext>
                  </a:extLst>
                </a:gridCol>
                <a:gridCol w="370332">
                  <a:extLst>
                    <a:ext uri="{9D8B030D-6E8A-4147-A177-3AD203B41FA5}">
                      <a16:colId xmlns:a16="http://schemas.microsoft.com/office/drawing/2014/main" val="3769447173"/>
                    </a:ext>
                  </a:extLst>
                </a:gridCol>
                <a:gridCol w="370332">
                  <a:extLst>
                    <a:ext uri="{9D8B030D-6E8A-4147-A177-3AD203B41FA5}">
                      <a16:colId xmlns:a16="http://schemas.microsoft.com/office/drawing/2014/main" val="121550640"/>
                    </a:ext>
                  </a:extLst>
                </a:gridCol>
                <a:gridCol w="370332">
                  <a:extLst>
                    <a:ext uri="{9D8B030D-6E8A-4147-A177-3AD203B41FA5}">
                      <a16:colId xmlns:a16="http://schemas.microsoft.com/office/drawing/2014/main" val="952570712"/>
                    </a:ext>
                  </a:extLst>
                </a:gridCol>
                <a:gridCol w="329184">
                  <a:extLst>
                    <a:ext uri="{9D8B030D-6E8A-4147-A177-3AD203B41FA5}">
                      <a16:colId xmlns:a16="http://schemas.microsoft.com/office/drawing/2014/main" val="617265149"/>
                    </a:ext>
                  </a:extLst>
                </a:gridCol>
                <a:gridCol w="329184">
                  <a:extLst>
                    <a:ext uri="{9D8B030D-6E8A-4147-A177-3AD203B41FA5}">
                      <a16:colId xmlns:a16="http://schemas.microsoft.com/office/drawing/2014/main" val="4221671197"/>
                    </a:ext>
                  </a:extLst>
                </a:gridCol>
                <a:gridCol w="329184">
                  <a:extLst>
                    <a:ext uri="{9D8B030D-6E8A-4147-A177-3AD203B41FA5}">
                      <a16:colId xmlns:a16="http://schemas.microsoft.com/office/drawing/2014/main" val="2786008106"/>
                    </a:ext>
                  </a:extLst>
                </a:gridCol>
                <a:gridCol w="329184">
                  <a:extLst>
                    <a:ext uri="{9D8B030D-6E8A-4147-A177-3AD203B41FA5}">
                      <a16:colId xmlns:a16="http://schemas.microsoft.com/office/drawing/2014/main" val="3398831932"/>
                    </a:ext>
                  </a:extLst>
                </a:gridCol>
                <a:gridCol w="329184">
                  <a:extLst>
                    <a:ext uri="{9D8B030D-6E8A-4147-A177-3AD203B41FA5}">
                      <a16:colId xmlns:a16="http://schemas.microsoft.com/office/drawing/2014/main" val="300798163"/>
                    </a:ext>
                  </a:extLst>
                </a:gridCol>
                <a:gridCol w="329184">
                  <a:extLst>
                    <a:ext uri="{9D8B030D-6E8A-4147-A177-3AD203B41FA5}">
                      <a16:colId xmlns:a16="http://schemas.microsoft.com/office/drawing/2014/main" val="1007519716"/>
                    </a:ext>
                  </a:extLst>
                </a:gridCol>
                <a:gridCol w="329184">
                  <a:extLst>
                    <a:ext uri="{9D8B030D-6E8A-4147-A177-3AD203B41FA5}">
                      <a16:colId xmlns:a16="http://schemas.microsoft.com/office/drawing/2014/main" val="778838480"/>
                    </a:ext>
                  </a:extLst>
                </a:gridCol>
                <a:gridCol w="329184">
                  <a:extLst>
                    <a:ext uri="{9D8B030D-6E8A-4147-A177-3AD203B41FA5}">
                      <a16:colId xmlns:a16="http://schemas.microsoft.com/office/drawing/2014/main" val="2892731956"/>
                    </a:ext>
                  </a:extLst>
                </a:gridCol>
                <a:gridCol w="370332">
                  <a:extLst>
                    <a:ext uri="{9D8B030D-6E8A-4147-A177-3AD203B41FA5}">
                      <a16:colId xmlns:a16="http://schemas.microsoft.com/office/drawing/2014/main" val="1090040457"/>
                    </a:ext>
                  </a:extLst>
                </a:gridCol>
                <a:gridCol w="370332">
                  <a:extLst>
                    <a:ext uri="{9D8B030D-6E8A-4147-A177-3AD203B41FA5}">
                      <a16:colId xmlns:a16="http://schemas.microsoft.com/office/drawing/2014/main" val="3356407833"/>
                    </a:ext>
                  </a:extLst>
                </a:gridCol>
                <a:gridCol w="329184">
                  <a:extLst>
                    <a:ext uri="{9D8B030D-6E8A-4147-A177-3AD203B41FA5}">
                      <a16:colId xmlns:a16="http://schemas.microsoft.com/office/drawing/2014/main" val="162334832"/>
                    </a:ext>
                  </a:extLst>
                </a:gridCol>
                <a:gridCol w="329184">
                  <a:extLst>
                    <a:ext uri="{9D8B030D-6E8A-4147-A177-3AD203B41FA5}">
                      <a16:colId xmlns:a16="http://schemas.microsoft.com/office/drawing/2014/main" val="980312261"/>
                    </a:ext>
                  </a:extLst>
                </a:gridCol>
                <a:gridCol w="370332">
                  <a:extLst>
                    <a:ext uri="{9D8B030D-6E8A-4147-A177-3AD203B41FA5}">
                      <a16:colId xmlns:a16="http://schemas.microsoft.com/office/drawing/2014/main" val="2934365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361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- 2018-10-24 19:00:55 </a:t>
                      </a:r>
                      <a:r>
                        <a:rPr kumimoji="0" lang="en-US" sz="1000" b="0" i="0" u="none" strike="noStrike" kern="1200" cap="none" spc="0" normalizeH="0" baseline="0" noProof="0">
                          <a:ln>
                            <a:noFill/>
                          </a:ln>
                          <a:solidFill>
                            <a:prstClr val="black"/>
                          </a:solidFill>
                          <a:effectLst/>
                          <a:uLnTx/>
                          <a:uFillTx/>
                          <a:latin typeface="+mn-lt"/>
                          <a:ea typeface="+mn-ea"/>
                          <a:cs typeface="+mn-cs"/>
                        </a:rPr>
                        <a:t> 
 Next time you fly, check out the series of Dubai Future Talks from visionaries including Will.I.Am and Malcolm Gladwell on 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2297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- 2018-10-22 19:00:35 </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redesigned Business Class flatbed seat. Enjoy gourmet meals as you watch your favourite box-set on a 23-inch HD TV. Experience a new level of comfort on the Emirates Boeing 777 Business Class. #EmiratesBoeing777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275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- 2018-10-20 18:02:56 </a:t>
                      </a:r>
                      <a:r>
                        <a:rPr kumimoji="0" lang="en-US" sz="1000" b="0" i="0" u="none" strike="noStrike" kern="1200" cap="none" spc="0" normalizeH="0" baseline="0" noProof="0">
                          <a:ln>
                            <a:noFill/>
                          </a:ln>
                          <a:solidFill>
                            <a:prstClr val="black"/>
                          </a:solidFill>
                          <a:effectLst/>
                          <a:uLnTx/>
                          <a:uFillTx/>
                          <a:latin typeface="+mn-lt"/>
                          <a:ea typeface="+mn-ea"/>
                          <a:cs typeface="+mn-cs"/>
                        </a:rPr>
                        <a:t> 
 Only 2 years to go until we bring the world together in Dubai. #Expo2020 Expo 2020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10251244"/>
                  </a:ext>
                </a:extLst>
              </a:tr>
            </a:tbl>
          </a:graphicData>
        </a:graphic>
      </p:graphicFrame>
      <p:sp>
        <p:nvSpPr>
          <p:cNvPr id="4" name="Text Placeholder 3">
            <a:extLst>
              <a:ext uri="{FF2B5EF4-FFF2-40B4-BE49-F238E27FC236}">
                <a16:creationId xmlns:a16="http://schemas.microsoft.com/office/drawing/2014/main" id="{BEE38298-4948-4966-B4B2-269A05F0F8BD}"/>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271851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BCA7-FAE8-46E7-A338-F62B05CF58D5}"/>
              </a:ext>
            </a:extLst>
          </p:cNvPr>
          <p:cNvSpPr>
            <a:spLocks noGrp="1"/>
          </p:cNvSpPr>
          <p:nvPr>
            <p:ph type="title"/>
          </p:nvPr>
        </p:nvSpPr>
        <p:spPr/>
        <p:txBody>
          <a:bodyPr/>
          <a:lstStyle/>
          <a:p>
            <a:r>
              <a:rPr lang="en-US"/>
              <a:t>Facebook Own Posts Table  | IHA - 2 of 4</a:t>
            </a:r>
          </a:p>
        </p:txBody>
      </p:sp>
      <p:graphicFrame>
        <p:nvGraphicFramePr>
          <p:cNvPr id="5" name="Table Placeholder 4">
            <a:extLst>
              <a:ext uri="{FF2B5EF4-FFF2-40B4-BE49-F238E27FC236}">
                <a16:creationId xmlns:a16="http://schemas.microsoft.com/office/drawing/2014/main" id="{0523DC99-BAF1-4C55-BD63-0E64CF8A299C}"/>
              </a:ext>
            </a:extLst>
          </p:cNvPr>
          <p:cNvGraphicFramePr>
            <a:graphicFrameLocks noGrp="1"/>
          </p:cNvGraphicFramePr>
          <p:nvPr>
            <p:ph type="tbl" sz="quarter" idx="13"/>
            <p:extLst>
              <p:ext uri="{D42A27DB-BD31-4B8C-83A1-F6EECF244321}">
                <p14:modId xmlns:p14="http://schemas.microsoft.com/office/powerpoint/2010/main" val="58700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60554365"/>
                    </a:ext>
                  </a:extLst>
                </a:gridCol>
                <a:gridCol w="370332">
                  <a:extLst>
                    <a:ext uri="{9D8B030D-6E8A-4147-A177-3AD203B41FA5}">
                      <a16:colId xmlns:a16="http://schemas.microsoft.com/office/drawing/2014/main" val="3046808698"/>
                    </a:ext>
                  </a:extLst>
                </a:gridCol>
                <a:gridCol w="370332">
                  <a:extLst>
                    <a:ext uri="{9D8B030D-6E8A-4147-A177-3AD203B41FA5}">
                      <a16:colId xmlns:a16="http://schemas.microsoft.com/office/drawing/2014/main" val="1925995152"/>
                    </a:ext>
                  </a:extLst>
                </a:gridCol>
                <a:gridCol w="370332">
                  <a:extLst>
                    <a:ext uri="{9D8B030D-6E8A-4147-A177-3AD203B41FA5}">
                      <a16:colId xmlns:a16="http://schemas.microsoft.com/office/drawing/2014/main" val="2026326341"/>
                    </a:ext>
                  </a:extLst>
                </a:gridCol>
                <a:gridCol w="329184">
                  <a:extLst>
                    <a:ext uri="{9D8B030D-6E8A-4147-A177-3AD203B41FA5}">
                      <a16:colId xmlns:a16="http://schemas.microsoft.com/office/drawing/2014/main" val="1773262163"/>
                    </a:ext>
                  </a:extLst>
                </a:gridCol>
                <a:gridCol w="329184">
                  <a:extLst>
                    <a:ext uri="{9D8B030D-6E8A-4147-A177-3AD203B41FA5}">
                      <a16:colId xmlns:a16="http://schemas.microsoft.com/office/drawing/2014/main" val="2102730696"/>
                    </a:ext>
                  </a:extLst>
                </a:gridCol>
                <a:gridCol w="329184">
                  <a:extLst>
                    <a:ext uri="{9D8B030D-6E8A-4147-A177-3AD203B41FA5}">
                      <a16:colId xmlns:a16="http://schemas.microsoft.com/office/drawing/2014/main" val="544911151"/>
                    </a:ext>
                  </a:extLst>
                </a:gridCol>
                <a:gridCol w="329184">
                  <a:extLst>
                    <a:ext uri="{9D8B030D-6E8A-4147-A177-3AD203B41FA5}">
                      <a16:colId xmlns:a16="http://schemas.microsoft.com/office/drawing/2014/main" val="4023045125"/>
                    </a:ext>
                  </a:extLst>
                </a:gridCol>
                <a:gridCol w="329184">
                  <a:extLst>
                    <a:ext uri="{9D8B030D-6E8A-4147-A177-3AD203B41FA5}">
                      <a16:colId xmlns:a16="http://schemas.microsoft.com/office/drawing/2014/main" val="114052851"/>
                    </a:ext>
                  </a:extLst>
                </a:gridCol>
                <a:gridCol w="329184">
                  <a:extLst>
                    <a:ext uri="{9D8B030D-6E8A-4147-A177-3AD203B41FA5}">
                      <a16:colId xmlns:a16="http://schemas.microsoft.com/office/drawing/2014/main" val="1662845686"/>
                    </a:ext>
                  </a:extLst>
                </a:gridCol>
                <a:gridCol w="329184">
                  <a:extLst>
                    <a:ext uri="{9D8B030D-6E8A-4147-A177-3AD203B41FA5}">
                      <a16:colId xmlns:a16="http://schemas.microsoft.com/office/drawing/2014/main" val="244993619"/>
                    </a:ext>
                  </a:extLst>
                </a:gridCol>
                <a:gridCol w="329184">
                  <a:extLst>
                    <a:ext uri="{9D8B030D-6E8A-4147-A177-3AD203B41FA5}">
                      <a16:colId xmlns:a16="http://schemas.microsoft.com/office/drawing/2014/main" val="2782988004"/>
                    </a:ext>
                  </a:extLst>
                </a:gridCol>
                <a:gridCol w="370332">
                  <a:extLst>
                    <a:ext uri="{9D8B030D-6E8A-4147-A177-3AD203B41FA5}">
                      <a16:colId xmlns:a16="http://schemas.microsoft.com/office/drawing/2014/main" val="1065086805"/>
                    </a:ext>
                  </a:extLst>
                </a:gridCol>
                <a:gridCol w="370332">
                  <a:extLst>
                    <a:ext uri="{9D8B030D-6E8A-4147-A177-3AD203B41FA5}">
                      <a16:colId xmlns:a16="http://schemas.microsoft.com/office/drawing/2014/main" val="3994294908"/>
                    </a:ext>
                  </a:extLst>
                </a:gridCol>
                <a:gridCol w="329184">
                  <a:extLst>
                    <a:ext uri="{9D8B030D-6E8A-4147-A177-3AD203B41FA5}">
                      <a16:colId xmlns:a16="http://schemas.microsoft.com/office/drawing/2014/main" val="204000744"/>
                    </a:ext>
                  </a:extLst>
                </a:gridCol>
                <a:gridCol w="329184">
                  <a:extLst>
                    <a:ext uri="{9D8B030D-6E8A-4147-A177-3AD203B41FA5}">
                      <a16:colId xmlns:a16="http://schemas.microsoft.com/office/drawing/2014/main" val="688701393"/>
                    </a:ext>
                  </a:extLst>
                </a:gridCol>
                <a:gridCol w="370332">
                  <a:extLst>
                    <a:ext uri="{9D8B030D-6E8A-4147-A177-3AD203B41FA5}">
                      <a16:colId xmlns:a16="http://schemas.microsoft.com/office/drawing/2014/main" val="413299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231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- 2018-10-19 19:00:22 </a:t>
                      </a:r>
                      <a:r>
                        <a:rPr kumimoji="0" lang="en-US" sz="1000" b="0" i="0" u="none" strike="noStrike" kern="1200" cap="none" spc="0" normalizeH="0" baseline="0" noProof="0">
                          <a:ln>
                            <a:noFill/>
                          </a:ln>
                          <a:solidFill>
                            <a:prstClr val="black"/>
                          </a:solidFill>
                          <a:effectLst/>
                          <a:uLnTx/>
                          <a:uFillTx/>
                          <a:latin typeface="+mn-lt"/>
                          <a:ea typeface="+mn-ea"/>
                          <a:cs typeface="+mn-cs"/>
                        </a:rPr>
                        <a:t> 
 The approach into Nice is nice! A beautiful picture captured by Stéphane Spatafora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69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- 2018-10-18 19:00:16 </a:t>
                      </a:r>
                      <a:r>
                        <a:rPr kumimoji="0" lang="en-US" sz="1000" b="0" i="0" u="none" strike="noStrike" kern="1200" cap="none" spc="0" normalizeH="0" baseline="0" noProof="0">
                          <a:ln>
                            <a:noFill/>
                          </a:ln>
                          <a:solidFill>
                            <a:prstClr val="black"/>
                          </a:solidFill>
                          <a:effectLst/>
                          <a:uLnTx/>
                          <a:uFillTx/>
                          <a:latin typeface="+mn-lt"/>
                          <a:ea typeface="+mn-ea"/>
                          <a:cs typeface="+mn-cs"/>
                        </a:rPr>
                        <a:t> 
 Discover Dubai’s adventurous side #MyDubai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745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- 2018-10-17 16:08:42 </a:t>
                      </a:r>
                      <a:r>
                        <a:rPr kumimoji="0" lang="en-US" sz="1000" b="0" i="0" u="none" strike="noStrike" kern="1200" cap="none" spc="0" normalizeH="0" baseline="0" noProof="0">
                          <a:ln>
                            <a:noFill/>
                          </a:ln>
                          <a:solidFill>
                            <a:prstClr val="black"/>
                          </a:solidFill>
                          <a:effectLst/>
                          <a:uLnTx/>
                          <a:uFillTx/>
                          <a:latin typeface="+mn-lt"/>
                          <a:ea typeface="+mn-ea"/>
                          <a:cs typeface="+mn-cs"/>
                        </a:rPr>
                        <a:t> 
 We’re in! #Dubai30x30 Dubai Fitness 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6182384"/>
                  </a:ext>
                </a:extLst>
              </a:tr>
            </a:tbl>
          </a:graphicData>
        </a:graphic>
      </p:graphicFrame>
      <p:sp>
        <p:nvSpPr>
          <p:cNvPr id="4" name="Text Placeholder 3">
            <a:extLst>
              <a:ext uri="{FF2B5EF4-FFF2-40B4-BE49-F238E27FC236}">
                <a16:creationId xmlns:a16="http://schemas.microsoft.com/office/drawing/2014/main" id="{94B37485-7231-4560-BBB9-66C547A9190F}"/>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1979066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3ADDE-AD39-4D17-AE53-5EBDC041E58D}"/>
              </a:ext>
            </a:extLst>
          </p:cNvPr>
          <p:cNvSpPr>
            <a:spLocks noGrp="1"/>
          </p:cNvSpPr>
          <p:nvPr>
            <p:ph type="title"/>
          </p:nvPr>
        </p:nvSpPr>
        <p:spPr/>
        <p:txBody>
          <a:bodyPr/>
          <a:lstStyle/>
          <a:p>
            <a:r>
              <a:rPr lang="en-US"/>
              <a:t>Facebook Own Posts Table  | IHA - 3 of 4</a:t>
            </a:r>
          </a:p>
        </p:txBody>
      </p:sp>
      <p:graphicFrame>
        <p:nvGraphicFramePr>
          <p:cNvPr id="5" name="Table Placeholder 4">
            <a:extLst>
              <a:ext uri="{FF2B5EF4-FFF2-40B4-BE49-F238E27FC236}">
                <a16:creationId xmlns:a16="http://schemas.microsoft.com/office/drawing/2014/main" id="{E41901FE-2A99-46E2-B54C-8A0928836B38}"/>
              </a:ext>
            </a:extLst>
          </p:cNvPr>
          <p:cNvGraphicFramePr>
            <a:graphicFrameLocks noGrp="1"/>
          </p:cNvGraphicFramePr>
          <p:nvPr>
            <p:ph type="tbl" sz="quarter" idx="13"/>
            <p:extLst>
              <p:ext uri="{D42A27DB-BD31-4B8C-83A1-F6EECF244321}">
                <p14:modId xmlns:p14="http://schemas.microsoft.com/office/powerpoint/2010/main" val="415169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12266068"/>
                    </a:ext>
                  </a:extLst>
                </a:gridCol>
                <a:gridCol w="370332">
                  <a:extLst>
                    <a:ext uri="{9D8B030D-6E8A-4147-A177-3AD203B41FA5}">
                      <a16:colId xmlns:a16="http://schemas.microsoft.com/office/drawing/2014/main" val="2730934992"/>
                    </a:ext>
                  </a:extLst>
                </a:gridCol>
                <a:gridCol w="370332">
                  <a:extLst>
                    <a:ext uri="{9D8B030D-6E8A-4147-A177-3AD203B41FA5}">
                      <a16:colId xmlns:a16="http://schemas.microsoft.com/office/drawing/2014/main" val="3356562337"/>
                    </a:ext>
                  </a:extLst>
                </a:gridCol>
                <a:gridCol w="370332">
                  <a:extLst>
                    <a:ext uri="{9D8B030D-6E8A-4147-A177-3AD203B41FA5}">
                      <a16:colId xmlns:a16="http://schemas.microsoft.com/office/drawing/2014/main" val="1505533302"/>
                    </a:ext>
                  </a:extLst>
                </a:gridCol>
                <a:gridCol w="329184">
                  <a:extLst>
                    <a:ext uri="{9D8B030D-6E8A-4147-A177-3AD203B41FA5}">
                      <a16:colId xmlns:a16="http://schemas.microsoft.com/office/drawing/2014/main" val="2836206402"/>
                    </a:ext>
                  </a:extLst>
                </a:gridCol>
                <a:gridCol w="329184">
                  <a:extLst>
                    <a:ext uri="{9D8B030D-6E8A-4147-A177-3AD203B41FA5}">
                      <a16:colId xmlns:a16="http://schemas.microsoft.com/office/drawing/2014/main" val="1027301105"/>
                    </a:ext>
                  </a:extLst>
                </a:gridCol>
                <a:gridCol w="329184">
                  <a:extLst>
                    <a:ext uri="{9D8B030D-6E8A-4147-A177-3AD203B41FA5}">
                      <a16:colId xmlns:a16="http://schemas.microsoft.com/office/drawing/2014/main" val="3741979981"/>
                    </a:ext>
                  </a:extLst>
                </a:gridCol>
                <a:gridCol w="329184">
                  <a:extLst>
                    <a:ext uri="{9D8B030D-6E8A-4147-A177-3AD203B41FA5}">
                      <a16:colId xmlns:a16="http://schemas.microsoft.com/office/drawing/2014/main" val="3348757286"/>
                    </a:ext>
                  </a:extLst>
                </a:gridCol>
                <a:gridCol w="329184">
                  <a:extLst>
                    <a:ext uri="{9D8B030D-6E8A-4147-A177-3AD203B41FA5}">
                      <a16:colId xmlns:a16="http://schemas.microsoft.com/office/drawing/2014/main" val="1088735617"/>
                    </a:ext>
                  </a:extLst>
                </a:gridCol>
                <a:gridCol w="329184">
                  <a:extLst>
                    <a:ext uri="{9D8B030D-6E8A-4147-A177-3AD203B41FA5}">
                      <a16:colId xmlns:a16="http://schemas.microsoft.com/office/drawing/2014/main" val="939223374"/>
                    </a:ext>
                  </a:extLst>
                </a:gridCol>
                <a:gridCol w="329184">
                  <a:extLst>
                    <a:ext uri="{9D8B030D-6E8A-4147-A177-3AD203B41FA5}">
                      <a16:colId xmlns:a16="http://schemas.microsoft.com/office/drawing/2014/main" val="3723147220"/>
                    </a:ext>
                  </a:extLst>
                </a:gridCol>
                <a:gridCol w="329184">
                  <a:extLst>
                    <a:ext uri="{9D8B030D-6E8A-4147-A177-3AD203B41FA5}">
                      <a16:colId xmlns:a16="http://schemas.microsoft.com/office/drawing/2014/main" val="6668636"/>
                    </a:ext>
                  </a:extLst>
                </a:gridCol>
                <a:gridCol w="370332">
                  <a:extLst>
                    <a:ext uri="{9D8B030D-6E8A-4147-A177-3AD203B41FA5}">
                      <a16:colId xmlns:a16="http://schemas.microsoft.com/office/drawing/2014/main" val="1253701035"/>
                    </a:ext>
                  </a:extLst>
                </a:gridCol>
                <a:gridCol w="370332">
                  <a:extLst>
                    <a:ext uri="{9D8B030D-6E8A-4147-A177-3AD203B41FA5}">
                      <a16:colId xmlns:a16="http://schemas.microsoft.com/office/drawing/2014/main" val="2362199659"/>
                    </a:ext>
                  </a:extLst>
                </a:gridCol>
                <a:gridCol w="329184">
                  <a:extLst>
                    <a:ext uri="{9D8B030D-6E8A-4147-A177-3AD203B41FA5}">
                      <a16:colId xmlns:a16="http://schemas.microsoft.com/office/drawing/2014/main" val="3450376118"/>
                    </a:ext>
                  </a:extLst>
                </a:gridCol>
                <a:gridCol w="329184">
                  <a:extLst>
                    <a:ext uri="{9D8B030D-6E8A-4147-A177-3AD203B41FA5}">
                      <a16:colId xmlns:a16="http://schemas.microsoft.com/office/drawing/2014/main" val="991692056"/>
                    </a:ext>
                  </a:extLst>
                </a:gridCol>
                <a:gridCol w="370332">
                  <a:extLst>
                    <a:ext uri="{9D8B030D-6E8A-4147-A177-3AD203B41FA5}">
                      <a16:colId xmlns:a16="http://schemas.microsoft.com/office/drawing/2014/main" val="231575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963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- 2018-10-15 19:00:46 </a:t>
                      </a:r>
                      <a:r>
                        <a:rPr kumimoji="0" lang="en-US" sz="1000" b="0" i="0" u="none" strike="noStrike" kern="1200" cap="none" spc="0" normalizeH="0" baseline="0" noProof="0">
                          <a:ln>
                            <a:noFill/>
                          </a:ln>
                          <a:solidFill>
                            <a:prstClr val="black"/>
                          </a:solidFill>
                          <a:effectLst/>
                          <a:uLnTx/>
                          <a:uFillTx/>
                          <a:latin typeface="+mn-lt"/>
                          <a:ea typeface="+mn-ea"/>
                          <a:cs typeface="+mn-cs"/>
                        </a:rPr>
                        <a:t> 
 Experience true luxury with your own private hotel room in the sky complete with game changing technology, mood lighting and the world’s first virtual windows. Welcome to First Class on the game changer Emirates Boeing 777. #EmiratesBoeing777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224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- 2018-10-14 19:00:46 </a:t>
                      </a:r>
                      <a:r>
                        <a:rPr kumimoji="0" lang="en-US" sz="1000" b="0" i="0" u="none" strike="noStrike" kern="1200" cap="none" spc="0" normalizeH="0" baseline="0" noProof="0">
                          <a:ln>
                            <a:noFill/>
                          </a:ln>
                          <a:solidFill>
                            <a:prstClr val="black"/>
                          </a:solidFill>
                          <a:effectLst/>
                          <a:uLnTx/>
                          <a:uFillTx/>
                          <a:latin typeface="+mn-lt"/>
                          <a:ea typeface="+mn-ea"/>
                          <a:cs typeface="+mn-cs"/>
                        </a:rPr>
                        <a:t> 
 Take home a piece of our iconic brand from the Emirates Official Store. Explore our travel accessories, clothing, aircraft models and football shirts collections now at http://bit.ly/EmiratesStore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969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- 2018-10-12 19:00:39 </a:t>
                      </a:r>
                      <a:r>
                        <a:rPr kumimoji="0" lang="en-US" sz="1000" b="0" i="0" u="none" strike="noStrike" kern="1200" cap="none" spc="0" normalizeH="0" baseline="0" noProof="0">
                          <a:ln>
                            <a:noFill/>
                          </a:ln>
                          <a:solidFill>
                            <a:prstClr val="black"/>
                          </a:solidFill>
                          <a:effectLst/>
                          <a:uLnTx/>
                          <a:uFillTx/>
                          <a:latin typeface="+mn-lt"/>
                          <a:ea typeface="+mn-ea"/>
                          <a:cs typeface="+mn-cs"/>
                        </a:rPr>
                        <a:t> 
 Two weeks to go before our Airbus A380 will start taking off daily to Hamburg and Osaka. When is your next flight on our A380? © Rostislav Kopecky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1422139"/>
                  </a:ext>
                </a:extLst>
              </a:tr>
            </a:tbl>
          </a:graphicData>
        </a:graphic>
      </p:graphicFrame>
      <p:sp>
        <p:nvSpPr>
          <p:cNvPr id="4" name="Text Placeholder 3">
            <a:extLst>
              <a:ext uri="{FF2B5EF4-FFF2-40B4-BE49-F238E27FC236}">
                <a16:creationId xmlns:a16="http://schemas.microsoft.com/office/drawing/2014/main" id="{690EFA00-0254-4AB5-93BA-70C45F42641E}"/>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1894175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11EE-51FE-4094-A2B9-51E30FA04AF3}"/>
              </a:ext>
            </a:extLst>
          </p:cNvPr>
          <p:cNvSpPr>
            <a:spLocks noGrp="1"/>
          </p:cNvSpPr>
          <p:nvPr>
            <p:ph type="title"/>
          </p:nvPr>
        </p:nvSpPr>
        <p:spPr/>
        <p:txBody>
          <a:bodyPr/>
          <a:lstStyle/>
          <a:p>
            <a:r>
              <a:rPr lang="en-US"/>
              <a:t>Facebook Own Posts Table  | IHA - 4 of 4</a:t>
            </a:r>
          </a:p>
        </p:txBody>
      </p:sp>
      <p:graphicFrame>
        <p:nvGraphicFramePr>
          <p:cNvPr id="5" name="Table Placeholder 4">
            <a:extLst>
              <a:ext uri="{FF2B5EF4-FFF2-40B4-BE49-F238E27FC236}">
                <a16:creationId xmlns:a16="http://schemas.microsoft.com/office/drawing/2014/main" id="{166348AA-FFA1-4953-91D0-0FDF6E2A208F}"/>
              </a:ext>
            </a:extLst>
          </p:cNvPr>
          <p:cNvGraphicFramePr>
            <a:graphicFrameLocks noGrp="1"/>
          </p:cNvGraphicFramePr>
          <p:nvPr>
            <p:ph type="tbl" sz="quarter" idx="13"/>
            <p:extLst>
              <p:ext uri="{D42A27DB-BD31-4B8C-83A1-F6EECF244321}">
                <p14:modId xmlns:p14="http://schemas.microsoft.com/office/powerpoint/2010/main" val="244784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86224628"/>
                    </a:ext>
                  </a:extLst>
                </a:gridCol>
                <a:gridCol w="370332">
                  <a:extLst>
                    <a:ext uri="{9D8B030D-6E8A-4147-A177-3AD203B41FA5}">
                      <a16:colId xmlns:a16="http://schemas.microsoft.com/office/drawing/2014/main" val="466795089"/>
                    </a:ext>
                  </a:extLst>
                </a:gridCol>
                <a:gridCol w="370332">
                  <a:extLst>
                    <a:ext uri="{9D8B030D-6E8A-4147-A177-3AD203B41FA5}">
                      <a16:colId xmlns:a16="http://schemas.microsoft.com/office/drawing/2014/main" val="2277855908"/>
                    </a:ext>
                  </a:extLst>
                </a:gridCol>
                <a:gridCol w="370332">
                  <a:extLst>
                    <a:ext uri="{9D8B030D-6E8A-4147-A177-3AD203B41FA5}">
                      <a16:colId xmlns:a16="http://schemas.microsoft.com/office/drawing/2014/main" val="3880742177"/>
                    </a:ext>
                  </a:extLst>
                </a:gridCol>
                <a:gridCol w="329184">
                  <a:extLst>
                    <a:ext uri="{9D8B030D-6E8A-4147-A177-3AD203B41FA5}">
                      <a16:colId xmlns:a16="http://schemas.microsoft.com/office/drawing/2014/main" val="2558706986"/>
                    </a:ext>
                  </a:extLst>
                </a:gridCol>
                <a:gridCol w="329184">
                  <a:extLst>
                    <a:ext uri="{9D8B030D-6E8A-4147-A177-3AD203B41FA5}">
                      <a16:colId xmlns:a16="http://schemas.microsoft.com/office/drawing/2014/main" val="224169621"/>
                    </a:ext>
                  </a:extLst>
                </a:gridCol>
                <a:gridCol w="329184">
                  <a:extLst>
                    <a:ext uri="{9D8B030D-6E8A-4147-A177-3AD203B41FA5}">
                      <a16:colId xmlns:a16="http://schemas.microsoft.com/office/drawing/2014/main" val="171850581"/>
                    </a:ext>
                  </a:extLst>
                </a:gridCol>
                <a:gridCol w="329184">
                  <a:extLst>
                    <a:ext uri="{9D8B030D-6E8A-4147-A177-3AD203B41FA5}">
                      <a16:colId xmlns:a16="http://schemas.microsoft.com/office/drawing/2014/main" val="3537720498"/>
                    </a:ext>
                  </a:extLst>
                </a:gridCol>
                <a:gridCol w="329184">
                  <a:extLst>
                    <a:ext uri="{9D8B030D-6E8A-4147-A177-3AD203B41FA5}">
                      <a16:colId xmlns:a16="http://schemas.microsoft.com/office/drawing/2014/main" val="1593822094"/>
                    </a:ext>
                  </a:extLst>
                </a:gridCol>
                <a:gridCol w="329184">
                  <a:extLst>
                    <a:ext uri="{9D8B030D-6E8A-4147-A177-3AD203B41FA5}">
                      <a16:colId xmlns:a16="http://schemas.microsoft.com/office/drawing/2014/main" val="4102702849"/>
                    </a:ext>
                  </a:extLst>
                </a:gridCol>
                <a:gridCol w="329184">
                  <a:extLst>
                    <a:ext uri="{9D8B030D-6E8A-4147-A177-3AD203B41FA5}">
                      <a16:colId xmlns:a16="http://schemas.microsoft.com/office/drawing/2014/main" val="1249794077"/>
                    </a:ext>
                  </a:extLst>
                </a:gridCol>
                <a:gridCol w="329184">
                  <a:extLst>
                    <a:ext uri="{9D8B030D-6E8A-4147-A177-3AD203B41FA5}">
                      <a16:colId xmlns:a16="http://schemas.microsoft.com/office/drawing/2014/main" val="4112670693"/>
                    </a:ext>
                  </a:extLst>
                </a:gridCol>
                <a:gridCol w="370332">
                  <a:extLst>
                    <a:ext uri="{9D8B030D-6E8A-4147-A177-3AD203B41FA5}">
                      <a16:colId xmlns:a16="http://schemas.microsoft.com/office/drawing/2014/main" val="3051603441"/>
                    </a:ext>
                  </a:extLst>
                </a:gridCol>
                <a:gridCol w="370332">
                  <a:extLst>
                    <a:ext uri="{9D8B030D-6E8A-4147-A177-3AD203B41FA5}">
                      <a16:colId xmlns:a16="http://schemas.microsoft.com/office/drawing/2014/main" val="3991823119"/>
                    </a:ext>
                  </a:extLst>
                </a:gridCol>
                <a:gridCol w="329184">
                  <a:extLst>
                    <a:ext uri="{9D8B030D-6E8A-4147-A177-3AD203B41FA5}">
                      <a16:colId xmlns:a16="http://schemas.microsoft.com/office/drawing/2014/main" val="2284194937"/>
                    </a:ext>
                  </a:extLst>
                </a:gridCol>
                <a:gridCol w="329184">
                  <a:extLst>
                    <a:ext uri="{9D8B030D-6E8A-4147-A177-3AD203B41FA5}">
                      <a16:colId xmlns:a16="http://schemas.microsoft.com/office/drawing/2014/main" val="140595933"/>
                    </a:ext>
                  </a:extLst>
                </a:gridCol>
                <a:gridCol w="370332">
                  <a:extLst>
                    <a:ext uri="{9D8B030D-6E8A-4147-A177-3AD203B41FA5}">
                      <a16:colId xmlns:a16="http://schemas.microsoft.com/office/drawing/2014/main" val="4228620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06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- 2018-10-11 19:00:20 </a:t>
                      </a:r>
                      <a:r>
                        <a:rPr kumimoji="0" lang="en-US" sz="1000" b="0" i="0" u="none" strike="noStrike" kern="1200" cap="none" spc="0" normalizeH="0" baseline="0" noProof="0">
                          <a:ln>
                            <a:noFill/>
                          </a:ln>
                          <a:solidFill>
                            <a:prstClr val="black"/>
                          </a:solidFill>
                          <a:effectLst/>
                          <a:uLnTx/>
                          <a:uFillTx/>
                          <a:latin typeface="+mn-lt"/>
                          <a:ea typeface="+mn-ea"/>
                          <a:cs typeface="+mn-cs"/>
                        </a:rPr>
                        <a:t> 
 An iconic gateway that connects Dubai’s rich history to its vibrant future, the Tolerance Bridge over the Dubai Water Canal represents Dubai’s bringing together of people, cultures and ideas from across the world. © Abdullah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078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Emirates - 2018-10-10 19:00:42 </a:t>
                      </a:r>
                      <a:r>
                        <a:rPr kumimoji="0" lang="en-US" sz="1000" b="0" i="0" u="none" strike="noStrike" kern="1200" cap="none" spc="0" normalizeH="0" baseline="0" noProof="0">
                          <a:ln>
                            <a:noFill/>
                          </a:ln>
                          <a:solidFill>
                            <a:prstClr val="black"/>
                          </a:solidFill>
                          <a:effectLst/>
                          <a:uLnTx/>
                          <a:uFillTx/>
                          <a:latin typeface="+mn-lt"/>
                          <a:ea typeface="+mn-ea"/>
                          <a:cs typeface="+mn-cs"/>
                        </a:rPr>
                        <a:t> 
 Experience Emirates First Class products in the comfort of your own home. Shop at the Emirates Official Store for exclusive Bowers &amp; Wilkins PX headphones, hydra-active sleepwear pyjamas and the beloved Emirates blanket.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8327938"/>
                  </a:ext>
                </a:extLst>
              </a:tr>
            </a:tbl>
          </a:graphicData>
        </a:graphic>
      </p:graphicFrame>
      <p:sp>
        <p:nvSpPr>
          <p:cNvPr id="4" name="Text Placeholder 3">
            <a:extLst>
              <a:ext uri="{FF2B5EF4-FFF2-40B4-BE49-F238E27FC236}">
                <a16:creationId xmlns:a16="http://schemas.microsoft.com/office/drawing/2014/main" id="{20CE5FD8-AA42-437A-AAF2-F9C744068D21}"/>
              </a:ext>
            </a:extLst>
          </p:cNvPr>
          <p:cNvSpPr>
            <a:spLocks noGrp="1"/>
          </p:cNvSpPr>
          <p:nvPr>
            <p:ph type="body" sz="quarter" idx="14"/>
          </p:nvPr>
        </p:nvSpPr>
        <p:spPr/>
        <p:txBody>
          <a:bodyPr/>
          <a:lstStyle/>
          <a:p>
            <a:r>
              <a:rPr lang="en-US"/>
              <a:t>10.10.2018 - 24.10.2018</a:t>
            </a:r>
          </a:p>
        </p:txBody>
      </p:sp>
    </p:spTree>
    <p:extLst>
      <p:ext uri="{BB962C8B-B14F-4D97-AF65-F5344CB8AC3E}">
        <p14:creationId xmlns:p14="http://schemas.microsoft.com/office/powerpoint/2010/main" val="6192334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444</Words>
  <Application>Microsoft Office PowerPoint</Application>
  <PresentationFormat>On-screen Show (4:3)</PresentationFormat>
  <Paragraphs>273</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Content Optimization Benchmark</vt:lpstr>
      <vt:lpstr>Facebook Interaction Rate By Post Type | IHA</vt:lpstr>
      <vt:lpstr>Facebook Own Posts | IHA</vt:lpstr>
      <vt:lpstr>Facebook Own Posts App Usage | IHA</vt:lpstr>
      <vt:lpstr>Facebook Own Posts Table  | IHA - 1 of 4</vt:lpstr>
      <vt:lpstr>Facebook Own Posts Table  | IHA - 2 of 4</vt:lpstr>
      <vt:lpstr>Facebook Own Posts Table  | IHA - 3 of 4</vt:lpstr>
      <vt:lpstr>Facebook Own Posts Table  | IHA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2018-10-25T10:10:32Z</dcterms:created>
  <dcterms:modified xsi:type="dcterms:W3CDTF">2018-10-25T10:11:07Z</dcterms:modified>
</cp:coreProperties>
</file>